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Lst>
  <p:notesMasterIdLst>
    <p:notesMasterId r:id="rId197"/>
  </p:notesMasterIdLst>
  <p:sldIdLst>
    <p:sldId id="291" r:id="rId2"/>
    <p:sldId id="2252" r:id="rId3"/>
    <p:sldId id="2282" r:id="rId4"/>
    <p:sldId id="2363" r:id="rId5"/>
    <p:sldId id="2826" r:id="rId6"/>
    <p:sldId id="3046" r:id="rId7"/>
    <p:sldId id="3047" r:id="rId8"/>
    <p:sldId id="3055" r:id="rId9"/>
    <p:sldId id="3048" r:id="rId10"/>
    <p:sldId id="3049" r:id="rId11"/>
    <p:sldId id="3050" r:id="rId12"/>
    <p:sldId id="3051" r:id="rId13"/>
    <p:sldId id="3052" r:id="rId14"/>
    <p:sldId id="3053" r:id="rId15"/>
    <p:sldId id="3054" r:id="rId16"/>
    <p:sldId id="3056" r:id="rId17"/>
    <p:sldId id="3057" r:id="rId18"/>
    <p:sldId id="3058" r:id="rId19"/>
    <p:sldId id="3059" r:id="rId20"/>
    <p:sldId id="3060" r:id="rId21"/>
    <p:sldId id="3061" r:id="rId22"/>
    <p:sldId id="3062" r:id="rId23"/>
    <p:sldId id="3063" r:id="rId24"/>
    <p:sldId id="3064" r:id="rId25"/>
    <p:sldId id="3065" r:id="rId26"/>
    <p:sldId id="3066" r:id="rId27"/>
    <p:sldId id="3067" r:id="rId28"/>
    <p:sldId id="3068" r:id="rId29"/>
    <p:sldId id="3069" r:id="rId30"/>
    <p:sldId id="3070" r:id="rId31"/>
    <p:sldId id="3071" r:id="rId32"/>
    <p:sldId id="3072" r:id="rId33"/>
    <p:sldId id="3073" r:id="rId34"/>
    <p:sldId id="3074" r:id="rId35"/>
    <p:sldId id="3075" r:id="rId36"/>
    <p:sldId id="3076" r:id="rId37"/>
    <p:sldId id="3077" r:id="rId38"/>
    <p:sldId id="3078" r:id="rId39"/>
    <p:sldId id="3079" r:id="rId40"/>
    <p:sldId id="3080" r:id="rId41"/>
    <p:sldId id="3081" r:id="rId42"/>
    <p:sldId id="3082" r:id="rId43"/>
    <p:sldId id="3083" r:id="rId44"/>
    <p:sldId id="3084" r:id="rId45"/>
    <p:sldId id="3085" r:id="rId46"/>
    <p:sldId id="3086" r:id="rId47"/>
    <p:sldId id="3087" r:id="rId48"/>
    <p:sldId id="3088" r:id="rId49"/>
    <p:sldId id="3089" r:id="rId50"/>
    <p:sldId id="3090" r:id="rId51"/>
    <p:sldId id="3091" r:id="rId52"/>
    <p:sldId id="3092" r:id="rId53"/>
    <p:sldId id="3093" r:id="rId54"/>
    <p:sldId id="3094" r:id="rId55"/>
    <p:sldId id="3095" r:id="rId56"/>
    <p:sldId id="3096" r:id="rId57"/>
    <p:sldId id="3144" r:id="rId58"/>
    <p:sldId id="3145" r:id="rId59"/>
    <p:sldId id="3097" r:id="rId60"/>
    <p:sldId id="3098" r:id="rId61"/>
    <p:sldId id="3099" r:id="rId62"/>
    <p:sldId id="3100" r:id="rId63"/>
    <p:sldId id="3101" r:id="rId64"/>
    <p:sldId id="3102" r:id="rId65"/>
    <p:sldId id="3142" r:id="rId66"/>
    <p:sldId id="3143" r:id="rId67"/>
    <p:sldId id="3105" r:id="rId68"/>
    <p:sldId id="3106" r:id="rId69"/>
    <p:sldId id="3107" r:id="rId70"/>
    <p:sldId id="3108" r:id="rId71"/>
    <p:sldId id="3044" r:id="rId72"/>
    <p:sldId id="3110" r:id="rId73"/>
    <p:sldId id="3111" r:id="rId74"/>
    <p:sldId id="3112" r:id="rId75"/>
    <p:sldId id="3113" r:id="rId76"/>
    <p:sldId id="3114" r:id="rId77"/>
    <p:sldId id="3115" r:id="rId78"/>
    <p:sldId id="3116" r:id="rId79"/>
    <p:sldId id="3117" r:id="rId80"/>
    <p:sldId id="3118" r:id="rId81"/>
    <p:sldId id="3119" r:id="rId82"/>
    <p:sldId id="3141" r:id="rId83"/>
    <p:sldId id="3121" r:id="rId84"/>
    <p:sldId id="3123" r:id="rId85"/>
    <p:sldId id="3124" r:id="rId86"/>
    <p:sldId id="3125" r:id="rId87"/>
    <p:sldId id="3126" r:id="rId88"/>
    <p:sldId id="3127" r:id="rId89"/>
    <p:sldId id="3128" r:id="rId90"/>
    <p:sldId id="3129" r:id="rId91"/>
    <p:sldId id="3130" r:id="rId92"/>
    <p:sldId id="3131" r:id="rId93"/>
    <p:sldId id="3132" r:id="rId94"/>
    <p:sldId id="3133" r:id="rId95"/>
    <p:sldId id="3134" r:id="rId96"/>
    <p:sldId id="3135" r:id="rId97"/>
    <p:sldId id="3136" r:id="rId98"/>
    <p:sldId id="3137" r:id="rId99"/>
    <p:sldId id="3138" r:id="rId100"/>
    <p:sldId id="3139" r:id="rId101"/>
    <p:sldId id="3140" r:id="rId102"/>
    <p:sldId id="3146" r:id="rId103"/>
    <p:sldId id="3147" r:id="rId104"/>
    <p:sldId id="3148" r:id="rId105"/>
    <p:sldId id="3149" r:id="rId106"/>
    <p:sldId id="3150" r:id="rId107"/>
    <p:sldId id="3151" r:id="rId108"/>
    <p:sldId id="3152" r:id="rId109"/>
    <p:sldId id="3153" r:id="rId110"/>
    <p:sldId id="3154" r:id="rId111"/>
    <p:sldId id="3155" r:id="rId112"/>
    <p:sldId id="3156" r:id="rId113"/>
    <p:sldId id="3157" r:id="rId114"/>
    <p:sldId id="3159" r:id="rId115"/>
    <p:sldId id="3158" r:id="rId116"/>
    <p:sldId id="3160" r:id="rId117"/>
    <p:sldId id="3241" r:id="rId118"/>
    <p:sldId id="3162" r:id="rId119"/>
    <p:sldId id="3163" r:id="rId120"/>
    <p:sldId id="3164" r:id="rId121"/>
    <p:sldId id="3165" r:id="rId122"/>
    <p:sldId id="3242" r:id="rId123"/>
    <p:sldId id="3167" r:id="rId124"/>
    <p:sldId id="3168" r:id="rId125"/>
    <p:sldId id="3169" r:id="rId126"/>
    <p:sldId id="3170" r:id="rId127"/>
    <p:sldId id="3171" r:id="rId128"/>
    <p:sldId id="3172" r:id="rId129"/>
    <p:sldId id="3174" r:id="rId130"/>
    <p:sldId id="3175" r:id="rId131"/>
    <p:sldId id="3176" r:id="rId132"/>
    <p:sldId id="3177" r:id="rId133"/>
    <p:sldId id="3178" r:id="rId134"/>
    <p:sldId id="3179" r:id="rId135"/>
    <p:sldId id="3180" r:id="rId136"/>
    <p:sldId id="3181" r:id="rId137"/>
    <p:sldId id="3182" r:id="rId138"/>
    <p:sldId id="3183" r:id="rId139"/>
    <p:sldId id="3184" r:id="rId140"/>
    <p:sldId id="3185" r:id="rId141"/>
    <p:sldId id="3186" r:id="rId142"/>
    <p:sldId id="3187" r:id="rId143"/>
    <p:sldId id="3188" r:id="rId144"/>
    <p:sldId id="3190" r:id="rId145"/>
    <p:sldId id="3189" r:id="rId146"/>
    <p:sldId id="3191" r:id="rId147"/>
    <p:sldId id="3192" r:id="rId148"/>
    <p:sldId id="3193" r:id="rId149"/>
    <p:sldId id="3195" r:id="rId150"/>
    <p:sldId id="3196" r:id="rId151"/>
    <p:sldId id="3197" r:id="rId152"/>
    <p:sldId id="3199" r:id="rId153"/>
    <p:sldId id="3198" r:id="rId154"/>
    <p:sldId id="3200" r:id="rId155"/>
    <p:sldId id="3201" r:id="rId156"/>
    <p:sldId id="3204" r:id="rId157"/>
    <p:sldId id="3205" r:id="rId158"/>
    <p:sldId id="3206" r:id="rId159"/>
    <p:sldId id="3207" r:id="rId160"/>
    <p:sldId id="3208" r:id="rId161"/>
    <p:sldId id="3202" r:id="rId162"/>
    <p:sldId id="3203" r:id="rId163"/>
    <p:sldId id="3209" r:id="rId164"/>
    <p:sldId id="3210" r:id="rId165"/>
    <p:sldId id="3211" r:id="rId166"/>
    <p:sldId id="3212" r:id="rId167"/>
    <p:sldId id="3213" r:id="rId168"/>
    <p:sldId id="3214" r:id="rId169"/>
    <p:sldId id="3215" r:id="rId170"/>
    <p:sldId id="3216" r:id="rId171"/>
    <p:sldId id="3217" r:id="rId172"/>
    <p:sldId id="3218" r:id="rId173"/>
    <p:sldId id="3219" r:id="rId174"/>
    <p:sldId id="3220" r:id="rId175"/>
    <p:sldId id="3221" r:id="rId176"/>
    <p:sldId id="3222" r:id="rId177"/>
    <p:sldId id="3223" r:id="rId178"/>
    <p:sldId id="3224" r:id="rId179"/>
    <p:sldId id="3225" r:id="rId180"/>
    <p:sldId id="3226" r:id="rId181"/>
    <p:sldId id="3227" r:id="rId182"/>
    <p:sldId id="3228" r:id="rId183"/>
    <p:sldId id="3229" r:id="rId184"/>
    <p:sldId id="3230" r:id="rId185"/>
    <p:sldId id="3231" r:id="rId186"/>
    <p:sldId id="3232" r:id="rId187"/>
    <p:sldId id="3233" r:id="rId188"/>
    <p:sldId id="3234" r:id="rId189"/>
    <p:sldId id="3235" r:id="rId190"/>
    <p:sldId id="3236" r:id="rId191"/>
    <p:sldId id="3237" r:id="rId192"/>
    <p:sldId id="3238" r:id="rId193"/>
    <p:sldId id="3239" r:id="rId194"/>
    <p:sldId id="2689" r:id="rId195"/>
    <p:sldId id="2690" r:id="rId196"/>
  </p:sldIdLst>
  <p:sldSz cx="9902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68AC18A-1011-48CB-8492-9F868CF7B34D}">
          <p14:sldIdLst>
            <p14:sldId id="291"/>
            <p14:sldId id="2252"/>
            <p14:sldId id="2282"/>
          </p14:sldIdLst>
        </p14:section>
        <p14:section name="Unit 1" id="{EF77ECDB-CDF4-447C-9C63-5ADBDC6690FD}">
          <p14:sldIdLst>
            <p14:sldId id="2363"/>
            <p14:sldId id="2826"/>
            <p14:sldId id="3046"/>
            <p14:sldId id="3047"/>
            <p14:sldId id="3055"/>
            <p14:sldId id="3048"/>
            <p14:sldId id="3049"/>
            <p14:sldId id="3050"/>
            <p14:sldId id="3051"/>
            <p14:sldId id="3052"/>
            <p14:sldId id="3053"/>
            <p14:sldId id="3054"/>
            <p14:sldId id="3056"/>
            <p14:sldId id="3057"/>
            <p14:sldId id="3058"/>
            <p14:sldId id="3059"/>
            <p14:sldId id="3060"/>
            <p14:sldId id="3061"/>
            <p14:sldId id="3062"/>
            <p14:sldId id="3063"/>
            <p14:sldId id="3064"/>
            <p14:sldId id="3065"/>
            <p14:sldId id="3066"/>
            <p14:sldId id="3067"/>
            <p14:sldId id="3068"/>
            <p14:sldId id="3069"/>
            <p14:sldId id="3070"/>
            <p14:sldId id="3071"/>
            <p14:sldId id="3072"/>
            <p14:sldId id="3073"/>
            <p14:sldId id="3074"/>
            <p14:sldId id="3075"/>
            <p14:sldId id="3076"/>
            <p14:sldId id="3077"/>
            <p14:sldId id="3078"/>
            <p14:sldId id="3079"/>
            <p14:sldId id="3080"/>
            <p14:sldId id="3081"/>
            <p14:sldId id="3082"/>
            <p14:sldId id="3083"/>
            <p14:sldId id="3084"/>
            <p14:sldId id="3085"/>
            <p14:sldId id="3086"/>
            <p14:sldId id="3087"/>
            <p14:sldId id="3088"/>
            <p14:sldId id="3089"/>
            <p14:sldId id="3090"/>
            <p14:sldId id="3091"/>
            <p14:sldId id="3092"/>
            <p14:sldId id="3093"/>
            <p14:sldId id="3094"/>
            <p14:sldId id="3095"/>
            <p14:sldId id="3096"/>
            <p14:sldId id="3144"/>
            <p14:sldId id="3145"/>
            <p14:sldId id="3097"/>
            <p14:sldId id="3098"/>
            <p14:sldId id="3099"/>
            <p14:sldId id="3100"/>
            <p14:sldId id="3101"/>
            <p14:sldId id="3102"/>
            <p14:sldId id="3142"/>
            <p14:sldId id="3143"/>
            <p14:sldId id="3105"/>
            <p14:sldId id="3106"/>
            <p14:sldId id="3107"/>
          </p14:sldIdLst>
        </p14:section>
        <p14:section name="Unit 2" id="{C7A679E0-6C94-42E5-8B06-76DD35DD75FD}">
          <p14:sldIdLst>
            <p14:sldId id="3108"/>
            <p14:sldId id="3044"/>
            <p14:sldId id="3110"/>
            <p14:sldId id="3111"/>
            <p14:sldId id="3112"/>
            <p14:sldId id="3113"/>
            <p14:sldId id="3114"/>
            <p14:sldId id="3115"/>
            <p14:sldId id="3116"/>
            <p14:sldId id="3117"/>
            <p14:sldId id="3118"/>
            <p14:sldId id="3119"/>
            <p14:sldId id="3141"/>
            <p14:sldId id="3121"/>
            <p14:sldId id="3123"/>
            <p14:sldId id="3124"/>
            <p14:sldId id="3125"/>
            <p14:sldId id="3126"/>
            <p14:sldId id="3127"/>
            <p14:sldId id="3128"/>
            <p14:sldId id="3129"/>
            <p14:sldId id="3130"/>
            <p14:sldId id="3131"/>
            <p14:sldId id="3132"/>
            <p14:sldId id="3133"/>
            <p14:sldId id="3134"/>
            <p14:sldId id="3135"/>
            <p14:sldId id="3136"/>
            <p14:sldId id="3137"/>
            <p14:sldId id="3138"/>
            <p14:sldId id="3139"/>
            <p14:sldId id="3140"/>
            <p14:sldId id="3146"/>
            <p14:sldId id="3147"/>
            <p14:sldId id="3148"/>
            <p14:sldId id="3149"/>
            <p14:sldId id="3150"/>
            <p14:sldId id="3151"/>
            <p14:sldId id="3152"/>
            <p14:sldId id="3153"/>
          </p14:sldIdLst>
        </p14:section>
        <p14:section name="Unit 3" id="{516D04AE-2BFD-4E3D-9889-2785A0E489C3}">
          <p14:sldIdLst>
            <p14:sldId id="3154"/>
            <p14:sldId id="3155"/>
            <p14:sldId id="3156"/>
            <p14:sldId id="3157"/>
            <p14:sldId id="3159"/>
            <p14:sldId id="3158"/>
            <p14:sldId id="3160"/>
            <p14:sldId id="3241"/>
            <p14:sldId id="3162"/>
            <p14:sldId id="3163"/>
            <p14:sldId id="3164"/>
            <p14:sldId id="3165"/>
            <p14:sldId id="3242"/>
            <p14:sldId id="3167"/>
            <p14:sldId id="3168"/>
            <p14:sldId id="3169"/>
            <p14:sldId id="3170"/>
            <p14:sldId id="3171"/>
            <p14:sldId id="3172"/>
            <p14:sldId id="3174"/>
            <p14:sldId id="3175"/>
            <p14:sldId id="3176"/>
            <p14:sldId id="3177"/>
            <p14:sldId id="3178"/>
            <p14:sldId id="3179"/>
            <p14:sldId id="3180"/>
            <p14:sldId id="3181"/>
            <p14:sldId id="3182"/>
            <p14:sldId id="3183"/>
            <p14:sldId id="3184"/>
            <p14:sldId id="3185"/>
            <p14:sldId id="3186"/>
            <p14:sldId id="3187"/>
            <p14:sldId id="3188"/>
            <p14:sldId id="3190"/>
            <p14:sldId id="3189"/>
            <p14:sldId id="3191"/>
            <p14:sldId id="3192"/>
            <p14:sldId id="3193"/>
            <p14:sldId id="3195"/>
            <p14:sldId id="3196"/>
            <p14:sldId id="3197"/>
            <p14:sldId id="3199"/>
            <p14:sldId id="3198"/>
            <p14:sldId id="3200"/>
            <p14:sldId id="3201"/>
            <p14:sldId id="3204"/>
            <p14:sldId id="3205"/>
            <p14:sldId id="3206"/>
            <p14:sldId id="3207"/>
            <p14:sldId id="3208"/>
          </p14:sldIdLst>
        </p14:section>
        <p14:section name="Unit 4" id="{01BB66EE-2E9B-4E34-A48E-6C342A258457}">
          <p14:sldIdLst>
            <p14:sldId id="3202"/>
            <p14:sldId id="3203"/>
            <p14:sldId id="3209"/>
            <p14:sldId id="3210"/>
            <p14:sldId id="3211"/>
            <p14:sldId id="3212"/>
            <p14:sldId id="3213"/>
            <p14:sldId id="3214"/>
            <p14:sldId id="3215"/>
            <p14:sldId id="3216"/>
            <p14:sldId id="3217"/>
            <p14:sldId id="3218"/>
            <p14:sldId id="3219"/>
            <p14:sldId id="3220"/>
            <p14:sldId id="3221"/>
            <p14:sldId id="3222"/>
            <p14:sldId id="3223"/>
            <p14:sldId id="3224"/>
            <p14:sldId id="3225"/>
            <p14:sldId id="3226"/>
            <p14:sldId id="3227"/>
            <p14:sldId id="3228"/>
            <p14:sldId id="3229"/>
            <p14:sldId id="3230"/>
            <p14:sldId id="3231"/>
            <p14:sldId id="3232"/>
            <p14:sldId id="3233"/>
            <p14:sldId id="3234"/>
            <p14:sldId id="3235"/>
            <p14:sldId id="3236"/>
            <p14:sldId id="3237"/>
            <p14:sldId id="3238"/>
            <p14:sldId id="3239"/>
            <p14:sldId id="2689"/>
            <p14:sldId id="2690"/>
          </p14:sldIdLst>
        </p14:section>
      </p14:sectionLst>
    </p:ext>
    <p:ext uri="{EFAFB233-063F-42B5-8137-9DF3F51BA10A}">
      <p15:sldGuideLst xmlns:p15="http://schemas.microsoft.com/office/powerpoint/2012/main">
        <p15:guide id="2" orient="horz" pos="777" userDrawn="1">
          <p15:clr>
            <a:srgbClr val="A4A3A4"/>
          </p15:clr>
        </p15:guide>
        <p15:guide id="3" orient="horz" pos="1071" userDrawn="1">
          <p15:clr>
            <a:srgbClr val="A4A3A4"/>
          </p15:clr>
        </p15:guide>
        <p15:guide id="4" pos="3119">
          <p15:clr>
            <a:srgbClr val="A4A3A4"/>
          </p15:clr>
        </p15:guide>
        <p15:guide id="5" pos="420" userDrawn="1">
          <p15:clr>
            <a:srgbClr val="A4A3A4"/>
          </p15:clr>
        </p15:guide>
        <p15:guide id="7" pos="284" userDrawn="1">
          <p15:clr>
            <a:srgbClr val="A4A3A4"/>
          </p15:clr>
        </p15:guide>
        <p15:guide id="8" orient="horz" pos="1207" userDrawn="1">
          <p15:clr>
            <a:srgbClr val="A4A3A4"/>
          </p15:clr>
        </p15:guide>
        <p15:guide id="9" pos="5886" userDrawn="1">
          <p15:clr>
            <a:srgbClr val="A4A3A4"/>
          </p15:clr>
        </p15:guide>
        <p15:guide id="10" orient="horz" pos="1389" userDrawn="1">
          <p15:clr>
            <a:srgbClr val="A4A3A4"/>
          </p15:clr>
        </p15:guide>
        <p15:guide id="11" orient="horz" pos="1117" userDrawn="1">
          <p15:clr>
            <a:srgbClr val="A4A3A4"/>
          </p15:clr>
        </p15:guide>
        <p15:guide id="12" pos="352" userDrawn="1">
          <p15:clr>
            <a:srgbClr val="A4A3A4"/>
          </p15:clr>
        </p15:guide>
        <p15:guide id="13" pos="5954" userDrawn="1">
          <p15:clr>
            <a:srgbClr val="A4A3A4"/>
          </p15:clr>
        </p15:guide>
        <p15:guide id="14" orient="horz" pos="867" userDrawn="1">
          <p15:clr>
            <a:srgbClr val="A4A3A4"/>
          </p15:clr>
        </p15:guide>
        <p15:guide id="15" orient="horz" pos="1298" userDrawn="1">
          <p15:clr>
            <a:srgbClr val="A4A3A4"/>
          </p15:clr>
        </p15:guide>
        <p15:guide id="17" pos="534" userDrawn="1">
          <p15:clr>
            <a:srgbClr val="A4A3A4"/>
          </p15:clr>
        </p15:guide>
        <p15:guide id="19" orient="horz" pos="3974" userDrawn="1">
          <p15:clr>
            <a:srgbClr val="A4A3A4"/>
          </p15:clr>
        </p15:guide>
        <p15:guide id="20" orient="horz" pos="10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29A0"/>
    <a:srgbClr val="65A1CB"/>
    <a:srgbClr val="F2F2F2"/>
    <a:srgbClr val="D9A9BD"/>
    <a:srgbClr val="FF9334"/>
    <a:srgbClr val="FFCA9D"/>
    <a:srgbClr val="F25E3D"/>
    <a:srgbClr val="F7F7F7"/>
    <a:srgbClr val="F1F8EC"/>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73" autoAdjust="0"/>
    <p:restoredTop sz="84012" autoAdjust="0"/>
  </p:normalViewPr>
  <p:slideViewPr>
    <p:cSldViewPr>
      <p:cViewPr varScale="1">
        <p:scale>
          <a:sx n="126" d="100"/>
          <a:sy n="126" d="100"/>
        </p:scale>
        <p:origin x="2040" y="192"/>
      </p:cViewPr>
      <p:guideLst>
        <p:guide orient="horz" pos="777"/>
        <p:guide orient="horz" pos="1071"/>
        <p:guide pos="3119"/>
        <p:guide pos="420"/>
        <p:guide pos="284"/>
        <p:guide orient="horz" pos="1207"/>
        <p:guide pos="5886"/>
        <p:guide orient="horz" pos="1389"/>
        <p:guide orient="horz" pos="1117"/>
        <p:guide pos="352"/>
        <p:guide pos="5954"/>
        <p:guide orient="horz" pos="867"/>
        <p:guide orient="horz" pos="1298"/>
        <p:guide pos="534"/>
        <p:guide orient="horz" pos="3974"/>
        <p:guide orient="horz" pos="1003"/>
      </p:guideLst>
    </p:cSldViewPr>
  </p:slideViewPr>
  <p:notesTextViewPr>
    <p:cViewPr>
      <p:scale>
        <a:sx n="100" d="100"/>
        <a:sy n="100" d="100"/>
      </p:scale>
      <p:origin x="0" y="0"/>
    </p:cViewPr>
  </p:notesTextViewPr>
  <p:sorterViewPr>
    <p:cViewPr>
      <p:scale>
        <a:sx n="97" d="100"/>
        <a:sy n="97" d="100"/>
      </p:scale>
      <p:origin x="0" y="-51187"/>
    </p:cViewPr>
  </p:sorterViewPr>
  <p:gridSpacing cx="36004" cy="36004"/>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notesMaster" Target="notesMasters/notesMaster1.xml"/><Relationship Id="rId201"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B57C17-E6FD-4AF5-A787-31E9CCE99A85}" type="datetimeFigureOut">
              <a:rPr lang="ko-KR" altLang="en-US" smtClean="0"/>
              <a:t>2023. 3. 2.</a:t>
            </a:fld>
            <a:endParaRPr lang="ko-KR" altLang="en-US"/>
          </a:p>
        </p:txBody>
      </p:sp>
      <p:sp>
        <p:nvSpPr>
          <p:cNvPr id="4" name="슬라이드 이미지 개체 틀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59C55F-00F1-4985-9065-F2D92AE05D03}" type="slidenum">
              <a:rPr lang="ko-KR" altLang="en-US" smtClean="0"/>
              <a:t>‹#›</a:t>
            </a:fld>
            <a:endParaRPr lang="ko-KR" altLang="en-US"/>
          </a:p>
        </p:txBody>
      </p:sp>
    </p:spTree>
    <p:extLst>
      <p:ext uri="{BB962C8B-B14F-4D97-AF65-F5344CB8AC3E}">
        <p14:creationId xmlns:p14="http://schemas.microsoft.com/office/powerpoint/2010/main" val="99125344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82563" y="539750"/>
            <a:ext cx="6527800" cy="4521200"/>
          </a:xfrm>
        </p:spPr>
      </p:sp>
      <p:sp>
        <p:nvSpPr>
          <p:cNvPr id="3" name="슬라이드 노트 개체 틀 2"/>
          <p:cNvSpPr>
            <a:spLocks noGrp="1"/>
          </p:cNvSpPr>
          <p:nvPr>
            <p:ph type="body" idx="1"/>
          </p:nvPr>
        </p:nvSpPr>
        <p:spPr>
          <a:xfrm>
            <a:off x="679768" y="5376929"/>
            <a:ext cx="5438140" cy="3805211"/>
          </a:xfrm>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3F0BCE-8842-48BB-B417-565C32B10224}" type="slidenum">
              <a:rPr kumimoji="0" lang="ko-KR" altLang="en-US" sz="1300" b="0" i="0" u="none" strike="noStrike" kern="1200" cap="none" spc="0" normalizeH="0" baseline="0" noProof="0" smtClean="0">
                <a:ln>
                  <a:noFill/>
                </a:ln>
                <a:solidFill>
                  <a:prstClr val="black"/>
                </a:solidFill>
                <a:effectLst/>
                <a:uLnTx/>
                <a:uFillTx/>
                <a:latin typeface="SamsungOne-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ko-KR" altLang="en-US" sz="1300" b="0" i="0" u="none" strike="noStrike" kern="1200" cap="none" spc="0" normalizeH="0" baseline="0" noProof="0" dirty="0">
              <a:ln>
                <a:noFill/>
              </a:ln>
              <a:solidFill>
                <a:prstClr val="black"/>
              </a:solidFill>
              <a:effectLst/>
              <a:uLnTx/>
              <a:uFillTx/>
              <a:latin typeface="SamsungOne-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574271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Ví dụ trên trang này là tung hai đồng xu.</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Hãy chú ý rằng các biến cố sơ cấp bao gồm các cặp </a:t>
                </a:r>
                <a14:m>
                  <m:oMath xmlns:m="http://schemas.openxmlformats.org/officeDocument/2006/math">
                    <m:d>
                      <m:dPr>
                        <m:ctrlPr>
                          <a:rPr lang="en-US" altLang="ko-KR" sz="1200" i="1" smtClean="0">
                            <a:latin typeface="Cambria Math" panose="02040503050406030204" pitchFamily="18" charset="0"/>
                            <a:cs typeface="Times New Roman" panose="02020603050405020304" pitchFamily="18" charset="0"/>
                          </a:rPr>
                        </m:ctrlPr>
                      </m:dPr>
                      <m:e>
                        <m:r>
                          <a:rPr lang="en-US" altLang="ko-KR" sz="1200" i="1">
                            <a:latin typeface="Cambria Math" panose="02040503050406030204" pitchFamily="18" charset="0"/>
                            <a:cs typeface="Times New Roman" panose="02020603050405020304" pitchFamily="18" charset="0"/>
                          </a:rPr>
                          <m:t>𝐻</m:t>
                        </m:r>
                        <m:r>
                          <a:rPr lang="en-US" altLang="ko-KR" sz="1200" i="1">
                            <a:latin typeface="Cambria Math" panose="02040503050406030204" pitchFamily="18" charset="0"/>
                            <a:cs typeface="Times New Roman" panose="02020603050405020304" pitchFamily="18" charset="0"/>
                          </a:rPr>
                          <m:t>, </m:t>
                        </m:r>
                        <m:r>
                          <a:rPr lang="en-US" altLang="ko-KR" sz="1200" i="1">
                            <a:latin typeface="Cambria Math" panose="02040503050406030204" pitchFamily="18" charset="0"/>
                            <a:cs typeface="Times New Roman" panose="02020603050405020304" pitchFamily="18" charset="0"/>
                          </a:rPr>
                          <m:t>𝐻</m:t>
                        </m:r>
                      </m:e>
                    </m:d>
                    <m:r>
                      <a:rPr lang="en-US" altLang="ko-KR" sz="1200" i="1">
                        <a:latin typeface="Cambria Math" panose="02040503050406030204" pitchFamily="18" charset="0"/>
                        <a:cs typeface="Times New Roman" panose="02020603050405020304" pitchFamily="18" charset="0"/>
                      </a:rPr>
                      <m:t>, </m:t>
                    </m:r>
                    <m:d>
                      <m:dPr>
                        <m:ctrlPr>
                          <a:rPr lang="en-US" altLang="ko-KR" sz="1200" i="1">
                            <a:latin typeface="Cambria Math" panose="02040503050406030204" pitchFamily="18" charset="0"/>
                            <a:cs typeface="Times New Roman" panose="02020603050405020304" pitchFamily="18" charset="0"/>
                          </a:rPr>
                        </m:ctrlPr>
                      </m:dPr>
                      <m:e>
                        <m:r>
                          <a:rPr lang="en-US" altLang="ko-KR" sz="1200" i="1">
                            <a:latin typeface="Cambria Math" panose="02040503050406030204" pitchFamily="18" charset="0"/>
                            <a:cs typeface="Times New Roman" panose="02020603050405020304" pitchFamily="18" charset="0"/>
                          </a:rPr>
                          <m:t>𝐻</m:t>
                        </m:r>
                        <m:r>
                          <a:rPr lang="en-US" altLang="ko-KR" sz="1200" i="1">
                            <a:latin typeface="Cambria Math" panose="02040503050406030204" pitchFamily="18" charset="0"/>
                            <a:cs typeface="Times New Roman" panose="02020603050405020304" pitchFamily="18" charset="0"/>
                          </a:rPr>
                          <m:t>,</m:t>
                        </m:r>
                        <m:r>
                          <a:rPr lang="en-US" altLang="ko-KR" sz="1200" i="1">
                            <a:latin typeface="Cambria Math" panose="02040503050406030204" pitchFamily="18" charset="0"/>
                            <a:cs typeface="Times New Roman" panose="02020603050405020304" pitchFamily="18" charset="0"/>
                          </a:rPr>
                          <m:t>𝑇</m:t>
                        </m:r>
                      </m:e>
                    </m:d>
                    <m:r>
                      <a:rPr lang="en-US" altLang="ko-KR" sz="1200" i="1">
                        <a:latin typeface="Cambria Math" panose="02040503050406030204" pitchFamily="18" charset="0"/>
                        <a:cs typeface="Times New Roman" panose="02020603050405020304" pitchFamily="18" charset="0"/>
                      </a:rPr>
                      <m:t>, </m:t>
                    </m:r>
                    <m:d>
                      <m:dPr>
                        <m:ctrlPr>
                          <a:rPr lang="en-US" altLang="ko-KR" sz="1200" i="1">
                            <a:latin typeface="Cambria Math" panose="02040503050406030204" pitchFamily="18" charset="0"/>
                            <a:cs typeface="Times New Roman" panose="02020603050405020304" pitchFamily="18" charset="0"/>
                          </a:rPr>
                        </m:ctrlPr>
                      </m:dPr>
                      <m:e>
                        <m:r>
                          <a:rPr lang="en-US" altLang="ko-KR" sz="1200" i="1">
                            <a:latin typeface="Cambria Math" panose="02040503050406030204" pitchFamily="18" charset="0"/>
                            <a:cs typeface="Times New Roman" panose="02020603050405020304" pitchFamily="18" charset="0"/>
                          </a:rPr>
                          <m:t>𝑇</m:t>
                        </m:r>
                        <m:r>
                          <a:rPr lang="en-US" altLang="ko-KR" sz="1200" i="1">
                            <a:latin typeface="Cambria Math" panose="02040503050406030204" pitchFamily="18" charset="0"/>
                            <a:cs typeface="Times New Roman" panose="02020603050405020304" pitchFamily="18" charset="0"/>
                          </a:rPr>
                          <m:t>,</m:t>
                        </m:r>
                        <m:r>
                          <a:rPr lang="en-US" altLang="ko-KR" sz="1200" i="1">
                            <a:latin typeface="Cambria Math" panose="02040503050406030204" pitchFamily="18" charset="0"/>
                            <a:cs typeface="Times New Roman" panose="02020603050405020304" pitchFamily="18" charset="0"/>
                          </a:rPr>
                          <m:t>𝐻</m:t>
                        </m:r>
                      </m:e>
                    </m:d>
                    <m:r>
                      <a:rPr lang="en-US" altLang="ko-KR" sz="1200" i="1">
                        <a:latin typeface="Cambria Math" panose="02040503050406030204" pitchFamily="18" charset="0"/>
                        <a:cs typeface="Times New Roman" panose="02020603050405020304" pitchFamily="18" charset="0"/>
                      </a:rPr>
                      <m:t>,</m:t>
                    </m:r>
                    <m:d>
                      <m:dPr>
                        <m:ctrlPr>
                          <a:rPr lang="en-US" altLang="ko-KR" sz="1200" i="1">
                            <a:latin typeface="Cambria Math" panose="02040503050406030204" pitchFamily="18" charset="0"/>
                            <a:cs typeface="Times New Roman" panose="02020603050405020304" pitchFamily="18" charset="0"/>
                          </a:rPr>
                        </m:ctrlPr>
                      </m:dPr>
                      <m:e>
                        <m:r>
                          <a:rPr lang="en-US" altLang="ko-KR" sz="1200" i="1">
                            <a:latin typeface="Cambria Math" panose="02040503050406030204" pitchFamily="18" charset="0"/>
                            <a:cs typeface="Times New Roman" panose="02020603050405020304" pitchFamily="18" charset="0"/>
                          </a:rPr>
                          <m:t>𝑇</m:t>
                        </m:r>
                        <m:r>
                          <a:rPr lang="en-US" altLang="ko-KR" sz="1200" i="1">
                            <a:latin typeface="Cambria Math" panose="02040503050406030204" pitchFamily="18" charset="0"/>
                            <a:cs typeface="Times New Roman" panose="02020603050405020304" pitchFamily="18" charset="0"/>
                          </a:rPr>
                          <m:t>,</m:t>
                        </m:r>
                        <m:r>
                          <a:rPr lang="en-US" altLang="ko-KR" sz="1200" i="1">
                            <a:latin typeface="Cambria Math" panose="02040503050406030204" pitchFamily="18" charset="0"/>
                            <a:cs typeface="Times New Roman" panose="02020603050405020304" pitchFamily="18" charset="0"/>
                          </a:rPr>
                          <m:t>𝑇</m:t>
                        </m:r>
                      </m:e>
                    </m:d>
                  </m:oMath>
                </a14:m>
                <a:r>
                  <a:rPr lang="vi-VN" dirty="0"/>
                  <a:t>.</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example on this slide corresponds to the</a:t>
                </a:r>
                <a:r>
                  <a:rPr lang="ko-KR" altLang="en-US" dirty="0"/>
                  <a:t> </a:t>
                </a:r>
                <a:r>
                  <a:rPr lang="en-US" altLang="ko-KR" dirty="0"/>
                  <a:t>flipping</a:t>
                </a:r>
                <a:r>
                  <a:rPr lang="ko-KR" altLang="en-US" dirty="0"/>
                  <a:t> </a:t>
                </a:r>
                <a:r>
                  <a:rPr lang="en-US" altLang="ko-KR" dirty="0"/>
                  <a:t>of</a:t>
                </a:r>
                <a:r>
                  <a:rPr lang="ko-KR" altLang="en-US" dirty="0"/>
                  <a:t> </a:t>
                </a:r>
                <a:r>
                  <a:rPr lang="en-US" altLang="ko-KR" dirty="0"/>
                  <a:t>two</a:t>
                </a:r>
                <a:r>
                  <a:rPr lang="ko-KR" altLang="en-US" dirty="0"/>
                  <a:t> </a:t>
                </a:r>
                <a:r>
                  <a:rPr lang="en-US" altLang="ko-KR" dirty="0"/>
                  <a:t>coins.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Please note that the elementary events are composed of pairs </a:t>
                </a:r>
                <a:r>
                  <a:rPr lang="en-US" altLang="ko-KR" sz="1200" i="0">
                    <a:latin typeface="Cambria Math" panose="02040503050406030204" pitchFamily="18" charset="0"/>
                    <a:cs typeface="Times New Roman" panose="02020603050405020304" pitchFamily="18" charset="0"/>
                  </a:rPr>
                  <a:t>(𝐻, 𝐻), (𝐻,𝑇), (𝑇,𝐻),(𝑇,𝑇)</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10</a:t>
            </a:fld>
            <a:endParaRPr lang="ko-KR" altLang="en-US"/>
          </a:p>
        </p:txBody>
      </p:sp>
    </p:spTree>
    <p:extLst>
      <p:ext uri="{BB962C8B-B14F-4D97-AF65-F5344CB8AC3E}">
        <p14:creationId xmlns:p14="http://schemas.microsoft.com/office/powerpoint/2010/main" val="284978118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Ví dụ này minh họa cho trường hợp không có quan hệ tuyến tính và quan hệ tương quan gần như bằng 0.</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100</a:t>
            </a:fld>
            <a:endParaRPr lang="ko-KR" altLang="en-US"/>
          </a:p>
        </p:txBody>
      </p:sp>
    </p:spTree>
    <p:extLst>
      <p:ext uri="{BB962C8B-B14F-4D97-AF65-F5344CB8AC3E}">
        <p14:creationId xmlns:p14="http://schemas.microsoft.com/office/powerpoint/2010/main" val="112804758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Hai ví dụ này là về quan hệ tương quan dương.</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Bạn cũng có thể so sánh quan hệ tương quan mạnh và yếu (bị phân tán nhiều hơn so với đường đồ thị chính).</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101</a:t>
            </a:fld>
            <a:endParaRPr lang="ko-KR" altLang="en-US"/>
          </a:p>
        </p:txBody>
      </p:sp>
    </p:spTree>
    <p:extLst>
      <p:ext uri="{BB962C8B-B14F-4D97-AF65-F5344CB8AC3E}">
        <p14:creationId xmlns:p14="http://schemas.microsoft.com/office/powerpoint/2010/main" val="130499645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Hai ví dụ này là về quan hệ tương quan âm.</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Bạn cũng có thể so sánh hệ số tương quan mạnh và yếu (bị phân tán nhiều hơn so với đường đồ thị chính).</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102</a:t>
            </a:fld>
            <a:endParaRPr lang="ko-KR" altLang="en-US"/>
          </a:p>
        </p:txBody>
      </p:sp>
    </p:spTree>
    <p:extLst>
      <p:ext uri="{BB962C8B-B14F-4D97-AF65-F5344CB8AC3E}">
        <p14:creationId xmlns:p14="http://schemas.microsoft.com/office/powerpoint/2010/main" val="351786053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Hệ số tương quan mạnh </a:t>
            </a:r>
            <a:r>
              <a:rPr lang="vi-VN" altLang="ko-KR" b="1" dirty="0"/>
              <a:t>không</a:t>
            </a:r>
            <a:r>
              <a:rPr lang="vi-VN" altLang="ko-KR" dirty="0"/>
              <a:t> có nghĩa là đường xu hướng có độ dốc lớn hơn!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103</a:t>
            </a:fld>
            <a:endParaRPr lang="ko-KR" altLang="en-US"/>
          </a:p>
        </p:txBody>
      </p:sp>
    </p:spTree>
    <p:extLst>
      <p:ext uri="{BB962C8B-B14F-4D97-AF65-F5344CB8AC3E}">
        <p14:creationId xmlns:p14="http://schemas.microsoft.com/office/powerpoint/2010/main" val="41855023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Hãy lưu tâm chỗ này!</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Việc thiếu quan hệ </a:t>
            </a:r>
            <a:r>
              <a:rPr lang="vi-VN" b="1" dirty="0"/>
              <a:t>tuyến tính</a:t>
            </a:r>
            <a:r>
              <a:rPr lang="vi-VN" dirty="0"/>
              <a:t> (hệ số tương quan gần bằng 0) </a:t>
            </a:r>
            <a:r>
              <a:rPr lang="vi-VN" b="1" dirty="0"/>
              <a:t>không có nghĩa là thiếu hụt mẫu hoặc quan hệ giữa X và Y.</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Những ví dụ này cho thấy rằng chỉ hệ số tương quan là chưa đủ để nắm bắt được các mẫu hiện có trong dữ liệu này.</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104</a:t>
            </a:fld>
            <a:endParaRPr lang="ko-KR" altLang="en-US"/>
          </a:p>
        </p:txBody>
      </p:sp>
    </p:spTree>
    <p:extLst>
      <p:ext uri="{BB962C8B-B14F-4D97-AF65-F5344CB8AC3E}">
        <p14:creationId xmlns:p14="http://schemas.microsoft.com/office/powerpoint/2010/main" val="255981193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Sự độc lập là một khái niệm quan trọng trong xác suất và thống kê.</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Bạn có thể định nghĩa chính thức sự độc lập như sau.</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Đó là thuộc tính cho phép </a:t>
                </a:r>
                <a:r>
                  <a:rPr lang="vi-VN" baseline="0" dirty="0"/>
                  <a:t> bạn</a:t>
                </a:r>
                <a:r>
                  <a:rPr lang="vi-VN" dirty="0"/>
                  <a:t> viết </a:t>
                </a:r>
                <a14:m>
                  <m:oMath xmlns:m="http://schemas.openxmlformats.org/officeDocument/2006/math">
                    <m:r>
                      <a:rPr lang="en-US" altLang="ko-KR" sz="1200" i="1" smtClean="0">
                        <a:latin typeface="Cambria Math" panose="02040503050406030204" pitchFamily="18" charset="0"/>
                        <a:cs typeface="Times New Roman" panose="02020603050405020304" pitchFamily="18" charset="0"/>
                        <a:sym typeface="Symbol" panose="05050102010706020507" pitchFamily="18" charset="2"/>
                      </a:rPr>
                      <m:t>𝑃</m:t>
                    </m:r>
                    <m:d>
                      <m:dPr>
                        <m:ctrlPr>
                          <a:rPr lang="en-US" altLang="ko-KR" sz="1200" i="1">
                            <a:latin typeface="Cambria Math" panose="02040503050406030204" pitchFamily="18" charset="0"/>
                            <a:cs typeface="Times New Roman" panose="02020603050405020304" pitchFamily="18" charset="0"/>
                            <a:sym typeface="Symbol" panose="05050102010706020507" pitchFamily="18" charset="2"/>
                          </a:rPr>
                        </m:ctrlPr>
                      </m:dPr>
                      <m:e>
                        <m:r>
                          <a:rPr lang="en-US" altLang="ko-KR" sz="12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𝑋</m:t>
                        </m:r>
                        <m:r>
                          <a:rPr lang="en-US" altLang="ko-KR" sz="1200" i="1">
                            <a:latin typeface="Cambria Math" panose="02040503050406030204" pitchFamily="18" charset="0"/>
                            <a:cs typeface="Times New Roman" panose="02020603050405020304" pitchFamily="18" charset="0"/>
                            <a:sym typeface="Symbol" panose="05050102010706020507" pitchFamily="18" charset="2"/>
                          </a:rPr>
                          <m:t>,</m:t>
                        </m:r>
                        <m:r>
                          <a:rPr lang="en-US" altLang="ko-KR" sz="1200" i="1">
                            <a:solidFill>
                              <a:srgbClr val="0070C0"/>
                            </a:solidFill>
                            <a:latin typeface="Cambria Math" panose="02040503050406030204" pitchFamily="18" charset="0"/>
                            <a:cs typeface="Times New Roman" panose="02020603050405020304" pitchFamily="18" charset="0"/>
                            <a:sym typeface="Symbol" panose="05050102010706020507" pitchFamily="18" charset="2"/>
                          </a:rPr>
                          <m:t>𝑌</m:t>
                        </m:r>
                      </m:e>
                    </m:d>
                    <m:r>
                      <a:rPr lang="en-US" altLang="ko-KR" sz="1200" i="1">
                        <a:latin typeface="Cambria Math" panose="02040503050406030204" pitchFamily="18" charset="0"/>
                        <a:cs typeface="Times New Roman" panose="02020603050405020304" pitchFamily="18" charset="0"/>
                        <a:sym typeface="Symbol" panose="05050102010706020507" pitchFamily="18" charset="2"/>
                      </a:rPr>
                      <m:t>=</m:t>
                    </m:r>
                    <m:r>
                      <a:rPr lang="en-US" altLang="ko-KR" sz="1200" i="1">
                        <a:latin typeface="Cambria Math" panose="02040503050406030204" pitchFamily="18" charset="0"/>
                        <a:cs typeface="Times New Roman" panose="02020603050405020304" pitchFamily="18" charset="0"/>
                        <a:sym typeface="Symbol" panose="05050102010706020507" pitchFamily="18" charset="2"/>
                      </a:rPr>
                      <m:t>𝑃</m:t>
                    </m:r>
                    <m:d>
                      <m:dPr>
                        <m:ctrlPr>
                          <a:rPr lang="en-US" altLang="ko-KR" sz="1200" i="1">
                            <a:latin typeface="Cambria Math" panose="02040503050406030204" pitchFamily="18" charset="0"/>
                            <a:cs typeface="Times New Roman" panose="02020603050405020304" pitchFamily="18" charset="0"/>
                            <a:sym typeface="Symbol" panose="05050102010706020507" pitchFamily="18" charset="2"/>
                          </a:rPr>
                        </m:ctrlPr>
                      </m:dPr>
                      <m:e>
                        <m:r>
                          <a:rPr lang="en-US" altLang="ko-KR" sz="12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𝑋</m:t>
                        </m:r>
                      </m:e>
                    </m:d>
                    <m:r>
                      <a:rPr lang="en-US" altLang="ko-KR" sz="12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 </m:t>
                    </m:r>
                    <m:r>
                      <a:rPr lang="en-US" altLang="ko-KR" sz="1200" i="1">
                        <a:latin typeface="Cambria Math" panose="02040503050406030204" pitchFamily="18" charset="0"/>
                        <a:cs typeface="Times New Roman" panose="02020603050405020304" pitchFamily="18" charset="0"/>
                        <a:sym typeface="Symbol" panose="05050102010706020507" pitchFamily="18" charset="2"/>
                      </a:rPr>
                      <m:t>𝑃</m:t>
                    </m:r>
                    <m:r>
                      <a:rPr lang="en-US" altLang="ko-KR" sz="1200" i="1">
                        <a:latin typeface="Cambria Math" panose="02040503050406030204" pitchFamily="18" charset="0"/>
                        <a:cs typeface="Times New Roman" panose="02020603050405020304" pitchFamily="18" charset="0"/>
                        <a:sym typeface="Symbol" panose="05050102010706020507" pitchFamily="18" charset="2"/>
                      </a:rPr>
                      <m:t>(</m:t>
                    </m:r>
                    <m:r>
                      <a:rPr lang="en-US" altLang="ko-KR" sz="1200" i="1">
                        <a:solidFill>
                          <a:srgbClr val="0070C0"/>
                        </a:solidFill>
                        <a:latin typeface="Cambria Math" panose="02040503050406030204" pitchFamily="18" charset="0"/>
                        <a:cs typeface="Times New Roman" panose="02020603050405020304" pitchFamily="18" charset="0"/>
                        <a:sym typeface="Symbol" panose="05050102010706020507" pitchFamily="18" charset="2"/>
                      </a:rPr>
                      <m:t>𝑌</m:t>
                    </m:r>
                    <m:r>
                      <a:rPr lang="en-US" altLang="ko-KR" sz="1200" i="1">
                        <a:latin typeface="Cambria Math" panose="02040503050406030204" pitchFamily="18" charset="0"/>
                        <a:cs typeface="Times New Roman" panose="02020603050405020304" pitchFamily="18" charset="0"/>
                        <a:sym typeface="Symbol" panose="05050102010706020507" pitchFamily="18" charset="2"/>
                      </a:rPr>
                      <m:t>)</m:t>
                    </m:r>
                  </m:oMath>
                </a14:m>
                <a:r>
                  <a:rPr lang="vi-VN" sz="1200" dirty="0">
                    <a:latin typeface="Arial" panose="02020603050405020304" pitchFamily="18" charset="0"/>
                    <a:cs typeface="Times New Roman" panose="02020603050405020304" pitchFamily="18" charset="0"/>
                  </a:rPr>
                  <a:t> hoặc </a:t>
                </a:r>
                <a14:m>
                  <m:oMath xmlns:m="http://schemas.openxmlformats.org/officeDocument/2006/math">
                    <m:r>
                      <a:rPr lang="en-US" altLang="ko-KR" sz="1200" b="0" i="1" smtClean="0">
                        <a:latin typeface="Cambria Math" panose="02040503050406030204" pitchFamily="18" charset="0"/>
                        <a:cs typeface="Times New Roman" panose="02020603050405020304" pitchFamily="18" charset="0"/>
                        <a:sym typeface="Symbol" panose="05050102010706020507" pitchFamily="18" charset="2"/>
                      </a:rPr>
                      <m:t>𝑓</m:t>
                    </m:r>
                    <m:d>
                      <m:dPr>
                        <m:ctrlPr>
                          <a:rPr lang="en-US" altLang="ko-KR" sz="1200" i="1">
                            <a:latin typeface="Cambria Math" panose="02040503050406030204" pitchFamily="18" charset="0"/>
                            <a:cs typeface="Times New Roman" panose="02020603050405020304" pitchFamily="18" charset="0"/>
                            <a:sym typeface="Symbol" panose="05050102010706020507" pitchFamily="18" charset="2"/>
                          </a:rPr>
                        </m:ctrlPr>
                      </m:dPr>
                      <m:e>
                        <m:r>
                          <a:rPr lang="en-US" altLang="ko-KR" sz="12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𝑋</m:t>
                        </m:r>
                        <m:r>
                          <a:rPr lang="en-US" altLang="ko-KR" sz="1200" i="1">
                            <a:latin typeface="Cambria Math" panose="02040503050406030204" pitchFamily="18" charset="0"/>
                            <a:cs typeface="Times New Roman" panose="02020603050405020304" pitchFamily="18" charset="0"/>
                            <a:sym typeface="Symbol" panose="05050102010706020507" pitchFamily="18" charset="2"/>
                          </a:rPr>
                          <m:t>,</m:t>
                        </m:r>
                        <m:r>
                          <a:rPr lang="en-US" altLang="ko-KR" sz="1200" i="1">
                            <a:solidFill>
                              <a:srgbClr val="0070C0"/>
                            </a:solidFill>
                            <a:latin typeface="Cambria Math" panose="02040503050406030204" pitchFamily="18" charset="0"/>
                            <a:cs typeface="Times New Roman" panose="02020603050405020304" pitchFamily="18" charset="0"/>
                            <a:sym typeface="Symbol" panose="05050102010706020507" pitchFamily="18" charset="2"/>
                          </a:rPr>
                          <m:t>𝑌</m:t>
                        </m:r>
                      </m:e>
                    </m:d>
                    <m:r>
                      <a:rPr lang="en-US" altLang="ko-KR" sz="1200" i="1">
                        <a:latin typeface="Cambria Math" panose="02040503050406030204" pitchFamily="18" charset="0"/>
                        <a:cs typeface="Times New Roman" panose="02020603050405020304" pitchFamily="18" charset="0"/>
                        <a:sym typeface="Symbol" panose="05050102010706020507" pitchFamily="18" charset="2"/>
                      </a:rPr>
                      <m:t>=</m:t>
                    </m:r>
                    <m:r>
                      <a:rPr lang="en-US" altLang="ko-KR" sz="1200" b="0" i="1" smtClean="0">
                        <a:latin typeface="Cambria Math" panose="02040503050406030204" pitchFamily="18" charset="0"/>
                        <a:cs typeface="Times New Roman" panose="02020603050405020304" pitchFamily="18" charset="0"/>
                        <a:sym typeface="Symbol" panose="05050102010706020507" pitchFamily="18" charset="2"/>
                      </a:rPr>
                      <m:t>𝑓</m:t>
                    </m:r>
                    <m:d>
                      <m:dPr>
                        <m:ctrlPr>
                          <a:rPr lang="en-US" altLang="ko-KR" sz="1200" i="1">
                            <a:latin typeface="Cambria Math" panose="02040503050406030204" pitchFamily="18" charset="0"/>
                            <a:cs typeface="Times New Roman" panose="02020603050405020304" pitchFamily="18" charset="0"/>
                            <a:sym typeface="Symbol" panose="05050102010706020507" pitchFamily="18" charset="2"/>
                          </a:rPr>
                        </m:ctrlPr>
                      </m:dPr>
                      <m:e>
                        <m:r>
                          <a:rPr lang="en-US" altLang="ko-KR" sz="12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𝑋</m:t>
                        </m:r>
                      </m:e>
                    </m:d>
                    <m:r>
                      <a:rPr lang="en-US" altLang="ko-KR" sz="12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 </m:t>
                    </m:r>
                    <m:r>
                      <a:rPr lang="en-US" altLang="ko-KR" sz="1200" b="0" i="1" smtClean="0">
                        <a:latin typeface="Cambria Math" panose="02040503050406030204" pitchFamily="18" charset="0"/>
                        <a:cs typeface="Times New Roman" panose="02020603050405020304" pitchFamily="18" charset="0"/>
                        <a:sym typeface="Symbol" panose="05050102010706020507" pitchFamily="18" charset="2"/>
                      </a:rPr>
                      <m:t>𝑓</m:t>
                    </m:r>
                    <m:r>
                      <a:rPr lang="en-US" altLang="ko-KR" sz="1200" i="1">
                        <a:latin typeface="Cambria Math" panose="02040503050406030204" pitchFamily="18" charset="0"/>
                        <a:cs typeface="Times New Roman" panose="02020603050405020304" pitchFamily="18" charset="0"/>
                        <a:sym typeface="Symbol" panose="05050102010706020507" pitchFamily="18" charset="2"/>
                      </a:rPr>
                      <m:t>(</m:t>
                    </m:r>
                    <m:r>
                      <a:rPr lang="en-US" altLang="ko-KR" sz="1200" i="1">
                        <a:solidFill>
                          <a:srgbClr val="0070C0"/>
                        </a:solidFill>
                        <a:latin typeface="Cambria Math" panose="02040503050406030204" pitchFamily="18" charset="0"/>
                        <a:cs typeface="Times New Roman" panose="02020603050405020304" pitchFamily="18" charset="0"/>
                        <a:sym typeface="Symbol" panose="05050102010706020507" pitchFamily="18" charset="2"/>
                      </a:rPr>
                      <m:t>𝑌</m:t>
                    </m:r>
                    <m:r>
                      <a:rPr lang="en-US" altLang="ko-KR" sz="1200" i="1" smtClean="0">
                        <a:latin typeface="Cambria Math" panose="02040503050406030204" pitchFamily="18" charset="0"/>
                        <a:cs typeface="Times New Roman" panose="02020603050405020304" pitchFamily="18" charset="0"/>
                        <a:sym typeface="Symbol" panose="05050102010706020507" pitchFamily="18" charset="2"/>
                      </a:rPr>
                      <m:t>)</m:t>
                    </m:r>
                  </m:oMath>
                </a14:m>
                <a:r>
                  <a:rPr lang="vi-VN" sz="1200" dirty="0">
                    <a:latin typeface="Arial"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Sau đó bạn có thể tự đặt câu hỏi “Sự độc lập có giống với sự không tương quan không?”</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Nếu X và Y độc lập với nhau, có! X và Y </a:t>
                </a:r>
                <a:r>
                  <a:rPr lang="vi-VN" b="1" dirty="0"/>
                  <a:t>luôn </a:t>
                </a:r>
                <a:r>
                  <a:rPr lang="vi-VN" dirty="0"/>
                  <a:t>không tương quan.</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Tuy nhiên, trường hợp ngược lại không phải lúc nào cũng đúng.</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Independence is an important concept in probability and statistics.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You formally define the independence as following.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It is the property that allow</a:t>
                </a:r>
                <a:r>
                  <a:rPr lang="en-US" altLang="ko-KR" baseline="0" dirty="0"/>
                  <a:t> you</a:t>
                </a:r>
                <a:r>
                  <a:rPr lang="en-US" altLang="ko-KR" dirty="0"/>
                  <a:t> to write </a:t>
                </a:r>
                <a:r>
                  <a:rPr lang="en-US" altLang="ko-KR" sz="1200" i="0">
                    <a:latin typeface="Cambria Math" panose="02040503050406030204" pitchFamily="18" charset="0"/>
                    <a:cs typeface="Times New Roman" panose="02020603050405020304" pitchFamily="18" charset="0"/>
                    <a:sym typeface="Symbol" panose="05050102010706020507" pitchFamily="18" charset="2"/>
                  </a:rPr>
                  <a:t>𝑃(</a:t>
                </a:r>
                <a:r>
                  <a:rPr lang="en-US" altLang="ko-KR" sz="1200" i="0">
                    <a:solidFill>
                      <a:srgbClr val="FF0000"/>
                    </a:solidFill>
                    <a:latin typeface="Cambria Math" panose="02040503050406030204" pitchFamily="18" charset="0"/>
                    <a:cs typeface="Times New Roman" panose="02020603050405020304" pitchFamily="18" charset="0"/>
                    <a:sym typeface="Symbol" panose="05050102010706020507" pitchFamily="18" charset="2"/>
                  </a:rPr>
                  <a:t>𝑋</a:t>
                </a:r>
                <a:r>
                  <a:rPr lang="en-US" altLang="ko-KR" sz="1200" i="0">
                    <a:latin typeface="Cambria Math" panose="02040503050406030204" pitchFamily="18" charset="0"/>
                    <a:cs typeface="Times New Roman" panose="02020603050405020304" pitchFamily="18" charset="0"/>
                    <a:sym typeface="Symbol" panose="05050102010706020507" pitchFamily="18" charset="2"/>
                  </a:rPr>
                  <a:t>,</a:t>
                </a:r>
                <a:r>
                  <a:rPr lang="en-US" altLang="ko-KR" sz="1200" i="0">
                    <a:solidFill>
                      <a:srgbClr val="0070C0"/>
                    </a:solidFill>
                    <a:latin typeface="Cambria Math" panose="02040503050406030204" pitchFamily="18" charset="0"/>
                    <a:cs typeface="Times New Roman" panose="02020603050405020304" pitchFamily="18" charset="0"/>
                    <a:sym typeface="Symbol" panose="05050102010706020507" pitchFamily="18" charset="2"/>
                  </a:rPr>
                  <a:t>𝑌)</a:t>
                </a:r>
                <a:r>
                  <a:rPr lang="en-US" altLang="ko-KR" sz="1200" i="0">
                    <a:latin typeface="Cambria Math" panose="02040503050406030204" pitchFamily="18" charset="0"/>
                    <a:cs typeface="Times New Roman" panose="02020603050405020304" pitchFamily="18" charset="0"/>
                    <a:sym typeface="Symbol" panose="05050102010706020507" pitchFamily="18" charset="2"/>
                  </a:rPr>
                  <a:t>=𝑃(</a:t>
                </a:r>
                <a:r>
                  <a:rPr lang="en-US" altLang="ko-KR" sz="1200" i="0">
                    <a:solidFill>
                      <a:srgbClr val="FF0000"/>
                    </a:solidFill>
                    <a:latin typeface="Cambria Math" panose="02040503050406030204" pitchFamily="18" charset="0"/>
                    <a:cs typeface="Times New Roman" panose="02020603050405020304" pitchFamily="18" charset="0"/>
                    <a:sym typeface="Symbol" panose="05050102010706020507" pitchFamily="18" charset="2"/>
                  </a:rPr>
                  <a:t>𝑋)  </a:t>
                </a:r>
                <a:r>
                  <a:rPr lang="en-US" altLang="ko-KR" sz="1200" i="0">
                    <a:latin typeface="Cambria Math" panose="02040503050406030204" pitchFamily="18" charset="0"/>
                    <a:cs typeface="Times New Roman" panose="02020603050405020304" pitchFamily="18" charset="0"/>
                    <a:sym typeface="Symbol" panose="05050102010706020507" pitchFamily="18" charset="2"/>
                  </a:rPr>
                  <a:t>𝑃(</a:t>
                </a:r>
                <a:r>
                  <a:rPr lang="en-US" altLang="ko-KR" sz="1200" i="0">
                    <a:solidFill>
                      <a:srgbClr val="0070C0"/>
                    </a:solidFill>
                    <a:latin typeface="Cambria Math" panose="02040503050406030204" pitchFamily="18" charset="0"/>
                    <a:cs typeface="Times New Roman" panose="02020603050405020304" pitchFamily="18" charset="0"/>
                    <a:sym typeface="Symbol" panose="05050102010706020507" pitchFamily="18" charset="2"/>
                  </a:rPr>
                  <a:t>𝑌</a:t>
                </a:r>
                <a:r>
                  <a:rPr lang="en-US" altLang="ko-KR" sz="1200" i="0">
                    <a:latin typeface="Cambria Math" panose="02040503050406030204" pitchFamily="18" charset="0"/>
                    <a:cs typeface="Times New Roman" panose="02020603050405020304" pitchFamily="18" charset="0"/>
                    <a:sym typeface="Symbol" panose="05050102010706020507" pitchFamily="18" charset="2"/>
                  </a:rPr>
                  <a:t>)</a:t>
                </a:r>
                <a:r>
                  <a:rPr lang="en-US" altLang="ko-KR" sz="1200" dirty="0">
                    <a:latin typeface="Times New Roman" panose="02020603050405020304" pitchFamily="18" charset="0"/>
                    <a:cs typeface="Times New Roman" panose="02020603050405020304" pitchFamily="18" charset="0"/>
                  </a:rPr>
                  <a:t> or </a:t>
                </a:r>
                <a:r>
                  <a:rPr lang="en-US" altLang="ko-KR" sz="1200" b="0" i="0">
                    <a:latin typeface="Cambria Math" panose="02040503050406030204" pitchFamily="18" charset="0"/>
                    <a:cs typeface="Times New Roman" panose="02020603050405020304" pitchFamily="18" charset="0"/>
                    <a:sym typeface="Symbol" panose="05050102010706020507" pitchFamily="18" charset="2"/>
                  </a:rPr>
                  <a:t>𝑓</a:t>
                </a:r>
                <a:r>
                  <a:rPr lang="en-US" altLang="ko-KR" sz="1200" i="0">
                    <a:latin typeface="Cambria Math" panose="02040503050406030204" pitchFamily="18" charset="0"/>
                    <a:cs typeface="Times New Roman" panose="02020603050405020304" pitchFamily="18" charset="0"/>
                    <a:sym typeface="Symbol" panose="05050102010706020507" pitchFamily="18" charset="2"/>
                  </a:rPr>
                  <a:t>(</a:t>
                </a:r>
                <a:r>
                  <a:rPr lang="en-US" altLang="ko-KR" sz="1200" i="0">
                    <a:solidFill>
                      <a:srgbClr val="FF0000"/>
                    </a:solidFill>
                    <a:latin typeface="Cambria Math" panose="02040503050406030204" pitchFamily="18" charset="0"/>
                    <a:cs typeface="Times New Roman" panose="02020603050405020304" pitchFamily="18" charset="0"/>
                    <a:sym typeface="Symbol" panose="05050102010706020507" pitchFamily="18" charset="2"/>
                  </a:rPr>
                  <a:t>𝑋</a:t>
                </a:r>
                <a:r>
                  <a:rPr lang="en-US" altLang="ko-KR" sz="1200" i="0">
                    <a:latin typeface="Cambria Math" panose="02040503050406030204" pitchFamily="18" charset="0"/>
                    <a:cs typeface="Times New Roman" panose="02020603050405020304" pitchFamily="18" charset="0"/>
                    <a:sym typeface="Symbol" panose="05050102010706020507" pitchFamily="18" charset="2"/>
                  </a:rPr>
                  <a:t>,</a:t>
                </a:r>
                <a:r>
                  <a:rPr lang="en-US" altLang="ko-KR" sz="1200" i="0">
                    <a:solidFill>
                      <a:srgbClr val="0070C0"/>
                    </a:solidFill>
                    <a:latin typeface="Cambria Math" panose="02040503050406030204" pitchFamily="18" charset="0"/>
                    <a:cs typeface="Times New Roman" panose="02020603050405020304" pitchFamily="18" charset="0"/>
                    <a:sym typeface="Symbol" panose="05050102010706020507" pitchFamily="18" charset="2"/>
                  </a:rPr>
                  <a:t>𝑌)</a:t>
                </a:r>
                <a:r>
                  <a:rPr lang="en-US" altLang="ko-KR" sz="1200" i="0">
                    <a:latin typeface="Cambria Math" panose="02040503050406030204" pitchFamily="18" charset="0"/>
                    <a:cs typeface="Times New Roman" panose="02020603050405020304" pitchFamily="18" charset="0"/>
                    <a:sym typeface="Symbol" panose="05050102010706020507" pitchFamily="18" charset="2"/>
                  </a:rPr>
                  <a:t>=</a:t>
                </a:r>
                <a:r>
                  <a:rPr lang="en-US" altLang="ko-KR" sz="1200" b="0" i="0">
                    <a:latin typeface="Cambria Math" panose="02040503050406030204" pitchFamily="18" charset="0"/>
                    <a:cs typeface="Times New Roman" panose="02020603050405020304" pitchFamily="18" charset="0"/>
                    <a:sym typeface="Symbol" panose="05050102010706020507" pitchFamily="18" charset="2"/>
                  </a:rPr>
                  <a:t>𝑓</a:t>
                </a:r>
                <a:r>
                  <a:rPr lang="en-US" altLang="ko-KR" sz="1200" i="0">
                    <a:latin typeface="Cambria Math" panose="02040503050406030204" pitchFamily="18" charset="0"/>
                    <a:cs typeface="Times New Roman" panose="02020603050405020304" pitchFamily="18" charset="0"/>
                    <a:sym typeface="Symbol" panose="05050102010706020507" pitchFamily="18" charset="2"/>
                  </a:rPr>
                  <a:t>(</a:t>
                </a:r>
                <a:r>
                  <a:rPr lang="en-US" altLang="ko-KR" sz="1200" i="0">
                    <a:solidFill>
                      <a:srgbClr val="FF0000"/>
                    </a:solidFill>
                    <a:latin typeface="Cambria Math" panose="02040503050406030204" pitchFamily="18" charset="0"/>
                    <a:cs typeface="Times New Roman" panose="02020603050405020304" pitchFamily="18" charset="0"/>
                    <a:sym typeface="Symbol" panose="05050102010706020507" pitchFamily="18" charset="2"/>
                  </a:rPr>
                  <a:t>𝑋)  </a:t>
                </a:r>
                <a:r>
                  <a:rPr lang="en-US" altLang="ko-KR" sz="1200" b="0" i="0">
                    <a:latin typeface="Cambria Math" panose="02040503050406030204" pitchFamily="18" charset="0"/>
                    <a:cs typeface="Times New Roman" panose="02020603050405020304" pitchFamily="18" charset="0"/>
                    <a:sym typeface="Symbol" panose="05050102010706020507" pitchFamily="18" charset="2"/>
                  </a:rPr>
                  <a:t>𝑓</a:t>
                </a:r>
                <a:r>
                  <a:rPr lang="en-US" altLang="ko-KR" sz="1200" i="0">
                    <a:latin typeface="Cambria Math" panose="02040503050406030204" pitchFamily="18" charset="0"/>
                    <a:cs typeface="Times New Roman" panose="02020603050405020304" pitchFamily="18" charset="0"/>
                    <a:sym typeface="Symbol" panose="05050102010706020507" pitchFamily="18" charset="2"/>
                  </a:rPr>
                  <a:t>(</a:t>
                </a:r>
                <a:r>
                  <a:rPr lang="en-US" altLang="ko-KR" sz="1200" i="0">
                    <a:solidFill>
                      <a:srgbClr val="0070C0"/>
                    </a:solidFill>
                    <a:latin typeface="Cambria Math" panose="02040503050406030204" pitchFamily="18" charset="0"/>
                    <a:cs typeface="Times New Roman" panose="02020603050405020304" pitchFamily="18" charset="0"/>
                    <a:sym typeface="Symbol" panose="05050102010706020507" pitchFamily="18" charset="2"/>
                  </a:rPr>
                  <a:t>𝑌</a:t>
                </a:r>
                <a:r>
                  <a:rPr lang="en-US" altLang="ko-KR" sz="1200" i="0">
                    <a:latin typeface="Cambria Math" panose="02040503050406030204" pitchFamily="18" charset="0"/>
                    <a:cs typeface="Times New Roman" panose="02020603050405020304" pitchFamily="18" charset="0"/>
                    <a:sym typeface="Symbol" panose="05050102010706020507" pitchFamily="18" charset="2"/>
                  </a:rPr>
                  <a:t>)</a:t>
                </a:r>
                <a:r>
                  <a:rPr lang="en-US" altLang="ko-KR" sz="1200" dirty="0">
                    <a:latin typeface="Times New Roman" panose="02020603050405020304" pitchFamily="18" charset="0"/>
                    <a:cs typeface="Times New Roman" panose="02020603050405020304" pitchFamily="18" charset="0"/>
                  </a:rPr>
                  <a:t>. </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Then, you may ask yourself “Is the independence the same as the uncorrelatedness?”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If X and Y are independent, then yes! X and Y are </a:t>
                </a:r>
                <a:r>
                  <a:rPr lang="en-US" altLang="ko-KR" b="1" dirty="0"/>
                  <a:t>always </a:t>
                </a:r>
                <a:r>
                  <a:rPr lang="en-US" altLang="ko-KR" dirty="0"/>
                  <a:t>uncorrelated.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However, the opposite is not guaranteed to be true.</a:t>
                </a:r>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105</a:t>
            </a:fld>
            <a:endParaRPr lang="ko-KR" altLang="en-US"/>
          </a:p>
        </p:txBody>
      </p:sp>
    </p:spTree>
    <p:extLst>
      <p:ext uri="{BB962C8B-B14F-4D97-AF65-F5344CB8AC3E}">
        <p14:creationId xmlns:p14="http://schemas.microsoft.com/office/powerpoint/2010/main" val="390901952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Hiện tại, bạn đang xét việc tung hai đồng xu X và Y.</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Các xác suất đơn lẻ đã được cho sẵn ở đây.</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106</a:t>
            </a:fld>
            <a:endParaRPr lang="ko-KR" altLang="en-US"/>
          </a:p>
        </p:txBody>
      </p:sp>
    </p:spTree>
    <p:extLst>
      <p:ext uri="{BB962C8B-B14F-4D97-AF65-F5344CB8AC3E}">
        <p14:creationId xmlns:p14="http://schemas.microsoft.com/office/powerpoint/2010/main" val="44488780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Bạn</a:t>
            </a:r>
            <a:r>
              <a:rPr lang="en-US" altLang="ko-KR" dirty="0"/>
              <a:t> </a:t>
            </a:r>
            <a:r>
              <a:rPr lang="en-US" altLang="ko-KR" dirty="0" err="1"/>
              <a:t>có</a:t>
            </a:r>
            <a:r>
              <a:rPr lang="en-US" altLang="ko-KR" dirty="0"/>
              <a:t> </a:t>
            </a:r>
            <a:r>
              <a:rPr lang="en-US" altLang="ko-KR" dirty="0" err="1"/>
              <a:t>thể</a:t>
            </a:r>
            <a:r>
              <a:rPr lang="en-US" altLang="ko-KR" dirty="0"/>
              <a:t> </a:t>
            </a:r>
            <a:r>
              <a:rPr lang="en-US" altLang="ko-KR" dirty="0" err="1"/>
              <a:t>xác</a:t>
            </a:r>
            <a:r>
              <a:rPr lang="en-US" altLang="ko-KR" dirty="0"/>
              <a:t> </a:t>
            </a:r>
            <a:r>
              <a:rPr lang="en-US" altLang="ko-KR" dirty="0" err="1"/>
              <a:t>minh</a:t>
            </a:r>
            <a:r>
              <a:rPr lang="en-US" altLang="ko-KR" dirty="0"/>
              <a:t> </a:t>
            </a:r>
            <a:r>
              <a:rPr lang="en-US" altLang="ko-KR" dirty="0" err="1"/>
              <a:t>rằng</a:t>
            </a:r>
            <a:r>
              <a:rPr lang="en-US" altLang="ko-KR" dirty="0"/>
              <a:t> X </a:t>
            </a:r>
            <a:r>
              <a:rPr lang="en-US" altLang="ko-KR" dirty="0" err="1"/>
              <a:t>và</a:t>
            </a:r>
            <a:r>
              <a:rPr lang="en-US" altLang="ko-KR" dirty="0"/>
              <a:t> Y </a:t>
            </a:r>
            <a:r>
              <a:rPr lang="en-US" altLang="ko-KR" dirty="0" err="1"/>
              <a:t>độc</a:t>
            </a:r>
            <a:r>
              <a:rPr lang="en-US" altLang="ko-KR" dirty="0"/>
              <a:t> </a:t>
            </a:r>
            <a:r>
              <a:rPr lang="en-US" altLang="ko-KR" dirty="0" err="1"/>
              <a:t>lập</a:t>
            </a:r>
            <a:r>
              <a:rPr lang="en-US" altLang="ko-KR" dirty="0"/>
              <a:t> </a:t>
            </a:r>
            <a:r>
              <a:rPr lang="en-US" altLang="ko-KR" dirty="0" err="1"/>
              <a:t>với</a:t>
            </a:r>
            <a:r>
              <a:rPr lang="en-US" altLang="ko-KR" dirty="0"/>
              <a:t> </a:t>
            </a:r>
            <a:r>
              <a:rPr lang="en-US" altLang="ko-KR" dirty="0" err="1"/>
              <a:t>nhau</a:t>
            </a:r>
            <a:r>
              <a:rPr lang="en-US" altLang="ko-KR" dirty="0"/>
              <a:t> </a:t>
            </a:r>
            <a:r>
              <a:rPr lang="en-US" altLang="ko-KR" dirty="0" err="1"/>
              <a:t>vì</a:t>
            </a:r>
            <a:r>
              <a:rPr lang="en-US" altLang="ko-KR" dirty="0"/>
              <a:t> </a:t>
            </a:r>
            <a:r>
              <a:rPr lang="en-US" altLang="ko-KR" dirty="0" err="1"/>
              <a:t>xác</a:t>
            </a:r>
            <a:r>
              <a:rPr lang="en-US" altLang="ko-KR" dirty="0"/>
              <a:t> </a:t>
            </a:r>
            <a:r>
              <a:rPr lang="en-US" altLang="ko-KR" dirty="0" err="1"/>
              <a:t>suất</a:t>
            </a:r>
            <a:r>
              <a:rPr lang="en-US" altLang="ko-KR" dirty="0"/>
              <a:t> </a:t>
            </a:r>
            <a:r>
              <a:rPr lang="en-US" altLang="ko-KR" dirty="0" err="1"/>
              <a:t>kết</a:t>
            </a:r>
            <a:r>
              <a:rPr lang="en-US" altLang="ko-KR" dirty="0"/>
              <a:t> </a:t>
            </a:r>
            <a:r>
              <a:rPr lang="en-US" altLang="ko-KR" dirty="0" err="1"/>
              <a:t>hợp</a:t>
            </a:r>
            <a:r>
              <a:rPr lang="en-US" altLang="ko-KR" dirty="0"/>
              <a:t> </a:t>
            </a:r>
            <a:r>
              <a:rPr lang="ko-KR" altLang="en-US" dirty="0"/>
              <a:t>𝑃</a:t>
            </a:r>
            <a:r>
              <a:rPr lang="en-US" altLang="ko-KR" dirty="0"/>
              <a:t>(</a:t>
            </a:r>
            <a:r>
              <a:rPr lang="ko-KR" altLang="en-US" dirty="0"/>
              <a:t>𝑋</a:t>
            </a:r>
            <a:r>
              <a:rPr lang="en-US" altLang="ko-KR" dirty="0"/>
              <a:t>,</a:t>
            </a:r>
            <a:r>
              <a:rPr lang="ko-KR" altLang="en-US" dirty="0"/>
              <a:t>𝑌</a:t>
            </a:r>
            <a:r>
              <a:rPr lang="en-US" altLang="ko-KR" dirty="0"/>
              <a:t>) </a:t>
            </a:r>
            <a:r>
              <a:rPr lang="vi-VN" altLang="ko-KR" dirty="0"/>
              <a:t>có thể được thể hiện như </a:t>
            </a:r>
            <a:r>
              <a:rPr lang="ko-KR" altLang="en-US" dirty="0"/>
              <a:t>𝑃</a:t>
            </a:r>
            <a:r>
              <a:rPr lang="en-US" altLang="ko-KR" dirty="0"/>
              <a:t>(</a:t>
            </a:r>
            <a:r>
              <a:rPr lang="ko-KR" altLang="en-US" dirty="0"/>
              <a:t>𝑋</a:t>
            </a:r>
            <a:r>
              <a:rPr lang="en-US" altLang="ko-KR" dirty="0"/>
              <a:t>,</a:t>
            </a:r>
            <a:r>
              <a:rPr lang="ko-KR" altLang="en-US" dirty="0"/>
              <a:t>𝑌</a:t>
            </a:r>
            <a:r>
              <a:rPr lang="en-US" altLang="ko-KR" dirty="0"/>
              <a:t>)=</a:t>
            </a:r>
            <a:r>
              <a:rPr lang="ko-KR" altLang="en-US" dirty="0"/>
              <a:t>𝑃</a:t>
            </a:r>
            <a:r>
              <a:rPr lang="en-US" altLang="ko-KR" dirty="0"/>
              <a:t>(</a:t>
            </a:r>
            <a:r>
              <a:rPr lang="ko-KR" altLang="en-US" dirty="0"/>
              <a:t>𝑋</a:t>
            </a:r>
            <a:r>
              <a:rPr lang="en-US" altLang="ko-KR" dirty="0"/>
              <a:t>)  </a:t>
            </a:r>
            <a:r>
              <a:rPr lang="ko-KR" altLang="en-US" dirty="0"/>
              <a:t>𝑃</a:t>
            </a:r>
            <a:r>
              <a:rPr lang="en-US" altLang="ko-KR" dirty="0"/>
              <a:t>(</a:t>
            </a:r>
            <a:r>
              <a:rPr lang="ko-KR" altLang="en-US" dirty="0"/>
              <a:t>𝑌</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 </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107</a:t>
            </a:fld>
            <a:endParaRPr lang="ko-KR" altLang="en-US"/>
          </a:p>
        </p:txBody>
      </p:sp>
    </p:spTree>
    <p:extLst>
      <p:ext uri="{BB962C8B-B14F-4D97-AF65-F5344CB8AC3E}">
        <p14:creationId xmlns:p14="http://schemas.microsoft.com/office/powerpoint/2010/main" val="364555059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Trong ví dụ này, bạn có thể tính ra được hệ số tương quan giữa X và Y bằng 0.</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Do đó, X và Y không tương quan!</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You can indeed verify that X and Y are independent because the conjoint probability </a:t>
                </a:r>
                <a:r>
                  <a:rPr lang="en-US" altLang="ko-KR" sz="1200" i="0">
                    <a:latin typeface="Cambria Math" panose="02040503050406030204" pitchFamily="18" charset="0"/>
                    <a:cs typeface="Times New Roman" panose="02020603050405020304" pitchFamily="18" charset="0"/>
                    <a:sym typeface="Symbol" panose="05050102010706020507" pitchFamily="18" charset="2"/>
                  </a:rPr>
                  <a:t>𝑃(</a:t>
                </a:r>
                <a:r>
                  <a:rPr lang="en-US" altLang="ko-KR" sz="1200" i="0">
                    <a:solidFill>
                      <a:srgbClr val="FF0000"/>
                    </a:solidFill>
                    <a:latin typeface="Cambria Math" panose="02040503050406030204" pitchFamily="18" charset="0"/>
                    <a:cs typeface="Times New Roman" panose="02020603050405020304" pitchFamily="18" charset="0"/>
                    <a:sym typeface="Symbol" panose="05050102010706020507" pitchFamily="18" charset="2"/>
                  </a:rPr>
                  <a:t>𝑋</a:t>
                </a:r>
                <a:r>
                  <a:rPr lang="en-US" altLang="ko-KR" sz="1200" i="0">
                    <a:latin typeface="Cambria Math" panose="02040503050406030204" pitchFamily="18" charset="0"/>
                    <a:cs typeface="Times New Roman" panose="02020603050405020304" pitchFamily="18" charset="0"/>
                    <a:sym typeface="Symbol" panose="05050102010706020507" pitchFamily="18" charset="2"/>
                  </a:rPr>
                  <a:t>,</a:t>
                </a:r>
                <a:r>
                  <a:rPr lang="en-US" altLang="ko-KR" sz="1200" i="0">
                    <a:solidFill>
                      <a:srgbClr val="0070C0"/>
                    </a:solidFill>
                    <a:latin typeface="Cambria Math" panose="02040503050406030204" pitchFamily="18" charset="0"/>
                    <a:cs typeface="Times New Roman" panose="02020603050405020304" pitchFamily="18" charset="0"/>
                    <a:sym typeface="Symbol" panose="05050102010706020507" pitchFamily="18" charset="2"/>
                  </a:rPr>
                  <a:t>𝑌)</a:t>
                </a:r>
                <a:r>
                  <a:rPr lang="en-US" altLang="ko-KR" sz="1200" i="1" dirty="0">
                    <a:solidFill>
                      <a:srgbClr val="0070C0"/>
                    </a:solidFill>
                    <a:latin typeface="Cambria Math" panose="02040503050406030204" pitchFamily="18" charset="0"/>
                    <a:cs typeface="Times New Roman" panose="02020603050405020304" pitchFamily="18" charset="0"/>
                    <a:sym typeface="Symbol" panose="05050102010706020507" pitchFamily="18" charset="2"/>
                  </a:rPr>
                  <a:t> </a:t>
                </a:r>
                <a:r>
                  <a:rPr lang="en-US" altLang="ko-KR" sz="1200" i="0" dirty="0">
                    <a:solidFill>
                      <a:srgbClr val="0070C0"/>
                    </a:solidFill>
                    <a:latin typeface="Cambria Math" panose="02040503050406030204" pitchFamily="18" charset="0"/>
                    <a:cs typeface="Times New Roman" panose="02020603050405020304" pitchFamily="18" charset="0"/>
                    <a:sym typeface="Symbol" panose="05050102010706020507" pitchFamily="18" charset="2"/>
                  </a:rPr>
                  <a:t>can be expressed as </a:t>
                </a:r>
                <a:r>
                  <a:rPr lang="en-US" altLang="ko-KR" sz="1200" i="0">
                    <a:latin typeface="Cambria Math" panose="02040503050406030204" pitchFamily="18" charset="0"/>
                    <a:cs typeface="Times New Roman" panose="02020603050405020304" pitchFamily="18" charset="0"/>
                    <a:sym typeface="Symbol" panose="05050102010706020507" pitchFamily="18" charset="2"/>
                  </a:rPr>
                  <a:t>𝑃(</a:t>
                </a:r>
                <a:r>
                  <a:rPr lang="en-US" altLang="ko-KR" sz="1200" i="0">
                    <a:solidFill>
                      <a:srgbClr val="FF0000"/>
                    </a:solidFill>
                    <a:latin typeface="Cambria Math" panose="02040503050406030204" pitchFamily="18" charset="0"/>
                    <a:cs typeface="Times New Roman" panose="02020603050405020304" pitchFamily="18" charset="0"/>
                    <a:sym typeface="Symbol" panose="05050102010706020507" pitchFamily="18" charset="2"/>
                  </a:rPr>
                  <a:t>𝑋</a:t>
                </a:r>
                <a:r>
                  <a:rPr lang="en-US" altLang="ko-KR" sz="1200" i="0">
                    <a:latin typeface="Cambria Math" panose="02040503050406030204" pitchFamily="18" charset="0"/>
                    <a:cs typeface="Times New Roman" panose="02020603050405020304" pitchFamily="18" charset="0"/>
                    <a:sym typeface="Symbol" panose="05050102010706020507" pitchFamily="18" charset="2"/>
                  </a:rPr>
                  <a:t>,</a:t>
                </a:r>
                <a:r>
                  <a:rPr lang="en-US" altLang="ko-KR" sz="1200" i="0">
                    <a:solidFill>
                      <a:srgbClr val="0070C0"/>
                    </a:solidFill>
                    <a:latin typeface="Cambria Math" panose="02040503050406030204" pitchFamily="18" charset="0"/>
                    <a:cs typeface="Times New Roman" panose="02020603050405020304" pitchFamily="18" charset="0"/>
                    <a:sym typeface="Symbol" panose="05050102010706020507" pitchFamily="18" charset="2"/>
                  </a:rPr>
                  <a:t>𝑌)</a:t>
                </a:r>
                <a:r>
                  <a:rPr lang="en-US" altLang="ko-KR" sz="1200" i="0">
                    <a:latin typeface="Cambria Math" panose="02040503050406030204" pitchFamily="18" charset="0"/>
                    <a:cs typeface="Times New Roman" panose="02020603050405020304" pitchFamily="18" charset="0"/>
                    <a:sym typeface="Symbol" panose="05050102010706020507" pitchFamily="18" charset="2"/>
                  </a:rPr>
                  <a:t>=𝑃(</a:t>
                </a:r>
                <a:r>
                  <a:rPr lang="en-US" altLang="ko-KR" sz="1200" i="0">
                    <a:solidFill>
                      <a:srgbClr val="FF0000"/>
                    </a:solidFill>
                    <a:latin typeface="Cambria Math" panose="02040503050406030204" pitchFamily="18" charset="0"/>
                    <a:cs typeface="Times New Roman" panose="02020603050405020304" pitchFamily="18" charset="0"/>
                    <a:sym typeface="Symbol" panose="05050102010706020507" pitchFamily="18" charset="2"/>
                  </a:rPr>
                  <a:t>𝑋)  </a:t>
                </a:r>
                <a:r>
                  <a:rPr lang="en-US" altLang="ko-KR" sz="1200" i="0">
                    <a:latin typeface="Cambria Math" panose="02040503050406030204" pitchFamily="18" charset="0"/>
                    <a:cs typeface="Times New Roman" panose="02020603050405020304" pitchFamily="18" charset="0"/>
                    <a:sym typeface="Symbol" panose="05050102010706020507" pitchFamily="18" charset="2"/>
                  </a:rPr>
                  <a:t>𝑃(</a:t>
                </a:r>
                <a:r>
                  <a:rPr lang="en-US" altLang="ko-KR" sz="1200" i="0">
                    <a:solidFill>
                      <a:srgbClr val="0070C0"/>
                    </a:solidFill>
                    <a:latin typeface="Cambria Math" panose="02040503050406030204" pitchFamily="18" charset="0"/>
                    <a:cs typeface="Times New Roman" panose="02020603050405020304" pitchFamily="18" charset="0"/>
                    <a:sym typeface="Symbol" panose="05050102010706020507" pitchFamily="18" charset="2"/>
                  </a:rPr>
                  <a:t>𝑌</a:t>
                </a:r>
                <a:r>
                  <a:rPr lang="en-US" altLang="ko-KR" sz="1200" i="0">
                    <a:latin typeface="Cambria Math" panose="02040503050406030204" pitchFamily="18" charset="0"/>
                    <a:cs typeface="Times New Roman" panose="02020603050405020304" pitchFamily="18" charset="0"/>
                    <a:sym typeface="Symbol" panose="05050102010706020507" pitchFamily="18" charset="2"/>
                  </a:rPr>
                  <a:t>)</a:t>
                </a:r>
                <a:r>
                  <a:rPr lang="en-US" altLang="ko-KR" sz="1200" i="1" dirty="0">
                    <a:solidFill>
                      <a:srgbClr val="0070C0"/>
                    </a:solidFill>
                    <a:latin typeface="Cambria Math" panose="02040503050406030204" pitchFamily="18" charset="0"/>
                    <a:cs typeface="Times New Roman" panose="02020603050405020304" pitchFamily="18" charset="0"/>
                    <a:sym typeface="Symbol" panose="05050102010706020507" pitchFamily="18" charset="2"/>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 </a:t>
                </a: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108</a:t>
            </a:fld>
            <a:endParaRPr lang="ko-KR" altLang="en-US"/>
          </a:p>
        </p:txBody>
      </p:sp>
    </p:spTree>
    <p:extLst>
      <p:ext uri="{BB962C8B-B14F-4D97-AF65-F5344CB8AC3E}">
        <p14:creationId xmlns:p14="http://schemas.microsoft.com/office/powerpoint/2010/main" val="109603072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Tuy nhiên, xác suất kết hợp </a:t>
                </a:r>
                <a14:m>
                  <m:oMath xmlns:m="http://schemas.openxmlformats.org/officeDocument/2006/math">
                    <m:r>
                      <a:rPr lang="en-US" altLang="ko-KR" sz="1200" i="1" smtClean="0">
                        <a:latin typeface="Cambria Math" panose="02040503050406030204" pitchFamily="18" charset="0"/>
                        <a:cs typeface="Times New Roman" panose="02020603050405020304" pitchFamily="18" charset="0"/>
                        <a:sym typeface="Symbol" panose="05050102010706020507" pitchFamily="18" charset="2"/>
                      </a:rPr>
                      <m:t>𝑃</m:t>
                    </m:r>
                    <m:d>
                      <m:dPr>
                        <m:ctrlPr>
                          <a:rPr lang="en-US" altLang="ko-KR" sz="1200" i="1">
                            <a:latin typeface="Cambria Math" panose="02040503050406030204" pitchFamily="18" charset="0"/>
                            <a:cs typeface="Times New Roman" panose="02020603050405020304" pitchFamily="18" charset="0"/>
                            <a:sym typeface="Symbol" panose="05050102010706020507" pitchFamily="18" charset="2"/>
                          </a:rPr>
                        </m:ctrlPr>
                      </m:dPr>
                      <m:e>
                        <m:r>
                          <a:rPr lang="en-US" altLang="ko-KR" sz="12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𝑋</m:t>
                        </m:r>
                        <m:r>
                          <a:rPr lang="en-US" altLang="ko-KR" sz="1200" i="1">
                            <a:latin typeface="Cambria Math" panose="02040503050406030204" pitchFamily="18" charset="0"/>
                            <a:cs typeface="Times New Roman" panose="02020603050405020304" pitchFamily="18" charset="0"/>
                            <a:sym typeface="Symbol" panose="05050102010706020507" pitchFamily="18" charset="2"/>
                          </a:rPr>
                          <m:t>,</m:t>
                        </m:r>
                        <m:r>
                          <a:rPr lang="en-US" altLang="ko-KR" sz="1200" i="1">
                            <a:solidFill>
                              <a:srgbClr val="0070C0"/>
                            </a:solidFill>
                            <a:latin typeface="Cambria Math" panose="02040503050406030204" pitchFamily="18" charset="0"/>
                            <a:cs typeface="Times New Roman" panose="02020603050405020304" pitchFamily="18" charset="0"/>
                            <a:sym typeface="Symbol" panose="05050102010706020507" pitchFamily="18" charset="2"/>
                          </a:rPr>
                          <m:t>𝑌</m:t>
                        </m:r>
                      </m:e>
                    </m:d>
                  </m:oMath>
                </a14:m>
                <a:r>
                  <a:rPr lang="vi-VN" dirty="0"/>
                  <a:t> không thể phân tích nhân tố giống như </a:t>
                </a:r>
                <a14:m>
                  <m:oMath xmlns:m="http://schemas.openxmlformats.org/officeDocument/2006/math">
                    <m:r>
                      <a:rPr lang="en-US" altLang="ko-KR" sz="1200" i="1" dirty="0" smtClean="0">
                        <a:solidFill>
                          <a:srgbClr val="0070C0"/>
                        </a:solidFill>
                        <a:latin typeface="Cambria Math" panose="02040503050406030204" pitchFamily="18" charset="0"/>
                        <a:cs typeface="Times New Roman" panose="02020603050405020304" pitchFamily="18" charset="0"/>
                        <a:sym typeface="Symbol" panose="05050102010706020507" pitchFamily="18" charset="2"/>
                      </a:rPr>
                      <m:t>𝑃</m:t>
                    </m:r>
                    <m:d>
                      <m:dPr>
                        <m:ctrlPr>
                          <a:rPr lang="en-US" altLang="ko-KR" sz="1200" i="1" dirty="0">
                            <a:solidFill>
                              <a:srgbClr val="0070C0"/>
                            </a:solidFill>
                            <a:latin typeface="Cambria Math" panose="02040503050406030204" pitchFamily="18" charset="0"/>
                            <a:cs typeface="Times New Roman" panose="02020603050405020304" pitchFamily="18" charset="0"/>
                            <a:sym typeface="Symbol" panose="05050102010706020507" pitchFamily="18" charset="2"/>
                          </a:rPr>
                        </m:ctrlPr>
                      </m:dPr>
                      <m:e>
                        <m:r>
                          <a:rPr lang="en-US" altLang="ko-KR" sz="1200" i="1" dirty="0">
                            <a:solidFill>
                              <a:srgbClr val="0070C0"/>
                            </a:solidFill>
                            <a:latin typeface="Cambria Math" panose="02040503050406030204" pitchFamily="18" charset="0"/>
                            <a:cs typeface="Times New Roman" panose="02020603050405020304" pitchFamily="18" charset="0"/>
                            <a:sym typeface="Symbol" panose="05050102010706020507" pitchFamily="18" charset="2"/>
                          </a:rPr>
                          <m:t>𝑋</m:t>
                        </m:r>
                      </m:e>
                    </m:d>
                    <m:r>
                      <a:rPr lang="en-US" altLang="ko-KR" sz="1200" b="0" i="1" dirty="0" smtClean="0">
                        <a:solidFill>
                          <a:srgbClr val="0070C0"/>
                        </a:solidFill>
                        <a:latin typeface="Cambria Math" panose="02040503050406030204" pitchFamily="18" charset="0"/>
                        <a:cs typeface="Times New Roman" panose="02020603050405020304" pitchFamily="18" charset="0"/>
                        <a:sym typeface="Symbol" panose="05050102010706020507" pitchFamily="18" charset="2"/>
                      </a:rPr>
                      <m:t> </m:t>
                    </m:r>
                    <m:r>
                      <a:rPr lang="en-US" altLang="ko-KR" sz="1200" i="1" dirty="0">
                        <a:solidFill>
                          <a:srgbClr val="0070C0"/>
                        </a:solidFill>
                        <a:latin typeface="Cambria Math" panose="02040503050406030204" pitchFamily="18" charset="0"/>
                        <a:cs typeface="Times New Roman" panose="02020603050405020304" pitchFamily="18" charset="0"/>
                        <a:sym typeface="Symbol" panose="05050102010706020507" pitchFamily="18" charset="2"/>
                      </a:rPr>
                      <m:t>𝑃</m:t>
                    </m:r>
                    <m:d>
                      <m:dPr>
                        <m:ctrlPr>
                          <a:rPr lang="en-US" altLang="ko-KR" sz="1200" i="1" dirty="0">
                            <a:solidFill>
                              <a:srgbClr val="0070C0"/>
                            </a:solidFill>
                            <a:latin typeface="Cambria Math" panose="02040503050406030204" pitchFamily="18" charset="0"/>
                            <a:cs typeface="Times New Roman" panose="02020603050405020304" pitchFamily="18" charset="0"/>
                            <a:sym typeface="Symbol" panose="05050102010706020507" pitchFamily="18" charset="2"/>
                          </a:rPr>
                        </m:ctrlPr>
                      </m:dPr>
                      <m:e>
                        <m:r>
                          <a:rPr lang="en-US" altLang="ko-KR" sz="1200" i="1" dirty="0">
                            <a:solidFill>
                              <a:srgbClr val="0070C0"/>
                            </a:solidFill>
                            <a:latin typeface="Cambria Math" panose="02040503050406030204" pitchFamily="18" charset="0"/>
                            <a:cs typeface="Times New Roman" panose="02020603050405020304" pitchFamily="18" charset="0"/>
                            <a:sym typeface="Symbol" panose="05050102010706020507" pitchFamily="18" charset="2"/>
                          </a:rPr>
                          <m:t>𝑌</m:t>
                        </m:r>
                      </m:e>
                    </m:d>
                  </m:oMath>
                </a14:m>
                <a:r>
                  <a:rPr lang="vi-VN"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Do đó X và Y </a:t>
                </a:r>
                <a:r>
                  <a:rPr lang="vi-VN" b="1" dirty="0"/>
                  <a:t>không</a:t>
                </a:r>
                <a:r>
                  <a:rPr lang="vi-VN" dirty="0"/>
                  <a:t> độc lập với nhau!</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Bạn vừa chỉ ra một trường hợp mà sự không tương quan và độc lập không tương đương nhau.</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Tuy nhiên, xác suất kết hợp </a:t>
                </a:r>
                <a:r>
                  <a:rPr lang="en-US" altLang="ko-KR" sz="1200" i="0">
                    <a:latin typeface="Cambria Math" panose="02040503050406030204" pitchFamily="18" charset="0"/>
                    <a:cs typeface="Times New Roman" panose="02020603050405020304" pitchFamily="18" charset="0"/>
                    <a:sym typeface="Symbol" panose="05050102010706020507" pitchFamily="18" charset="2"/>
                  </a:rPr>
                  <a:t>𝑃(</a:t>
                </a:r>
                <a:r>
                  <a:rPr lang="en-US" altLang="ko-KR" sz="1200" i="0">
                    <a:solidFill>
                      <a:srgbClr val="FF0000"/>
                    </a:solidFill>
                    <a:latin typeface="Cambria Math" panose="02040503050406030204" pitchFamily="18" charset="0"/>
                    <a:cs typeface="Times New Roman" panose="02020603050405020304" pitchFamily="18" charset="0"/>
                    <a:sym typeface="Symbol" panose="05050102010706020507" pitchFamily="18" charset="2"/>
                  </a:rPr>
                  <a:t>𝑋</a:t>
                </a:r>
                <a:r>
                  <a:rPr lang="en-US" altLang="ko-KR" sz="1200" i="0">
                    <a:latin typeface="Cambria Math" panose="02040503050406030204" pitchFamily="18" charset="0"/>
                    <a:cs typeface="Times New Roman" panose="02020603050405020304" pitchFamily="18" charset="0"/>
                    <a:sym typeface="Symbol" panose="05050102010706020507" pitchFamily="18" charset="2"/>
                  </a:rPr>
                  <a:t>,</a:t>
                </a:r>
                <a:r>
                  <a:rPr lang="en-US" altLang="ko-KR" sz="1200" i="0">
                    <a:solidFill>
                      <a:srgbClr val="0070C0"/>
                    </a:solidFill>
                    <a:latin typeface="Cambria Math" panose="02040503050406030204" pitchFamily="18" charset="0"/>
                    <a:cs typeface="Times New Roman" panose="02020603050405020304" pitchFamily="18" charset="0"/>
                    <a:sym typeface="Symbol" panose="05050102010706020507" pitchFamily="18" charset="2"/>
                  </a:rPr>
                  <a:t>𝑌)</a:t>
                </a:r>
                <a:r>
                  <a:rPr lang="vi-VN" dirty="0"/>
                  <a:t> không thể phân tích nhân tố giống như </a:t>
                </a:r>
                <a:r>
                  <a:rPr lang="en-US" altLang="ko-KR" sz="1200" i="0" dirty="0">
                    <a:solidFill>
                      <a:srgbClr val="0070C0"/>
                    </a:solidFill>
                    <a:latin typeface="Cambria Math" panose="02040503050406030204" pitchFamily="18" charset="0"/>
                    <a:cs typeface="Times New Roman" panose="02020603050405020304" pitchFamily="18" charset="0"/>
                    <a:sym typeface="Symbol" panose="05050102010706020507" pitchFamily="18" charset="2"/>
                  </a:rPr>
                  <a:t>𝑃(𝑋)</a:t>
                </a:r>
                <a:r>
                  <a:rPr lang="en-US" altLang="ko-KR" sz="1200" b="0" i="0" dirty="0">
                    <a:solidFill>
                      <a:srgbClr val="0070C0"/>
                    </a:solidFill>
                    <a:latin typeface="Cambria Math" panose="02040503050406030204" pitchFamily="18" charset="0"/>
                    <a:cs typeface="Times New Roman" panose="02020603050405020304" pitchFamily="18" charset="0"/>
                    <a:sym typeface="Symbol" panose="05050102010706020507" pitchFamily="18" charset="2"/>
                  </a:rPr>
                  <a:t>  </a:t>
                </a:r>
                <a:r>
                  <a:rPr lang="en-US" altLang="ko-KR" sz="1200" i="0" dirty="0">
                    <a:solidFill>
                      <a:srgbClr val="0070C0"/>
                    </a:solidFill>
                    <a:latin typeface="Cambria Math" panose="02040503050406030204" pitchFamily="18" charset="0"/>
                    <a:cs typeface="Times New Roman" panose="02020603050405020304" pitchFamily="18" charset="0"/>
                    <a:sym typeface="Symbol" panose="05050102010706020507" pitchFamily="18" charset="2"/>
                  </a:rPr>
                  <a:t>𝑃(𝑌)</a:t>
                </a:r>
                <a:r>
                  <a:rPr lang="vi-VN"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Do đó X và Y </a:t>
                </a:r>
                <a:r>
                  <a:rPr lang="vi-VN" b="1" dirty="0"/>
                  <a:t>không</a:t>
                </a:r>
                <a:r>
                  <a:rPr lang="vi-VN" dirty="0"/>
                  <a:t> độc lập với nhau!</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Bạn vừa chỉ ra một trường hợp mà sự không tương quan và độc lập không tương đương nhau.</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109</a:t>
            </a:fld>
            <a:endParaRPr lang="ko-KR" altLang="en-US"/>
          </a:p>
        </p:txBody>
      </p:sp>
    </p:spTree>
    <p:extLst>
      <p:ext uri="{BB962C8B-B14F-4D97-AF65-F5344CB8AC3E}">
        <p14:creationId xmlns:p14="http://schemas.microsoft.com/office/powerpoint/2010/main" val="12715051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Giờ, ta sẽ định nghĩa xác suất một cách chính thức.</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Về cơ bản, xác suất là việc đếm số lượng các kết quả có thể xảy ra.</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a:t>
            </a:fld>
            <a:endParaRPr lang="ko-KR" altLang="en-US"/>
          </a:p>
        </p:txBody>
      </p:sp>
    </p:spTree>
    <p:extLst>
      <p:ext uri="{BB962C8B-B14F-4D97-AF65-F5344CB8AC3E}">
        <p14:creationId xmlns:p14="http://schemas.microsoft.com/office/powerpoint/2010/main" val="71481588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110</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91096848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Quần thể và mẫu đều là các khái niệm quan trọng trong thống kê.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111</a:t>
            </a:fld>
            <a:endParaRPr lang="ko-KR" altLang="en-US"/>
          </a:p>
        </p:txBody>
      </p:sp>
    </p:spTree>
    <p:extLst>
      <p:ext uri="{BB962C8B-B14F-4D97-AF65-F5344CB8AC3E}">
        <p14:creationId xmlns:p14="http://schemas.microsoft.com/office/powerpoint/2010/main" val="398935125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Thống kê mô tả chỉ đơn thuần đưa ra sự mô tả.</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Thống kê suy luận sử dụng các mẫu để đưa ra kết luận về các tham số của quần thể.</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112</a:t>
            </a:fld>
            <a:endParaRPr lang="ko-KR" altLang="en-US"/>
          </a:p>
        </p:txBody>
      </p:sp>
    </p:spTree>
    <p:extLst>
      <p:ext uri="{BB962C8B-B14F-4D97-AF65-F5344CB8AC3E}">
        <p14:creationId xmlns:p14="http://schemas.microsoft.com/office/powerpoint/2010/main" val="124518679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Các thuộc tính của một mẫu được gọi là “thống kê mẫu”.</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Ngược lại, các thuộc tính của một quần thể được gọi là “tham số của quần thể”.</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Thống kê mẫu thường được ký hiệu bởi các chữ cái trong bảng chữ cái Latin.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Các tham số của quần thể thường được ký hiệu bởi các chữ cái trong bảng chữ cái Hy Lạp.</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113</a:t>
            </a:fld>
            <a:endParaRPr lang="ko-KR" altLang="en-US"/>
          </a:p>
        </p:txBody>
      </p:sp>
    </p:spTree>
    <p:extLst>
      <p:ext uri="{BB962C8B-B14F-4D97-AF65-F5344CB8AC3E}">
        <p14:creationId xmlns:p14="http://schemas.microsoft.com/office/powerpoint/2010/main" val="97350596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Khi phân phối đối xứng, số trung bình và trung vị trùng nhau. Ngoài ra, độ lệch </a:t>
                </a:r>
                <a14:m>
                  <m:oMath xmlns:m="http://schemas.openxmlformats.org/officeDocument/2006/math">
                    <m:r>
                      <a:rPr lang="ko-KR" altLang="en-US" sz="1200" i="1" smtClean="0">
                        <a:latin typeface="Cambria Math" panose="02040503050406030204" pitchFamily="18" charset="0"/>
                      </a:rPr>
                      <m:t>𝜍</m:t>
                    </m:r>
                  </m:oMath>
                </a14:m>
                <a:r>
                  <a:rPr lang="vi-VN" dirty="0"/>
                  <a:t> bằng 0.</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Ta sẽ nói thêm về ý nghĩa của số trung vị khi thảo luận về các điểm phân vị ở các phần sau.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When the distribution is symmetric, the mean and the median coincide. Also, the skewness </a:t>
                </a:r>
                <a:r>
                  <a:rPr lang="ko-KR" altLang="en-US" sz="1200" i="0">
                    <a:latin typeface="Cambria Math" panose="02040503050406030204" pitchFamily="18" charset="0"/>
                  </a:rPr>
                  <a:t>𝜍</a:t>
                </a:r>
                <a:r>
                  <a:rPr lang="en-US" altLang="ko-KR" dirty="0"/>
                  <a:t> is zero.</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More about the meaning of the median when we discuss about quantiles later on. </a:t>
                </a:r>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114</a:t>
            </a:fld>
            <a:endParaRPr lang="ko-KR" altLang="en-US"/>
          </a:p>
        </p:txBody>
      </p:sp>
    </p:spTree>
    <p:extLst>
      <p:ext uri="{BB962C8B-B14F-4D97-AF65-F5344CB8AC3E}">
        <p14:creationId xmlns:p14="http://schemas.microsoft.com/office/powerpoint/2010/main" val="21697262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Khi phân phối bất đối xứng, số trung bình và trung vị tách nhau ra và độ lệch </a:t>
                </a:r>
                <a14:m>
                  <m:oMath xmlns:m="http://schemas.openxmlformats.org/officeDocument/2006/math">
                    <m:r>
                      <a:rPr lang="ko-KR" altLang="en-US" sz="1200" i="1" smtClean="0">
                        <a:latin typeface="Cambria Math" panose="02040503050406030204" pitchFamily="18" charset="0"/>
                      </a:rPr>
                      <m:t>𝜍</m:t>
                    </m:r>
                  </m:oMath>
                </a14:m>
                <a:r>
                  <a:rPr lang="vi-VN" sz="1200" dirty="0">
                    <a:latin typeface="Arial" panose="02020603050405020304" pitchFamily="18" charset="0"/>
                    <a:cs typeface="Times New Roman" panose="02020603050405020304" pitchFamily="18" charset="0"/>
                  </a:rPr>
                  <a:t> </a:t>
                </a:r>
                <a:r>
                  <a:rPr lang="vi-VN" dirty="0"/>
                  <a:t>sẽ khác 0.</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When the distribution is asymmetric, the mean and the median decouple and the skewness </a:t>
                </a:r>
                <a:r>
                  <a:rPr lang="ko-KR" altLang="en-US" sz="1200" i="0">
                    <a:latin typeface="Cambria Math" panose="02040503050406030204" pitchFamily="18" charset="0"/>
                  </a:rPr>
                  <a:t>𝜍</a:t>
                </a:r>
                <a:r>
                  <a:rPr lang="en-US" altLang="ko-KR" sz="1200" dirty="0">
                    <a:latin typeface="Times New Roman" panose="02020603050405020304" pitchFamily="18" charset="0"/>
                    <a:cs typeface="Times New Roman" panose="02020603050405020304" pitchFamily="18" charset="0"/>
                  </a:rPr>
                  <a:t> </a:t>
                </a:r>
                <a:r>
                  <a:rPr lang="en-US" altLang="ko-KR" dirty="0"/>
                  <a:t>is non-zero.</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115</a:t>
            </a:fld>
            <a:endParaRPr lang="ko-KR" altLang="en-US"/>
          </a:p>
        </p:txBody>
      </p:sp>
    </p:spTree>
    <p:extLst>
      <p:ext uri="{BB962C8B-B14F-4D97-AF65-F5344CB8AC3E}">
        <p14:creationId xmlns:p14="http://schemas.microsoft.com/office/powerpoint/2010/main" val="66426547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Khi phân phối bất đối xứng, số trung bình và trung vị tách nhau ra và độ lệch </a:t>
                </a:r>
                <a14:m>
                  <m:oMath xmlns:m="http://schemas.openxmlformats.org/officeDocument/2006/math">
                    <m:r>
                      <a:rPr lang="ko-KR" altLang="en-US" sz="1200" i="1" smtClean="0">
                        <a:latin typeface="Cambria Math" panose="02040503050406030204" pitchFamily="18" charset="0"/>
                      </a:rPr>
                      <m:t>𝜍</m:t>
                    </m:r>
                  </m:oMath>
                </a14:m>
                <a:r>
                  <a:rPr lang="vi-VN" sz="1200" dirty="0">
                    <a:latin typeface="Arial" panose="02020603050405020304" pitchFamily="18" charset="0"/>
                    <a:cs typeface="Times New Roman" panose="02020603050405020304" pitchFamily="18" charset="0"/>
                  </a:rPr>
                  <a:t> </a:t>
                </a:r>
                <a:r>
                  <a:rPr lang="vi-VN" dirty="0"/>
                  <a:t>sẽ khác 0.</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When the distribution is asymmetric, the mean and the median decouple and the skewness </a:t>
                </a:r>
                <a:r>
                  <a:rPr lang="ko-KR" altLang="en-US" sz="1200" i="0">
                    <a:latin typeface="Cambria Math" panose="02040503050406030204" pitchFamily="18" charset="0"/>
                  </a:rPr>
                  <a:t>𝜍</a:t>
                </a:r>
                <a:r>
                  <a:rPr lang="en-US" altLang="ko-KR" sz="1200" dirty="0">
                    <a:latin typeface="Times New Roman" panose="02020603050405020304" pitchFamily="18" charset="0"/>
                    <a:cs typeface="Times New Roman" panose="02020603050405020304" pitchFamily="18" charset="0"/>
                  </a:rPr>
                  <a:t> </a:t>
                </a:r>
                <a:r>
                  <a:rPr lang="en-US" altLang="ko-KR" dirty="0"/>
                  <a:t>is non-zero.</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116</a:t>
            </a:fld>
            <a:endParaRPr lang="ko-KR" altLang="en-US"/>
          </a:p>
        </p:txBody>
      </p:sp>
    </p:spTree>
    <p:extLst>
      <p:ext uri="{BB962C8B-B14F-4D97-AF65-F5344CB8AC3E}">
        <p14:creationId xmlns:p14="http://schemas.microsoft.com/office/powerpoint/2010/main" val="27884181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Độ nhọn</a:t>
                </a:r>
                <a:r>
                  <a:rPr lang="vi-VN" baseline="0" dirty="0"/>
                  <a:t> </a:t>
                </a:r>
                <a14:m>
                  <m:oMath xmlns:m="http://schemas.openxmlformats.org/officeDocument/2006/math">
                    <m:r>
                      <a:rPr lang="en-US" altLang="ko-KR" sz="1200" i="1" smtClean="0">
                        <a:latin typeface="Cambria Math" panose="02040503050406030204" pitchFamily="18" charset="0"/>
                      </a:rPr>
                      <m:t>𝜅</m:t>
                    </m:r>
                  </m:oMath>
                </a14:m>
                <a:r>
                  <a:rPr lang="vi-VN" sz="1200" dirty="0">
                    <a:latin typeface="Arial" panose="02020603050405020304" pitchFamily="18" charset="0"/>
                    <a:cs typeface="Times New Roman" panose="02020603050405020304" pitchFamily="18" charset="0"/>
                  </a:rPr>
                  <a:t> </a:t>
                </a:r>
                <a:r>
                  <a:rPr lang="vi-VN" sz="1200" baseline="0" dirty="0">
                    <a:latin typeface="Arial" panose="02020603050405020304" pitchFamily="18" charset="0"/>
                    <a:cs typeface="Times New Roman" panose="02020603050405020304" pitchFamily="18" charset="0"/>
                  </a:rPr>
                  <a:t> phụ thuộc vào trung tâm và phần đuôi (cực) của mật độ xác suất.</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baseline="0" dirty="0">
                    <a:latin typeface="Arial" panose="02020603050405020304" pitchFamily="18" charset="0"/>
                    <a:cs typeface="Times New Roman" panose="02020603050405020304" pitchFamily="18" charset="0"/>
                  </a:rPr>
                  <a:t>Nếu </a:t>
                </a:r>
                <a14:m>
                  <m:oMath xmlns:m="http://schemas.openxmlformats.org/officeDocument/2006/math">
                    <m:r>
                      <a:rPr lang="en-US" altLang="ko-KR" sz="1200" i="1" smtClean="0">
                        <a:latin typeface="Cambria Math" panose="02040503050406030204" pitchFamily="18" charset="0"/>
                      </a:rPr>
                      <m:t>𝜅</m:t>
                    </m:r>
                    <m:r>
                      <a:rPr lang="en-US" altLang="ko-KR" sz="1200" b="0" i="1" smtClean="0">
                        <a:latin typeface="Cambria Math" panose="02040503050406030204" pitchFamily="18" charset="0"/>
                      </a:rPr>
                      <m:t>&gt;0</m:t>
                    </m:r>
                  </m:oMath>
                </a14:m>
                <a:r>
                  <a:rPr lang="vi-VN" sz="1200" dirty="0">
                    <a:latin typeface="Arial" panose="02020603050405020304" pitchFamily="18" charset="0"/>
                    <a:cs typeface="Times New Roman" panose="02020603050405020304" pitchFamily="18" charset="0"/>
                  </a:rPr>
                  <a:t>, hình dạng trung tâm nhọn hơn trong khi</a:t>
                </a:r>
                <a:r>
                  <a:rPr lang="vi-VN" sz="1200" baseline="0" dirty="0">
                    <a:latin typeface="Arial" panose="02020603050405020304" pitchFamily="18" charset="0"/>
                    <a:cs typeface="Times New Roman" panose="02020603050405020304" pitchFamily="18" charset="0"/>
                  </a:rPr>
                  <a:t> phần đuôi (cực) phình to hơn.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baseline="0" dirty="0">
                    <a:latin typeface="Arial" panose="02020603050405020304" pitchFamily="18" charset="0"/>
                    <a:cs typeface="Times New Roman" panose="02020603050405020304" pitchFamily="18" charset="0"/>
                  </a:rPr>
                  <a:t>Nếu </a:t>
                </a:r>
                <a14:m>
                  <m:oMath xmlns:m="http://schemas.openxmlformats.org/officeDocument/2006/math">
                    <m:r>
                      <a:rPr lang="en-US" altLang="ko-KR" sz="1200" i="1" smtClean="0">
                        <a:latin typeface="Cambria Math" panose="02040503050406030204" pitchFamily="18" charset="0"/>
                      </a:rPr>
                      <m:t>𝜅</m:t>
                    </m:r>
                    <m:r>
                      <a:rPr lang="en-US" altLang="ko-KR" sz="1200" b="0" i="1" smtClean="0">
                        <a:latin typeface="Cambria Math" panose="02040503050406030204" pitchFamily="18" charset="0"/>
                      </a:rPr>
                      <m:t>&lt;0</m:t>
                    </m:r>
                  </m:oMath>
                </a14:m>
                <a:r>
                  <a:rPr lang="vi-VN" sz="1200" dirty="0">
                    <a:latin typeface="Arial" panose="02020603050405020304" pitchFamily="18" charset="0"/>
                    <a:cs typeface="Times New Roman" panose="02020603050405020304" pitchFamily="18" charset="0"/>
                  </a:rPr>
                  <a:t>, hình dạng trung tâm phẳng hơn trong khi </a:t>
                </a:r>
                <a:r>
                  <a:rPr lang="vi-VN" sz="1200" baseline="0" dirty="0">
                    <a:latin typeface="Arial" panose="02020603050405020304" pitchFamily="18" charset="0"/>
                    <a:cs typeface="Times New Roman" panose="02020603050405020304" pitchFamily="18" charset="0"/>
                  </a:rPr>
                  <a:t>phần đuôi (cực) mỏng hơn.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kurtosis</a:t>
                </a:r>
                <a:r>
                  <a:rPr lang="en-US" altLang="ko-KR" baseline="0" dirty="0"/>
                  <a:t> </a:t>
                </a:r>
                <a:r>
                  <a:rPr lang="en-US" altLang="ko-KR" sz="1200" i="0">
                    <a:latin typeface="Cambria Math" panose="02040503050406030204" pitchFamily="18" charset="0"/>
                  </a:rPr>
                  <a:t>𝜅</a:t>
                </a:r>
                <a:r>
                  <a:rPr lang="en-US" altLang="ko-KR" sz="1200" dirty="0">
                    <a:latin typeface="Times New Roman" panose="02020603050405020304" pitchFamily="18" charset="0"/>
                    <a:cs typeface="Times New Roman" panose="02020603050405020304" pitchFamily="18" charset="0"/>
                  </a:rPr>
                  <a:t> is</a:t>
                </a:r>
                <a:r>
                  <a:rPr lang="en-US" altLang="ko-KR" sz="1200" baseline="0" dirty="0">
                    <a:latin typeface="Times New Roman" panose="02020603050405020304" pitchFamily="18" charset="0"/>
                    <a:cs typeface="Times New Roman" panose="02020603050405020304" pitchFamily="18" charset="0"/>
                  </a:rPr>
                  <a:t> related to the center and the tails (extremes) of the probability density.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latin typeface="Times New Roman" panose="02020603050405020304" pitchFamily="18" charset="0"/>
                    <a:cs typeface="Times New Roman" panose="02020603050405020304" pitchFamily="18" charset="0"/>
                  </a:rPr>
                  <a:t>When </a:t>
                </a:r>
                <a:r>
                  <a:rPr lang="en-US" altLang="ko-KR" sz="1200" i="0">
                    <a:latin typeface="Cambria Math" panose="02040503050406030204" pitchFamily="18" charset="0"/>
                  </a:rPr>
                  <a:t>𝜅</a:t>
                </a:r>
                <a:r>
                  <a:rPr lang="en-US" altLang="ko-KR" sz="1200" b="0" i="0">
                    <a:latin typeface="Cambria Math" panose="02040503050406030204" pitchFamily="18" charset="0"/>
                  </a:rPr>
                  <a:t>&gt;0</a:t>
                </a:r>
                <a:r>
                  <a:rPr lang="en-US" altLang="ko-KR" sz="1200" dirty="0">
                    <a:latin typeface="Times New Roman" panose="02020603050405020304" pitchFamily="18" charset="0"/>
                    <a:cs typeface="Times New Roman" panose="02020603050405020304" pitchFamily="18" charset="0"/>
                  </a:rPr>
                  <a:t>, the center shape becomes more peaked while</a:t>
                </a:r>
                <a:r>
                  <a:rPr lang="en-US" altLang="ko-KR" sz="1200" baseline="0" dirty="0">
                    <a:latin typeface="Times New Roman" panose="02020603050405020304" pitchFamily="18" charset="0"/>
                    <a:cs typeface="Times New Roman" panose="02020603050405020304" pitchFamily="18" charset="0"/>
                  </a:rPr>
                  <a:t> the tails (extremes) get fatter.  </a:t>
                </a: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latin typeface="Times New Roman" panose="02020603050405020304" pitchFamily="18" charset="0"/>
                    <a:cs typeface="Times New Roman" panose="02020603050405020304" pitchFamily="18" charset="0"/>
                  </a:rPr>
                  <a:t>When </a:t>
                </a:r>
                <a:r>
                  <a:rPr lang="en-US" altLang="ko-KR" sz="1200" i="0">
                    <a:latin typeface="Cambria Math" panose="02040503050406030204" pitchFamily="18" charset="0"/>
                  </a:rPr>
                  <a:t>𝜅</a:t>
                </a:r>
                <a:r>
                  <a:rPr lang="en-US" altLang="ko-KR" sz="1200" b="0" i="0">
                    <a:latin typeface="Cambria Math" panose="02040503050406030204" pitchFamily="18" charset="0"/>
                  </a:rPr>
                  <a:t>&lt;0</a:t>
                </a:r>
                <a:r>
                  <a:rPr lang="en-US" altLang="ko-KR" sz="1200" dirty="0">
                    <a:latin typeface="Times New Roman" panose="02020603050405020304" pitchFamily="18" charset="0"/>
                    <a:cs typeface="Times New Roman" panose="02020603050405020304" pitchFamily="18" charset="0"/>
                  </a:rPr>
                  <a:t>, the center shape becomes flatter while </a:t>
                </a:r>
                <a:r>
                  <a:rPr lang="en-US" altLang="ko-KR" sz="1200" baseline="0" dirty="0">
                    <a:latin typeface="Times New Roman" panose="02020603050405020304" pitchFamily="18" charset="0"/>
                    <a:cs typeface="Times New Roman" panose="02020603050405020304" pitchFamily="18" charset="0"/>
                  </a:rPr>
                  <a:t>the tails (extremes) get thinner.</a:t>
                </a:r>
                <a:endParaRPr lang="en-US" altLang="ko-KR" sz="1200" dirty="0">
                  <a:latin typeface="Times New Roman" panose="02020603050405020304" pitchFamily="18" charset="0"/>
                  <a:cs typeface="Times New Roman" panose="02020603050405020304" pitchFamily="18" charset="0"/>
                </a:endParaRPr>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117</a:t>
            </a:fld>
            <a:endParaRPr lang="ko-KR" altLang="en-US"/>
          </a:p>
        </p:txBody>
      </p:sp>
    </p:spTree>
    <p:extLst>
      <p:ext uri="{BB962C8B-B14F-4D97-AF65-F5344CB8AC3E}">
        <p14:creationId xmlns:p14="http://schemas.microsoft.com/office/powerpoint/2010/main" val="116923033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Đây là các công thức tính phương sai mẫu, hiệp phương sai mẫu và hệ số tương quan mẫu.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Những công thức này được gọi là “ước lượng không chệch”.</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Hãy</a:t>
                </a:r>
                <a:r>
                  <a:rPr lang="vi-VN" baseline="0" dirty="0"/>
                  <a:t> lưu ý rằng có </a:t>
                </a:r>
                <a14:m>
                  <m:oMath xmlns:m="http://schemas.openxmlformats.org/officeDocument/2006/math">
                    <m:r>
                      <a:rPr lang="en-US" altLang="ko-KR" sz="1200" i="1" dirty="0" smtClean="0">
                        <a:latin typeface="Cambria Math" panose="02040503050406030204" pitchFamily="18" charset="0"/>
                        <a:cs typeface="Times New Roman" panose="02020603050405020304" pitchFamily="18" charset="0"/>
                      </a:rPr>
                      <m:t>𝑛</m:t>
                    </m:r>
                    <m:r>
                      <a:rPr lang="en-US" altLang="ko-KR" sz="1200" i="1" dirty="0" smtClean="0">
                        <a:latin typeface="Cambria Math" panose="02040503050406030204" pitchFamily="18" charset="0"/>
                        <a:cs typeface="Times New Roman" panose="02020603050405020304" pitchFamily="18" charset="0"/>
                      </a:rPr>
                      <m:t>−1</m:t>
                    </m:r>
                  </m:oMath>
                </a14:m>
                <a:r>
                  <a:rPr lang="vi-VN" dirty="0"/>
                  <a:t> thay vì </a:t>
                </a:r>
                <a14:m>
                  <m:oMath xmlns:m="http://schemas.openxmlformats.org/officeDocument/2006/math">
                    <m:r>
                      <a:rPr lang="en-US" altLang="ko-KR" i="1" dirty="0" smtClean="0">
                        <a:latin typeface="Cambria Math" panose="02040503050406030204" pitchFamily="18" charset="0"/>
                      </a:rPr>
                      <m:t>𝑛</m:t>
                    </m:r>
                  </m:oMath>
                </a14:m>
                <a:r>
                  <a:rPr lang="vi-VN" dirty="0"/>
                  <a:t> trong mẫu số</a:t>
                </a:r>
                <a:r>
                  <a:rPr lang="vi-VN" baseline="0" dirty="0"/>
                  <a:t> của </a:t>
                </a:r>
                <a14:m>
                  <m:oMath xmlns:m="http://schemas.openxmlformats.org/officeDocument/2006/math">
                    <m:sSup>
                      <m:sSupPr>
                        <m:ctrlPr>
                          <a:rPr lang="en-US" altLang="ko-KR" sz="1200" i="1" dirty="0" smtClean="0">
                            <a:latin typeface="Cambria Math" panose="02040503050406030204" pitchFamily="18" charset="0"/>
                            <a:cs typeface="Times New Roman" panose="02020603050405020304" pitchFamily="18" charset="0"/>
                          </a:rPr>
                        </m:ctrlPr>
                      </m:sSupPr>
                      <m:e>
                        <m:r>
                          <a:rPr lang="en-US" altLang="ko-KR" sz="1200" i="1" dirty="0">
                            <a:latin typeface="Cambria Math" panose="02040503050406030204" pitchFamily="18" charset="0"/>
                            <a:cs typeface="Times New Roman" panose="02020603050405020304" pitchFamily="18" charset="0"/>
                          </a:rPr>
                          <m:t>𝑠</m:t>
                        </m:r>
                      </m:e>
                      <m:sup>
                        <m:r>
                          <a:rPr lang="en-US" altLang="ko-KR" sz="1200" i="1" dirty="0">
                            <a:latin typeface="Cambria Math" panose="02040503050406030204" pitchFamily="18" charset="0"/>
                            <a:cs typeface="Times New Roman" panose="02020603050405020304" pitchFamily="18" charset="0"/>
                          </a:rPr>
                          <m:t>2</m:t>
                        </m:r>
                      </m:sup>
                    </m:sSup>
                  </m:oMath>
                </a14:m>
                <a:r>
                  <a:rPr lang="vi-VN" baseline="0" dirty="0"/>
                  <a:t> và </a:t>
                </a:r>
                <a14:m>
                  <m:oMath xmlns:m="http://schemas.openxmlformats.org/officeDocument/2006/math">
                    <m:sSub>
                      <m:sSubPr>
                        <m:ctrlPr>
                          <a:rPr lang="en-US" altLang="ko-KR" sz="1200" i="1" smtClean="0">
                            <a:latin typeface="Cambria Math" panose="02040503050406030204" pitchFamily="18" charset="0"/>
                          </a:rPr>
                        </m:ctrlPr>
                      </m:sSubPr>
                      <m:e>
                        <m:r>
                          <a:rPr lang="en-US" altLang="ko-KR" sz="1200" i="1">
                            <a:latin typeface="Cambria Math" panose="02040503050406030204" pitchFamily="18" charset="0"/>
                          </a:rPr>
                          <m:t>𝑠</m:t>
                        </m:r>
                      </m:e>
                      <m:sub>
                        <m:r>
                          <a:rPr lang="en-US" altLang="ko-KR" sz="1200" i="1">
                            <a:latin typeface="Cambria Math" panose="02040503050406030204" pitchFamily="18" charset="0"/>
                          </a:rPr>
                          <m:t>𝑋𝑌</m:t>
                        </m:r>
                      </m:sub>
                    </m:sSub>
                  </m:oMath>
                </a14:m>
                <a:r>
                  <a:rPr lang="vi-VN" baseline="0" dirty="0"/>
                  <a:t>.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These are the formulas for the sample variance, sample covariance and sample correlation.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These are the so-called “unbiased estimators”.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Please</a:t>
                </a:r>
                <a:r>
                  <a:rPr lang="en-US" altLang="ko-KR" baseline="0" dirty="0"/>
                  <a:t> note that there is </a:t>
                </a:r>
                <a:r>
                  <a:rPr lang="en-US" altLang="ko-KR" sz="1200" i="0" dirty="0">
                    <a:latin typeface="Cambria Math" panose="02040503050406030204" pitchFamily="18" charset="0"/>
                    <a:cs typeface="Times New Roman" panose="02020603050405020304" pitchFamily="18" charset="0"/>
                  </a:rPr>
                  <a:t>𝑛−1</a:t>
                </a:r>
                <a:r>
                  <a:rPr lang="en-US" altLang="ko-KR" dirty="0"/>
                  <a:t> instead of </a:t>
                </a:r>
                <a:r>
                  <a:rPr lang="en-US" altLang="ko-KR" i="0" dirty="0">
                    <a:latin typeface="Cambria Math" panose="02040503050406030204" pitchFamily="18" charset="0"/>
                  </a:rPr>
                  <a:t>𝑛</a:t>
                </a:r>
                <a:r>
                  <a:rPr lang="en-US" altLang="ko-KR" dirty="0"/>
                  <a:t> in the denominator</a:t>
                </a:r>
                <a:r>
                  <a:rPr lang="en-US" altLang="ko-KR" baseline="0" dirty="0"/>
                  <a:t>s of </a:t>
                </a:r>
                <a:r>
                  <a:rPr lang="en-US" altLang="ko-KR" sz="1200" i="0" dirty="0">
                    <a:latin typeface="Cambria Math" panose="02040503050406030204" pitchFamily="18" charset="0"/>
                    <a:cs typeface="Times New Roman" panose="02020603050405020304" pitchFamily="18" charset="0"/>
                  </a:rPr>
                  <a:t>𝑠^2</a:t>
                </a:r>
                <a:r>
                  <a:rPr lang="en-US" altLang="ko-KR" baseline="0" dirty="0"/>
                  <a:t> and </a:t>
                </a:r>
                <a:r>
                  <a:rPr lang="en-US" altLang="ko-KR" sz="1200" i="0">
                    <a:latin typeface="Cambria Math" panose="02040503050406030204" pitchFamily="18" charset="0"/>
                  </a:rPr>
                  <a:t>𝑠_𝑋𝑌</a:t>
                </a:r>
                <a:r>
                  <a:rPr lang="en-US" altLang="ko-KR" baseline="0" dirty="0"/>
                  <a:t>. </a:t>
                </a: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118</a:t>
            </a:fld>
            <a:endParaRPr lang="ko-KR" altLang="en-US"/>
          </a:p>
        </p:txBody>
      </p:sp>
    </p:spTree>
    <p:extLst>
      <p:ext uri="{BB962C8B-B14F-4D97-AF65-F5344CB8AC3E}">
        <p14:creationId xmlns:p14="http://schemas.microsoft.com/office/powerpoint/2010/main" val="68254190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Ở đây, ví dụ này minh họa cho khái niệm điểm phân vị.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These are the formulas for the sample variance, sample covariance and sample correlation.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These are the so-called “unbiased estimators” 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this illustrates the concept of quantile.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Please</a:t>
                </a:r>
                <a:r>
                  <a:rPr lang="en-US" altLang="ko-KR" baseline="0" dirty="0"/>
                  <a:t> note that there is </a:t>
                </a:r>
                <a:r>
                  <a:rPr lang="en-US" altLang="ko-KR" sz="1200" i="0" dirty="0">
                    <a:latin typeface="Cambria Math" panose="02040503050406030204" pitchFamily="18" charset="0"/>
                    <a:cs typeface="Times New Roman" panose="02020603050405020304" pitchFamily="18" charset="0"/>
                  </a:rPr>
                  <a:t>𝑛−1</a:t>
                </a:r>
                <a:r>
                  <a:rPr lang="en-US" altLang="ko-KR" dirty="0"/>
                  <a:t> instead of </a:t>
                </a:r>
                <a:r>
                  <a:rPr lang="en-US" altLang="ko-KR" i="0" dirty="0">
                    <a:latin typeface="Cambria Math" panose="02040503050406030204" pitchFamily="18" charset="0"/>
                  </a:rPr>
                  <a:t>𝑛</a:t>
                </a:r>
                <a:r>
                  <a:rPr lang="en-US" altLang="ko-KR" dirty="0"/>
                  <a:t> in the denominator</a:t>
                </a:r>
                <a:r>
                  <a:rPr lang="en-US" altLang="ko-KR" baseline="0" dirty="0"/>
                  <a:t>s of </a:t>
                </a:r>
                <a:r>
                  <a:rPr lang="en-US" altLang="ko-KR" sz="1200" i="0" dirty="0">
                    <a:latin typeface="Cambria Math" panose="02040503050406030204" pitchFamily="18" charset="0"/>
                    <a:cs typeface="Times New Roman" panose="02020603050405020304" pitchFamily="18" charset="0"/>
                  </a:rPr>
                  <a:t>𝑠^2</a:t>
                </a:r>
                <a:r>
                  <a:rPr lang="en-US" altLang="ko-KR" baseline="0" dirty="0"/>
                  <a:t> and </a:t>
                </a:r>
                <a:r>
                  <a:rPr lang="en-US" altLang="ko-KR" sz="1200" i="0">
                    <a:latin typeface="Cambria Math" panose="02040503050406030204" pitchFamily="18" charset="0"/>
                  </a:rPr>
                  <a:t>𝑠_𝑋𝑌</a:t>
                </a:r>
                <a:r>
                  <a:rPr lang="en-US" altLang="ko-KR" baseline="0" dirty="0"/>
                  <a:t>. </a:t>
                </a: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119</a:t>
            </a:fld>
            <a:endParaRPr lang="ko-KR" altLang="en-US"/>
          </a:p>
        </p:txBody>
      </p:sp>
    </p:spTree>
    <p:extLst>
      <p:ext uri="{BB962C8B-B14F-4D97-AF65-F5344CB8AC3E}">
        <p14:creationId xmlns:p14="http://schemas.microsoft.com/office/powerpoint/2010/main" val="20620134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Không gian mẫu của “gieo xúc xắc” có 36 phần tử.</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Con số này là mẫu số của phép tính xác suất.</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Tử số là tất cả số lượng của tất cả các kết quả có thể có của biến cố.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a:t>
            </a:fld>
            <a:endParaRPr lang="ko-KR" altLang="en-US"/>
          </a:p>
        </p:txBody>
      </p:sp>
    </p:spTree>
    <p:extLst>
      <p:ext uri="{BB962C8B-B14F-4D97-AF65-F5344CB8AC3E}">
        <p14:creationId xmlns:p14="http://schemas.microsoft.com/office/powerpoint/2010/main" val="385449384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Ở đây, ví dụ này minh họa cho khái niệm điểm phân vị.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120</a:t>
            </a:fld>
            <a:endParaRPr lang="ko-KR" altLang="en-US"/>
          </a:p>
        </p:txBody>
      </p:sp>
    </p:spTree>
    <p:extLst>
      <p:ext uri="{BB962C8B-B14F-4D97-AF65-F5344CB8AC3E}">
        <p14:creationId xmlns:p14="http://schemas.microsoft.com/office/powerpoint/2010/main" val="354523955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Bách phân vị và tứ phân vị liên hệ chặt chẽ với điểm phân vị.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Hãy lưu ý rằng Q2 với 50% bách phân vị được gọi là “trung vị”.</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Ngoài ra, </a:t>
                </a:r>
                <a14:m>
                  <m:oMath xmlns:m="http://schemas.openxmlformats.org/officeDocument/2006/math">
                    <m:r>
                      <a:rPr lang="en-US" altLang="ko-KR" i="1" dirty="0" smtClean="0">
                        <a:latin typeface="Cambria Math" panose="02040503050406030204" pitchFamily="18" charset="0"/>
                      </a:rPr>
                      <m:t>𝑄</m:t>
                    </m:r>
                    <m:r>
                      <a:rPr lang="en-US" altLang="ko-KR" i="1" dirty="0" smtClean="0">
                        <a:latin typeface="Cambria Math" panose="02040503050406030204" pitchFamily="18" charset="0"/>
                      </a:rPr>
                      <m:t>3−</m:t>
                    </m:r>
                    <m:r>
                      <a:rPr lang="en-US" altLang="ko-KR" i="1" dirty="0" smtClean="0">
                        <a:latin typeface="Cambria Math" panose="02040503050406030204" pitchFamily="18" charset="0"/>
                      </a:rPr>
                      <m:t>𝑄</m:t>
                    </m:r>
                    <m:r>
                      <a:rPr lang="en-US" altLang="ko-KR" i="1" dirty="0" smtClean="0">
                        <a:latin typeface="Cambria Math" panose="02040503050406030204" pitchFamily="18" charset="0"/>
                      </a:rPr>
                      <m:t>1</m:t>
                    </m:r>
                  </m:oMath>
                </a14:m>
                <a:r>
                  <a:rPr lang="vi-VN" dirty="0"/>
                  <a:t> cũng được gọi là “khoảng tứ phân vị” (IQR).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percentile and the quartile are closely related to the quantile.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Please note that Q2, that is, 50% percentile is called “median”.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Also, </a:t>
                </a:r>
                <a:r>
                  <a:rPr lang="en-US" altLang="ko-KR" i="0" dirty="0">
                    <a:latin typeface="Cambria Math" panose="02040503050406030204" pitchFamily="18" charset="0"/>
                  </a:rPr>
                  <a:t>𝑄3−𝑄1</a:t>
                </a:r>
                <a:r>
                  <a:rPr lang="en-US" altLang="ko-KR" dirty="0"/>
                  <a:t> is called “inter-quartile range” (IQR). </a:t>
                </a:r>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121</a:t>
            </a:fld>
            <a:endParaRPr lang="ko-KR" altLang="en-US"/>
          </a:p>
        </p:txBody>
      </p:sp>
    </p:spTree>
    <p:extLst>
      <p:ext uri="{BB962C8B-B14F-4D97-AF65-F5344CB8AC3E}">
        <p14:creationId xmlns:p14="http://schemas.microsoft.com/office/powerpoint/2010/main" val="104353844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Biểu đồ hộp là dạng trực quan hóa thể hiện tóm tắt thống kê của dữ liệu.</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Biểu đồ này có liên hệ chặt chẽ với các tứ phân vị.</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Như đã đề cập ở các slide trước, </a:t>
                </a:r>
                <a14:m>
                  <m:oMath xmlns:m="http://schemas.openxmlformats.org/officeDocument/2006/math">
                    <m:r>
                      <a:rPr lang="en-US" altLang="ko-KR" i="1" dirty="0" smtClean="0">
                        <a:latin typeface="Cambria Math" panose="02040503050406030204" pitchFamily="18" charset="0"/>
                      </a:rPr>
                      <m:t>𝐼𝑄𝑅</m:t>
                    </m:r>
                    <m:r>
                      <a:rPr lang="en-US" altLang="ko-KR" i="1" dirty="0" smtClean="0">
                        <a:latin typeface="Cambria Math" panose="02040503050406030204" pitchFamily="18" charset="0"/>
                      </a:rPr>
                      <m:t> = </m:t>
                    </m:r>
                    <m:r>
                      <a:rPr lang="en-US" altLang="ko-KR" i="1" dirty="0" smtClean="0">
                        <a:latin typeface="Cambria Math" panose="02040503050406030204" pitchFamily="18" charset="0"/>
                      </a:rPr>
                      <m:t>𝑄</m:t>
                    </m:r>
                    <m:r>
                      <a:rPr lang="en-US" altLang="ko-KR" i="1" dirty="0" smtClean="0">
                        <a:latin typeface="Cambria Math" panose="02040503050406030204" pitchFamily="18" charset="0"/>
                      </a:rPr>
                      <m:t>3 – </m:t>
                    </m:r>
                    <m:r>
                      <a:rPr lang="en-US" altLang="ko-KR" i="1" dirty="0" smtClean="0">
                        <a:latin typeface="Cambria Math" panose="02040503050406030204" pitchFamily="18" charset="0"/>
                      </a:rPr>
                      <m:t>𝑄</m:t>
                    </m:r>
                    <m:r>
                      <a:rPr lang="en-US" altLang="ko-KR" i="1" dirty="0" smtClean="0">
                        <a:latin typeface="Cambria Math" panose="02040503050406030204" pitchFamily="18" charset="0"/>
                      </a:rPr>
                      <m:t>1</m:t>
                    </m:r>
                  </m:oMath>
                </a14:m>
                <a:r>
                  <a:rPr lang="vi-VN"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Các chấm nhỏ ở trên và dưới là các </a:t>
                </a:r>
                <a:r>
                  <a:rPr lang="vi-VN" b="1" dirty="0"/>
                  <a:t>dữ liệu ngoại lai</a:t>
                </a:r>
                <a:r>
                  <a:rPr lang="vi-VN"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Boxplot is a visualization type that shows a statistical summary of the data.</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It is closely related to the quartiles.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As mentioned in the previous slide, </a:t>
                </a:r>
                <a:r>
                  <a:rPr lang="en-US" altLang="ko-KR" i="0" dirty="0">
                    <a:latin typeface="Cambria Math" panose="02040503050406030204" pitchFamily="18" charset="0"/>
                  </a:rPr>
                  <a:t>𝐼𝑄𝑅 = 𝑄3 – 𝑄1</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dots above and below are the </a:t>
                </a:r>
                <a:r>
                  <a:rPr lang="en-US" altLang="ko-KR" b="1" dirty="0"/>
                  <a:t>outliers</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122</a:t>
            </a:fld>
            <a:endParaRPr lang="ko-KR" altLang="en-US"/>
          </a:p>
        </p:txBody>
      </p:sp>
    </p:spTree>
    <p:extLst>
      <p:ext uri="{BB962C8B-B14F-4D97-AF65-F5344CB8AC3E}">
        <p14:creationId xmlns:p14="http://schemas.microsoft.com/office/powerpoint/2010/main" val="419142754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br>
              <a:rPr lang="vi-VN" sz="1200" b="1" dirty="0">
                <a:latin typeface="Arial" panose="02020603050405020304" pitchFamily="18" charset="0"/>
              </a:rPr>
            </a:br>
            <a:r>
              <a:rPr lang="vi-VN" sz="1200" b="1" dirty="0">
                <a:latin typeface="Arial" panose="02020603050405020304" pitchFamily="18" charset="0"/>
              </a:rPr>
              <a:t>MỤC ĐÍCH CỦA PHẦN THỰC HÀNH NÀY</a:t>
            </a:r>
          </a:p>
          <a:p>
            <a:pPr latinLnBrk="1"/>
            <a:r>
              <a:rPr lang="vi-VN" sz="1200" dirty="0">
                <a:solidFill>
                  <a:schemeClr val="tx1"/>
                </a:solidFill>
                <a:latin typeface="Arial"/>
                <a:ea typeface="+mn-ea"/>
                <a:cs typeface="+mn-cs"/>
              </a:rPr>
              <a:t>Trong phần thực hành này, bạn sẽ trải nghiệm một ví dụ đơn giản về thống kê mô tả và phân tích dữ liệu thăm dò.</a:t>
            </a:r>
          </a:p>
          <a:p>
            <a:pPr latinLnBrk="1"/>
            <a:r>
              <a:rPr lang="vi-VN" sz="1200" dirty="0">
                <a:solidFill>
                  <a:schemeClr val="tx1"/>
                </a:solidFill>
                <a:latin typeface="Arial"/>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000" b="1" dirty="0">
                <a:solidFill>
                  <a:prstClr val="black"/>
                </a:solidFill>
                <a:latin typeface="Arial" panose="02020603050405020304" pitchFamily="18" charset="0"/>
              </a:rPr>
              <a:t>HƯỚNG DẪN THỰC HÀNH</a:t>
            </a:r>
          </a:p>
          <a:p>
            <a:pPr marL="342900" lvl="0" indent="-342900">
              <a:spcAft>
                <a:spcPts val="800"/>
              </a:spcAft>
              <a:buFont typeface="+mj-lt"/>
              <a:buAutoNum type="arabicPeriod"/>
            </a:pPr>
            <a:r>
              <a:rPr lang="vi-VN" sz="1200" dirty="0">
                <a:solidFill>
                  <a:srgbClr val="000000"/>
                </a:solidFill>
                <a:latin typeface="Arial" panose="02020603050405020304" pitchFamily="18" charset="0"/>
                <a:cs typeface="Times New Roman" panose="02020603050405020304" pitchFamily="18" charset="0"/>
              </a:rPr>
              <a:t>Khởi chạy Jupyter Notebook. (Đọc lại bước 1-3 của </a:t>
            </a:r>
            <a:r>
              <a:rPr lang="vi-VN" sz="1200" b="1" dirty="0">
                <a:solidFill>
                  <a:srgbClr val="000000"/>
                </a:solidFill>
                <a:latin typeface="Arial" panose="02020603050405020304" pitchFamily="18" charset="0"/>
                <a:cs typeface="Times New Roman" panose="02020603050405020304" pitchFamily="18" charset="0"/>
              </a:rPr>
              <a:t>Bài tập Coding số 0301</a:t>
            </a:r>
            <a:r>
              <a:rPr lang="vi-VN" sz="1200" dirty="0">
                <a:solidFill>
                  <a:srgbClr val="000000"/>
                </a:solidFill>
                <a:latin typeface="Arial" panose="02020603050405020304" pitchFamily="18" charset="0"/>
                <a:cs typeface="Times New Roman" panose="02020603050405020304" pitchFamily="18" charset="0"/>
              </a:rPr>
              <a:t>.)</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vi-VN" sz="1200" dirty="0">
                <a:solidFill>
                  <a:schemeClr val="tx1"/>
                </a:solidFill>
                <a:latin typeface="Arial"/>
                <a:ea typeface="+mn-ea"/>
                <a:cs typeface="+mn-cs"/>
              </a:rPr>
              <a:t>Trong Sổ ghi chép Jupyter, nhấp vào tệp </a:t>
            </a:r>
            <a:r>
              <a:rPr lang="vi-VN" sz="1200" b="1" dirty="0">
                <a:solidFill>
                  <a:schemeClr val="tx1"/>
                </a:solidFill>
                <a:latin typeface="Arial"/>
                <a:ea typeface="+mn-ea"/>
                <a:cs typeface="+mn-cs"/>
              </a:rPr>
              <a:t>ex_0303.ipynb</a:t>
            </a:r>
            <a:r>
              <a:rPr lang="vi-VN" sz="1200" dirty="0">
                <a:solidFill>
                  <a:schemeClr val="tx1"/>
                </a:solidFill>
                <a:latin typeface="Arial"/>
                <a:ea typeface="+mn-ea"/>
                <a:cs typeface="+mn-cs"/>
              </a:rPr>
              <a:t> trong thư mục </a:t>
            </a:r>
            <a:r>
              <a:rPr lang="vi-VN" sz="1200" b="1" dirty="0">
                <a:solidFill>
                  <a:schemeClr val="tx1"/>
                </a:solidFill>
                <a:latin typeface="Arial"/>
                <a:ea typeface="+mn-ea"/>
                <a:cs typeface="+mn-cs"/>
              </a:rPr>
              <a:t>Coding Exercise.</a:t>
            </a:r>
          </a:p>
          <a:p>
            <a:pPr marL="342900" lvl="0" indent="-342900">
              <a:spcAft>
                <a:spcPts val="800"/>
              </a:spcAft>
              <a:buFont typeface="+mj-lt"/>
              <a:buAutoNum type="arabicPeriod"/>
            </a:pPr>
            <a:r>
              <a:rPr lang="vi-VN" sz="1200" dirty="0">
                <a:solidFill>
                  <a:srgbClr val="FF0000"/>
                </a:solidFill>
                <a:latin typeface="Arial"/>
                <a:ea typeface="+mn-ea"/>
                <a:cs typeface="+mn-cs"/>
              </a:rPr>
              <a:t>Xem lại các ví dụ về các chủ đề ở dưới đây:</a:t>
            </a:r>
            <a:br>
              <a:rPr lang="vi-VN" sz="1000" i="0" dirty="0">
                <a:solidFill>
                  <a:srgbClr val="FF0000"/>
                </a:solidFill>
                <a:latin typeface="Arial"/>
                <a:ea typeface="+mn-ea"/>
                <a:cs typeface="+mn-cs"/>
              </a:rPr>
            </a:br>
            <a:br>
              <a:rPr lang="vi-VN" sz="1000" i="0" dirty="0">
                <a:solidFill>
                  <a:srgbClr val="FF0000"/>
                </a:solidFill>
                <a:latin typeface="Arial"/>
                <a:ea typeface="+mn-ea"/>
                <a:cs typeface="+mn-cs"/>
              </a:rPr>
            </a:br>
            <a:r>
              <a:rPr lang="vi-VN" sz="1200" i="1" dirty="0">
                <a:solidFill>
                  <a:schemeClr val="tx1"/>
                </a:solidFill>
                <a:latin typeface="Arial"/>
                <a:ea typeface="+mn-ea"/>
                <a:cs typeface="+mn-cs"/>
              </a:rPr>
              <a:t>A. Thống kê mô tả</a:t>
            </a:r>
            <a:br>
              <a:rPr lang="vi-VN" sz="1200" i="1" dirty="0">
                <a:solidFill>
                  <a:schemeClr val="tx1"/>
                </a:solidFill>
                <a:latin typeface="Arial"/>
                <a:ea typeface="+mn-ea"/>
                <a:cs typeface="+mn-cs"/>
              </a:rPr>
            </a:br>
            <a:r>
              <a:rPr lang="vi-VN" sz="1200" i="1" dirty="0">
                <a:solidFill>
                  <a:schemeClr val="tx1"/>
                </a:solidFill>
                <a:latin typeface="Arial"/>
                <a:ea typeface="+mn-ea"/>
                <a:cs typeface="+mn-cs"/>
              </a:rPr>
              <a:t>	i. Thống kê mẫu</a:t>
            </a:r>
            <a:br>
              <a:rPr lang="vi-VN" sz="1200" i="1" dirty="0">
                <a:solidFill>
                  <a:schemeClr val="tx1"/>
                </a:solidFill>
                <a:latin typeface="Arial"/>
                <a:ea typeface="+mn-ea"/>
                <a:cs typeface="+mn-cs"/>
              </a:rPr>
            </a:br>
            <a:r>
              <a:rPr lang="vi-VN" sz="1200" i="1" dirty="0">
                <a:solidFill>
                  <a:schemeClr val="tx1"/>
                </a:solidFill>
                <a:latin typeface="Arial"/>
                <a:ea typeface="+mn-ea"/>
                <a:cs typeface="+mn-cs"/>
              </a:rPr>
              <a:t>	ii. Biểu đồ hộp</a:t>
            </a:r>
            <a:br>
              <a:rPr lang="vi-VN" sz="1200" i="1" dirty="0">
                <a:solidFill>
                  <a:schemeClr val="tx1"/>
                </a:solidFill>
                <a:latin typeface="Arial"/>
                <a:ea typeface="+mn-ea"/>
                <a:cs typeface="+mn-cs"/>
              </a:rPr>
            </a:br>
            <a:r>
              <a:rPr lang="vi-VN" sz="1200" i="1" dirty="0">
                <a:solidFill>
                  <a:schemeClr val="tx1"/>
                </a:solidFill>
                <a:latin typeface="Arial"/>
                <a:ea typeface="+mn-ea"/>
                <a:cs typeface="+mn-cs"/>
              </a:rPr>
              <a:t>	iii. Hiệp phương sai và Hệ số tương quan</a:t>
            </a:r>
            <a:br>
              <a:rPr lang="vi-VN" sz="1200" i="1" dirty="0">
                <a:solidFill>
                  <a:schemeClr val="tx1"/>
                </a:solidFill>
                <a:latin typeface="Arial"/>
                <a:ea typeface="+mn-ea"/>
                <a:cs typeface="+mn-cs"/>
              </a:rPr>
            </a:br>
            <a:r>
              <a:rPr lang="vi-VN" sz="1200" i="1" dirty="0">
                <a:solidFill>
                  <a:schemeClr val="tx1"/>
                </a:solidFill>
                <a:latin typeface="Arial"/>
                <a:ea typeface="+mn-ea"/>
                <a:cs typeface="+mn-cs"/>
              </a:rPr>
              <a:t>	iv. Trực quan hóa</a:t>
            </a:r>
          </a:p>
          <a:p>
            <a:pPr marL="342900" lvl="0" indent="-342900">
              <a:spcAft>
                <a:spcPts val="800"/>
              </a:spcAft>
              <a:buFont typeface="+mj-lt"/>
              <a:buAutoNum type="arabicPeriod"/>
            </a:pPr>
            <a:endParaRPr lang="it-IT"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vi-VN" sz="1200" dirty="0">
                <a:solidFill>
                  <a:schemeClr val="tx1"/>
                </a:solidFill>
                <a:latin typeface="Arial"/>
                <a:ea typeface="+mn-ea"/>
                <a:cs typeface="+mn-cs"/>
              </a:rPr>
              <a:t>(Tùy chọn) Sử dụng ô trống ở dưới cùng để thực hiện các nhu cầu cá nhân của riêng bạn.</a:t>
            </a: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123</a:t>
            </a:fld>
            <a:endParaRPr lang="ko-KR" altLang="en-US" dirty="0"/>
          </a:p>
        </p:txBody>
      </p:sp>
    </p:spTree>
    <p:extLst>
      <p:ext uri="{BB962C8B-B14F-4D97-AF65-F5344CB8AC3E}">
        <p14:creationId xmlns:p14="http://schemas.microsoft.com/office/powerpoint/2010/main" val="426483813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124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411204644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Slide này liệt kê các lý do tại sao nên chọn phân tích mẫu thay vì phân tích quần thể.</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125</a:t>
            </a:fld>
            <a:endParaRPr lang="ko-KR" altLang="en-US"/>
          </a:p>
        </p:txBody>
      </p:sp>
    </p:spTree>
    <p:extLst>
      <p:ext uri="{BB962C8B-B14F-4D97-AF65-F5344CB8AC3E}">
        <p14:creationId xmlns:p14="http://schemas.microsoft.com/office/powerpoint/2010/main" val="145696894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Có nhiều cách để chọn mẫu từ quần thể.</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Trong học máy, khi ta có các kiểu biến phân loại phụ thuộc mất cân bằng cao,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ta nên suy nghĩ cẩn thận về cách để chọn một mẫu đào tạo.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Bạn có thể sẽ không đi sâu hơn. Tuy nhiên, ít nhất bạn vẫn nên biết về các phương pháp hiện có.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126</a:t>
            </a:fld>
            <a:endParaRPr lang="ko-KR" altLang="en-US"/>
          </a:p>
        </p:txBody>
      </p:sp>
    </p:spTree>
    <p:extLst>
      <p:ext uri="{BB962C8B-B14F-4D97-AF65-F5344CB8AC3E}">
        <p14:creationId xmlns:p14="http://schemas.microsoft.com/office/powerpoint/2010/main" val="82478754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Như đã đề cập từ trước, thống kê mẫu thường được ký hiệu bởi các chữ cái trong bảng chữ cái Latin.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Và các tham số tương ứng của quần thể thường được ký hiệu bởi các chữ cái trong bảng chữ cái Hy Lạp.</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Mục đích của thống kê suy luận là </a:t>
            </a:r>
            <a:r>
              <a:rPr lang="vi-VN" sz="1200" dirty="0">
                <a:solidFill>
                  <a:srgbClr val="00B050"/>
                </a:solidFill>
                <a:latin typeface="Arial" panose="02020603050405020304" pitchFamily="18" charset="0"/>
                <a:ea typeface="Noto Sans CJK KR Regular" panose="020B0500000000000000" pitchFamily="34" charset="-127"/>
                <a:cs typeface="Times New Roman" panose="02020603050405020304" pitchFamily="18" charset="0"/>
              </a:rPr>
              <a:t>liên kết</a:t>
            </a:r>
            <a:r>
              <a:rPr lang="vi-VN" sz="1200" dirty="0">
                <a:latin typeface="Arial" panose="02020603050405020304" pitchFamily="18" charset="0"/>
                <a:ea typeface="Noto Sans CJK KR Regular" panose="020B0500000000000000" pitchFamily="34" charset="-127"/>
                <a:cs typeface="Times New Roman" panose="02020603050405020304" pitchFamily="18" charset="0"/>
              </a:rPr>
              <a:t> thống kê mẫu với các tham số của quần thể.</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127</a:t>
            </a:fld>
            <a:endParaRPr lang="ko-KR" altLang="en-US"/>
          </a:p>
        </p:txBody>
      </p:sp>
    </p:spTree>
    <p:extLst>
      <p:ext uri="{BB962C8B-B14F-4D97-AF65-F5344CB8AC3E}">
        <p14:creationId xmlns:p14="http://schemas.microsoft.com/office/powerpoint/2010/main" val="120628679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Hãy suy nghĩ về một phép thử mà các mẫu trong đó gồm việc tung đồng xu hai lần, do đó kích thước mẫu </a:t>
                </a:r>
                <a14:m>
                  <m:oMath xmlns:m="http://schemas.openxmlformats.org/officeDocument/2006/math">
                    <m:r>
                      <a:rPr lang="en-US" altLang="ko-KR" b="0" i="1" smtClean="0">
                        <a:latin typeface="Cambria Math" panose="02040503050406030204" pitchFamily="18" charset="0"/>
                      </a:rPr>
                      <m:t>𝑛</m:t>
                    </m:r>
                    <m:r>
                      <a:rPr lang="en-US" altLang="ko-KR" b="0" i="1" smtClean="0">
                        <a:latin typeface="Cambria Math" panose="02040503050406030204" pitchFamily="18" charset="0"/>
                      </a:rPr>
                      <m:t>=2</m:t>
                    </m:r>
                  </m:oMath>
                </a14:m>
                <a:r>
                  <a:rPr lang="vi-VN"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Sau đó, các số trung bình có thể có của các mẫu tạo thành tập </a:t>
                </a:r>
                <a14:m>
                  <m:oMath xmlns:m="http://schemas.openxmlformats.org/officeDocument/2006/math">
                    <m:d>
                      <m:dPr>
                        <m:begChr m:val="{"/>
                        <m:endChr m:val="}"/>
                        <m:ctrlPr>
                          <a:rPr lang="en-US" altLang="ko-KR" i="1" dirty="0" smtClean="0">
                            <a:latin typeface="Cambria Math" panose="02040503050406030204" pitchFamily="18" charset="0"/>
                          </a:rPr>
                        </m:ctrlPr>
                      </m:dPr>
                      <m:e>
                        <m:r>
                          <a:rPr lang="en-US" altLang="ko-KR" i="1" dirty="0" smtClean="0">
                            <a:latin typeface="Cambria Math" panose="02040503050406030204" pitchFamily="18" charset="0"/>
                          </a:rPr>
                          <m:t>0, 0.5, 1</m:t>
                        </m:r>
                      </m:e>
                    </m:d>
                  </m:oMath>
                </a14:m>
                <a:r>
                  <a:rPr lang="vi-VN" dirty="0"/>
                  <a:t>.</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Let us think of an experiment where the samples consist of flipping a coin twice, so that the sample size </a:t>
                </a:r>
                <a:r>
                  <a:rPr lang="en-US" altLang="ko-KR" b="0" i="0">
                    <a:latin typeface="Cambria Math" panose="02040503050406030204" pitchFamily="18" charset="0"/>
                  </a:rPr>
                  <a:t>𝑛=2</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Then, the possible sample means form the set </a:t>
                </a:r>
                <a:r>
                  <a:rPr lang="en-US" altLang="ko-KR" i="0" dirty="0">
                    <a:latin typeface="Cambria Math" panose="02040503050406030204" pitchFamily="18" charset="0"/>
                  </a:rPr>
                  <a:t>{0, 0.5, 1}</a:t>
                </a:r>
                <a:r>
                  <a:rPr lang="en-US" altLang="ko-KR" dirty="0"/>
                  <a:t>.</a:t>
                </a:r>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128</a:t>
            </a:fld>
            <a:endParaRPr lang="ko-KR" altLang="en-US"/>
          </a:p>
        </p:txBody>
      </p:sp>
    </p:spTree>
    <p:extLst>
      <p:ext uri="{BB962C8B-B14F-4D97-AF65-F5344CB8AC3E}">
        <p14:creationId xmlns:p14="http://schemas.microsoft.com/office/powerpoint/2010/main" val="403816788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Hãy suy nghĩ về một phép thử khác mà các mẫu trong đó gồm việc tung đồng xu ba lần, do đó kích thước mẫu </a:t>
                </a:r>
                <a14:m>
                  <m:oMath xmlns:m="http://schemas.openxmlformats.org/officeDocument/2006/math">
                    <m:r>
                      <a:rPr lang="en-US" altLang="ko-KR" b="0" i="1" smtClean="0">
                        <a:latin typeface="Cambria Math" panose="02040503050406030204" pitchFamily="18" charset="0"/>
                      </a:rPr>
                      <m:t>𝑛</m:t>
                    </m:r>
                    <m:r>
                      <a:rPr lang="en-US" altLang="ko-KR" b="0" i="1" smtClean="0">
                        <a:latin typeface="Cambria Math" panose="02040503050406030204" pitchFamily="18" charset="0"/>
                      </a:rPr>
                      <m:t>=3</m:t>
                    </m:r>
                  </m:oMath>
                </a14:m>
                <a:r>
                  <a:rPr lang="vi-VN"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Sau đó, các số trung bình có thể có của các mẫu tạo thành tập </a:t>
                </a:r>
                <a14:m>
                  <m:oMath xmlns:m="http://schemas.openxmlformats.org/officeDocument/2006/math">
                    <m:d>
                      <m:dPr>
                        <m:begChr m:val="{"/>
                        <m:endChr m:val="}"/>
                        <m:ctrlPr>
                          <a:rPr lang="en-US" altLang="ko-KR" i="1" dirty="0" smtClean="0">
                            <a:latin typeface="Cambria Math" panose="02040503050406030204" pitchFamily="18" charset="0"/>
                          </a:rPr>
                        </m:ctrlPr>
                      </m:dPr>
                      <m:e>
                        <m:r>
                          <a:rPr lang="en-US" altLang="ko-KR" i="1" dirty="0" smtClean="0">
                            <a:latin typeface="Cambria Math" panose="02040503050406030204" pitchFamily="18" charset="0"/>
                          </a:rPr>
                          <m:t>0,</m:t>
                        </m:r>
                        <m:f>
                          <m:fPr>
                            <m:ctrlPr>
                              <a:rPr lang="en-US" altLang="ko-KR" b="0" i="1" dirty="0" smtClean="0">
                                <a:latin typeface="Cambria Math" panose="02040503050406030204" pitchFamily="18" charset="0"/>
                              </a:rPr>
                            </m:ctrlPr>
                          </m:fPr>
                          <m:num>
                            <m:r>
                              <a:rPr lang="en-US" altLang="ko-KR" b="0" i="1" dirty="0" smtClean="0">
                                <a:latin typeface="Cambria Math" panose="02040503050406030204" pitchFamily="18" charset="0"/>
                              </a:rPr>
                              <m:t>1</m:t>
                            </m:r>
                          </m:num>
                          <m:den>
                            <m:r>
                              <a:rPr lang="en-US" altLang="ko-KR" b="0" i="1" dirty="0" smtClean="0">
                                <a:latin typeface="Cambria Math" panose="02040503050406030204" pitchFamily="18" charset="0"/>
                              </a:rPr>
                              <m:t>3</m:t>
                            </m:r>
                          </m:den>
                        </m:f>
                        <m:r>
                          <a:rPr lang="en-US" altLang="ko-KR" i="1" dirty="0" smtClean="0">
                            <a:latin typeface="Cambria Math" panose="02040503050406030204" pitchFamily="18" charset="0"/>
                          </a:rPr>
                          <m:t>,</m:t>
                        </m:r>
                        <m:f>
                          <m:fPr>
                            <m:ctrlPr>
                              <a:rPr lang="en-US" altLang="ko-KR" b="0" i="1" dirty="0" smtClean="0">
                                <a:latin typeface="Cambria Math" panose="02040503050406030204" pitchFamily="18" charset="0"/>
                              </a:rPr>
                            </m:ctrlPr>
                          </m:fPr>
                          <m:num>
                            <m:r>
                              <a:rPr lang="en-US" altLang="ko-KR" b="0" i="1" dirty="0" smtClean="0">
                                <a:latin typeface="Cambria Math" panose="02040503050406030204" pitchFamily="18" charset="0"/>
                              </a:rPr>
                              <m:t>2</m:t>
                            </m:r>
                          </m:num>
                          <m:den>
                            <m:r>
                              <a:rPr lang="en-US" altLang="ko-KR" b="0" i="1" dirty="0" smtClean="0">
                                <a:latin typeface="Cambria Math" panose="02040503050406030204" pitchFamily="18" charset="0"/>
                              </a:rPr>
                              <m:t>3</m:t>
                            </m:r>
                          </m:den>
                        </m:f>
                        <m:r>
                          <a:rPr lang="en-US" altLang="ko-KR" b="0" i="1" dirty="0" smtClean="0">
                            <a:latin typeface="Cambria Math" panose="02040503050406030204" pitchFamily="18" charset="0"/>
                          </a:rPr>
                          <m:t>,</m:t>
                        </m:r>
                        <m:r>
                          <a:rPr lang="en-US" altLang="ko-KR" i="1" dirty="0" smtClean="0">
                            <a:latin typeface="Cambria Math" panose="02040503050406030204" pitchFamily="18" charset="0"/>
                          </a:rPr>
                          <m:t>1</m:t>
                        </m:r>
                      </m:e>
                    </m:d>
                  </m:oMath>
                </a14:m>
                <a:r>
                  <a:rPr lang="vi-VN"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Let us think of another experiment where the samples consist of flipping a coin three times, so that the sample size </a:t>
                </a:r>
                <a:r>
                  <a:rPr lang="en-US" altLang="ko-KR" b="0" i="0">
                    <a:latin typeface="Cambria Math" panose="02040503050406030204" pitchFamily="18" charset="0"/>
                  </a:rPr>
                  <a:t>𝑛=3</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Then, the possible sample means form the set </a:t>
                </a:r>
                <a:r>
                  <a:rPr lang="en-US" altLang="ko-KR" i="0" dirty="0">
                    <a:latin typeface="Cambria Math" panose="02040503050406030204" pitchFamily="18" charset="0"/>
                  </a:rPr>
                  <a:t>{0,</a:t>
                </a:r>
                <a:r>
                  <a:rPr lang="en-US" altLang="ko-KR" b="0" i="0" dirty="0">
                    <a:latin typeface="Cambria Math" panose="02040503050406030204" pitchFamily="18" charset="0"/>
                  </a:rPr>
                  <a:t> 1/3</a:t>
                </a:r>
                <a:r>
                  <a:rPr lang="en-US" altLang="ko-KR" i="0" dirty="0">
                    <a:latin typeface="Cambria Math" panose="02040503050406030204" pitchFamily="18" charset="0"/>
                  </a:rPr>
                  <a:t>,</a:t>
                </a:r>
                <a:r>
                  <a:rPr lang="en-US" altLang="ko-KR" b="0" i="0" dirty="0">
                    <a:latin typeface="Cambria Math" panose="02040503050406030204" pitchFamily="18" charset="0"/>
                  </a:rPr>
                  <a:t>2/3,</a:t>
                </a:r>
                <a:r>
                  <a:rPr lang="en-US" altLang="ko-KR" i="0" dirty="0">
                    <a:latin typeface="Cambria Math" panose="02040503050406030204" pitchFamily="18" charset="0"/>
                  </a:rPr>
                  <a:t>1}</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129</a:t>
            </a:fld>
            <a:endParaRPr lang="ko-KR" altLang="en-US"/>
          </a:p>
        </p:txBody>
      </p:sp>
    </p:spTree>
    <p:extLst>
      <p:ext uri="{BB962C8B-B14F-4D97-AF65-F5344CB8AC3E}">
        <p14:creationId xmlns:p14="http://schemas.microsoft.com/office/powerpoint/2010/main" val="572766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Một ví dụ khác của phép thử ngẫu nhiên “gieo hai xúc xắc”.</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Số lượng kết quả có thể xảy ra của biến cố là 27 theo như giải thích ở đây.</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Tích của hai số luôn chẵn, ngoại trừ trường hợp nhân một số lẻ với một số lẻ.</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a:t>
            </a:fld>
            <a:endParaRPr lang="ko-KR" altLang="en-US"/>
          </a:p>
        </p:txBody>
      </p:sp>
    </p:spTree>
    <p:extLst>
      <p:ext uri="{BB962C8B-B14F-4D97-AF65-F5344CB8AC3E}">
        <p14:creationId xmlns:p14="http://schemas.microsoft.com/office/powerpoint/2010/main" val="319621731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Bạn có thể tiếp tục tăng kích thước mẫu </a:t>
                </a:r>
                <a14:m>
                  <m:oMath xmlns:m="http://schemas.openxmlformats.org/officeDocument/2006/math">
                    <m:r>
                      <a:rPr lang="en-US" altLang="ko-KR" b="0" i="1" smtClean="0">
                        <a:latin typeface="Cambria Math" panose="02040503050406030204" pitchFamily="18" charset="0"/>
                      </a:rPr>
                      <m:t>𝑛</m:t>
                    </m:r>
                  </m:oMath>
                </a14:m>
                <a:r>
                  <a:rPr lang="vi-VN" dirty="0"/>
                  <a:t> và trong mỗi trường hợp hãy vẽ một biểu đồ tần suất.</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Các biểu đồ tần suất này chỉ rõ một xu hướng: khi </a:t>
                </a:r>
                <a14:m>
                  <m:oMath xmlns:m="http://schemas.openxmlformats.org/officeDocument/2006/math">
                    <m:r>
                      <a:rPr lang="en-US" altLang="ko-KR" i="1" dirty="0" smtClean="0">
                        <a:latin typeface="Cambria Math" panose="02040503050406030204" pitchFamily="18" charset="0"/>
                      </a:rPr>
                      <m:t>𝑛</m:t>
                    </m:r>
                  </m:oMath>
                </a14:m>
                <a:r>
                  <a:rPr lang="vi-VN" dirty="0"/>
                  <a:t> tăng lên thì </a:t>
                </a:r>
                <a:r>
                  <a:rPr lang="vi-VN" sz="1200" dirty="0">
                    <a:latin typeface="Arial" panose="02020603050405020304" pitchFamily="18" charset="0"/>
                    <a:ea typeface="Noto Sans CJK KR Regular" panose="020B0500000000000000" pitchFamily="34" charset="-127"/>
                    <a:cs typeface="Times New Roman" panose="02020603050405020304" pitchFamily="18" charset="0"/>
                  </a:rPr>
                  <a:t>biểu đồ tần suất sẽ hội tụ dần về phân phối chuẩn (cho đến khi thay </a:t>
                </a:r>
                <a:endParaRPr lang="en-US" sz="1200" dirty="0">
                  <a:latin typeface="Arial" panose="02020603050405020304" pitchFamily="18" charset="0"/>
                  <a:ea typeface="Noto Sans CJK KR Regular" panose="020B0500000000000000" pitchFamily="34" charset="-127"/>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dirty="0">
                    <a:latin typeface="Arial" panose="02020603050405020304" pitchFamily="18" charset="0"/>
                    <a:ea typeface="Noto Sans CJK KR Regular" panose="020B0500000000000000" pitchFamily="34" charset="-127"/>
                    <a:cs typeface="Times New Roman" panose="02020603050405020304" pitchFamily="18" charset="0"/>
                  </a:rPr>
                  <a:t>đổi quy mô).</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You can continue increasing the sample size </a:t>
                </a:r>
                <a:r>
                  <a:rPr lang="en-US" altLang="ko-KR" b="0" i="0">
                    <a:latin typeface="Cambria Math" panose="02040503050406030204" pitchFamily="18" charset="0"/>
                  </a:rPr>
                  <a:t>𝑛</a:t>
                </a:r>
                <a:r>
                  <a:rPr lang="en-US" altLang="ko-KR" dirty="0"/>
                  <a:t> and in each case plot a histogram.</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These histograms clearly show a trend: as </a:t>
                </a:r>
                <a:r>
                  <a:rPr lang="en-US" altLang="ko-KR" i="0" dirty="0">
                    <a:latin typeface="Cambria Math" panose="02040503050406030204" pitchFamily="18" charset="0"/>
                  </a:rPr>
                  <a:t>𝑛</a:t>
                </a:r>
                <a:r>
                  <a:rPr lang="en-US" altLang="ko-KR" dirty="0"/>
                  <a:t> increases the </a:t>
                </a:r>
                <a:r>
                  <a:rPr lang="en-US" altLang="ko-KR" sz="1200" dirty="0">
                    <a:latin typeface="Times New Roman" panose="02020603050405020304" pitchFamily="18" charset="0"/>
                    <a:ea typeface="Noto Sans CJK KR Regular" panose="020B0500000000000000" pitchFamily="34" charset="-127"/>
                    <a:cs typeface="Times New Roman" panose="02020603050405020304" pitchFamily="18" charset="0"/>
                  </a:rPr>
                  <a:t>histograms converge to the normal distribution (upon rescaling).</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130</a:t>
            </a:fld>
            <a:endParaRPr lang="ko-KR" altLang="en-US"/>
          </a:p>
        </p:txBody>
      </p:sp>
    </p:spTree>
    <p:extLst>
      <p:ext uri="{BB962C8B-B14F-4D97-AF65-F5344CB8AC3E}">
        <p14:creationId xmlns:p14="http://schemas.microsoft.com/office/powerpoint/2010/main" val="336630887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Sau khi xem các slide trước, bạn có thể tóm tắt lại các kết quả.</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Số trung bình của mẫu được ký hiệu là </a:t>
                </a:r>
                <a14:m>
                  <m:oMath xmlns:m="http://schemas.openxmlformats.org/officeDocument/2006/math">
                    <m:acc>
                      <m:accPr>
                        <m:chr m:val="̅"/>
                        <m:ctrlPr>
                          <a:rPr lang="en-US" altLang="ko-KR" sz="1200" b="1" i="1">
                            <a:solidFill>
                              <a:srgbClr val="FF0000"/>
                            </a:solidFill>
                            <a:latin typeface="Cambria Math" panose="02040503050406030204" pitchFamily="18" charset="0"/>
                            <a:cs typeface="Times New Roman" panose="02020603050405020304" pitchFamily="18" charset="0"/>
                          </a:rPr>
                        </m:ctrlPr>
                      </m:accPr>
                      <m:e>
                        <m:r>
                          <a:rPr lang="en-US" altLang="ko-KR" sz="1200" b="1" i="1">
                            <a:solidFill>
                              <a:srgbClr val="FF0000"/>
                            </a:solidFill>
                            <a:latin typeface="Cambria Math" panose="02040503050406030204" pitchFamily="18" charset="0"/>
                            <a:cs typeface="Times New Roman" panose="02020603050405020304" pitchFamily="18" charset="0"/>
                          </a:rPr>
                          <m:t>𝑿</m:t>
                        </m:r>
                      </m:e>
                    </m:acc>
                  </m:oMath>
                </a14:m>
                <a:r>
                  <a:rPr lang="vi-VN" dirty="0"/>
                  <a:t>, một biến ngẫu nhiên khác</a:t>
                </a:r>
                <a:r>
                  <a:rPr lang="vi-VN" sz="1200" dirty="0">
                    <a:latin typeface="Arial" panose="02020603050405020304" pitchFamily="18" charset="0"/>
                    <a:ea typeface="Noto Sans CJK KR Regular" panose="020B0500000000000000" pitchFamily="34" charset="-127"/>
                    <a:cs typeface="Times New Roman" panose="02020603050405020304" pitchFamily="18"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dirty="0">
                    <a:latin typeface="Arial" panose="02020603050405020304" pitchFamily="18" charset="0"/>
                    <a:ea typeface="Noto Sans CJK KR Regular" panose="020B0500000000000000" pitchFamily="34" charset="-127"/>
                    <a:cs typeface="Times New Roman" panose="02020603050405020304" pitchFamily="18" charset="0"/>
                  </a:rPr>
                  <a:t>Cũng </a:t>
                </a:r>
                <a:r>
                  <a:rPr lang="vi-VN" sz="1200" baseline="0" dirty="0">
                    <a:latin typeface="Arial" panose="02020603050405020304" pitchFamily="18" charset="0"/>
                    <a:ea typeface="Noto Sans CJK KR Regular" panose="020B0500000000000000" pitchFamily="34" charset="-127"/>
                    <a:cs typeface="Times New Roman" panose="02020603050405020304" pitchFamily="18" charset="0"/>
                  </a:rPr>
                  <a:t> như các biến ngẫu nhiên khác, bạn</a:t>
                </a:r>
                <a:r>
                  <a:rPr lang="vi-VN" sz="1200" dirty="0">
                    <a:latin typeface="Arial" panose="02020603050405020304" pitchFamily="18" charset="0"/>
                    <a:ea typeface="Noto Sans CJK KR Regular" panose="020B0500000000000000" pitchFamily="34" charset="-127"/>
                    <a:cs typeface="Times New Roman" panose="02020603050405020304" pitchFamily="18" charset="0"/>
                  </a:rPr>
                  <a:t> có thể tính số trung bình, phương sai, độ lệch chuẩn, v.v. của </a:t>
                </a:r>
                <a14:m>
                  <m:oMath xmlns:m="http://schemas.openxmlformats.org/officeDocument/2006/math">
                    <m:acc>
                      <m:accPr>
                        <m:chr m:val="̅"/>
                        <m:ctrlPr>
                          <a:rPr lang="en-US" altLang="ko-KR" sz="1200" b="1" i="1" smtClean="0">
                            <a:solidFill>
                              <a:srgbClr val="FF0000"/>
                            </a:solidFill>
                            <a:latin typeface="Cambria Math" panose="02040503050406030204" pitchFamily="18" charset="0"/>
                            <a:cs typeface="Times New Roman" panose="02020603050405020304" pitchFamily="18" charset="0"/>
                          </a:rPr>
                        </m:ctrlPr>
                      </m:accPr>
                      <m:e>
                        <m:r>
                          <a:rPr lang="en-US" altLang="ko-KR" sz="1200" b="1" i="1">
                            <a:solidFill>
                              <a:srgbClr val="FF0000"/>
                            </a:solidFill>
                            <a:latin typeface="Cambria Math" panose="02040503050406030204" pitchFamily="18" charset="0"/>
                            <a:cs typeface="Times New Roman" panose="02020603050405020304" pitchFamily="18" charset="0"/>
                          </a:rPr>
                          <m:t>𝑿</m:t>
                        </m:r>
                      </m:e>
                    </m:acc>
                  </m:oMath>
                </a14:m>
                <a:r>
                  <a:rPr lang="vi-VN"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Độ lệch chuẩn của </a:t>
                </a:r>
                <a14:m>
                  <m:oMath xmlns:m="http://schemas.openxmlformats.org/officeDocument/2006/math">
                    <m:acc>
                      <m:accPr>
                        <m:chr m:val="̅"/>
                        <m:ctrlPr>
                          <a:rPr lang="en-US" altLang="ko-KR" sz="1200" b="1" i="1" smtClean="0">
                            <a:solidFill>
                              <a:srgbClr val="FF0000"/>
                            </a:solidFill>
                            <a:latin typeface="Cambria Math" panose="02040503050406030204" pitchFamily="18" charset="0"/>
                            <a:cs typeface="Times New Roman" panose="02020603050405020304" pitchFamily="18" charset="0"/>
                          </a:rPr>
                        </m:ctrlPr>
                      </m:accPr>
                      <m:e>
                        <m:r>
                          <a:rPr lang="en-US" altLang="ko-KR" sz="1200" b="1" i="1">
                            <a:solidFill>
                              <a:srgbClr val="FF0000"/>
                            </a:solidFill>
                            <a:latin typeface="Cambria Math" panose="02040503050406030204" pitchFamily="18" charset="0"/>
                            <a:cs typeface="Times New Roman" panose="02020603050405020304" pitchFamily="18" charset="0"/>
                          </a:rPr>
                          <m:t>𝑿</m:t>
                        </m:r>
                      </m:e>
                    </m:acc>
                  </m:oMath>
                </a14:m>
                <a:r>
                  <a:rPr lang="vi-VN" dirty="0"/>
                  <a:t> được ký hiệu là </a:t>
                </a:r>
                <a14:m>
                  <m:oMath xmlns:m="http://schemas.openxmlformats.org/officeDocument/2006/math">
                    <m:sSub>
                      <m:sSubPr>
                        <m:ctrlPr>
                          <a:rPr lang="en-US" altLang="ko-KR" sz="1200" i="1">
                            <a:latin typeface="Cambria Math" panose="02040503050406030204" pitchFamily="18" charset="0"/>
                            <a:cs typeface="Times New Roman" panose="02020603050405020304" pitchFamily="18" charset="0"/>
                            <a:sym typeface="Symbol" panose="05050102010706020507" pitchFamily="18" charset="2"/>
                          </a:rPr>
                        </m:ctrlPr>
                      </m:sSubPr>
                      <m:e>
                        <m:r>
                          <a:rPr lang="ko-KR" altLang="en-US" sz="1200" i="1">
                            <a:latin typeface="Cambria Math" panose="02040503050406030204" pitchFamily="18" charset="0"/>
                            <a:cs typeface="Times New Roman" panose="02020603050405020304" pitchFamily="18" charset="0"/>
                            <a:sym typeface="Symbol" panose="05050102010706020507" pitchFamily="18" charset="2"/>
                          </a:rPr>
                          <m:t>𝜎</m:t>
                        </m:r>
                      </m:e>
                      <m:sub>
                        <m:acc>
                          <m:accPr>
                            <m:chr m:val="̅"/>
                            <m:ctrlPr>
                              <a:rPr lang="en-US" altLang="ko-KR" sz="1200" i="1">
                                <a:latin typeface="Cambria Math" panose="02040503050406030204" pitchFamily="18" charset="0"/>
                                <a:cs typeface="Times New Roman" panose="02020603050405020304" pitchFamily="18" charset="0"/>
                              </a:rPr>
                            </m:ctrlPr>
                          </m:accPr>
                          <m:e>
                            <m:r>
                              <a:rPr lang="en-US" altLang="ko-KR" sz="1200" i="1">
                                <a:latin typeface="Cambria Math" panose="02040503050406030204" pitchFamily="18" charset="0"/>
                                <a:cs typeface="Times New Roman" panose="02020603050405020304" pitchFamily="18" charset="0"/>
                              </a:rPr>
                              <m:t>𝑋</m:t>
                            </m:r>
                          </m:e>
                        </m:acc>
                      </m:sub>
                    </m:sSub>
                  </m:oMath>
                </a14:m>
                <a:r>
                  <a:rPr lang="vi-VN" dirty="0"/>
                  <a:t> và được gọi là</a:t>
                </a:r>
                <a:r>
                  <a:rPr lang="vi-VN" baseline="0" dirty="0"/>
                  <a:t> “</a:t>
                </a:r>
                <a:r>
                  <a:rPr lang="vi-VN" b="1" baseline="0" dirty="0">
                    <a:solidFill>
                      <a:srgbClr val="FF0000"/>
                    </a:solidFill>
                  </a:rPr>
                  <a:t>sai số chuẩn</a:t>
                </a:r>
                <a:r>
                  <a:rPr lang="vi-VN" baseline="0" dirty="0"/>
                  <a:t>”.</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Sau khi xem các slide trước, bạn có thể tóm tắt lại các kết quả.</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Số trung bình của mẫu được ký hiệu là </a:t>
                </a:r>
                <a:r>
                  <a:rPr lang="en-US" altLang="ko-KR" sz="1200" b="1" i="0">
                    <a:solidFill>
                      <a:srgbClr val="FF0000"/>
                    </a:solidFill>
                    <a:latin typeface="Cambria Math" panose="02040503050406030204" pitchFamily="18" charset="0"/>
                    <a:cs typeface="Times New Roman" panose="02020603050405020304" pitchFamily="18" charset="0"/>
                  </a:rPr>
                  <a:t>𝑿 ̅</a:t>
                </a:r>
                <a:r>
                  <a:rPr lang="vi-VN" dirty="0"/>
                  <a:t>, một biến ngẫu nhiên khác</a:t>
                </a:r>
                <a:r>
                  <a:rPr lang="vi-VN" sz="1200" dirty="0">
                    <a:latin typeface="Arial" panose="02020603050405020304" pitchFamily="18" charset="0"/>
                    <a:ea typeface="Noto Sans CJK KR Regular" panose="020B0500000000000000" pitchFamily="34" charset="-127"/>
                    <a:cs typeface="Times New Roman" panose="02020603050405020304" pitchFamily="18"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dirty="0">
                    <a:latin typeface="Arial" panose="02020603050405020304" pitchFamily="18" charset="0"/>
                    <a:ea typeface="Noto Sans CJK KR Regular" panose="020B0500000000000000" pitchFamily="34" charset="-127"/>
                    <a:cs typeface="Times New Roman" panose="02020603050405020304" pitchFamily="18" charset="0"/>
                  </a:rPr>
                  <a:t>Cũng </a:t>
                </a:r>
                <a:r>
                  <a:rPr lang="vi-VN" sz="1200" baseline="0" dirty="0">
                    <a:latin typeface="Arial" panose="02020603050405020304" pitchFamily="18" charset="0"/>
                    <a:ea typeface="Noto Sans CJK KR Regular" panose="020B0500000000000000" pitchFamily="34" charset="-127"/>
                    <a:cs typeface="Times New Roman" panose="02020603050405020304" pitchFamily="18" charset="0"/>
                  </a:rPr>
                  <a:t> như các biến ngẫu nhiên khác, bạn</a:t>
                </a:r>
                <a:r>
                  <a:rPr lang="vi-VN" sz="1200" dirty="0">
                    <a:latin typeface="Arial" panose="02020603050405020304" pitchFamily="18" charset="0"/>
                    <a:ea typeface="Noto Sans CJK KR Regular" panose="020B0500000000000000" pitchFamily="34" charset="-127"/>
                    <a:cs typeface="Times New Roman" panose="02020603050405020304" pitchFamily="18" charset="0"/>
                  </a:rPr>
                  <a:t> có thể tính số trung bình, phương sai, độ lệch chuẩn, v.v. của </a:t>
                </a:r>
                <a:r>
                  <a:rPr lang="en-US" altLang="ko-KR" sz="1200" b="1" i="0">
                    <a:solidFill>
                      <a:srgbClr val="FF0000"/>
                    </a:solidFill>
                    <a:latin typeface="Cambria Math" panose="02040503050406030204" pitchFamily="18" charset="0"/>
                    <a:cs typeface="Times New Roman" panose="02020603050405020304" pitchFamily="18" charset="0"/>
                  </a:rPr>
                  <a:t>𝑿 ̅</a:t>
                </a:r>
                <a:r>
                  <a:rPr lang="vi-VN"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Độ lệch chuẩn của </a:t>
                </a:r>
                <a:r>
                  <a:rPr lang="en-US" altLang="ko-KR" sz="1200" b="1" i="0">
                    <a:solidFill>
                      <a:srgbClr val="FF0000"/>
                    </a:solidFill>
                    <a:latin typeface="Cambria Math" panose="02040503050406030204" pitchFamily="18" charset="0"/>
                    <a:cs typeface="Times New Roman" panose="02020603050405020304" pitchFamily="18" charset="0"/>
                  </a:rPr>
                  <a:t>𝑿 ̅</a:t>
                </a:r>
                <a:r>
                  <a:rPr lang="vi-VN" dirty="0"/>
                  <a:t> được ký hiệu là </a:t>
                </a:r>
                <a:r>
                  <a:rPr lang="ko-KR" altLang="en-US" sz="1200" i="0">
                    <a:latin typeface="Cambria Math" panose="02040503050406030204" pitchFamily="18" charset="0"/>
                    <a:cs typeface="Times New Roman" panose="02020603050405020304" pitchFamily="18" charset="0"/>
                    <a:sym typeface="Symbol" panose="05050102010706020507" pitchFamily="18" charset="2"/>
                  </a:rPr>
                  <a:t>𝜎</a:t>
                </a:r>
                <a:r>
                  <a:rPr lang="en-US" altLang="ko-KR" sz="1200" i="0">
                    <a:latin typeface="Cambria Math" panose="02040503050406030204" pitchFamily="18" charset="0"/>
                    <a:cs typeface="Times New Roman" panose="02020603050405020304" pitchFamily="18" charset="0"/>
                    <a:sym typeface="Symbol" panose="05050102010706020507" pitchFamily="18" charset="2"/>
                  </a:rPr>
                  <a:t>_</a:t>
                </a:r>
                <a:r>
                  <a:rPr lang="en-US" altLang="ko-KR" sz="1200" i="0">
                    <a:latin typeface="Cambria Math" panose="02040503050406030204" pitchFamily="18" charset="0"/>
                    <a:cs typeface="Times New Roman" panose="02020603050405020304" pitchFamily="18" charset="0"/>
                  </a:rPr>
                  <a:t>𝑋 ̅ </a:t>
                </a:r>
                <a:r>
                  <a:rPr lang="vi-VN" dirty="0"/>
                  <a:t> và được gọi là</a:t>
                </a:r>
                <a:r>
                  <a:rPr lang="vi-VN" baseline="0" dirty="0"/>
                  <a:t> “</a:t>
                </a:r>
                <a:r>
                  <a:rPr lang="vi-VN" b="1" baseline="0" dirty="0">
                    <a:solidFill>
                      <a:srgbClr val="FF0000"/>
                    </a:solidFill>
                  </a:rPr>
                  <a:t>sai số chuẩn</a:t>
                </a:r>
                <a:r>
                  <a:rPr lang="vi-VN" baseline="0" dirty="0"/>
                  <a:t>”.</a:t>
                </a:r>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131</a:t>
            </a:fld>
            <a:endParaRPr lang="ko-KR" altLang="en-US"/>
          </a:p>
        </p:txBody>
      </p:sp>
    </p:spTree>
    <p:extLst>
      <p:ext uri="{BB962C8B-B14F-4D97-AF65-F5344CB8AC3E}">
        <p14:creationId xmlns:p14="http://schemas.microsoft.com/office/powerpoint/2010/main" val="254751186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Định lý giới hạn trung tâm khái quát hóa những quan sát có được trong phép thử tung đồng xu.</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Xu hướng hội tụ về Phân phối chuẩn của phân phối số trung bình của mẫu không chỉ đúng đối với phép thử đồng xu (Nhị thức) mà </a:t>
            </a: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còn đối với bất kỳ phân phối ngầm nào khác.</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Ngoài ra, xu hướng tương tự xảy ra ở thống kê mẫu chứ không phải là số trung bình.</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 “Phân phối chuẩn” và “Mật độ xác suất chuẩn” được sử dụng thay thế cho nhau.</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132</a:t>
            </a:fld>
            <a:endParaRPr lang="ko-KR" altLang="en-US"/>
          </a:p>
        </p:txBody>
      </p:sp>
    </p:spTree>
    <p:extLst>
      <p:ext uri="{BB962C8B-B14F-4D97-AF65-F5344CB8AC3E}">
        <p14:creationId xmlns:p14="http://schemas.microsoft.com/office/powerpoint/2010/main" val="216157505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Cho đến hiện tại, ta đã thảo luận như thể ta đang chọn tối đa số mẫu cần thiết.</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Trên thực tế, việc chọn nhiều mẫu rất tốn kém và không thực dụng.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Từ giờ trở đi, bạn sẽ chỉ giả định có </a:t>
            </a:r>
            <a:r>
              <a:rPr lang="vi-VN" b="1" dirty="0"/>
              <a:t>một mẫu duy nhất </a:t>
            </a:r>
            <a:r>
              <a:rPr lang="vi-VN" dirty="0"/>
              <a:t>và </a:t>
            </a:r>
            <a:r>
              <a:rPr lang="vi-VN" sz="1200" dirty="0">
                <a:latin typeface="Arial" panose="02020603050405020304" pitchFamily="18" charset="0"/>
                <a:ea typeface="Noto Sans CJK KR Regular" panose="020B0500000000000000" pitchFamily="34" charset="-127"/>
                <a:cs typeface="Times New Roman" panose="02020603050405020304" pitchFamily="18" charset="0"/>
              </a:rPr>
              <a:t>sau đó áp dụng định lý giới hạn trung tâm.</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133</a:t>
            </a:fld>
            <a:endParaRPr lang="ko-KR" altLang="en-US"/>
          </a:p>
        </p:txBody>
      </p:sp>
    </p:spTree>
    <p:extLst>
      <p:ext uri="{BB962C8B-B14F-4D97-AF65-F5344CB8AC3E}">
        <p14:creationId xmlns:p14="http://schemas.microsoft.com/office/powerpoint/2010/main" val="244326925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Tiêu chuẩn hóa bao gồm việc trừ đi giá trị trung bình và chia cho độ lệch chuẩn.</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Bạn có thể áp dụng quy trình này cho </a:t>
                </a:r>
                <a14:m>
                  <m:oMath xmlns:m="http://schemas.openxmlformats.org/officeDocument/2006/math">
                    <m:acc>
                      <m:accPr>
                        <m:chr m:val="̅"/>
                        <m:ctrlPr>
                          <a:rPr lang="ko-KR" altLang="en-US" sz="1200" i="1" smtClean="0">
                            <a:latin typeface="Cambria Math" panose="02040503050406030204" pitchFamily="18" charset="0"/>
                            <a:cs typeface="Times New Roman" panose="02020603050405020304" pitchFamily="18" charset="0"/>
                          </a:rPr>
                        </m:ctrlPr>
                      </m:accPr>
                      <m:e>
                        <m:r>
                          <a:rPr lang="en-US" altLang="ko-KR" sz="1200" i="1">
                            <a:latin typeface="Cambria Math" panose="02040503050406030204" pitchFamily="18" charset="0"/>
                            <a:cs typeface="Times New Roman" panose="02020603050405020304" pitchFamily="18" charset="0"/>
                          </a:rPr>
                          <m:t>𝑋</m:t>
                        </m:r>
                      </m:e>
                    </m:acc>
                  </m:oMath>
                </a14:m>
                <a:r>
                  <a:rPr lang="vi-VN" sz="1200" dirty="0">
                    <a:latin typeface="Arial" panose="02020603050405020304" pitchFamily="18" charset="0"/>
                    <a:ea typeface="Noto Sans CJK KR Regular" panose="020B0500000000000000" pitchFamily="34" charset="-127"/>
                    <a:cs typeface="Times New Roman" panose="02020603050405020304" pitchFamily="18" charset="0"/>
                  </a:rPr>
                  <a:t> và chuẩn hóa.</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dirty="0">
                    <a:latin typeface="Arial" panose="02020603050405020304" pitchFamily="18" charset="0"/>
                    <a:ea typeface="Noto Sans CJK KR Regular" panose="020B0500000000000000" pitchFamily="34" charset="-127"/>
                    <a:cs typeface="Times New Roman" panose="02020603050405020304" pitchFamily="18" charset="0"/>
                  </a:rPr>
                  <a:t>Khi kích thước mẫu </a:t>
                </a:r>
                <a14:m>
                  <m:oMath xmlns:m="http://schemas.openxmlformats.org/officeDocument/2006/math">
                    <m:r>
                      <a:rPr lang="en-US" altLang="ko-KR" sz="1200" i="1">
                        <a:latin typeface="Cambria Math" panose="02040503050406030204" pitchFamily="18" charset="0"/>
                        <a:ea typeface="Noto Sans CJK KR Regular" panose="020B0500000000000000" pitchFamily="34" charset="-127"/>
                        <a:cs typeface="Times New Roman" panose="02020603050405020304" pitchFamily="18" charset="0"/>
                      </a:rPr>
                      <m:t>𝑛</m:t>
                    </m:r>
                  </m:oMath>
                </a14:m>
                <a:r>
                  <a:rPr lang="vi-VN" sz="1200" dirty="0">
                    <a:latin typeface="Arial" panose="02020603050405020304" pitchFamily="18" charset="0"/>
                    <a:ea typeface="Noto Sans CJK KR Regular" panose="020B0500000000000000" pitchFamily="34" charset="-127"/>
                    <a:cs typeface="Times New Roman" panose="02020603050405020304" pitchFamily="18" charset="0"/>
                  </a:rPr>
                  <a:t> nhỏ hoặc </a:t>
                </a:r>
                <a14:m>
                  <m:oMath xmlns:m="http://schemas.openxmlformats.org/officeDocument/2006/math">
                    <m:r>
                      <a:rPr lang="ko-KR" altLang="en-US" sz="1200" i="1" smtClean="0">
                        <a:latin typeface="Cambria Math" panose="02040503050406030204" pitchFamily="18" charset="0"/>
                        <a:ea typeface="Noto Sans CJK KR Regular" panose="020B0500000000000000" pitchFamily="34" charset="-127"/>
                        <a:cs typeface="Times New Roman" panose="02020603050405020304" pitchFamily="18" charset="0"/>
                      </a:rPr>
                      <m:t>𝜎</m:t>
                    </m:r>
                  </m:oMath>
                </a14:m>
                <a:r>
                  <a:rPr lang="vi-VN" sz="1200" dirty="0">
                    <a:latin typeface="Arial" panose="02020603050405020304" pitchFamily="18" charset="0"/>
                    <a:cs typeface="Times New Roman" panose="02020603050405020304" pitchFamily="18" charset="0"/>
                  </a:rPr>
                  <a:t> chưa xác định,</a:t>
                </a:r>
                <a:r>
                  <a:rPr lang="vi-VN" sz="1200" baseline="0" dirty="0">
                    <a:latin typeface="Arial" panose="02020603050405020304" pitchFamily="18" charset="0"/>
                    <a:cs typeface="Times New Roman" panose="02020603050405020304" pitchFamily="18" charset="0"/>
                  </a:rPr>
                  <a:t> quy trình tiêu chuẩn hóa sẽ được thực hiện với </a:t>
                </a:r>
                <a14:m>
                  <m:oMath xmlns:m="http://schemas.openxmlformats.org/officeDocument/2006/math">
                    <m:r>
                      <a:rPr lang="en-US" altLang="ko-KR" sz="1200" i="1" baseline="0" dirty="0" smtClean="0">
                        <a:latin typeface="Cambria Math" panose="02040503050406030204" pitchFamily="18" charset="0"/>
                        <a:cs typeface="Times New Roman" panose="02020603050405020304" pitchFamily="18" charset="0"/>
                      </a:rPr>
                      <m:t>𝑠</m:t>
                    </m:r>
                  </m:oMath>
                </a14:m>
                <a:r>
                  <a:rPr lang="vi-VN" sz="1200" baseline="0" dirty="0">
                    <a:latin typeface="Arial" panose="02020603050405020304" pitchFamily="18" charset="0"/>
                    <a:cs typeface="Times New Roman" panose="02020603050405020304" pitchFamily="18" charset="0"/>
                  </a:rPr>
                  <a:t> thay vì </a:t>
                </a:r>
                <a14:m>
                  <m:oMath xmlns:m="http://schemas.openxmlformats.org/officeDocument/2006/math">
                    <m:r>
                      <a:rPr lang="ko-KR" altLang="en-US" sz="1200" i="1" smtClean="0">
                        <a:latin typeface="Cambria Math" panose="02040503050406030204" pitchFamily="18" charset="0"/>
                        <a:ea typeface="Noto Sans CJK KR Regular" panose="020B0500000000000000" pitchFamily="34" charset="-127"/>
                        <a:cs typeface="Times New Roman" panose="02020603050405020304" pitchFamily="18" charset="0"/>
                      </a:rPr>
                      <m:t>𝜎</m:t>
                    </m:r>
                  </m:oMath>
                </a14:m>
                <a:r>
                  <a:rPr lang="vi-VN" sz="1200" dirty="0">
                    <a:latin typeface="Arial" panose="02020603050405020304" pitchFamily="18" charset="0"/>
                    <a:cs typeface="Times New Roman" panose="02020603050405020304" pitchFamily="18"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ea typeface="Noto Sans CJK KR Regular" panose="020B0500000000000000" pitchFamily="34" charset="-127"/>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Standardization consists in subtracting the mean and dividing by the standard deviation.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You can apply this procedure to </a:t>
                </a:r>
                <a:r>
                  <a:rPr lang="en-US" altLang="ko-KR" sz="1200" i="0">
                    <a:latin typeface="Cambria Math" panose="02040503050406030204" pitchFamily="18" charset="0"/>
                    <a:cs typeface="Times New Roman" panose="02020603050405020304" pitchFamily="18" charset="0"/>
                  </a:rPr>
                  <a:t>𝑋</a:t>
                </a:r>
                <a:r>
                  <a:rPr lang="ko-KR" altLang="en-US" sz="1200" i="0">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ea typeface="Noto Sans CJK KR Regular" panose="020B0500000000000000" pitchFamily="34" charset="-127"/>
                    <a:cs typeface="Times New Roman" panose="02020603050405020304" pitchFamily="18" charset="0"/>
                  </a:rPr>
                  <a:t> and standardize.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ea typeface="Noto Sans CJK KR Regular" panose="020B0500000000000000" pitchFamily="34" charset="-127"/>
                    <a:cs typeface="Times New Roman" panose="02020603050405020304" pitchFamily="18" charset="0"/>
                  </a:rPr>
                  <a:t>When the sample size </a:t>
                </a:r>
                <a:r>
                  <a:rPr lang="en-US" altLang="ko-KR" sz="1200" i="0">
                    <a:latin typeface="Cambria Math" panose="02040503050406030204" pitchFamily="18" charset="0"/>
                    <a:ea typeface="Noto Sans CJK KR Regular" panose="020B0500000000000000" pitchFamily="34" charset="-127"/>
                    <a:cs typeface="Times New Roman" panose="02020603050405020304" pitchFamily="18" charset="0"/>
                  </a:rPr>
                  <a:t>𝑛</a:t>
                </a:r>
                <a:r>
                  <a:rPr lang="en-US" altLang="ko-KR" sz="1200" dirty="0">
                    <a:latin typeface="Times New Roman" panose="02020603050405020304" pitchFamily="18" charset="0"/>
                    <a:ea typeface="Noto Sans CJK KR Regular" panose="020B0500000000000000" pitchFamily="34" charset="-127"/>
                    <a:cs typeface="Times New Roman" panose="02020603050405020304" pitchFamily="18" charset="0"/>
                  </a:rPr>
                  <a:t> is small or the </a:t>
                </a:r>
                <a:r>
                  <a:rPr lang="ko-KR" altLang="en-US" sz="1200" i="0">
                    <a:latin typeface="Cambria Math" panose="02040503050406030204" pitchFamily="18" charset="0"/>
                    <a:ea typeface="Noto Sans CJK KR Regular" panose="020B0500000000000000" pitchFamily="34" charset="-127"/>
                    <a:cs typeface="Times New Roman" panose="02020603050405020304" pitchFamily="18" charset="0"/>
                  </a:rPr>
                  <a:t>𝜎</a:t>
                </a:r>
                <a:r>
                  <a:rPr lang="en-US" altLang="ko-KR" sz="1200" dirty="0">
                    <a:latin typeface="Times New Roman" panose="02020603050405020304" pitchFamily="18" charset="0"/>
                    <a:cs typeface="Times New Roman" panose="02020603050405020304" pitchFamily="18" charset="0"/>
                  </a:rPr>
                  <a:t> is not known,</a:t>
                </a:r>
                <a:r>
                  <a:rPr lang="en-US" altLang="ko-KR" sz="1200" baseline="0" dirty="0">
                    <a:latin typeface="Times New Roman" panose="02020603050405020304" pitchFamily="18" charset="0"/>
                    <a:cs typeface="Times New Roman" panose="02020603050405020304" pitchFamily="18" charset="0"/>
                  </a:rPr>
                  <a:t> the standardization is carried out with </a:t>
                </a:r>
                <a:r>
                  <a:rPr lang="en-US" altLang="ko-KR" sz="1200" i="0" baseline="0" dirty="0">
                    <a:latin typeface="Cambria Math" panose="02040503050406030204" pitchFamily="18" charset="0"/>
                    <a:cs typeface="Times New Roman" panose="02020603050405020304" pitchFamily="18" charset="0"/>
                  </a:rPr>
                  <a:t>𝑠</a:t>
                </a:r>
                <a:r>
                  <a:rPr lang="en-US" altLang="ko-KR" sz="1200" baseline="0" dirty="0">
                    <a:latin typeface="Times New Roman" panose="02020603050405020304" pitchFamily="18" charset="0"/>
                    <a:cs typeface="Times New Roman" panose="02020603050405020304" pitchFamily="18" charset="0"/>
                  </a:rPr>
                  <a:t> instead of </a:t>
                </a:r>
                <a:r>
                  <a:rPr lang="ko-KR" altLang="en-US" sz="1200" i="0">
                    <a:latin typeface="Cambria Math" panose="02040503050406030204" pitchFamily="18" charset="0"/>
                    <a:ea typeface="Noto Sans CJK KR Regular" panose="020B0500000000000000" pitchFamily="34" charset="-127"/>
                    <a:cs typeface="Times New Roman" panose="02020603050405020304" pitchFamily="18" charset="0"/>
                  </a:rPr>
                  <a:t>𝜎</a:t>
                </a:r>
                <a:r>
                  <a:rPr lang="en-US" altLang="ko-KR" sz="1200" dirty="0">
                    <a:latin typeface="Times New Roman" panose="02020603050405020304" pitchFamily="18" charset="0"/>
                    <a:cs typeface="Times New Roman" panose="02020603050405020304" pitchFamily="18" charset="0"/>
                  </a:rPr>
                  <a:t>.</a:t>
                </a:r>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134</a:t>
            </a:fld>
            <a:endParaRPr lang="ko-KR" altLang="en-US"/>
          </a:p>
        </p:txBody>
      </p:sp>
    </p:spTree>
    <p:extLst>
      <p:ext uri="{BB962C8B-B14F-4D97-AF65-F5344CB8AC3E}">
        <p14:creationId xmlns:p14="http://schemas.microsoft.com/office/powerpoint/2010/main" val="114507494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Nếu quần thể được phân phối theo phân phối Bernoulli với</a:t>
                </a:r>
                <a:r>
                  <a:rPr lang="vi-VN" baseline="0" dirty="0"/>
                  <a:t> </a:t>
                </a:r>
                <a:r>
                  <a:rPr lang="vi-VN" dirty="0"/>
                  <a:t>tỉ lệ thành công (=xác suất của 1) cho trước là </a:t>
                </a:r>
                <a14:m>
                  <m:oMath xmlns:m="http://schemas.openxmlformats.org/officeDocument/2006/math">
                    <m:r>
                      <a:rPr lang="en-US" altLang="ko-KR" i="1" dirty="0" smtClean="0">
                        <a:latin typeface="Cambria Math" panose="02040503050406030204" pitchFamily="18" charset="0"/>
                      </a:rPr>
                      <m:t>𝑝</m:t>
                    </m:r>
                  </m:oMath>
                </a14:m>
                <a:r>
                  <a:rPr lang="vi-VN" dirty="0"/>
                  <a:t>,</a:t>
                </a:r>
                <a:r>
                  <a:rPr lang="vi-VN" baseline="0" dirty="0"/>
                  <a:t> bạn</a:t>
                </a:r>
                <a:r>
                  <a:rPr lang="vi-VN" dirty="0"/>
                  <a:t> có thể xác định tỉ lệ </a:t>
                </a: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thành công của mẫu là </a:t>
                </a:r>
                <a14:m>
                  <m:oMath xmlns:m="http://schemas.openxmlformats.org/officeDocument/2006/math">
                    <m:acc>
                      <m:accPr>
                        <m:chr m:val="̂"/>
                        <m:ctrlPr>
                          <a:rPr lang="ko-KR" altLang="en-US" sz="1200" i="1">
                            <a:latin typeface="Cambria Math" panose="02040503050406030204" pitchFamily="18" charset="0"/>
                            <a:cs typeface="Times New Roman" panose="02020603050405020304" pitchFamily="18" charset="0"/>
                            <a:sym typeface="Symbol" panose="05050102010706020507" pitchFamily="18" charset="2"/>
                          </a:rPr>
                        </m:ctrlPr>
                      </m:accPr>
                      <m:e>
                        <m:r>
                          <a:rPr lang="en-US" altLang="ko-KR" sz="1200" i="1">
                            <a:latin typeface="Cambria Math" panose="02040503050406030204" pitchFamily="18" charset="0"/>
                            <a:cs typeface="Times New Roman" panose="02020603050405020304" pitchFamily="18" charset="0"/>
                            <a:sym typeface="Symbol" panose="05050102010706020507" pitchFamily="18" charset="2"/>
                          </a:rPr>
                          <m:t>𝑃</m:t>
                        </m:r>
                        <m:r>
                          <a:rPr lang="en-US" altLang="ko-KR" sz="1200" i="1">
                            <a:latin typeface="Cambria Math" panose="02040503050406030204" pitchFamily="18" charset="0"/>
                            <a:cs typeface="Times New Roman" panose="02020603050405020304" pitchFamily="18" charset="0"/>
                            <a:sym typeface="Symbol" panose="05050102010706020507" pitchFamily="18" charset="2"/>
                          </a:rPr>
                          <m:t> </m:t>
                        </m:r>
                      </m:e>
                    </m:acc>
                  </m:oMath>
                </a14:m>
                <a:r>
                  <a:rPr lang="vi-VN"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Với </a:t>
                </a:r>
                <a14:m>
                  <m:oMath xmlns:m="http://schemas.openxmlformats.org/officeDocument/2006/math">
                    <m:acc>
                      <m:accPr>
                        <m:chr m:val="̂"/>
                        <m:ctrlPr>
                          <a:rPr lang="ko-KR" altLang="en-US" sz="1200" i="1" smtClean="0">
                            <a:latin typeface="Cambria Math" panose="02040503050406030204" pitchFamily="18" charset="0"/>
                            <a:cs typeface="Times New Roman" panose="02020603050405020304" pitchFamily="18" charset="0"/>
                            <a:sym typeface="Symbol" panose="05050102010706020507" pitchFamily="18" charset="2"/>
                          </a:rPr>
                        </m:ctrlPr>
                      </m:accPr>
                      <m:e>
                        <m:r>
                          <a:rPr lang="en-US" altLang="ko-KR" sz="1200" i="1">
                            <a:latin typeface="Cambria Math" panose="02040503050406030204" pitchFamily="18" charset="0"/>
                            <a:cs typeface="Times New Roman" panose="02020603050405020304" pitchFamily="18" charset="0"/>
                            <a:sym typeface="Symbol" panose="05050102010706020507" pitchFamily="18" charset="2"/>
                          </a:rPr>
                          <m:t>𝑃</m:t>
                        </m:r>
                        <m:r>
                          <a:rPr lang="en-US" altLang="ko-KR" sz="1200" i="1">
                            <a:latin typeface="Cambria Math" panose="02040503050406030204" pitchFamily="18" charset="0"/>
                            <a:cs typeface="Times New Roman" panose="02020603050405020304" pitchFamily="18" charset="0"/>
                            <a:sym typeface="Symbol" panose="05050102010706020507" pitchFamily="18" charset="2"/>
                          </a:rPr>
                          <m:t> </m:t>
                        </m:r>
                      </m:e>
                    </m:acc>
                  </m:oMath>
                </a14:m>
                <a:r>
                  <a:rPr lang="vi-VN" dirty="0"/>
                  <a:t> bạn có thể tính</a:t>
                </a:r>
                <a:r>
                  <a:rPr lang="vi-VN" baseline="0" dirty="0"/>
                  <a:t> giá trị kỳ vọng (số trung bình), độ lệch chuẩn (sai số chuẩn), v.v.</a:t>
                </a:r>
              </a:p>
              <a:p>
                <a:pPr marL="0" marR="0" lvl="0" indent="0" algn="l" defTabSz="914400" rtl="0" eaLnBrk="1" fontAlgn="auto" latinLnBrk="1" hangingPunct="1">
                  <a:lnSpc>
                    <a:spcPct val="100000"/>
                  </a:lnSpc>
                  <a:spcBef>
                    <a:spcPts val="0"/>
                  </a:spcBef>
                  <a:spcAft>
                    <a:spcPts val="0"/>
                  </a:spcAft>
                  <a:buClrTx/>
                  <a:buSzTx/>
                  <a:buFontTx/>
                  <a:buNone/>
                  <a:tabLst/>
                  <a:defRPr/>
                </a:pPr>
                <a:r>
                  <a:rPr lang="vi-VN" baseline="0" dirty="0"/>
                  <a:t>Cuối cùng, định lý giới hạn trung tâm cũng đúng với </a:t>
                </a:r>
                <a14:m>
                  <m:oMath xmlns:m="http://schemas.openxmlformats.org/officeDocument/2006/math">
                    <m:acc>
                      <m:accPr>
                        <m:chr m:val="̂"/>
                        <m:ctrlPr>
                          <a:rPr lang="ko-KR" altLang="en-US" sz="1200" i="1" smtClean="0">
                            <a:latin typeface="Cambria Math" panose="02040503050406030204" pitchFamily="18" charset="0"/>
                            <a:cs typeface="Times New Roman" panose="02020603050405020304" pitchFamily="18" charset="0"/>
                            <a:sym typeface="Symbol" panose="05050102010706020507" pitchFamily="18" charset="2"/>
                          </a:rPr>
                        </m:ctrlPr>
                      </m:accPr>
                      <m:e>
                        <m:r>
                          <a:rPr lang="en-US" altLang="ko-KR" sz="1200" i="1">
                            <a:latin typeface="Cambria Math" panose="02040503050406030204" pitchFamily="18" charset="0"/>
                            <a:cs typeface="Times New Roman" panose="02020603050405020304" pitchFamily="18" charset="0"/>
                            <a:sym typeface="Symbol" panose="05050102010706020507" pitchFamily="18" charset="2"/>
                          </a:rPr>
                          <m:t>𝑃</m:t>
                        </m:r>
                        <m:r>
                          <a:rPr lang="en-US" altLang="ko-KR" sz="1200" i="1">
                            <a:latin typeface="Cambria Math" panose="02040503050406030204" pitchFamily="18" charset="0"/>
                            <a:cs typeface="Times New Roman" panose="02020603050405020304" pitchFamily="18" charset="0"/>
                            <a:sym typeface="Symbol" panose="05050102010706020507" pitchFamily="18" charset="2"/>
                          </a:rPr>
                          <m:t> </m:t>
                        </m:r>
                      </m:e>
                    </m:acc>
                  </m:oMath>
                </a14:m>
                <a:r>
                  <a:rPr lang="vi-VN" dirty="0"/>
                  <a:t>, do đó </a:t>
                </a:r>
                <a14:m>
                  <m:oMath xmlns:m="http://schemas.openxmlformats.org/officeDocument/2006/math">
                    <m:f>
                      <m:fPr>
                        <m:ctrlPr>
                          <a:rPr lang="en-US" altLang="ko-KR" sz="1200" i="1" smtClean="0">
                            <a:latin typeface="Cambria Math" panose="02040503050406030204" pitchFamily="18" charset="0"/>
                            <a:cs typeface="Times New Roman" panose="02020603050405020304" pitchFamily="18" charset="0"/>
                            <a:sym typeface="Symbol" panose="05050102010706020507" pitchFamily="18" charset="2"/>
                          </a:rPr>
                        </m:ctrlPr>
                      </m:fPr>
                      <m:num>
                        <m:acc>
                          <m:accPr>
                            <m:chr m:val="̂"/>
                            <m:ctrlPr>
                              <a:rPr lang="en-US" altLang="ko-KR" sz="1200" i="1">
                                <a:latin typeface="Cambria Math" panose="02040503050406030204" pitchFamily="18" charset="0"/>
                                <a:cs typeface="Times New Roman" panose="02020603050405020304" pitchFamily="18" charset="0"/>
                                <a:sym typeface="Symbol" panose="05050102010706020507" pitchFamily="18" charset="2"/>
                              </a:rPr>
                            </m:ctrlPr>
                          </m:accPr>
                          <m:e>
                            <m:r>
                              <a:rPr lang="en-US" altLang="ko-KR" sz="1200" i="1">
                                <a:latin typeface="Cambria Math" panose="02040503050406030204" pitchFamily="18" charset="0"/>
                                <a:cs typeface="Times New Roman" panose="02020603050405020304" pitchFamily="18" charset="0"/>
                                <a:sym typeface="Symbol" panose="05050102010706020507" pitchFamily="18" charset="2"/>
                              </a:rPr>
                              <m:t>𝑃</m:t>
                            </m:r>
                          </m:e>
                        </m:acc>
                        <m:r>
                          <a:rPr lang="en-US" altLang="ko-KR" sz="1200" i="1">
                            <a:latin typeface="Cambria Math" panose="02040503050406030204" pitchFamily="18" charset="0"/>
                            <a:cs typeface="Times New Roman" panose="02020603050405020304" pitchFamily="18" charset="0"/>
                            <a:sym typeface="Symbol" panose="05050102010706020507" pitchFamily="18" charset="2"/>
                          </a:rPr>
                          <m:t>−</m:t>
                        </m:r>
                        <m:r>
                          <a:rPr lang="en-US" altLang="ko-KR" sz="1200" i="1">
                            <a:latin typeface="Cambria Math" panose="02040503050406030204" pitchFamily="18" charset="0"/>
                            <a:cs typeface="Times New Roman" panose="02020603050405020304" pitchFamily="18" charset="0"/>
                            <a:sym typeface="Symbol" panose="05050102010706020507" pitchFamily="18" charset="2"/>
                          </a:rPr>
                          <m:t>𝑝</m:t>
                        </m:r>
                      </m:num>
                      <m:den>
                        <m:sSub>
                          <m:sSubPr>
                            <m:ctrlPr>
                              <a:rPr lang="en-US" altLang="ko-KR" sz="1200" i="1">
                                <a:latin typeface="Cambria Math" panose="02040503050406030204" pitchFamily="18" charset="0"/>
                                <a:cs typeface="Times New Roman" panose="02020603050405020304" pitchFamily="18" charset="0"/>
                                <a:sym typeface="Symbol" panose="05050102010706020507" pitchFamily="18" charset="2"/>
                              </a:rPr>
                            </m:ctrlPr>
                          </m:sSubPr>
                          <m:e>
                            <m:r>
                              <a:rPr lang="ko-KR" altLang="en-US" sz="1200" i="1">
                                <a:latin typeface="Cambria Math" panose="02040503050406030204" pitchFamily="18" charset="0"/>
                                <a:cs typeface="Times New Roman" panose="02020603050405020304" pitchFamily="18" charset="0"/>
                                <a:sym typeface="Symbol" panose="05050102010706020507" pitchFamily="18" charset="2"/>
                              </a:rPr>
                              <m:t>𝜎</m:t>
                            </m:r>
                          </m:e>
                          <m:sub>
                            <m:acc>
                              <m:accPr>
                                <m:chr m:val="̂"/>
                                <m:ctrlPr>
                                  <a:rPr lang="ko-KR" altLang="en-US" sz="1200" i="1">
                                    <a:latin typeface="Cambria Math" panose="02040503050406030204" pitchFamily="18" charset="0"/>
                                    <a:cs typeface="Times New Roman" panose="02020603050405020304" pitchFamily="18" charset="0"/>
                                    <a:sym typeface="Symbol" panose="05050102010706020507" pitchFamily="18" charset="2"/>
                                  </a:rPr>
                                </m:ctrlPr>
                              </m:accPr>
                              <m:e>
                                <m:r>
                                  <a:rPr lang="en-US" altLang="ko-KR" sz="1200" i="1">
                                    <a:latin typeface="Cambria Math" panose="02040503050406030204" pitchFamily="18" charset="0"/>
                                    <a:cs typeface="Times New Roman" panose="02020603050405020304" pitchFamily="18" charset="0"/>
                                    <a:sym typeface="Symbol" panose="05050102010706020507" pitchFamily="18" charset="2"/>
                                  </a:rPr>
                                  <m:t>𝑃</m:t>
                                </m:r>
                              </m:e>
                            </m:acc>
                          </m:sub>
                        </m:sSub>
                      </m:den>
                    </m:f>
                    <m:r>
                      <a:rPr lang="en-US" altLang="ko-KR" sz="1200" i="1">
                        <a:latin typeface="Cambria Math" panose="02040503050406030204" pitchFamily="18" charset="0"/>
                        <a:cs typeface="Times New Roman" panose="02020603050405020304" pitchFamily="18" charset="0"/>
                        <a:sym typeface="Symbol" panose="05050102010706020507" pitchFamily="18" charset="2"/>
                      </a:rPr>
                      <m:t>~</m:t>
                    </m:r>
                    <m:r>
                      <a:rPr lang="en-US" altLang="ko-KR" sz="1200" i="1">
                        <a:latin typeface="Cambria Math" panose="02040503050406030204" pitchFamily="18" charset="0"/>
                        <a:cs typeface="Times New Roman" panose="02020603050405020304" pitchFamily="18" charset="0"/>
                        <a:sym typeface="Symbol" panose="05050102010706020507" pitchFamily="18" charset="2"/>
                      </a:rPr>
                      <m:t>𝑁</m:t>
                    </m:r>
                    <m:r>
                      <a:rPr lang="en-US" altLang="ko-KR" sz="1200" i="1">
                        <a:latin typeface="Cambria Math" panose="02040503050406030204" pitchFamily="18" charset="0"/>
                        <a:cs typeface="Times New Roman" panose="02020603050405020304" pitchFamily="18" charset="0"/>
                        <a:sym typeface="Symbol" panose="05050102010706020507" pitchFamily="18" charset="2"/>
                      </a:rPr>
                      <m:t>(0,1)</m:t>
                    </m:r>
                  </m:oMath>
                </a14:m>
                <a:r>
                  <a:rPr lang="vi-VN" sz="1200" dirty="0">
                    <a:latin typeface="Arial" panose="02020603050405020304" pitchFamily="18" charset="0"/>
                    <a:cs typeface="Times New Roman" panose="02020603050405020304" pitchFamily="18" charset="0"/>
                    <a:sym typeface="Symbol" panose="05050102010706020507" pitchFamily="18" charset="2"/>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Nếu quần thể được phân phối theo phân phối Bernoulli với</a:t>
                </a:r>
                <a:r>
                  <a:rPr lang="vi-VN" baseline="0" dirty="0"/>
                  <a:t> </a:t>
                </a:r>
                <a:r>
                  <a:rPr lang="vi-VN" dirty="0"/>
                  <a:t>tỉ lệ thành công (=xác suất của 1) cho trước là </a:t>
                </a:r>
                <a:r>
                  <a:rPr lang="en-US" altLang="ko-KR" i="0" dirty="0">
                    <a:latin typeface="Cambria Math" panose="02040503050406030204" pitchFamily="18" charset="0"/>
                  </a:rPr>
                  <a:t>𝑝</a:t>
                </a:r>
                <a:r>
                  <a:rPr lang="vi-VN" dirty="0"/>
                  <a:t>,</a:t>
                </a:r>
                <a:r>
                  <a:rPr lang="vi-VN" baseline="0" dirty="0"/>
                  <a:t> bạn</a:t>
                </a:r>
                <a:r>
                  <a:rPr lang="vi-VN" dirty="0"/>
                  <a:t> có thể xác định tỉ lệ </a:t>
                </a: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thành công của mẫu là </a:t>
                </a:r>
                <a:r>
                  <a:rPr lang="ko-KR" altLang="en-US" sz="1200" i="0">
                    <a:latin typeface="Cambria Math" panose="02040503050406030204" pitchFamily="18" charset="0"/>
                    <a:cs typeface="Times New Roman" panose="02020603050405020304" pitchFamily="18" charset="0"/>
                    <a:sym typeface="Symbol" panose="05050102010706020507" pitchFamily="18" charset="2"/>
                  </a:rPr>
                  <a:t>(</a:t>
                </a:r>
                <a:r>
                  <a:rPr lang="en-US" altLang="ko-KR" sz="1200" i="0">
                    <a:latin typeface="Cambria Math" panose="02040503050406030204" pitchFamily="18" charset="0"/>
                    <a:cs typeface="Times New Roman" panose="02020603050405020304" pitchFamily="18" charset="0"/>
                    <a:sym typeface="Symbol" panose="05050102010706020507" pitchFamily="18" charset="2"/>
                  </a:rPr>
                  <a:t>𝑃 </a:t>
                </a:r>
                <a:r>
                  <a:rPr lang="ko-KR" altLang="en-US" sz="1200" i="0">
                    <a:latin typeface="Cambria Math" panose="02040503050406030204" pitchFamily="18" charset="0"/>
                    <a:cs typeface="Times New Roman" panose="02020603050405020304" pitchFamily="18" charset="0"/>
                    <a:sym typeface="Symbol" panose="05050102010706020507" pitchFamily="18" charset="2"/>
                  </a:rPr>
                  <a:t>) ̂</a:t>
                </a:r>
                <a:r>
                  <a:rPr lang="vi-VN"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Với </a:t>
                </a:r>
                <a:r>
                  <a:rPr lang="ko-KR" altLang="en-US" sz="1200" i="0">
                    <a:latin typeface="Cambria Math" panose="02040503050406030204" pitchFamily="18" charset="0"/>
                    <a:cs typeface="Times New Roman" panose="02020603050405020304" pitchFamily="18" charset="0"/>
                    <a:sym typeface="Symbol" panose="05050102010706020507" pitchFamily="18" charset="2"/>
                  </a:rPr>
                  <a:t>(</a:t>
                </a:r>
                <a:r>
                  <a:rPr lang="en-US" altLang="ko-KR" sz="1200" i="0">
                    <a:latin typeface="Cambria Math" panose="02040503050406030204" pitchFamily="18" charset="0"/>
                    <a:cs typeface="Times New Roman" panose="02020603050405020304" pitchFamily="18" charset="0"/>
                    <a:sym typeface="Symbol" panose="05050102010706020507" pitchFamily="18" charset="2"/>
                  </a:rPr>
                  <a:t>𝑃 </a:t>
                </a:r>
                <a:r>
                  <a:rPr lang="ko-KR" altLang="en-US" sz="1200" i="0">
                    <a:latin typeface="Cambria Math" panose="02040503050406030204" pitchFamily="18" charset="0"/>
                    <a:cs typeface="Times New Roman" panose="02020603050405020304" pitchFamily="18" charset="0"/>
                    <a:sym typeface="Symbol" panose="05050102010706020507" pitchFamily="18" charset="2"/>
                  </a:rPr>
                  <a:t>) ̂</a:t>
                </a:r>
                <a:r>
                  <a:rPr lang="vi-VN" dirty="0"/>
                  <a:t> bạn có thể tính</a:t>
                </a:r>
                <a:r>
                  <a:rPr lang="vi-VN" baseline="0" dirty="0"/>
                  <a:t> giá trị kỳ vọng (số trung bình), độ lệch chuẩn (sai số chuẩn), v.v.</a:t>
                </a:r>
              </a:p>
              <a:p>
                <a:pPr marL="0" marR="0" lvl="0" indent="0" algn="l" defTabSz="914400" rtl="0" eaLnBrk="1" fontAlgn="auto" latinLnBrk="1" hangingPunct="1">
                  <a:lnSpc>
                    <a:spcPct val="100000"/>
                  </a:lnSpc>
                  <a:spcBef>
                    <a:spcPts val="0"/>
                  </a:spcBef>
                  <a:spcAft>
                    <a:spcPts val="0"/>
                  </a:spcAft>
                  <a:buClrTx/>
                  <a:buSzTx/>
                  <a:buFontTx/>
                  <a:buNone/>
                  <a:tabLst/>
                  <a:defRPr/>
                </a:pPr>
                <a:r>
                  <a:rPr lang="vi-VN" baseline="0" dirty="0"/>
                  <a:t>Cuối cùng, định lý giới hạn trung tâm cũng đúng với </a:t>
                </a:r>
                <a:r>
                  <a:rPr lang="ko-KR" altLang="en-US" sz="1200" i="0">
                    <a:latin typeface="Cambria Math" panose="02040503050406030204" pitchFamily="18" charset="0"/>
                    <a:cs typeface="Times New Roman" panose="02020603050405020304" pitchFamily="18" charset="0"/>
                    <a:sym typeface="Symbol" panose="05050102010706020507" pitchFamily="18" charset="2"/>
                  </a:rPr>
                  <a:t>(</a:t>
                </a:r>
                <a:r>
                  <a:rPr lang="en-US" altLang="ko-KR" sz="1200" i="0">
                    <a:latin typeface="Cambria Math" panose="02040503050406030204" pitchFamily="18" charset="0"/>
                    <a:cs typeface="Times New Roman" panose="02020603050405020304" pitchFamily="18" charset="0"/>
                    <a:sym typeface="Symbol" panose="05050102010706020507" pitchFamily="18" charset="2"/>
                  </a:rPr>
                  <a:t>𝑃 </a:t>
                </a:r>
                <a:r>
                  <a:rPr lang="ko-KR" altLang="en-US" sz="1200" i="0">
                    <a:latin typeface="Cambria Math" panose="02040503050406030204" pitchFamily="18" charset="0"/>
                    <a:cs typeface="Times New Roman" panose="02020603050405020304" pitchFamily="18" charset="0"/>
                    <a:sym typeface="Symbol" panose="05050102010706020507" pitchFamily="18" charset="2"/>
                  </a:rPr>
                  <a:t>) ̂</a:t>
                </a:r>
                <a:r>
                  <a:rPr lang="vi-VN" dirty="0"/>
                  <a:t>, do đó </a:t>
                </a:r>
                <a:r>
                  <a:rPr lang="en-US" altLang="ko-KR" sz="1200" i="0">
                    <a:latin typeface="Cambria Math" panose="02040503050406030204" pitchFamily="18" charset="0"/>
                    <a:cs typeface="Times New Roman" panose="02020603050405020304" pitchFamily="18" charset="0"/>
                    <a:sym typeface="Symbol" panose="05050102010706020507" pitchFamily="18" charset="2"/>
                  </a:rPr>
                  <a:t>(𝑃 ̂−𝑝)/</a:t>
                </a:r>
                <a:r>
                  <a:rPr lang="ko-KR" altLang="en-US" sz="1200" i="0">
                    <a:latin typeface="Cambria Math" panose="02040503050406030204" pitchFamily="18" charset="0"/>
                    <a:cs typeface="Times New Roman" panose="02020603050405020304" pitchFamily="18" charset="0"/>
                    <a:sym typeface="Symbol" panose="05050102010706020507" pitchFamily="18" charset="2"/>
                  </a:rPr>
                  <a:t>𝜎</a:t>
                </a:r>
                <a:r>
                  <a:rPr lang="en-US" altLang="ko-KR" sz="1200" i="0">
                    <a:latin typeface="Cambria Math" panose="02040503050406030204" pitchFamily="18" charset="0"/>
                    <a:cs typeface="Times New Roman" panose="02020603050405020304" pitchFamily="18" charset="0"/>
                    <a:sym typeface="Symbol" panose="05050102010706020507" pitchFamily="18" charset="2"/>
                  </a:rPr>
                  <a:t>_𝑃</a:t>
                </a:r>
                <a:r>
                  <a:rPr lang="ko-KR" altLang="en-US" sz="1200" i="0">
                    <a:latin typeface="Cambria Math" panose="02040503050406030204" pitchFamily="18" charset="0"/>
                    <a:cs typeface="Times New Roman" panose="02020603050405020304" pitchFamily="18" charset="0"/>
                    <a:sym typeface="Symbol" panose="05050102010706020507" pitchFamily="18" charset="2"/>
                  </a:rPr>
                  <a:t> ̂</a:t>
                </a:r>
                <a:r>
                  <a:rPr lang="en-US" altLang="ko-KR" sz="1200" i="0">
                    <a:latin typeface="Cambria Math" panose="02040503050406030204" pitchFamily="18" charset="0"/>
                    <a:cs typeface="Times New Roman" panose="02020603050405020304" pitchFamily="18" charset="0"/>
                    <a:sym typeface="Symbol" panose="05050102010706020507" pitchFamily="18" charset="2"/>
                  </a:rPr>
                  <a:t>  ~𝑁(0,1)</a:t>
                </a:r>
                <a:r>
                  <a:rPr lang="vi-VN" sz="1200" dirty="0">
                    <a:latin typeface="Arial" panose="02020603050405020304" pitchFamily="18" charset="0"/>
                    <a:cs typeface="Times New Roman" panose="02020603050405020304" pitchFamily="18" charset="0"/>
                    <a:sym typeface="Symbol" panose="05050102010706020507" pitchFamily="18" charset="2"/>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135</a:t>
            </a:fld>
            <a:endParaRPr lang="ko-KR" altLang="en-US"/>
          </a:p>
        </p:txBody>
      </p:sp>
    </p:spTree>
    <p:extLst>
      <p:ext uri="{BB962C8B-B14F-4D97-AF65-F5344CB8AC3E}">
        <p14:creationId xmlns:p14="http://schemas.microsoft.com/office/powerpoint/2010/main" val="283446450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Bạn có thể khái quát hơn nữa định lý giới hạn trung tâm khi bạn có hai quần thể chứa các mẫu được chọn.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Thông thường, ta có thể tính được số trung bình, sai số chuẩn, v.v. và kỳ vọng hiện tượng “hội tụ về số trung bình”.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136</a:t>
            </a:fld>
            <a:endParaRPr lang="ko-KR" altLang="en-US"/>
          </a:p>
        </p:txBody>
      </p:sp>
    </p:spTree>
    <p:extLst>
      <p:ext uri="{BB962C8B-B14F-4D97-AF65-F5344CB8AC3E}">
        <p14:creationId xmlns:p14="http://schemas.microsoft.com/office/powerpoint/2010/main" val="274221129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Slide này liệt kê một số thống kê mẫu phổ biến nhất và sai số chuẩn tương ứng.</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137</a:t>
            </a:fld>
            <a:endParaRPr lang="ko-KR" altLang="en-US"/>
          </a:p>
        </p:txBody>
      </p:sp>
    </p:spTree>
    <p:extLst>
      <p:ext uri="{BB962C8B-B14F-4D97-AF65-F5344CB8AC3E}">
        <p14:creationId xmlns:p14="http://schemas.microsoft.com/office/powerpoint/2010/main" val="320326378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138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411036217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Ước lượng điểm đưa ra một con số duy nhất.</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Ước lượng khoảng đưa ra một khoảng (phạm vi).</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139</a:t>
            </a:fld>
            <a:endParaRPr lang="ko-KR" altLang="en-US"/>
          </a:p>
        </p:txBody>
      </p:sp>
    </p:spTree>
    <p:extLst>
      <p:ext uri="{BB962C8B-B14F-4D97-AF65-F5344CB8AC3E}">
        <p14:creationId xmlns:p14="http://schemas.microsoft.com/office/powerpoint/2010/main" val="720139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Bạn cũng có thể định nghĩa xác suất thực nghiệm.</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Trong trường hợp lý tưởng, bạn nên đưa giới hạn của </a:t>
                </a:r>
                <a14:m>
                  <m:oMath xmlns:m="http://schemas.openxmlformats.org/officeDocument/2006/math">
                    <m:r>
                      <a:rPr lang="en-US" i="1" dirty="0" smtClean="0">
                        <a:latin typeface="Cambria Math" panose="02040503050406030204" pitchFamily="18" charset="0"/>
                      </a:rPr>
                      <m:t>𝑁</m:t>
                    </m:r>
                  </m:oMath>
                </a14:m>
                <a:r>
                  <a:rPr lang="vi-VN" dirty="0"/>
                  <a:t> tiến tới</a:t>
                </a:r>
                <a:r>
                  <a:rPr lang="vi-VN" baseline="0" dirty="0"/>
                  <a:t> vô cực</a:t>
                </a:r>
                <a:r>
                  <a:rPr lang="vi-VN" dirty="0"/>
                  <a:t>.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Tuy nhiên, thông thường, ta không thể tính giới hạn này vì các lý do thực tế.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Do đó bạn có thể định nghĩa bằng một giá trị hữu hạn của </a:t>
                </a:r>
                <a14:m>
                  <m:oMath xmlns:m="http://schemas.openxmlformats.org/officeDocument/2006/math">
                    <m:r>
                      <a:rPr lang="en-US" altLang="ko-KR" i="1" dirty="0" smtClean="0">
                        <a:latin typeface="Cambria Math" panose="02040503050406030204" pitchFamily="18" charset="0"/>
                      </a:rPr>
                      <m:t>𝑁</m:t>
                    </m:r>
                  </m:oMath>
                </a14:m>
                <a:r>
                  <a:rPr lang="vi-VN" dirty="0"/>
                  <a:t>.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You can also define the empirical probability.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Ideally, you should take the limit of </a:t>
                </a:r>
                <a:r>
                  <a:rPr lang="en-US" altLang="ko-KR" i="0" dirty="0">
                    <a:latin typeface="Cambria Math" panose="02040503050406030204" pitchFamily="18" charset="0"/>
                  </a:rPr>
                  <a:t>𝑁</a:t>
                </a:r>
                <a:r>
                  <a:rPr lang="en-US" altLang="ko-KR" dirty="0"/>
                  <a:t> going to the</a:t>
                </a:r>
                <a:r>
                  <a:rPr lang="en-US" altLang="ko-KR" baseline="0" dirty="0"/>
                  <a:t> infinity</a:t>
                </a: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However, often you cannot take this limit for practical reasons.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So you may settle for a definition using a finite value of </a:t>
                </a:r>
                <a:r>
                  <a:rPr lang="en-US" altLang="ko-KR" i="0" dirty="0">
                    <a:latin typeface="Cambria Math" panose="02040503050406030204" pitchFamily="18" charset="0"/>
                  </a:rPr>
                  <a:t>𝑁</a:t>
                </a: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14</a:t>
            </a:fld>
            <a:endParaRPr lang="ko-KR" altLang="en-US"/>
          </a:p>
        </p:txBody>
      </p:sp>
    </p:spTree>
    <p:extLst>
      <p:ext uri="{BB962C8B-B14F-4D97-AF65-F5344CB8AC3E}">
        <p14:creationId xmlns:p14="http://schemas.microsoft.com/office/powerpoint/2010/main" val="178418416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Slide này liệt kê các tính chất của một công thức ước lượng “tốt”.</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140</a:t>
            </a:fld>
            <a:endParaRPr lang="ko-KR" altLang="en-US"/>
          </a:p>
        </p:txBody>
      </p:sp>
    </p:spTree>
    <p:extLst>
      <p:ext uri="{BB962C8B-B14F-4D97-AF65-F5344CB8AC3E}">
        <p14:creationId xmlns:p14="http://schemas.microsoft.com/office/powerpoint/2010/main" val="131874150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Tính không chệch có vai trò quan trọng khi kích thước mẫu nhỏ.</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Hãy lưu ý rằng trong mẫu số của công thức ước lượng không chệch của phương sai bạn có 𝒏−𝟏 thay vì 𝒏.</a:t>
                </a:r>
                <a:endParaRPr lang="vi-VN" sz="1200" i="1" dirty="0">
                  <a:latin typeface="Arial" panose="02020603050405020304" pitchFamily="18" charset="0"/>
                  <a:cs typeface="Times New Roman" panose="02020603050405020304" pitchFamily="18" charset="0"/>
                  <a:sym typeface="Symbol" panose="05050102010706020507" pitchFamily="18" charset="2"/>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unbiasedness matters when the sample size is relatively small.</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Please note that in the denominator of the </a:t>
                </a:r>
                <a:r>
                  <a:rPr lang="en-US" altLang="ko-KR" sz="1200" dirty="0">
                    <a:latin typeface="Times New Roman" panose="02020603050405020304" pitchFamily="18" charset="0"/>
                    <a:cs typeface="Times New Roman" panose="02020603050405020304" pitchFamily="18" charset="0"/>
                    <a:sym typeface="Symbol" panose="05050102010706020507" pitchFamily="18" charset="2"/>
                  </a:rPr>
                  <a:t>unbiased estimator of variance </a:t>
                </a:r>
                <a:r>
                  <a:rPr lang="en-US" altLang="ko-KR" sz="1200" i="0" dirty="0">
                    <a:latin typeface="Times New Roman" panose="02020603050405020304" pitchFamily="18" charset="0"/>
                    <a:cs typeface="Times New Roman" panose="02020603050405020304" pitchFamily="18" charset="0"/>
                    <a:sym typeface="Symbol" panose="05050102010706020507" pitchFamily="18" charset="2"/>
                  </a:rPr>
                  <a:t>you have </a:t>
                </a:r>
                <a:r>
                  <a:rPr lang="en-US" altLang="ko-KR" sz="1200" b="1" i="0">
                    <a:solidFill>
                      <a:srgbClr val="0070C0"/>
                    </a:solidFill>
                    <a:latin typeface="Cambria Math" panose="02040503050406030204" pitchFamily="18" charset="0"/>
                    <a:cs typeface="Times New Roman" panose="02020603050405020304" pitchFamily="18" charset="0"/>
                  </a:rPr>
                  <a:t>𝒏−𝟏</a:t>
                </a:r>
                <a:r>
                  <a:rPr lang="en-US" altLang="ko-KR" sz="1200" i="1" dirty="0">
                    <a:latin typeface="Times New Roman" panose="02020603050405020304" pitchFamily="18" charset="0"/>
                    <a:cs typeface="Times New Roman" panose="02020603050405020304" pitchFamily="18" charset="0"/>
                    <a:sym typeface="Symbol" panose="05050102010706020507" pitchFamily="18" charset="2"/>
                  </a:rPr>
                  <a:t> </a:t>
                </a:r>
                <a:r>
                  <a:rPr lang="en-US" altLang="ko-KR" sz="1200" i="0" dirty="0">
                    <a:latin typeface="Times New Roman" panose="02020603050405020304" pitchFamily="18" charset="0"/>
                    <a:cs typeface="Times New Roman" panose="02020603050405020304" pitchFamily="18" charset="0"/>
                    <a:sym typeface="Symbol" panose="05050102010706020507" pitchFamily="18" charset="2"/>
                  </a:rPr>
                  <a:t>instead of </a:t>
                </a:r>
                <a:r>
                  <a:rPr lang="en-US" altLang="ko-KR" sz="1200" b="1" i="0" dirty="0">
                    <a:latin typeface="Cambria Math" panose="02040503050406030204" pitchFamily="18" charset="0"/>
                    <a:cs typeface="Times New Roman" panose="02020603050405020304" pitchFamily="18" charset="0"/>
                    <a:sym typeface="Symbol" panose="05050102010706020507" pitchFamily="18" charset="2"/>
                  </a:rPr>
                  <a:t>𝒏</a:t>
                </a:r>
                <a:r>
                  <a:rPr lang="en-US" altLang="ko-KR" sz="1200" i="1" dirty="0">
                    <a:latin typeface="Times New Roman" panose="02020603050405020304" pitchFamily="18" charset="0"/>
                    <a:cs typeface="Times New Roman" panose="02020603050405020304" pitchFamily="18" charset="0"/>
                    <a:sym typeface="Symbol" panose="05050102010706020507" pitchFamily="18" charset="2"/>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141</a:t>
            </a:fld>
            <a:endParaRPr lang="ko-KR" altLang="en-US"/>
          </a:p>
        </p:txBody>
      </p:sp>
    </p:spTree>
    <p:extLst>
      <p:ext uri="{BB962C8B-B14F-4D97-AF65-F5344CB8AC3E}">
        <p14:creationId xmlns:p14="http://schemas.microsoft.com/office/powerpoint/2010/main" val="350718670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Tính hiệu quả nghĩa là có sai số chuẩn nhỏ.</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142</a:t>
            </a:fld>
            <a:endParaRPr lang="ko-KR" altLang="en-US"/>
          </a:p>
        </p:txBody>
      </p:sp>
    </p:spTree>
    <p:extLst>
      <p:ext uri="{BB962C8B-B14F-4D97-AF65-F5344CB8AC3E}">
        <p14:creationId xmlns:p14="http://schemas.microsoft.com/office/powerpoint/2010/main" val="149066729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Tính nhất quán là một tiêu chí quan trọng khi kích thước mẫu đủ lớn.</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Điều này ngược lại với tính không chệch, một tiêu chí quan trọng khi kích thước mẫu nhỏ.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143</a:t>
            </a:fld>
            <a:endParaRPr lang="ko-KR" altLang="en-US"/>
          </a:p>
        </p:txBody>
      </p:sp>
    </p:spTree>
    <p:extLst>
      <p:ext uri="{BB962C8B-B14F-4D97-AF65-F5344CB8AC3E}">
        <p14:creationId xmlns:p14="http://schemas.microsoft.com/office/powerpoint/2010/main" val="68317907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Ước tính điểm cho một con số duy nhất.</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Ước tính khoảng đưa ra một khoảng (một phạm vi).</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144</a:t>
            </a:fld>
            <a:endParaRPr lang="ko-KR" altLang="en-US"/>
          </a:p>
        </p:txBody>
      </p:sp>
    </p:spTree>
    <p:extLst>
      <p:ext uri="{BB962C8B-B14F-4D97-AF65-F5344CB8AC3E}">
        <p14:creationId xmlns:p14="http://schemas.microsoft.com/office/powerpoint/2010/main" val="14016136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Slide này chỉ ra cách tính khoảng tin cậy 95% của số trung bình.</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145</a:t>
            </a:fld>
            <a:endParaRPr lang="ko-KR" altLang="en-US"/>
          </a:p>
        </p:txBody>
      </p:sp>
    </p:spTree>
    <p:extLst>
      <p:ext uri="{BB962C8B-B14F-4D97-AF65-F5344CB8AC3E}">
        <p14:creationId xmlns:p14="http://schemas.microsoft.com/office/powerpoint/2010/main" val="411031702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Slide này chỉ ra cách tính khoảng tin cậy 95% của số trung bình.</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146</a:t>
            </a:fld>
            <a:endParaRPr lang="ko-KR" altLang="en-US"/>
          </a:p>
        </p:txBody>
      </p:sp>
    </p:spTree>
    <p:extLst>
      <p:ext uri="{BB962C8B-B14F-4D97-AF65-F5344CB8AC3E}">
        <p14:creationId xmlns:p14="http://schemas.microsoft.com/office/powerpoint/2010/main" val="1663752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Khoảng tin cậy gồm giới hạn trên và giới hạn dưới.</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Ở trung tâm của khoảng tin cậy là số trung bình của mẫu.</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Độ rộng của khoảng tin cậy phụ thuộc vào phân vị cũng như sai số chuẩn.</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147</a:t>
            </a:fld>
            <a:endParaRPr lang="ko-KR" altLang="en-US"/>
          </a:p>
        </p:txBody>
      </p:sp>
    </p:spTree>
    <p:extLst>
      <p:ext uri="{BB962C8B-B14F-4D97-AF65-F5344CB8AC3E}">
        <p14:creationId xmlns:p14="http://schemas.microsoft.com/office/powerpoint/2010/main" val="327348160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baseline="0" dirty="0"/>
                  <a:t> Phân vị tương ứng với xác suất </a:t>
                </a:r>
                <a14:m>
                  <m:oMath xmlns:m="http://schemas.openxmlformats.org/officeDocument/2006/math">
                    <m:r>
                      <a:rPr lang="en-US" altLang="ko-KR" i="1"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1−</m:t>
                    </m:r>
                    <m:f>
                      <m:fPr>
                        <m:ctrlPr>
                          <a:rPr lang="en-US" altLang="ko-KR" i="1">
                            <a:solidFill>
                              <a:srgbClr val="FF0000"/>
                            </a:solidFill>
                            <a:latin typeface="Cambria Math" panose="02040503050406030204" pitchFamily="18" charset="0"/>
                            <a:cs typeface="Times New Roman" panose="02020603050405020304" pitchFamily="18" charset="0"/>
                            <a:sym typeface="Symbol" panose="05050102010706020507" pitchFamily="18" charset="2"/>
                          </a:rPr>
                        </m:ctrlPr>
                      </m:fPr>
                      <m:num>
                        <m:r>
                          <a:rPr lang="ko-KR" altLang="en-US" i="1">
                            <a:solidFill>
                              <a:srgbClr val="FF0000"/>
                            </a:solidFill>
                            <a:latin typeface="Cambria Math" panose="02040503050406030204" pitchFamily="18" charset="0"/>
                            <a:cs typeface="Times New Roman" panose="02020603050405020304" pitchFamily="18" charset="0"/>
                            <a:sym typeface="Symbol" panose="05050102010706020507" pitchFamily="18" charset="2"/>
                          </a:rPr>
                          <m:t>𝛼</m:t>
                        </m:r>
                      </m:num>
                      <m:den>
                        <m:r>
                          <a:rPr lang="en-US" altLang="ko-KR" i="1">
                            <a:solidFill>
                              <a:srgbClr val="FF0000"/>
                            </a:solidFill>
                            <a:latin typeface="Cambria Math" panose="02040503050406030204" pitchFamily="18" charset="0"/>
                            <a:cs typeface="Times New Roman" panose="02020603050405020304" pitchFamily="18" charset="0"/>
                            <a:sym typeface="Symbol" panose="05050102010706020507" pitchFamily="18" charset="2"/>
                          </a:rPr>
                          <m:t>2</m:t>
                        </m:r>
                      </m:den>
                    </m:f>
                  </m:oMath>
                </a14:m>
                <a:r>
                  <a:rPr lang="vi-VN" dirty="0"/>
                  <a:t> được</a:t>
                </a:r>
                <a:r>
                  <a:rPr lang="vi-VN" baseline="0" dirty="0"/>
                  <a:t> ký hiệu là </a:t>
                </a:r>
                <a14:m>
                  <m:oMath xmlns:m="http://schemas.openxmlformats.org/officeDocument/2006/math">
                    <m:sSub>
                      <m:sSubPr>
                        <m:ctrlPr>
                          <a:rPr lang="en-US" altLang="ko-KR" i="1"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i="1">
                            <a:solidFill>
                              <a:srgbClr val="FF0000"/>
                            </a:solidFill>
                            <a:latin typeface="Cambria Math" panose="02040503050406030204" pitchFamily="18" charset="0"/>
                            <a:cs typeface="Times New Roman" panose="02020603050405020304" pitchFamily="18" charset="0"/>
                            <a:sym typeface="Symbol" panose="05050102010706020507" pitchFamily="18" charset="2"/>
                          </a:rPr>
                          <m:t>𝑧</m:t>
                        </m:r>
                      </m:e>
                      <m:sub>
                        <m:r>
                          <a:rPr lang="en-US" altLang="ko-KR" i="1">
                            <a:solidFill>
                              <a:srgbClr val="FF0000"/>
                            </a:solidFill>
                            <a:latin typeface="Cambria Math" panose="02040503050406030204" pitchFamily="18" charset="0"/>
                            <a:cs typeface="Times New Roman" panose="02020603050405020304" pitchFamily="18" charset="0"/>
                            <a:sym typeface="Symbol" panose="05050102010706020507" pitchFamily="18" charset="2"/>
                          </a:rPr>
                          <m:t>1−</m:t>
                        </m:r>
                        <m:f>
                          <m:fPr>
                            <m:ctrlPr>
                              <a:rPr lang="en-US" altLang="ko-KR" i="1">
                                <a:solidFill>
                                  <a:srgbClr val="FF0000"/>
                                </a:solidFill>
                                <a:latin typeface="Cambria Math" panose="02040503050406030204" pitchFamily="18" charset="0"/>
                                <a:cs typeface="Times New Roman" panose="02020603050405020304" pitchFamily="18" charset="0"/>
                                <a:sym typeface="Symbol" panose="05050102010706020507" pitchFamily="18" charset="2"/>
                              </a:rPr>
                            </m:ctrlPr>
                          </m:fPr>
                          <m:num>
                            <m:r>
                              <a:rPr lang="ko-KR" altLang="en-US" i="1">
                                <a:solidFill>
                                  <a:srgbClr val="FF0000"/>
                                </a:solidFill>
                                <a:latin typeface="Cambria Math" panose="02040503050406030204" pitchFamily="18" charset="0"/>
                                <a:cs typeface="Times New Roman" panose="02020603050405020304" pitchFamily="18" charset="0"/>
                                <a:sym typeface="Symbol" panose="05050102010706020507" pitchFamily="18" charset="2"/>
                              </a:rPr>
                              <m:t>𝛼</m:t>
                            </m:r>
                          </m:num>
                          <m:den>
                            <m:r>
                              <a:rPr lang="en-US" altLang="ko-KR" i="1">
                                <a:solidFill>
                                  <a:srgbClr val="FF0000"/>
                                </a:solidFill>
                                <a:latin typeface="Cambria Math" panose="02040503050406030204" pitchFamily="18" charset="0"/>
                                <a:cs typeface="Times New Roman" panose="02020603050405020304" pitchFamily="18" charset="0"/>
                                <a:sym typeface="Symbol" panose="05050102010706020507" pitchFamily="18" charset="2"/>
                              </a:rPr>
                              <m:t>2</m:t>
                            </m:r>
                          </m:den>
                        </m:f>
                      </m:sub>
                    </m:sSub>
                  </m:oMath>
                </a14:m>
                <a:r>
                  <a:rPr lang="vi-VN" dirty="0"/>
                  <a:t>.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Giá trị này</a:t>
                </a:r>
                <a:r>
                  <a:rPr lang="vi-VN" baseline="0" dirty="0"/>
                  <a:t> được dùng để tính giới hạn trên (của khoảng tin cậy).</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Phân vị này được tính theo phân phối chuẩn tắc bằng cách đảo ngược CDF.</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Dùng hình ảnh phản chiếu của </a:t>
                </a:r>
                <a14:m>
                  <m:oMath xmlns:m="http://schemas.openxmlformats.org/officeDocument/2006/math">
                    <m:sSub>
                      <m:sSubPr>
                        <m:ctrlPr>
                          <a:rPr lang="en-US" altLang="ko-KR" i="1"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i="1">
                            <a:solidFill>
                              <a:srgbClr val="FF0000"/>
                            </a:solidFill>
                            <a:latin typeface="Cambria Math" panose="02040503050406030204" pitchFamily="18" charset="0"/>
                            <a:cs typeface="Times New Roman" panose="02020603050405020304" pitchFamily="18" charset="0"/>
                            <a:sym typeface="Symbol" panose="05050102010706020507" pitchFamily="18" charset="2"/>
                          </a:rPr>
                          <m:t>𝑧</m:t>
                        </m:r>
                      </m:e>
                      <m:sub>
                        <m:r>
                          <a:rPr lang="en-US" altLang="ko-KR" i="1">
                            <a:solidFill>
                              <a:srgbClr val="FF0000"/>
                            </a:solidFill>
                            <a:latin typeface="Cambria Math" panose="02040503050406030204" pitchFamily="18" charset="0"/>
                            <a:cs typeface="Times New Roman" panose="02020603050405020304" pitchFamily="18" charset="0"/>
                            <a:sym typeface="Symbol" panose="05050102010706020507" pitchFamily="18" charset="2"/>
                          </a:rPr>
                          <m:t>1−</m:t>
                        </m:r>
                        <m:f>
                          <m:fPr>
                            <m:ctrlPr>
                              <a:rPr lang="en-US" altLang="ko-KR" i="1">
                                <a:solidFill>
                                  <a:srgbClr val="FF0000"/>
                                </a:solidFill>
                                <a:latin typeface="Cambria Math" panose="02040503050406030204" pitchFamily="18" charset="0"/>
                                <a:cs typeface="Times New Roman" panose="02020603050405020304" pitchFamily="18" charset="0"/>
                                <a:sym typeface="Symbol" panose="05050102010706020507" pitchFamily="18" charset="2"/>
                              </a:rPr>
                            </m:ctrlPr>
                          </m:fPr>
                          <m:num>
                            <m:r>
                              <a:rPr lang="ko-KR" altLang="en-US" i="1">
                                <a:solidFill>
                                  <a:srgbClr val="FF0000"/>
                                </a:solidFill>
                                <a:latin typeface="Cambria Math" panose="02040503050406030204" pitchFamily="18" charset="0"/>
                                <a:cs typeface="Times New Roman" panose="02020603050405020304" pitchFamily="18" charset="0"/>
                                <a:sym typeface="Symbol" panose="05050102010706020507" pitchFamily="18" charset="2"/>
                              </a:rPr>
                              <m:t>𝛼</m:t>
                            </m:r>
                          </m:num>
                          <m:den>
                            <m:r>
                              <a:rPr lang="en-US" altLang="ko-KR" i="1">
                                <a:solidFill>
                                  <a:srgbClr val="FF0000"/>
                                </a:solidFill>
                                <a:latin typeface="Cambria Math" panose="02040503050406030204" pitchFamily="18" charset="0"/>
                                <a:cs typeface="Times New Roman" panose="02020603050405020304" pitchFamily="18" charset="0"/>
                                <a:sym typeface="Symbol" panose="05050102010706020507" pitchFamily="18" charset="2"/>
                              </a:rPr>
                              <m:t>2</m:t>
                            </m:r>
                          </m:den>
                        </m:f>
                      </m:sub>
                    </m:sSub>
                  </m:oMath>
                </a14:m>
                <a:r>
                  <a:rPr lang="vi-VN" dirty="0"/>
                  <a:t> theo chiều âm, bạn thu được</a:t>
                </a:r>
                <a:r>
                  <a:rPr lang="vi-VN" baseline="0" dirty="0"/>
                  <a:t> phân vị cần thiết để tính giới hạn dưới (của khoảng tin cậy).</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a:t>
                </a:r>
                <a:r>
                  <a:rPr lang="en-US" altLang="ko-KR" baseline="0" dirty="0"/>
                  <a:t> quantile corresponding to the probability </a:t>
                </a:r>
                <a:r>
                  <a:rPr lang="en-US" altLang="ko-KR" i="0">
                    <a:solidFill>
                      <a:srgbClr val="FF0000"/>
                    </a:solidFill>
                    <a:latin typeface="Cambria Math" panose="02040503050406030204" pitchFamily="18" charset="0"/>
                    <a:cs typeface="Times New Roman" panose="02020603050405020304" pitchFamily="18" charset="0"/>
                    <a:sym typeface="Symbol" panose="05050102010706020507" pitchFamily="18" charset="2"/>
                  </a:rPr>
                  <a:t>1−</a:t>
                </a:r>
                <a:r>
                  <a:rPr lang="ko-KR" altLang="en-US" i="0">
                    <a:solidFill>
                      <a:srgbClr val="FF0000"/>
                    </a:solidFill>
                    <a:latin typeface="Cambria Math" panose="02040503050406030204" pitchFamily="18" charset="0"/>
                    <a:cs typeface="Times New Roman" panose="02020603050405020304" pitchFamily="18" charset="0"/>
                    <a:sym typeface="Symbol" panose="05050102010706020507" pitchFamily="18" charset="2"/>
                  </a:rPr>
                  <a:t>𝛼</a:t>
                </a:r>
                <a:r>
                  <a:rPr lang="en-US" altLang="ko-KR" i="0">
                    <a:solidFill>
                      <a:srgbClr val="FF0000"/>
                    </a:solidFill>
                    <a:latin typeface="Cambria Math" panose="02040503050406030204" pitchFamily="18" charset="0"/>
                    <a:cs typeface="Times New Roman" panose="02020603050405020304" pitchFamily="18" charset="0"/>
                    <a:sym typeface="Symbol" panose="05050102010706020507" pitchFamily="18" charset="2"/>
                  </a:rPr>
                  <a:t>/2</a:t>
                </a:r>
                <a:r>
                  <a:rPr lang="en-US" altLang="ko-KR" dirty="0"/>
                  <a:t> is</a:t>
                </a:r>
                <a:r>
                  <a:rPr lang="en-US" altLang="ko-KR" baseline="0" dirty="0"/>
                  <a:t> denoted by </a:t>
                </a:r>
                <a:r>
                  <a:rPr lang="en-US" altLang="ko-KR" i="0">
                    <a:solidFill>
                      <a:srgbClr val="FF0000"/>
                    </a:solidFill>
                    <a:latin typeface="Cambria Math" panose="02040503050406030204" pitchFamily="18" charset="0"/>
                    <a:cs typeface="Times New Roman" panose="02020603050405020304" pitchFamily="18" charset="0"/>
                    <a:sym typeface="Symbol" panose="05050102010706020507" pitchFamily="18" charset="2"/>
                  </a:rPr>
                  <a:t>𝑧_(1−</a:t>
                </a:r>
                <a:r>
                  <a:rPr lang="ko-KR" altLang="en-US" i="0">
                    <a:solidFill>
                      <a:srgbClr val="FF0000"/>
                    </a:solidFill>
                    <a:latin typeface="Cambria Math" panose="02040503050406030204" pitchFamily="18" charset="0"/>
                    <a:cs typeface="Times New Roman" panose="02020603050405020304" pitchFamily="18" charset="0"/>
                    <a:sym typeface="Symbol" panose="05050102010706020507" pitchFamily="18" charset="2"/>
                  </a:rPr>
                  <a:t>𝛼</a:t>
                </a:r>
                <a:r>
                  <a:rPr lang="en-US" altLang="ko-KR" i="0">
                    <a:solidFill>
                      <a:srgbClr val="FF0000"/>
                    </a:solidFill>
                    <a:latin typeface="Cambria Math" panose="02040503050406030204" pitchFamily="18" charset="0"/>
                    <a:cs typeface="Times New Roman" panose="02020603050405020304" pitchFamily="18" charset="0"/>
                    <a:sym typeface="Symbol" panose="05050102010706020507" pitchFamily="18" charset="2"/>
                  </a:rPr>
                  <a:t>/2)</a:t>
                </a: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This value</a:t>
                </a:r>
                <a:r>
                  <a:rPr lang="en-US" altLang="ko-KR" baseline="0" dirty="0"/>
                  <a:t> is used to calculate the upper bound (of the confidence interval).</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This quantile is calculated using the standard normal distribution by inverting the CDF.</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Taking the mirror image of </a:t>
                </a:r>
                <a:r>
                  <a:rPr lang="en-US" altLang="ko-KR" i="0">
                    <a:solidFill>
                      <a:srgbClr val="FF0000"/>
                    </a:solidFill>
                    <a:latin typeface="Cambria Math" panose="02040503050406030204" pitchFamily="18" charset="0"/>
                    <a:cs typeface="Times New Roman" panose="02020603050405020304" pitchFamily="18" charset="0"/>
                    <a:sym typeface="Symbol" panose="05050102010706020507" pitchFamily="18" charset="2"/>
                  </a:rPr>
                  <a:t>𝑧_(1−</a:t>
                </a:r>
                <a:r>
                  <a:rPr lang="ko-KR" altLang="en-US" i="0">
                    <a:solidFill>
                      <a:srgbClr val="FF0000"/>
                    </a:solidFill>
                    <a:latin typeface="Cambria Math" panose="02040503050406030204" pitchFamily="18" charset="0"/>
                    <a:cs typeface="Times New Roman" panose="02020603050405020304" pitchFamily="18" charset="0"/>
                    <a:sym typeface="Symbol" panose="05050102010706020507" pitchFamily="18" charset="2"/>
                  </a:rPr>
                  <a:t>𝛼</a:t>
                </a:r>
                <a:r>
                  <a:rPr lang="en-US" altLang="ko-KR" i="0">
                    <a:solidFill>
                      <a:srgbClr val="FF0000"/>
                    </a:solidFill>
                    <a:latin typeface="Cambria Math" panose="02040503050406030204" pitchFamily="18" charset="0"/>
                    <a:cs typeface="Times New Roman" panose="02020603050405020304" pitchFamily="18" charset="0"/>
                    <a:sym typeface="Symbol" panose="05050102010706020507" pitchFamily="18" charset="2"/>
                  </a:rPr>
                  <a:t>/2)</a:t>
                </a:r>
                <a:r>
                  <a:rPr lang="en-US" altLang="ko-KR" dirty="0"/>
                  <a:t> in the negative direction, you obtain</a:t>
                </a:r>
                <a:r>
                  <a:rPr lang="en-US" altLang="ko-KR" baseline="0" dirty="0"/>
                  <a:t> the quantile necessary to calculate the lower bound (of the confidence interval).</a:t>
                </a: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148</a:t>
            </a:fld>
            <a:endParaRPr lang="ko-KR" altLang="en-US"/>
          </a:p>
        </p:txBody>
      </p:sp>
    </p:spTree>
    <p:extLst>
      <p:ext uri="{BB962C8B-B14F-4D97-AF65-F5344CB8AC3E}">
        <p14:creationId xmlns:p14="http://schemas.microsoft.com/office/powerpoint/2010/main" val="406605829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Bạn có thể thay đổi </a:t>
                </a:r>
                <a14:m>
                  <m:oMath xmlns:m="http://schemas.openxmlformats.org/officeDocument/2006/math">
                    <m:r>
                      <a:rPr lang="ko-KR" altLang="en-US" i="1" smtClean="0">
                        <a:latin typeface="Cambria Math" panose="02040503050406030204" pitchFamily="18" charset="0"/>
                      </a:rPr>
                      <m:t>𝛼</m:t>
                    </m:r>
                  </m:oMath>
                </a14:m>
                <a:r>
                  <a:rPr lang="vi-VN" dirty="0"/>
                  <a:t> và thu được</a:t>
                </a:r>
                <a:r>
                  <a:rPr lang="vi-VN" baseline="0" dirty="0"/>
                  <a:t> các giới hạn khác nhau.</a:t>
                </a:r>
              </a:p>
              <a:p>
                <a:pPr marL="0" marR="0" lvl="0" indent="0" algn="l" defTabSz="914400" rtl="0" eaLnBrk="1" fontAlgn="auto" latinLnBrk="1" hangingPunct="1">
                  <a:lnSpc>
                    <a:spcPct val="100000"/>
                  </a:lnSpc>
                  <a:spcBef>
                    <a:spcPts val="0"/>
                  </a:spcBef>
                  <a:spcAft>
                    <a:spcPts val="0"/>
                  </a:spcAft>
                  <a:buClrTx/>
                  <a:buSzTx/>
                  <a:buFontTx/>
                  <a:buNone/>
                  <a:tabLst/>
                  <a:defRPr/>
                </a:pPr>
                <a:r>
                  <a:rPr lang="vi-VN" baseline="0" dirty="0"/>
                  <a:t>Hãy lưu ý rằng đối độ tin cậy càng thấp (</a:t>
                </a:r>
                <a14:m>
                  <m:oMath xmlns:m="http://schemas.openxmlformats.org/officeDocument/2006/math">
                    <m:r>
                      <a:rPr lang="en-US" altLang="ko-KR" i="1" baseline="0" dirty="0" smtClean="0">
                        <a:latin typeface="Cambria Math" panose="02040503050406030204" pitchFamily="18" charset="0"/>
                      </a:rPr>
                      <m:t>1−</m:t>
                    </m:r>
                    <m:r>
                      <a:rPr lang="ko-KR" altLang="en-US" i="1" smtClean="0">
                        <a:latin typeface="Cambria Math" panose="02040503050406030204" pitchFamily="18" charset="0"/>
                      </a:rPr>
                      <m:t>𝛼</m:t>
                    </m:r>
                  </m:oMath>
                </a14:m>
                <a:r>
                  <a:rPr lang="vi-VN" dirty="0"/>
                  <a:t>) thì khoảng tin cậy sẽ càng nhỏ.</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Ngược lại, </a:t>
                </a:r>
                <a:r>
                  <a:rPr lang="vi-VN" baseline="0" dirty="0"/>
                  <a:t>độ tin cậy càng cao (</a:t>
                </a:r>
                <a14:m>
                  <m:oMath xmlns:m="http://schemas.openxmlformats.org/officeDocument/2006/math">
                    <m:r>
                      <a:rPr lang="en-US" altLang="ko-KR" i="1" baseline="0" dirty="0" smtClean="0">
                        <a:latin typeface="Cambria Math" panose="02040503050406030204" pitchFamily="18" charset="0"/>
                      </a:rPr>
                      <m:t>1−</m:t>
                    </m:r>
                    <m:r>
                      <a:rPr lang="ko-KR" altLang="en-US" i="1" smtClean="0">
                        <a:latin typeface="Cambria Math" panose="02040503050406030204" pitchFamily="18" charset="0"/>
                      </a:rPr>
                      <m:t>𝛼</m:t>
                    </m:r>
                  </m:oMath>
                </a14:m>
                <a:r>
                  <a:rPr lang="vi-VN" dirty="0"/>
                  <a:t>) thì khoảng tin cậy càng lớn.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You can change </a:t>
                </a:r>
                <a:r>
                  <a:rPr lang="ko-KR" altLang="en-US" i="0">
                    <a:latin typeface="Cambria Math" panose="02040503050406030204" pitchFamily="18" charset="0"/>
                  </a:rPr>
                  <a:t>𝛼</a:t>
                </a:r>
                <a:r>
                  <a:rPr lang="en-US" altLang="ko-KR" dirty="0"/>
                  <a:t> and obtain</a:t>
                </a:r>
                <a:r>
                  <a:rPr lang="en-US" altLang="ko-KR" baseline="0" dirty="0"/>
                  <a:t> different bounds.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a:t>Please,</a:t>
                </a:r>
                <a:r>
                  <a:rPr lang="ko-KR" altLang="en-US" baseline="0" dirty="0"/>
                  <a:t> </a:t>
                </a:r>
                <a:r>
                  <a:rPr lang="en-US" altLang="ko-KR" baseline="0" dirty="0"/>
                  <a:t>note</a:t>
                </a:r>
                <a:r>
                  <a:rPr lang="ko-KR" altLang="en-US" baseline="0" dirty="0"/>
                  <a:t> </a:t>
                </a:r>
                <a:r>
                  <a:rPr lang="en-US" altLang="ko-KR" baseline="0" dirty="0"/>
                  <a:t>that</a:t>
                </a:r>
                <a:r>
                  <a:rPr lang="ko-KR" altLang="en-US" baseline="0" dirty="0"/>
                  <a:t> </a:t>
                </a:r>
                <a:r>
                  <a:rPr lang="en-US" altLang="ko-KR" baseline="0" dirty="0"/>
                  <a:t>for</a:t>
                </a:r>
                <a:r>
                  <a:rPr lang="ko-KR" altLang="en-US" baseline="0" dirty="0"/>
                  <a:t> </a:t>
                </a:r>
                <a:r>
                  <a:rPr lang="en-US" altLang="ko-KR" baseline="0" dirty="0"/>
                  <a:t>a smaller</a:t>
                </a:r>
                <a:r>
                  <a:rPr lang="ko-KR" altLang="en-US" baseline="0" dirty="0"/>
                  <a:t> </a:t>
                </a:r>
                <a:r>
                  <a:rPr lang="en-US" altLang="ko-KR" baseline="0" dirty="0"/>
                  <a:t>confidence level (</a:t>
                </a:r>
                <a:r>
                  <a:rPr lang="en-US" altLang="ko-KR" i="0" baseline="0" dirty="0">
                    <a:latin typeface="Cambria Math" panose="02040503050406030204" pitchFamily="18" charset="0"/>
                  </a:rPr>
                  <a:t>1−</a:t>
                </a:r>
                <a:r>
                  <a:rPr lang="ko-KR" altLang="en-US" i="0">
                    <a:latin typeface="Cambria Math" panose="02040503050406030204" pitchFamily="18" charset="0"/>
                  </a:rPr>
                  <a:t>𝛼</a:t>
                </a:r>
                <a:r>
                  <a:rPr lang="en-US" altLang="ko-KR" dirty="0"/>
                  <a:t>) the confidence interval gets narrower.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Conversely, </a:t>
                </a:r>
                <a:r>
                  <a:rPr lang="en-US" altLang="ko-KR" baseline="0" dirty="0"/>
                  <a:t>for</a:t>
                </a:r>
                <a:r>
                  <a:rPr lang="ko-KR" altLang="en-US" baseline="0" dirty="0"/>
                  <a:t> </a:t>
                </a:r>
                <a:r>
                  <a:rPr lang="en-US" altLang="ko-KR" baseline="0" dirty="0"/>
                  <a:t>a larger</a:t>
                </a:r>
                <a:r>
                  <a:rPr lang="ko-KR" altLang="en-US" baseline="0" dirty="0"/>
                  <a:t> </a:t>
                </a:r>
                <a:r>
                  <a:rPr lang="en-US" altLang="ko-KR" baseline="0" dirty="0"/>
                  <a:t>confidence level (</a:t>
                </a:r>
                <a:r>
                  <a:rPr lang="en-US" altLang="ko-KR" i="0" baseline="0" dirty="0">
                    <a:latin typeface="Cambria Math" panose="02040503050406030204" pitchFamily="18" charset="0"/>
                  </a:rPr>
                  <a:t>1−</a:t>
                </a:r>
                <a:r>
                  <a:rPr lang="ko-KR" altLang="en-US" i="0">
                    <a:latin typeface="Cambria Math" panose="02040503050406030204" pitchFamily="18" charset="0"/>
                  </a:rPr>
                  <a:t>𝛼</a:t>
                </a:r>
                <a:r>
                  <a:rPr lang="en-US" altLang="ko-KR" dirty="0"/>
                  <a:t>) the confidence interval gets broader.</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149</a:t>
            </a:fld>
            <a:endParaRPr lang="ko-KR" altLang="en-US"/>
          </a:p>
        </p:txBody>
      </p:sp>
    </p:spTree>
    <p:extLst>
      <p:ext uri="{BB962C8B-B14F-4D97-AF65-F5344CB8AC3E}">
        <p14:creationId xmlns:p14="http://schemas.microsoft.com/office/powerpoint/2010/main" val="4238235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Ở đây, bạn có thể áp dụng định nghĩa thực nghiệm của xác suất từ trang trước.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a:t>
            </a:fld>
            <a:endParaRPr lang="ko-KR" altLang="en-US"/>
          </a:p>
        </p:txBody>
      </p:sp>
    </p:spTree>
    <p:extLst>
      <p:ext uri="{BB962C8B-B14F-4D97-AF65-F5344CB8AC3E}">
        <p14:creationId xmlns:p14="http://schemas.microsoft.com/office/powerpoint/2010/main" val="32743267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dirty="0">
                    <a:latin typeface="Arial" panose="02020603050405020304" pitchFamily="18" charset="0"/>
                    <a:ea typeface="Noto Sans CJK KR Regular" panose="020B0500000000000000" pitchFamily="34" charset="-127"/>
                    <a:cs typeface="Times New Roman" panose="02020603050405020304" pitchFamily="18" charset="0"/>
                  </a:rPr>
                  <a:t>Khi kích thước mẫu nhỏ và phương sai của quần thể chưa xác định, sử dụng các phân vị của phân phối Student-t:</a:t>
                </a:r>
                <a:r>
                  <a:rPr lang="vi-VN" sz="1200" baseline="0" dirty="0">
                    <a:latin typeface="Arial" panose="02020603050405020304" pitchFamily="18" charset="0"/>
                    <a:ea typeface="Noto Sans CJK KR Regular" panose="020B0500000000000000" pitchFamily="34" charset="-127"/>
                    <a:cs typeface="Times New Roman" panose="02020603050405020304" pitchFamily="18" charset="0"/>
                  </a:rPr>
                  <a:t> </a:t>
                </a:r>
                <a14:m>
                  <m:oMath xmlns:m="http://schemas.openxmlformats.org/officeDocument/2006/math">
                    <m:sSub>
                      <m:sSubPr>
                        <m:ctrlPr>
                          <a:rPr lang="en-US" altLang="ko-KR" sz="1200" i="1"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200" b="0" i="1"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𝑡</m:t>
                        </m:r>
                      </m:e>
                      <m:sub>
                        <m:r>
                          <a:rPr lang="en-US" altLang="ko-KR" sz="12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1−</m:t>
                        </m:r>
                        <m:f>
                          <m:fPr>
                            <m:ctrlPr>
                              <a:rPr lang="en-US" altLang="ko-KR" sz="1200" i="1">
                                <a:solidFill>
                                  <a:srgbClr val="FF0000"/>
                                </a:solidFill>
                                <a:latin typeface="Cambria Math" panose="02040503050406030204" pitchFamily="18" charset="0"/>
                                <a:cs typeface="Times New Roman" panose="02020603050405020304" pitchFamily="18" charset="0"/>
                                <a:sym typeface="Symbol" panose="05050102010706020507" pitchFamily="18" charset="2"/>
                              </a:rPr>
                            </m:ctrlPr>
                          </m:fPr>
                          <m:num>
                            <m:r>
                              <a:rPr lang="ko-KR" altLang="en-US" sz="12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𝛼</m:t>
                            </m:r>
                          </m:num>
                          <m:den>
                            <m:r>
                              <a:rPr lang="en-US" altLang="ko-KR" sz="12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2</m:t>
                            </m:r>
                          </m:den>
                        </m:f>
                      </m:sub>
                    </m:sSub>
                  </m:oMath>
                </a14:m>
                <a:r>
                  <a:rPr lang="vi-VN"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ea typeface="Noto Sans CJK KR Regular" panose="020B0500000000000000" pitchFamily="34" charset="-127"/>
                    <a:cs typeface="Times New Roman" panose="02020603050405020304" pitchFamily="18" charset="0"/>
                  </a:rPr>
                  <a:t>When the sample size is small and the population variance is not known, you use the quantiles of the Student-t distribution:</a:t>
                </a:r>
                <a:r>
                  <a:rPr lang="en-US" altLang="ko-KR" sz="1200" baseline="0" dirty="0">
                    <a:latin typeface="Times New Roman" panose="02020603050405020304" pitchFamily="18" charset="0"/>
                    <a:ea typeface="Noto Sans CJK KR Regular" panose="020B0500000000000000" pitchFamily="34" charset="-127"/>
                    <a:cs typeface="Times New Roman" panose="02020603050405020304" pitchFamily="18" charset="0"/>
                  </a:rPr>
                  <a:t> </a:t>
                </a:r>
                <a:r>
                  <a:rPr lang="en-US" altLang="ko-KR" sz="1200" b="0" i="0">
                    <a:solidFill>
                      <a:srgbClr val="FF0000"/>
                    </a:solidFill>
                    <a:latin typeface="Cambria Math" panose="02040503050406030204" pitchFamily="18" charset="0"/>
                    <a:cs typeface="Times New Roman" panose="02020603050405020304" pitchFamily="18" charset="0"/>
                    <a:sym typeface="Symbol" panose="05050102010706020507" pitchFamily="18" charset="2"/>
                  </a:rPr>
                  <a:t>𝑡_(</a:t>
                </a:r>
                <a:r>
                  <a:rPr lang="en-US" altLang="ko-KR" sz="1200" i="0">
                    <a:solidFill>
                      <a:srgbClr val="FF0000"/>
                    </a:solidFill>
                    <a:latin typeface="Cambria Math" panose="02040503050406030204" pitchFamily="18" charset="0"/>
                    <a:cs typeface="Times New Roman" panose="02020603050405020304" pitchFamily="18" charset="0"/>
                    <a:sym typeface="Symbol" panose="05050102010706020507" pitchFamily="18" charset="2"/>
                  </a:rPr>
                  <a:t>1−</a:t>
                </a:r>
                <a:r>
                  <a:rPr lang="ko-KR" altLang="en-US" sz="1200" i="0">
                    <a:solidFill>
                      <a:srgbClr val="FF0000"/>
                    </a:solidFill>
                    <a:latin typeface="Cambria Math" panose="02040503050406030204" pitchFamily="18" charset="0"/>
                    <a:cs typeface="Times New Roman" panose="02020603050405020304" pitchFamily="18" charset="0"/>
                    <a:sym typeface="Symbol" panose="05050102010706020507" pitchFamily="18" charset="2"/>
                  </a:rPr>
                  <a:t>𝛼</a:t>
                </a:r>
                <a:r>
                  <a:rPr lang="en-US" altLang="ko-KR" sz="1200" i="0">
                    <a:solidFill>
                      <a:srgbClr val="FF0000"/>
                    </a:solidFill>
                    <a:latin typeface="Cambria Math" panose="02040503050406030204" pitchFamily="18" charset="0"/>
                    <a:cs typeface="Times New Roman" panose="02020603050405020304" pitchFamily="18" charset="0"/>
                    <a:sym typeface="Symbol" panose="05050102010706020507" pitchFamily="18" charset="2"/>
                  </a:rPr>
                  <a:t>/2)</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150</a:t>
            </a:fld>
            <a:endParaRPr lang="ko-KR" altLang="en-US"/>
          </a:p>
        </p:txBody>
      </p:sp>
    </p:spTree>
    <p:extLst>
      <p:ext uri="{BB962C8B-B14F-4D97-AF65-F5344CB8AC3E}">
        <p14:creationId xmlns:p14="http://schemas.microsoft.com/office/powerpoint/2010/main" val="370505368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Một câu hỏi rất thú vị được đưa ra ở đây.</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151</a:t>
            </a:fld>
            <a:endParaRPr lang="ko-KR" altLang="en-US"/>
          </a:p>
        </p:txBody>
      </p:sp>
    </p:spTree>
    <p:extLst>
      <p:ext uri="{BB962C8B-B14F-4D97-AF65-F5344CB8AC3E}">
        <p14:creationId xmlns:p14="http://schemas.microsoft.com/office/powerpoint/2010/main" val="298011262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Câu trả lời được đưa ra cho câu hỏi ở slide trước.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baseline="0" dirty="0"/>
                  <a:t>Đối với một độ tin cậy càng nhỏ (</a:t>
                </a:r>
                <a14:m>
                  <m:oMath xmlns:m="http://schemas.openxmlformats.org/officeDocument/2006/math">
                    <m:r>
                      <a:rPr lang="en-US" altLang="ko-KR" i="1" baseline="0" dirty="0" smtClean="0">
                        <a:latin typeface="Cambria Math" panose="02040503050406030204" pitchFamily="18" charset="0"/>
                      </a:rPr>
                      <m:t>1−</m:t>
                    </m:r>
                    <m:r>
                      <a:rPr lang="ko-KR" altLang="en-US" i="1" smtClean="0">
                        <a:latin typeface="Cambria Math" panose="02040503050406030204" pitchFamily="18" charset="0"/>
                      </a:rPr>
                      <m:t>𝛼</m:t>
                    </m:r>
                  </m:oMath>
                </a14:m>
                <a:r>
                  <a:rPr lang="vi-VN" dirty="0"/>
                  <a:t>) thì khoảng tin cậy càng hẹp.</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Ngược lại, </a:t>
                </a:r>
                <a:r>
                  <a:rPr lang="vi-VN" baseline="0" dirty="0"/>
                  <a:t>độ tin cậy càng cao (</a:t>
                </a:r>
                <a14:m>
                  <m:oMath xmlns:m="http://schemas.openxmlformats.org/officeDocument/2006/math">
                    <m:r>
                      <a:rPr lang="en-US" altLang="ko-KR" i="1" baseline="0" dirty="0" smtClean="0">
                        <a:latin typeface="Cambria Math" panose="02040503050406030204" pitchFamily="18" charset="0"/>
                      </a:rPr>
                      <m:t>1−</m:t>
                    </m:r>
                    <m:r>
                      <a:rPr lang="ko-KR" altLang="en-US" i="1" smtClean="0">
                        <a:latin typeface="Cambria Math" panose="02040503050406030204" pitchFamily="18" charset="0"/>
                      </a:rPr>
                      <m:t>𝛼</m:t>
                    </m:r>
                  </m:oMath>
                </a14:m>
                <a:r>
                  <a:rPr lang="vi-VN" dirty="0"/>
                  <a:t>) thì khoảng tin cậy càng lớn.</a:t>
                </a:r>
              </a:p>
              <a:p>
                <a:pPr marL="0" marR="0" lvl="0" indent="0" algn="l" defTabSz="914400" rtl="0" eaLnBrk="1" fontAlgn="auto" latinLnBrk="1" hangingPunct="1">
                  <a:lnSpc>
                    <a:spcPct val="100000"/>
                  </a:lnSpc>
                  <a:spcBef>
                    <a:spcPts val="0"/>
                  </a:spcBef>
                  <a:spcAft>
                    <a:spcPts val="0"/>
                  </a:spcAft>
                  <a:buClrTx/>
                  <a:buSzTx/>
                  <a:buFontTx/>
                  <a:buNone/>
                  <a:tabLst/>
                  <a:defRPr/>
                </a:pPr>
                <a:r>
                  <a:rPr lang="vi-VN" i="0" u="sng" dirty="0"/>
                  <a:t>Khi tất cả các điều kiện khác giống nhau</a:t>
                </a:r>
                <a:r>
                  <a:rPr lang="vi-VN" dirty="0"/>
                  <a:t>, ta </a:t>
                </a:r>
                <a:r>
                  <a:rPr lang="vi-VN" b="1" dirty="0"/>
                  <a:t>không thể</a:t>
                </a:r>
                <a:r>
                  <a:rPr lang="vi-VN" dirty="0"/>
                  <a:t> đồng thời thực hiện các hành động sau:</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1) Tăng mức độ tin cậy.</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                    </a:t>
                </a:r>
                <a:r>
                  <a:rPr lang="vi-VN" b="1" dirty="0"/>
                  <a:t>và</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2) Thu hẹp khoảng tin cậy.</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answer is provided to the question of the previous slide.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a:t>For</a:t>
                </a:r>
                <a:r>
                  <a:rPr lang="ko-KR" altLang="en-US" baseline="0" dirty="0"/>
                  <a:t> </a:t>
                </a:r>
                <a:r>
                  <a:rPr lang="en-US" altLang="ko-KR" baseline="0" dirty="0"/>
                  <a:t>a smaller</a:t>
                </a:r>
                <a:r>
                  <a:rPr lang="ko-KR" altLang="en-US" baseline="0" dirty="0"/>
                  <a:t> </a:t>
                </a:r>
                <a:r>
                  <a:rPr lang="en-US" altLang="ko-KR" baseline="0" dirty="0"/>
                  <a:t>confidence level (</a:t>
                </a:r>
                <a:r>
                  <a:rPr lang="en-US" altLang="ko-KR" i="0" baseline="0" dirty="0">
                    <a:latin typeface="Cambria Math" panose="02040503050406030204" pitchFamily="18" charset="0"/>
                  </a:rPr>
                  <a:t>1−</a:t>
                </a:r>
                <a:r>
                  <a:rPr lang="ko-KR" altLang="en-US" i="0">
                    <a:latin typeface="Cambria Math" panose="02040503050406030204" pitchFamily="18" charset="0"/>
                  </a:rPr>
                  <a:t>𝛼</a:t>
                </a:r>
                <a:r>
                  <a:rPr lang="en-US" altLang="ko-KR" dirty="0"/>
                  <a:t>) the confidence interval gets narrower.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Conversely, </a:t>
                </a:r>
                <a:r>
                  <a:rPr lang="en-US" altLang="ko-KR" baseline="0" dirty="0"/>
                  <a:t>for</a:t>
                </a:r>
                <a:r>
                  <a:rPr lang="ko-KR" altLang="en-US" baseline="0" dirty="0"/>
                  <a:t> </a:t>
                </a:r>
                <a:r>
                  <a:rPr lang="en-US" altLang="ko-KR" baseline="0" dirty="0"/>
                  <a:t>a larger</a:t>
                </a:r>
                <a:r>
                  <a:rPr lang="ko-KR" altLang="en-US" baseline="0" dirty="0"/>
                  <a:t> </a:t>
                </a:r>
                <a:r>
                  <a:rPr lang="en-US" altLang="ko-KR" baseline="0" dirty="0"/>
                  <a:t>confidence level (</a:t>
                </a:r>
                <a:r>
                  <a:rPr lang="en-US" altLang="ko-KR" i="0" baseline="0" dirty="0">
                    <a:latin typeface="Cambria Math" panose="02040503050406030204" pitchFamily="18" charset="0"/>
                  </a:rPr>
                  <a:t>1−</a:t>
                </a:r>
                <a:r>
                  <a:rPr lang="ko-KR" altLang="en-US" i="0">
                    <a:latin typeface="Cambria Math" panose="02040503050406030204" pitchFamily="18" charset="0"/>
                  </a:rPr>
                  <a:t>𝛼</a:t>
                </a:r>
                <a:r>
                  <a:rPr lang="en-US" altLang="ko-KR" dirty="0"/>
                  <a:t>) the confidence interval gets broader.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i="0" u="sng" dirty="0"/>
                  <a:t>With all the other conditions being equal</a:t>
                </a:r>
                <a:r>
                  <a:rPr lang="en-US" altLang="ko-KR" dirty="0"/>
                  <a:t>, we </a:t>
                </a:r>
                <a:r>
                  <a:rPr lang="en-US" altLang="ko-KR" b="1" dirty="0"/>
                  <a:t>cannot</a:t>
                </a:r>
                <a:r>
                  <a:rPr lang="en-US" altLang="ko-KR" dirty="0"/>
                  <a:t> simultaneously do the following: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1) Increase the confidence level.</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r>
                  <a:rPr lang="en-US" altLang="ko-KR" b="1" dirty="0"/>
                  <a:t>and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2) Narrow the confidence interval.</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152</a:t>
            </a:fld>
            <a:endParaRPr lang="ko-KR" altLang="en-US"/>
          </a:p>
        </p:txBody>
      </p:sp>
    </p:spTree>
    <p:extLst>
      <p:ext uri="{BB962C8B-B14F-4D97-AF65-F5344CB8AC3E}">
        <p14:creationId xmlns:p14="http://schemas.microsoft.com/office/powerpoint/2010/main" val="272853517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Việc tăng mức độ tin cậy dù phải mở rộng khoảng tin cậy </a:t>
            </a:r>
            <a:r>
              <a:rPr lang="vi-VN" altLang="ko-KR" b="1" dirty="0"/>
              <a:t>ít được sử dụng</a:t>
            </a:r>
            <a:r>
              <a:rPr lang="vi-VN" altLang="ko-KR" dirty="0"/>
              <a:t>.</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153</a:t>
            </a:fld>
            <a:endParaRPr lang="ko-KR" altLang="en-US"/>
          </a:p>
        </p:txBody>
      </p:sp>
    </p:spTree>
    <p:extLst>
      <p:ext uri="{BB962C8B-B14F-4D97-AF65-F5344CB8AC3E}">
        <p14:creationId xmlns:p14="http://schemas.microsoft.com/office/powerpoint/2010/main" val="216949695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Sau đó, có cách nào để đồng thời tăng độ tin cậy và thu hẹp khoảng tin cậy không?</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Chỉ có một cách duy nhất: bạn</a:t>
                </a:r>
                <a:r>
                  <a:rPr lang="vi-VN" baseline="0" dirty="0"/>
                  <a:t> nên</a:t>
                </a:r>
                <a:r>
                  <a:rPr lang="vi-VN" dirty="0"/>
                  <a:t> tăng kích thước mẫu </a:t>
                </a:r>
                <a14:m>
                  <m:oMath xmlns:m="http://schemas.openxmlformats.org/officeDocument/2006/math">
                    <m:r>
                      <a:rPr lang="en-US" altLang="ko-KR" sz="1200" i="1" dirty="0" smtClean="0">
                        <a:latin typeface="Cambria Math" panose="02040503050406030204" pitchFamily="18" charset="0"/>
                        <a:ea typeface="Noto Sans CJK KR Regular" panose="020B0500000000000000" pitchFamily="34" charset="-127"/>
                        <a:cs typeface="Times New Roman" panose="02020603050405020304" pitchFamily="18" charset="0"/>
                      </a:rPr>
                      <m:t>𝑛</m:t>
                    </m:r>
                  </m:oMath>
                </a14:m>
                <a:r>
                  <a:rPr lang="vi-VN"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Then, is there a way to simultaneously increase the confidence level while narrowing the confidence interval?</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There is only one way: you</a:t>
                </a:r>
                <a:r>
                  <a:rPr lang="en-US" altLang="ko-KR" baseline="0" dirty="0"/>
                  <a:t> should</a:t>
                </a:r>
                <a:r>
                  <a:rPr lang="en-US" altLang="ko-KR" dirty="0"/>
                  <a:t> increase the sample size </a:t>
                </a:r>
                <a:r>
                  <a:rPr lang="en-US" altLang="ko-KR" sz="1200" i="0" dirty="0">
                    <a:latin typeface="Cambria Math" panose="02040503050406030204" pitchFamily="18" charset="0"/>
                    <a:ea typeface="Noto Sans CJK KR Regular" panose="020B0500000000000000" pitchFamily="34" charset="-127"/>
                    <a:cs typeface="Times New Roman" panose="02020603050405020304" pitchFamily="18" charset="0"/>
                  </a:rPr>
                  <a:t>𝑛</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154</a:t>
            </a:fld>
            <a:endParaRPr lang="ko-KR" altLang="en-US"/>
          </a:p>
        </p:txBody>
      </p:sp>
    </p:spTree>
    <p:extLst>
      <p:ext uri="{BB962C8B-B14F-4D97-AF65-F5344CB8AC3E}">
        <p14:creationId xmlns:p14="http://schemas.microsoft.com/office/powerpoint/2010/main" val="345641094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br>
              <a:rPr lang="vi-VN" sz="1200" b="1" dirty="0">
                <a:latin typeface="Arial" panose="02020603050405020304" pitchFamily="18" charset="0"/>
              </a:rPr>
            </a:br>
            <a:r>
              <a:rPr lang="vi-VN" sz="1200" b="1" dirty="0">
                <a:latin typeface="Arial" panose="02020603050405020304" pitchFamily="18" charset="0"/>
              </a:rPr>
              <a:t>MỤC ĐÍCH CỦA PHẦN THỰC HÀNH NÀY</a:t>
            </a:r>
          </a:p>
          <a:p>
            <a:pPr latinLnBrk="1"/>
            <a:r>
              <a:rPr lang="vi-VN" sz="1200" dirty="0">
                <a:solidFill>
                  <a:schemeClr val="tx1"/>
                </a:solidFill>
                <a:latin typeface="Arial"/>
                <a:ea typeface="+mn-ea"/>
                <a:cs typeface="+mn-cs"/>
              </a:rPr>
              <a:t>Trong phần thực hành này, bạn sẽ tính các phân vị bằng các hàm phân phối xác suất khác nhau.</a:t>
            </a:r>
          </a:p>
          <a:p>
            <a:pPr latinLnBrk="1"/>
            <a:r>
              <a:rPr lang="vi-VN" sz="1200" dirty="0">
                <a:solidFill>
                  <a:schemeClr val="tx1"/>
                </a:solidFill>
                <a:latin typeface="Arial"/>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000" b="1" dirty="0">
                <a:solidFill>
                  <a:prstClr val="black"/>
                </a:solidFill>
                <a:latin typeface="Arial" panose="02020603050405020304" pitchFamily="18" charset="0"/>
              </a:rPr>
              <a:t>HƯỚNG DẪN THỰC HÀNH</a:t>
            </a:r>
          </a:p>
          <a:p>
            <a:pPr marL="342900" lvl="0" indent="-342900">
              <a:spcAft>
                <a:spcPts val="800"/>
              </a:spcAft>
              <a:buFont typeface="+mj-lt"/>
              <a:buAutoNum type="arabicPeriod"/>
            </a:pPr>
            <a:r>
              <a:rPr lang="vi-VN" sz="1200" dirty="0">
                <a:solidFill>
                  <a:srgbClr val="000000"/>
                </a:solidFill>
                <a:latin typeface="Arial" panose="02020603050405020304" pitchFamily="18" charset="0"/>
                <a:cs typeface="Times New Roman" panose="02020603050405020304" pitchFamily="18" charset="0"/>
              </a:rPr>
              <a:t>Khởi chạy Jupyter Notebook. (Đọc lại bước 1-3 của </a:t>
            </a:r>
            <a:r>
              <a:rPr lang="vi-VN" sz="1200" b="1" dirty="0">
                <a:solidFill>
                  <a:srgbClr val="000000"/>
                </a:solidFill>
                <a:latin typeface="Arial" panose="02020603050405020304" pitchFamily="18" charset="0"/>
                <a:cs typeface="Times New Roman" panose="02020603050405020304" pitchFamily="18" charset="0"/>
              </a:rPr>
              <a:t>Bài tập Coding số 0301</a:t>
            </a:r>
            <a:r>
              <a:rPr lang="vi-VN" sz="1200" dirty="0">
                <a:solidFill>
                  <a:srgbClr val="000000"/>
                </a:solidFill>
                <a:latin typeface="Arial" panose="02020603050405020304" pitchFamily="18" charset="0"/>
                <a:cs typeface="Times New Roman" panose="02020603050405020304" pitchFamily="18" charset="0"/>
              </a:rPr>
              <a:t>.)</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vi-VN" sz="1200" dirty="0">
                <a:solidFill>
                  <a:schemeClr val="tx1"/>
                </a:solidFill>
                <a:latin typeface="Arial"/>
                <a:ea typeface="+mn-ea"/>
                <a:cs typeface="+mn-cs"/>
              </a:rPr>
              <a:t>Trong Sổ ghi chép Jupyter, nhấp vào tệp </a:t>
            </a:r>
            <a:r>
              <a:rPr lang="vi-VN" sz="1200" b="1" dirty="0">
                <a:solidFill>
                  <a:schemeClr val="tx1"/>
                </a:solidFill>
                <a:latin typeface="Arial"/>
                <a:ea typeface="+mn-ea"/>
                <a:cs typeface="+mn-cs"/>
              </a:rPr>
              <a:t>ex_0304.ipynb</a:t>
            </a:r>
            <a:r>
              <a:rPr lang="vi-VN" sz="1200" dirty="0">
                <a:solidFill>
                  <a:schemeClr val="tx1"/>
                </a:solidFill>
                <a:latin typeface="Arial"/>
                <a:ea typeface="+mn-ea"/>
                <a:cs typeface="+mn-cs"/>
              </a:rPr>
              <a:t> trong thư mục </a:t>
            </a:r>
            <a:r>
              <a:rPr lang="vi-VN" sz="1200" b="1" dirty="0">
                <a:solidFill>
                  <a:schemeClr val="tx1"/>
                </a:solidFill>
                <a:latin typeface="Arial"/>
                <a:ea typeface="+mn-ea"/>
                <a:cs typeface="+mn-cs"/>
              </a:rPr>
              <a:t>Coding Exercise.</a:t>
            </a:r>
          </a:p>
          <a:p>
            <a:pPr marL="342900" lvl="0" indent="-342900">
              <a:spcAft>
                <a:spcPts val="800"/>
              </a:spcAft>
              <a:buFont typeface="+mj-lt"/>
              <a:buAutoNum type="arabicPeriod"/>
            </a:pPr>
            <a:r>
              <a:rPr lang="vi-VN" sz="1200" dirty="0">
                <a:solidFill>
                  <a:srgbClr val="FF0000"/>
                </a:solidFill>
                <a:latin typeface="Arial"/>
                <a:ea typeface="+mn-ea"/>
                <a:cs typeface="+mn-cs"/>
              </a:rPr>
              <a:t>Xem lại các ví dụ về các chủ đề ở dưới đây:</a:t>
            </a:r>
            <a:br>
              <a:rPr lang="vi-VN" sz="1000" i="0" dirty="0">
                <a:solidFill>
                  <a:srgbClr val="FF0000"/>
                </a:solidFill>
                <a:latin typeface="Arial"/>
                <a:ea typeface="+mn-ea"/>
                <a:cs typeface="+mn-cs"/>
              </a:rPr>
            </a:br>
            <a:br>
              <a:rPr lang="vi-VN" sz="1000" i="0" dirty="0">
                <a:solidFill>
                  <a:srgbClr val="FF0000"/>
                </a:solidFill>
                <a:latin typeface="Arial"/>
                <a:ea typeface="+mn-ea"/>
                <a:cs typeface="+mn-cs"/>
              </a:rPr>
            </a:br>
            <a:r>
              <a:rPr lang="vi-VN" sz="1200" i="1" dirty="0">
                <a:solidFill>
                  <a:schemeClr val="tx1"/>
                </a:solidFill>
                <a:latin typeface="Arial"/>
                <a:ea typeface="+mn-ea"/>
                <a:cs typeface="+mn-cs"/>
              </a:rPr>
              <a:t>A. Phân vị</a:t>
            </a:r>
            <a:br>
              <a:rPr lang="vi-VN" sz="1200" i="1" dirty="0">
                <a:solidFill>
                  <a:schemeClr val="tx1"/>
                </a:solidFill>
                <a:latin typeface="Arial"/>
                <a:ea typeface="+mn-ea"/>
                <a:cs typeface="+mn-cs"/>
              </a:rPr>
            </a:br>
            <a:r>
              <a:rPr lang="vi-VN" sz="1200" i="1" dirty="0">
                <a:solidFill>
                  <a:schemeClr val="tx1"/>
                </a:solidFill>
                <a:latin typeface="Arial"/>
                <a:ea typeface="+mn-ea"/>
                <a:cs typeface="+mn-cs"/>
              </a:rPr>
              <a:t>	i. Chuẩn tắc</a:t>
            </a:r>
            <a:br>
              <a:rPr lang="vi-VN" sz="1200" i="1" dirty="0">
                <a:solidFill>
                  <a:schemeClr val="tx1"/>
                </a:solidFill>
                <a:latin typeface="Arial"/>
                <a:ea typeface="+mn-ea"/>
                <a:cs typeface="+mn-cs"/>
              </a:rPr>
            </a:br>
            <a:r>
              <a:rPr lang="vi-VN" sz="1200" i="1" dirty="0">
                <a:solidFill>
                  <a:schemeClr val="tx1"/>
                </a:solidFill>
                <a:latin typeface="Arial"/>
                <a:ea typeface="+mn-ea"/>
                <a:cs typeface="+mn-cs"/>
              </a:rPr>
              <a:t>	ii. Student-t</a:t>
            </a:r>
            <a:br>
              <a:rPr lang="vi-VN" sz="1200" i="1" dirty="0">
                <a:solidFill>
                  <a:schemeClr val="tx1"/>
                </a:solidFill>
                <a:latin typeface="Arial"/>
                <a:ea typeface="+mn-ea"/>
                <a:cs typeface="+mn-cs"/>
              </a:rPr>
            </a:br>
            <a:r>
              <a:rPr lang="vi-VN" sz="1200" i="1" dirty="0">
                <a:solidFill>
                  <a:schemeClr val="tx1"/>
                </a:solidFill>
                <a:latin typeface="Arial"/>
                <a:ea typeface="+mn-ea"/>
                <a:cs typeface="+mn-cs"/>
              </a:rPr>
              <a:t>	iii. Chi-bình phương</a:t>
            </a:r>
            <a:br>
              <a:rPr lang="vi-VN" sz="1200" i="1" dirty="0">
                <a:solidFill>
                  <a:schemeClr val="tx1"/>
                </a:solidFill>
                <a:latin typeface="Arial"/>
                <a:ea typeface="+mn-ea"/>
                <a:cs typeface="+mn-cs"/>
              </a:rPr>
            </a:br>
            <a:endParaRPr lang="vi-VN" sz="1200" i="1" dirty="0">
              <a:solidFill>
                <a:schemeClr val="tx1"/>
              </a:solidFill>
              <a:latin typeface="Arial"/>
              <a:ea typeface="+mn-ea"/>
              <a:cs typeface="+mn-cs"/>
            </a:endParaRPr>
          </a:p>
          <a:p>
            <a:pPr marL="342900" lvl="0" indent="-342900">
              <a:spcAft>
                <a:spcPts val="800"/>
              </a:spcAft>
              <a:buFont typeface="+mj-lt"/>
              <a:buAutoNum type="arabicPeriod"/>
            </a:pPr>
            <a:r>
              <a:rPr lang="vi-VN" sz="1200" dirty="0">
                <a:solidFill>
                  <a:schemeClr val="tx1"/>
                </a:solidFill>
                <a:latin typeface="Arial"/>
                <a:ea typeface="+mn-ea"/>
                <a:cs typeface="+mn-cs"/>
              </a:rPr>
              <a:t>(Không bắt buộc) Sử dụng ô trống ở dưới để tùy ý thực hành riêng.</a:t>
            </a: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155</a:t>
            </a:fld>
            <a:endParaRPr lang="ko-KR" altLang="en-US" dirty="0"/>
          </a:p>
        </p:txBody>
      </p:sp>
    </p:spTree>
    <p:extLst>
      <p:ext uri="{BB962C8B-B14F-4D97-AF65-F5344CB8AC3E}">
        <p14:creationId xmlns:p14="http://schemas.microsoft.com/office/powerpoint/2010/main" val="427297316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br>
              <a:rPr lang="vi-VN" sz="1200" b="1" dirty="0">
                <a:latin typeface="Arial" panose="02020603050405020304" pitchFamily="18" charset="0"/>
              </a:rPr>
            </a:br>
            <a:r>
              <a:rPr lang="vi-VN" sz="1200" b="1" dirty="0">
                <a:latin typeface="Arial" panose="02020603050405020304" pitchFamily="18" charset="0"/>
              </a:rPr>
              <a:t>MỤC ĐÍCH CỦA PHẦN THỰC HÀNH NÀY</a:t>
            </a:r>
          </a:p>
          <a:p>
            <a:pPr latinLnBrk="1"/>
            <a:r>
              <a:rPr lang="vi-VN" sz="1200" dirty="0">
                <a:solidFill>
                  <a:schemeClr val="tx1"/>
                </a:solidFill>
                <a:latin typeface="Arial"/>
                <a:ea typeface="+mn-ea"/>
                <a:cs typeface="+mn-cs"/>
              </a:rPr>
              <a:t>Trong phần thực hành này, bạn sẽ được trải nghiệm một số ví dụ về ước lượng khoảng của số trung bình.</a:t>
            </a:r>
          </a:p>
          <a:p>
            <a:pPr latinLnBrk="1"/>
            <a:r>
              <a:rPr lang="vi-VN" sz="1200" dirty="0">
                <a:solidFill>
                  <a:schemeClr val="tx1"/>
                </a:solidFill>
                <a:latin typeface="Arial"/>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000" b="1" dirty="0">
                <a:solidFill>
                  <a:prstClr val="black"/>
                </a:solidFill>
                <a:latin typeface="Arial" panose="02020603050405020304" pitchFamily="18" charset="0"/>
              </a:rPr>
              <a:t>HƯỚNG DẪN THỰC HÀNH</a:t>
            </a:r>
          </a:p>
          <a:p>
            <a:pPr marL="342900" lvl="0" indent="-342900">
              <a:spcAft>
                <a:spcPts val="800"/>
              </a:spcAft>
              <a:buFont typeface="+mj-lt"/>
              <a:buAutoNum type="arabicPeriod"/>
            </a:pPr>
            <a:r>
              <a:rPr lang="vi-VN" sz="1200" dirty="0">
                <a:solidFill>
                  <a:srgbClr val="000000"/>
                </a:solidFill>
                <a:latin typeface="Arial" panose="02020603050405020304" pitchFamily="18" charset="0"/>
                <a:cs typeface="Times New Roman" panose="02020603050405020304" pitchFamily="18" charset="0"/>
              </a:rPr>
              <a:t>Khởi chạy Jupyter Notebook. (Đọc lại bước 1-3 của </a:t>
            </a:r>
            <a:r>
              <a:rPr lang="vi-VN" sz="1200" b="1" dirty="0">
                <a:solidFill>
                  <a:srgbClr val="000000"/>
                </a:solidFill>
                <a:latin typeface="Arial" panose="02020603050405020304" pitchFamily="18" charset="0"/>
                <a:cs typeface="Times New Roman" panose="02020603050405020304" pitchFamily="18" charset="0"/>
              </a:rPr>
              <a:t>Bài tập Coding số 0301</a:t>
            </a:r>
            <a:r>
              <a:rPr lang="vi-VN" sz="1200" dirty="0">
                <a:solidFill>
                  <a:srgbClr val="000000"/>
                </a:solidFill>
                <a:latin typeface="Arial" panose="02020603050405020304" pitchFamily="18" charset="0"/>
                <a:cs typeface="Times New Roman" panose="02020603050405020304" pitchFamily="18" charset="0"/>
              </a:rPr>
              <a:t>.)</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vi-VN" sz="1200" dirty="0">
                <a:solidFill>
                  <a:schemeClr val="tx1"/>
                </a:solidFill>
                <a:latin typeface="Arial"/>
                <a:ea typeface="+mn-ea"/>
                <a:cs typeface="+mn-cs"/>
              </a:rPr>
              <a:t>Trong Sổ ghi chép Jupyter, nhấp vào tệp </a:t>
            </a:r>
            <a:r>
              <a:rPr lang="vi-VN" sz="1200" b="1" dirty="0">
                <a:solidFill>
                  <a:schemeClr val="tx1"/>
                </a:solidFill>
                <a:latin typeface="Arial"/>
                <a:ea typeface="+mn-ea"/>
                <a:cs typeface="+mn-cs"/>
              </a:rPr>
              <a:t>ex_0305.ipynb</a:t>
            </a:r>
            <a:r>
              <a:rPr lang="vi-VN" sz="1200" dirty="0">
                <a:solidFill>
                  <a:schemeClr val="tx1"/>
                </a:solidFill>
                <a:latin typeface="Arial"/>
                <a:ea typeface="+mn-ea"/>
                <a:cs typeface="+mn-cs"/>
              </a:rPr>
              <a:t> trong thư mục </a:t>
            </a:r>
            <a:r>
              <a:rPr lang="vi-VN" sz="1200" b="1" dirty="0">
                <a:solidFill>
                  <a:schemeClr val="tx1"/>
                </a:solidFill>
                <a:latin typeface="Arial"/>
                <a:ea typeface="+mn-ea"/>
                <a:cs typeface="+mn-cs"/>
              </a:rPr>
              <a:t>Coding Exercise.</a:t>
            </a:r>
          </a:p>
          <a:p>
            <a:pPr marL="342900" lvl="0" indent="-342900">
              <a:spcAft>
                <a:spcPts val="800"/>
              </a:spcAft>
              <a:buFont typeface="+mj-lt"/>
              <a:buAutoNum type="arabicPeriod"/>
            </a:pPr>
            <a:r>
              <a:rPr lang="vi-VN" sz="1200" dirty="0">
                <a:solidFill>
                  <a:srgbClr val="FF0000"/>
                </a:solidFill>
                <a:latin typeface="Arial"/>
                <a:ea typeface="+mn-ea"/>
                <a:cs typeface="+mn-cs"/>
              </a:rPr>
              <a:t>Xem lại các ví dụ về các chủ đề ở dưới đây:</a:t>
            </a:r>
            <a:br>
              <a:rPr lang="vi-VN" sz="1000" i="0" dirty="0">
                <a:solidFill>
                  <a:srgbClr val="FF0000"/>
                </a:solidFill>
                <a:latin typeface="Arial"/>
                <a:ea typeface="+mn-ea"/>
                <a:cs typeface="+mn-cs"/>
              </a:rPr>
            </a:br>
            <a:br>
              <a:rPr lang="vi-VN" sz="1000" i="0" dirty="0">
                <a:solidFill>
                  <a:srgbClr val="FF0000"/>
                </a:solidFill>
                <a:latin typeface="Arial"/>
                <a:ea typeface="+mn-ea"/>
                <a:cs typeface="+mn-cs"/>
              </a:rPr>
            </a:br>
            <a:r>
              <a:rPr lang="vi-VN" sz="1200" i="1" dirty="0">
                <a:solidFill>
                  <a:schemeClr val="tx1"/>
                </a:solidFill>
                <a:latin typeface="Arial"/>
                <a:ea typeface="+mn-ea"/>
                <a:cs typeface="+mn-cs"/>
              </a:rPr>
              <a:t>A. Ước lượng khoảng của số trung bình</a:t>
            </a:r>
            <a:br>
              <a:rPr lang="vi-VN" sz="1200" i="1" dirty="0">
                <a:solidFill>
                  <a:schemeClr val="tx1"/>
                </a:solidFill>
                <a:latin typeface="Arial"/>
                <a:ea typeface="+mn-ea"/>
                <a:cs typeface="+mn-cs"/>
              </a:rPr>
            </a:br>
            <a:r>
              <a:rPr lang="vi-VN" sz="1200" i="1" dirty="0">
                <a:solidFill>
                  <a:schemeClr val="tx1"/>
                </a:solidFill>
                <a:latin typeface="Arial"/>
                <a:ea typeface="+mn-ea"/>
                <a:cs typeface="+mn-cs"/>
              </a:rPr>
              <a:t>	i. Khoảng tin cậy 90%</a:t>
            </a:r>
            <a:br>
              <a:rPr lang="vi-VN" sz="1200" i="1" dirty="0">
                <a:solidFill>
                  <a:schemeClr val="tx1"/>
                </a:solidFill>
                <a:latin typeface="Arial"/>
                <a:ea typeface="+mn-ea"/>
                <a:cs typeface="+mn-cs"/>
              </a:rPr>
            </a:br>
            <a:r>
              <a:rPr lang="vi-VN" sz="1200" i="1" dirty="0">
                <a:solidFill>
                  <a:schemeClr val="tx1"/>
                </a:solidFill>
                <a:latin typeface="Arial"/>
                <a:ea typeface="+mn-ea"/>
                <a:cs typeface="+mn-cs"/>
              </a:rPr>
              <a:t>	ii. Khoảng tin cậy 95%</a:t>
            </a:r>
            <a:br>
              <a:rPr lang="vi-VN" sz="1200" i="1" dirty="0">
                <a:solidFill>
                  <a:schemeClr val="tx1"/>
                </a:solidFill>
                <a:latin typeface="Arial"/>
                <a:ea typeface="+mn-ea"/>
                <a:cs typeface="+mn-cs"/>
              </a:rPr>
            </a:br>
            <a:r>
              <a:rPr lang="vi-VN" sz="1200" i="1" dirty="0">
                <a:solidFill>
                  <a:schemeClr val="tx1"/>
                </a:solidFill>
                <a:latin typeface="Arial"/>
                <a:ea typeface="+mn-ea"/>
                <a:cs typeface="+mn-cs"/>
              </a:rPr>
              <a:t>	iii. Khoảng tin cậy 99%</a:t>
            </a:r>
            <a:br>
              <a:rPr lang="vi-VN" sz="1200" i="1" dirty="0">
                <a:solidFill>
                  <a:schemeClr val="tx1"/>
                </a:solidFill>
                <a:latin typeface="Arial"/>
                <a:ea typeface="+mn-ea"/>
                <a:cs typeface="+mn-cs"/>
              </a:rPr>
            </a:br>
            <a:endParaRPr lang="vi-VN" sz="1200" i="1" dirty="0">
              <a:solidFill>
                <a:schemeClr val="tx1"/>
              </a:solidFill>
              <a:latin typeface="Arial"/>
              <a:ea typeface="+mn-ea"/>
              <a:cs typeface="+mn-cs"/>
            </a:endParaRPr>
          </a:p>
          <a:p>
            <a:pPr marL="342900" lvl="0" indent="-342900">
              <a:spcAft>
                <a:spcPts val="800"/>
              </a:spcAft>
              <a:buFont typeface="+mj-lt"/>
              <a:buAutoNum type="arabicPeriod"/>
            </a:pPr>
            <a:r>
              <a:rPr lang="vi-VN" sz="1200" dirty="0">
                <a:solidFill>
                  <a:schemeClr val="tx1"/>
                </a:solidFill>
                <a:latin typeface="Arial"/>
                <a:ea typeface="+mn-ea"/>
                <a:cs typeface="+mn-cs"/>
              </a:rPr>
              <a:t>(Tùy chọn) Sử dụng ô trống ở dưới cùng để thực hiện các nhu cầu cá nhân của riêng bạn.</a:t>
            </a: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156</a:t>
            </a:fld>
            <a:endParaRPr lang="ko-KR" altLang="en-US" dirty="0"/>
          </a:p>
        </p:txBody>
      </p:sp>
    </p:spTree>
    <p:extLst>
      <p:ext uri="{BB962C8B-B14F-4D97-AF65-F5344CB8AC3E}">
        <p14:creationId xmlns:p14="http://schemas.microsoft.com/office/powerpoint/2010/main" val="313103846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Có ba kiểu hệ số tương quan chính.</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Kiểu phổ biến nhất được gọi là “hệ số tương quan Pearson” hay “hệ số tương quan”.</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157</a:t>
            </a:fld>
            <a:endParaRPr lang="ko-KR" altLang="en-US"/>
          </a:p>
        </p:txBody>
      </p:sp>
    </p:spTree>
    <p:extLst>
      <p:ext uri="{BB962C8B-B14F-4D97-AF65-F5344CB8AC3E}">
        <p14:creationId xmlns:p14="http://schemas.microsoft.com/office/powerpoint/2010/main" val="169695188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Bạn có thể tính các khoảng tin cậy của hệ số tương quan.</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Để tính được, bạn cần thực hiện thêm một bước: Sử dụng phép biến đổi Fisher.</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Cần thực hiện bước này để “sửa lại” các “chênh lệch” do sự tồn tại của các giới hạn.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tanh() được gọi là hàm “tiếp tuyến hypebol”.</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arctanh() được gọi là hàm “tiếp tuyến hypebol đảo nghịch”.</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158</a:t>
            </a:fld>
            <a:endParaRPr lang="ko-KR" altLang="en-US"/>
          </a:p>
        </p:txBody>
      </p:sp>
    </p:spTree>
    <p:extLst>
      <p:ext uri="{BB962C8B-B14F-4D97-AF65-F5344CB8AC3E}">
        <p14:creationId xmlns:p14="http://schemas.microsoft.com/office/powerpoint/2010/main" val="39646553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tanh() được gọi là hàm “tiếp tuyến hypebol”.</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159</a:t>
            </a:fld>
            <a:endParaRPr lang="ko-KR" altLang="en-US"/>
          </a:p>
        </p:txBody>
      </p:sp>
    </p:spTree>
    <p:extLst>
      <p:ext uri="{BB962C8B-B14F-4D97-AF65-F5344CB8AC3E}">
        <p14:creationId xmlns:p14="http://schemas.microsoft.com/office/powerpoint/2010/main" val="38627641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Các định lý thể hiện các tính chất cơ bản mà xác suất phải thỏa mãn.</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1) Xác suất có các giới hạn là 0 (giới hạn dưới) và 1 (giới hạn trên).</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2) Xác suất của các biến cố sơ cấp có tổng bằng 1, không ít hơn hoặc nhiều hơn.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a:t>
            </a:fld>
            <a:endParaRPr lang="ko-KR" altLang="en-US"/>
          </a:p>
        </p:txBody>
      </p:sp>
    </p:spTree>
    <p:extLst>
      <p:ext uri="{BB962C8B-B14F-4D97-AF65-F5344CB8AC3E}">
        <p14:creationId xmlns:p14="http://schemas.microsoft.com/office/powerpoint/2010/main" val="268423418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br>
              <a:rPr lang="vi-VN" sz="1200" b="1" dirty="0">
                <a:latin typeface="Arial" panose="02020603050405020304" pitchFamily="18" charset="0"/>
              </a:rPr>
            </a:br>
            <a:r>
              <a:rPr lang="vi-VN" sz="1200" b="1" dirty="0">
                <a:latin typeface="Arial" panose="02020603050405020304" pitchFamily="18" charset="0"/>
              </a:rPr>
              <a:t>MỤC ĐÍCH CỦA PHẦN THỰC HÀNH NÀY</a:t>
            </a:r>
          </a:p>
          <a:p>
            <a:pPr latinLnBrk="1"/>
            <a:r>
              <a:rPr lang="vi-VN" sz="1200" dirty="0">
                <a:solidFill>
                  <a:schemeClr val="tx1"/>
                </a:solidFill>
                <a:latin typeface="Arial"/>
                <a:ea typeface="+mn-ea"/>
                <a:cs typeface="+mn-cs"/>
              </a:rPr>
              <a:t>Trong phần thực hành này, bạn sẽ đánh giá một trường hợp thực tế có thể áp dụng ước lượng khoảng của tỉ lệ.</a:t>
            </a:r>
          </a:p>
          <a:p>
            <a:pPr latinLnBrk="1"/>
            <a:r>
              <a:rPr lang="vi-VN" sz="1200" dirty="0">
                <a:solidFill>
                  <a:schemeClr val="tx1"/>
                </a:solidFill>
                <a:latin typeface="Arial"/>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000" b="1" dirty="0">
                <a:solidFill>
                  <a:prstClr val="black"/>
                </a:solidFill>
                <a:latin typeface="Arial" panose="02020603050405020304" pitchFamily="18" charset="0"/>
              </a:rPr>
              <a:t>HƯỚNG DẪN THỰC HÀNH</a:t>
            </a:r>
          </a:p>
          <a:p>
            <a:pPr marL="342900" lvl="0" indent="-342900">
              <a:spcAft>
                <a:spcPts val="800"/>
              </a:spcAft>
              <a:buFont typeface="+mj-lt"/>
              <a:buAutoNum type="arabicPeriod"/>
            </a:pPr>
            <a:r>
              <a:rPr lang="vi-VN" sz="1200" dirty="0">
                <a:solidFill>
                  <a:srgbClr val="000000"/>
                </a:solidFill>
                <a:latin typeface="Arial" panose="02020603050405020304" pitchFamily="18" charset="0"/>
                <a:cs typeface="Times New Roman" panose="02020603050405020304" pitchFamily="18" charset="0"/>
              </a:rPr>
              <a:t>Khởi chạy Jupyter Notebook. (Đọc lại bước 1-3 của </a:t>
            </a:r>
            <a:r>
              <a:rPr lang="vi-VN" sz="1200" b="1" dirty="0">
                <a:solidFill>
                  <a:srgbClr val="000000"/>
                </a:solidFill>
                <a:latin typeface="Arial" panose="02020603050405020304" pitchFamily="18" charset="0"/>
                <a:cs typeface="Times New Roman" panose="02020603050405020304" pitchFamily="18" charset="0"/>
              </a:rPr>
              <a:t>Bài tập Coding số 0301</a:t>
            </a:r>
            <a:r>
              <a:rPr lang="vi-VN" sz="1200" dirty="0">
                <a:solidFill>
                  <a:srgbClr val="000000"/>
                </a:solidFill>
                <a:latin typeface="Arial" panose="02020603050405020304" pitchFamily="18" charset="0"/>
                <a:cs typeface="Times New Roman" panose="02020603050405020304" pitchFamily="18" charset="0"/>
              </a:rPr>
              <a:t>.)</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vi-VN" sz="1200" dirty="0">
                <a:solidFill>
                  <a:schemeClr val="tx1"/>
                </a:solidFill>
                <a:latin typeface="Arial"/>
                <a:ea typeface="+mn-ea"/>
                <a:cs typeface="+mn-cs"/>
              </a:rPr>
              <a:t>Trong Sổ ghi chép Jupyter, nhấp vào tệp </a:t>
            </a:r>
            <a:r>
              <a:rPr lang="vi-VN" sz="1200" b="1" dirty="0">
                <a:solidFill>
                  <a:schemeClr val="tx1"/>
                </a:solidFill>
                <a:latin typeface="Arial"/>
                <a:ea typeface="+mn-ea"/>
                <a:cs typeface="+mn-cs"/>
              </a:rPr>
              <a:t>ex_0306.ipynb</a:t>
            </a:r>
            <a:r>
              <a:rPr lang="vi-VN" sz="1200" dirty="0">
                <a:solidFill>
                  <a:schemeClr val="tx1"/>
                </a:solidFill>
                <a:latin typeface="Arial"/>
                <a:ea typeface="+mn-ea"/>
                <a:cs typeface="+mn-cs"/>
              </a:rPr>
              <a:t> trong thư mục </a:t>
            </a:r>
            <a:r>
              <a:rPr lang="vi-VN" sz="1200" b="1" dirty="0">
                <a:solidFill>
                  <a:schemeClr val="tx1"/>
                </a:solidFill>
                <a:latin typeface="Arial"/>
                <a:ea typeface="+mn-ea"/>
                <a:cs typeface="+mn-cs"/>
              </a:rPr>
              <a:t>Coding Exercise.</a:t>
            </a:r>
          </a:p>
          <a:p>
            <a:pPr marL="342900" lvl="0" indent="-342900">
              <a:spcAft>
                <a:spcPts val="800"/>
              </a:spcAft>
              <a:buFont typeface="+mj-lt"/>
              <a:buAutoNum type="arabicPeriod"/>
            </a:pPr>
            <a:r>
              <a:rPr lang="vi-VN" sz="1200" dirty="0">
                <a:solidFill>
                  <a:srgbClr val="FF0000"/>
                </a:solidFill>
                <a:latin typeface="Arial"/>
                <a:ea typeface="+mn-ea"/>
                <a:cs typeface="+mn-cs"/>
              </a:rPr>
              <a:t>Xem lại các ví dụ về các chủ đề ở dưới đây:</a:t>
            </a:r>
            <a:br>
              <a:rPr lang="vi-VN" sz="1000" i="0" dirty="0">
                <a:solidFill>
                  <a:srgbClr val="FF0000"/>
                </a:solidFill>
                <a:latin typeface="Arial"/>
                <a:ea typeface="+mn-ea"/>
                <a:cs typeface="+mn-cs"/>
              </a:rPr>
            </a:br>
            <a:br>
              <a:rPr lang="vi-VN" sz="1000" i="0" dirty="0">
                <a:solidFill>
                  <a:srgbClr val="FF0000"/>
                </a:solidFill>
                <a:latin typeface="Arial"/>
                <a:ea typeface="+mn-ea"/>
                <a:cs typeface="+mn-cs"/>
              </a:rPr>
            </a:br>
            <a:r>
              <a:rPr lang="vi-VN" sz="1200" i="1" dirty="0">
                <a:solidFill>
                  <a:schemeClr val="tx1"/>
                </a:solidFill>
                <a:latin typeface="Arial"/>
                <a:ea typeface="+mn-ea"/>
                <a:cs typeface="+mn-cs"/>
              </a:rPr>
              <a:t>A. Ước lượng khoảng của tỉ lệ</a:t>
            </a:r>
            <a:br>
              <a:rPr lang="vi-VN" sz="1200" i="1" dirty="0">
                <a:solidFill>
                  <a:schemeClr val="tx1"/>
                </a:solidFill>
                <a:latin typeface="Arial"/>
                <a:ea typeface="+mn-ea"/>
                <a:cs typeface="+mn-cs"/>
              </a:rPr>
            </a:br>
            <a:r>
              <a:rPr lang="vi-VN" sz="1200" i="1" dirty="0">
                <a:solidFill>
                  <a:schemeClr val="tx1"/>
                </a:solidFill>
                <a:latin typeface="Arial"/>
                <a:ea typeface="+mn-ea"/>
                <a:cs typeface="+mn-cs"/>
              </a:rPr>
              <a:t>B. Ước lượng khoảng tại các kích thước mẫu khác nhau</a:t>
            </a:r>
            <a:br>
              <a:rPr lang="vi-VN" sz="1200" i="1" dirty="0">
                <a:solidFill>
                  <a:schemeClr val="tx1"/>
                </a:solidFill>
                <a:latin typeface="Arial"/>
                <a:ea typeface="+mn-ea"/>
                <a:cs typeface="+mn-cs"/>
              </a:rPr>
            </a:br>
            <a:endParaRPr lang="vi-VN" sz="1200" i="1" dirty="0">
              <a:solidFill>
                <a:schemeClr val="tx1"/>
              </a:solidFill>
              <a:latin typeface="Arial"/>
              <a:ea typeface="+mn-ea"/>
              <a:cs typeface="+mn-cs"/>
            </a:endParaRPr>
          </a:p>
          <a:p>
            <a:pPr marL="342900" lvl="0" indent="-342900">
              <a:spcAft>
                <a:spcPts val="800"/>
              </a:spcAft>
              <a:buFont typeface="+mj-lt"/>
              <a:buAutoNum type="arabicPeriod"/>
            </a:pPr>
            <a:r>
              <a:rPr lang="vi-VN" sz="1200" dirty="0">
                <a:solidFill>
                  <a:schemeClr val="tx1"/>
                </a:solidFill>
                <a:latin typeface="Arial"/>
                <a:ea typeface="+mn-ea"/>
                <a:cs typeface="+mn-cs"/>
              </a:rPr>
              <a:t>(Tùy chọn) Sử dụng ô trống ở dưới cùng để thực hiện các nhu cầu cá nhân của riêng bạn.</a:t>
            </a: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160</a:t>
            </a:fld>
            <a:endParaRPr lang="ko-KR" altLang="en-US" dirty="0"/>
          </a:p>
        </p:txBody>
      </p:sp>
    </p:spTree>
    <p:extLst>
      <p:ext uri="{BB962C8B-B14F-4D97-AF65-F5344CB8AC3E}">
        <p14:creationId xmlns:p14="http://schemas.microsoft.com/office/powerpoint/2010/main" val="260945484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161</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2501545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Đôi khi bạn cần kiểm định các giả thuyết </a:t>
            </a:r>
            <a:r>
              <a:rPr lang="vi-VN" sz="1200" dirty="0">
                <a:latin typeface="Arial" panose="02020603050405020304" pitchFamily="18" charset="0"/>
                <a:ea typeface="Noto Sans CJK KR Regular" panose="020B0500000000000000" pitchFamily="34" charset="-127"/>
                <a:cs typeface="Times New Roman" panose="02020603050405020304" pitchFamily="18" charset="0"/>
              </a:rPr>
              <a:t>về các tham số của quần thể.</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dirty="0">
                <a:latin typeface="Arial" panose="02020603050405020304" pitchFamily="18" charset="0"/>
                <a:ea typeface="Noto Sans CJK KR Regular" panose="020B0500000000000000" pitchFamily="34" charset="-127"/>
                <a:cs typeface="Times New Roman" panose="02020603050405020304" pitchFamily="18" charset="0"/>
              </a:rPr>
              <a:t>Một hạn chế ở đây là bạn không thể tùy ý sử dụng toàn bộ quần thể, chỉ nên kiểm định giả thuyết bằng một mẫu.</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ea typeface="Noto Sans CJK KR Regular" panose="020B0500000000000000" pitchFamily="34" charset="-127"/>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162</a:t>
            </a:fld>
            <a:endParaRPr lang="ko-KR" altLang="en-US"/>
          </a:p>
        </p:txBody>
      </p:sp>
    </p:spTree>
    <p:extLst>
      <p:ext uri="{BB962C8B-B14F-4D97-AF65-F5344CB8AC3E}">
        <p14:creationId xmlns:p14="http://schemas.microsoft.com/office/powerpoint/2010/main" val="1985610230"/>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Kiểm định giả thuyết phản ánh hệ thống tư pháp hiện đại.</a:t>
            </a:r>
          </a:p>
          <a:p>
            <a:pPr marL="0" indent="0" algn="just">
              <a:lnSpc>
                <a:spcPct val="150000"/>
              </a:lnSpc>
              <a:buNone/>
            </a:pPr>
            <a:r>
              <a:rPr lang="vi-VN" sz="1200" dirty="0">
                <a:latin typeface="Arial" panose="02020603050405020304" pitchFamily="18" charset="0"/>
                <a:ea typeface="Noto Sans CJK KR Regular" panose="020B0500000000000000" pitchFamily="34" charset="-127"/>
                <a:cs typeface="Times New Roman" panose="02020603050405020304" pitchFamily="18" charset="0"/>
              </a:rPr>
              <a:t>Bị cáo sẽ được cho là </a:t>
            </a:r>
            <a:r>
              <a:rPr lang="vi-VN" sz="1200" b="1" dirty="0">
                <a:latin typeface="Arial" panose="02020603050405020304" pitchFamily="18" charset="0"/>
                <a:ea typeface="Noto Sans CJK KR Regular" panose="020B0500000000000000" pitchFamily="34" charset="-127"/>
                <a:cs typeface="Times New Roman" panose="02020603050405020304" pitchFamily="18" charset="0"/>
              </a:rPr>
              <a:t>vô tội</a:t>
            </a:r>
            <a:r>
              <a:rPr lang="vi-VN" sz="1200" dirty="0">
                <a:latin typeface="Arial" panose="02020603050405020304" pitchFamily="18" charset="0"/>
                <a:ea typeface="Noto Sans CJK KR Regular" panose="020B0500000000000000" pitchFamily="34" charset="-127"/>
                <a:cs typeface="Times New Roman" panose="02020603050405020304" pitchFamily="18" charset="0"/>
              </a:rPr>
              <a:t> cho đến khi điều ngược lại được chứng mình.</a:t>
            </a:r>
          </a:p>
          <a:p>
            <a:pPr marL="0" indent="0" algn="just">
              <a:lnSpc>
                <a:spcPct val="150000"/>
              </a:lnSpc>
              <a:buNone/>
            </a:pPr>
            <a:r>
              <a:rPr lang="vi-VN" sz="1200" dirty="0">
                <a:latin typeface="Arial" panose="02020603050405020304" pitchFamily="18" charset="0"/>
                <a:ea typeface="Noto Sans CJK KR Regular" panose="020B0500000000000000" pitchFamily="34" charset="-127"/>
                <a:cs typeface="Times New Roman" panose="02020603050405020304" pitchFamily="18" charset="0"/>
              </a:rPr>
              <a:t>Bị cáo </a:t>
            </a:r>
            <a:r>
              <a:rPr lang="vi-VN" sz="1200" b="1" dirty="0">
                <a:latin typeface="Arial" panose="02020603050405020304" pitchFamily="18" charset="0"/>
                <a:ea typeface="Noto Sans CJK KR Regular" panose="020B0500000000000000" pitchFamily="34" charset="-127"/>
                <a:cs typeface="Times New Roman" panose="02020603050405020304" pitchFamily="18" charset="0"/>
              </a:rPr>
              <a:t>không cần</a:t>
            </a:r>
            <a:r>
              <a:rPr lang="vi-VN" sz="1200" dirty="0">
                <a:latin typeface="Arial" panose="02020603050405020304" pitchFamily="18" charset="0"/>
                <a:ea typeface="Noto Sans CJK KR Regular" panose="020B0500000000000000" pitchFamily="34" charset="-127"/>
                <a:cs typeface="Times New Roman" panose="02020603050405020304" pitchFamily="18" charset="0"/>
              </a:rPr>
              <a:t>tự chứng minh mình vô tội.</a:t>
            </a:r>
          </a:p>
          <a:p>
            <a:pPr marL="0" indent="0" algn="just">
              <a:lnSpc>
                <a:spcPct val="150000"/>
              </a:lnSpc>
              <a:buNone/>
            </a:pPr>
            <a:r>
              <a:rPr lang="vi-VN" sz="1200" dirty="0">
                <a:latin typeface="Arial" panose="02020603050405020304" pitchFamily="18" charset="0"/>
                <a:ea typeface="Noto Sans CJK KR Regular" panose="020B0500000000000000" pitchFamily="34" charset="-127"/>
                <a:cs typeface="Times New Roman" panose="02020603050405020304" pitchFamily="18" charset="0"/>
              </a:rPr>
              <a:t>Mục đích chính của phiên tòa là để chứng minh bị cáo có tội.</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163</a:t>
            </a:fld>
            <a:endParaRPr lang="ko-KR" altLang="en-US"/>
          </a:p>
        </p:txBody>
      </p:sp>
    </p:spTree>
    <p:extLst>
      <p:ext uri="{BB962C8B-B14F-4D97-AF65-F5344CB8AC3E}">
        <p14:creationId xmlns:p14="http://schemas.microsoft.com/office/powerpoint/2010/main" val="1573446597"/>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Slide này tóm tắt các giả định của một hệ thống tư pháp hiện đại.</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Hãy so sánh hệ thống này với hệ thống của tương lai đen tối được mô tả trong bộ phim “Thẩm phán Dredd” ra mắt năm 1995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 Thẩm phán Dredd tự khởi kiện, tuyên án và thi hành ánh.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164</a:t>
            </a:fld>
            <a:endParaRPr lang="ko-KR" altLang="en-US"/>
          </a:p>
        </p:txBody>
      </p:sp>
    </p:spTree>
    <p:extLst>
      <p:ext uri="{BB962C8B-B14F-4D97-AF65-F5344CB8AC3E}">
        <p14:creationId xmlns:p14="http://schemas.microsoft.com/office/powerpoint/2010/main" val="256260586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“Giả thuyết không” giống như sự vô tội của bị cáo; nó được coi là đúng cho đến khi điều ngược lại được chứng minh.</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“Giả thuyết thay thế” giống như sự tuyên án có tội; nó nên được chứng minh với một bằng chứng “đủ”.</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a:t>
            </a:r>
            <a:r>
              <a:rPr lang="vi-VN" sz="1200" dirty="0">
                <a:latin typeface="Arial" panose="02020603050405020304" pitchFamily="18" charset="0"/>
                <a:ea typeface="Noto Sans CJK KR Regular" panose="020B0500000000000000" pitchFamily="34" charset="-127"/>
                <a:cs typeface="Times New Roman" panose="02020603050405020304" pitchFamily="18" charset="0"/>
              </a:rPr>
              <a:t>Thống kê kiểm định” hoặc “trị số p” là các bằng chứng.</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165</a:t>
            </a:fld>
            <a:endParaRPr lang="ko-KR" altLang="en-US"/>
          </a:p>
        </p:txBody>
      </p:sp>
    </p:spTree>
    <p:extLst>
      <p:ext uri="{BB962C8B-B14F-4D97-AF65-F5344CB8AC3E}">
        <p14:creationId xmlns:p14="http://schemas.microsoft.com/office/powerpoint/2010/main" val="206032571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baseline="0" dirty="0">
                    <a:latin typeface="Arial" panose="02020603050405020304" pitchFamily="18" charset="0"/>
                    <a:ea typeface="Noto Sans CJK KR Regular" panose="020B0500000000000000" pitchFamily="34" charset="-127"/>
                    <a:cs typeface="Times New Roman" panose="02020603050405020304" pitchFamily="18" charset="0"/>
                  </a:rPr>
                  <a:t> </a:t>
                </a:r>
                <a:r>
                  <a:rPr lang="vi-VN" sz="1200" dirty="0">
                    <a:latin typeface="Arial" panose="02020603050405020304" pitchFamily="18" charset="0"/>
                    <a:ea typeface="Noto Sans CJK KR Regular" panose="020B0500000000000000" pitchFamily="34" charset="-127"/>
                    <a:cs typeface="Times New Roman" panose="02020603050405020304" pitchFamily="18" charset="0"/>
                  </a:rPr>
                  <a:t>Mức ý nghĩa </a:t>
                </a:r>
                <a14:m>
                  <m:oMath xmlns:m="http://schemas.openxmlformats.org/officeDocument/2006/math">
                    <m:r>
                      <a:rPr lang="ko-KR" altLang="en-US" sz="1200" i="1" smtClean="0">
                        <a:latin typeface="Cambria Math" panose="02040503050406030204" pitchFamily="18" charset="0"/>
                        <a:ea typeface="Noto Sans CJK KR Regular" panose="020B0500000000000000" pitchFamily="34" charset="-127"/>
                        <a:cs typeface="Times New Roman" panose="02020603050405020304" pitchFamily="18" charset="0"/>
                      </a:rPr>
                      <m:t>𝛼</m:t>
                    </m:r>
                  </m:oMath>
                </a14:m>
                <a:r>
                  <a:rPr lang="vi-VN" dirty="0"/>
                  <a:t> có hai cách hiểu:</a:t>
                </a:r>
              </a:p>
              <a:p>
                <a:pPr marL="0" marR="0" lvl="0" indent="0" algn="l" defTabSz="914400" rtl="0" eaLnBrk="1" fontAlgn="auto" latinLnBrk="1" hangingPunct="1">
                  <a:lnSpc>
                    <a:spcPct val="100000"/>
                  </a:lnSpc>
                  <a:spcBef>
                    <a:spcPts val="0"/>
                  </a:spcBef>
                  <a:spcAft>
                    <a:spcPts val="0"/>
                  </a:spcAft>
                  <a:buClrTx/>
                  <a:buSzTx/>
                  <a:buFontTx/>
                  <a:buNone/>
                  <a:tabLst/>
                  <a:defRPr/>
                </a:pPr>
                <a:r>
                  <a:rPr lang="vi-VN" baseline="0" dirty="0"/>
                  <a:t>1) </a:t>
                </a:r>
                <a:r>
                  <a:rPr lang="vi-VN" sz="1200" dirty="0">
                    <a:latin typeface="Arial" panose="02020603050405020304" pitchFamily="18" charset="0"/>
                    <a:ea typeface="Noto Sans CJK KR Regular" panose="020B0500000000000000" pitchFamily="34" charset="-127"/>
                    <a:cs typeface="Times New Roman" panose="02020603050405020304" pitchFamily="18" charset="0"/>
                  </a:rPr>
                  <a:t>Xác xuất tham khảo sử dụng khi quyết định xem trị số p có đủ nhỏ hay không.</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dirty="0">
                    <a:latin typeface="Arial" panose="02020603050405020304" pitchFamily="18" charset="0"/>
                    <a:ea typeface="Noto Sans CJK KR Regular" panose="020B0500000000000000" pitchFamily="34" charset="-127"/>
                    <a:cs typeface="Times New Roman" panose="02020603050405020304" pitchFamily="18" charset="0"/>
                  </a:rPr>
                  <a:t>2) Xác xuất tối đa </a:t>
                </a:r>
                <a14:m>
                  <m:oMath xmlns:m="http://schemas.openxmlformats.org/officeDocument/2006/math">
                    <m:sSub>
                      <m:sSubPr>
                        <m:ctrlPr>
                          <a:rPr lang="en-US" altLang="ko-KR" sz="1200" i="1">
                            <a:latin typeface="Cambria Math" panose="02040503050406030204" pitchFamily="18" charset="0"/>
                            <a:cs typeface="Times New Roman" panose="02020603050405020304" pitchFamily="18" charset="0"/>
                          </a:rPr>
                        </m:ctrlPr>
                      </m:sSubPr>
                      <m:e>
                        <m:r>
                          <a:rPr lang="en-US" altLang="ko-KR" sz="1200" i="1">
                            <a:latin typeface="Cambria Math" panose="02040503050406030204" pitchFamily="18" charset="0"/>
                            <a:cs typeface="Times New Roman" panose="02020603050405020304" pitchFamily="18" charset="0"/>
                          </a:rPr>
                          <m:t>𝐻</m:t>
                        </m:r>
                      </m:e>
                      <m:sub>
                        <m:r>
                          <a:rPr lang="en-US" altLang="ko-KR" sz="1200" i="1">
                            <a:latin typeface="Cambria Math" panose="02040503050406030204" pitchFamily="18" charset="0"/>
                            <a:cs typeface="Times New Roman" panose="02020603050405020304" pitchFamily="18" charset="0"/>
                          </a:rPr>
                          <m:t>0</m:t>
                        </m:r>
                      </m:sub>
                    </m:sSub>
                  </m:oMath>
                </a14:m>
                <a:r>
                  <a:rPr lang="vi-VN" sz="1200" dirty="0">
                    <a:latin typeface="Arial" panose="02020603050405020304" pitchFamily="18" charset="0"/>
                    <a:cs typeface="Times New Roman" panose="02020603050405020304" pitchFamily="18" charset="0"/>
                  </a:rPr>
                  <a:t> bị bác bỏ dù đúng.  </a:t>
                </a:r>
                <a:r>
                  <a:rPr lang="vi-VN" sz="1200" dirty="0">
                    <a:latin typeface="Arial" panose="02020603050405020304" pitchFamily="18" charset="0"/>
                    <a:cs typeface="Times New Roman" panose="02020603050405020304" pitchFamily="18" charset="0"/>
                    <a:sym typeface="Symbol" panose="05050102010706020507" pitchFamily="18" charset="2"/>
                  </a:rPr>
                  <a:t></a:t>
                </a:r>
                <a:r>
                  <a:rPr lang="vi-VN" sz="1200" baseline="0" dirty="0">
                    <a:latin typeface="Arial" panose="02020603050405020304" pitchFamily="18" charset="0"/>
                    <a:cs typeface="Times New Roman" panose="02020603050405020304" pitchFamily="18" charset="0"/>
                  </a:rPr>
                  <a:t> Sai số “Loại I”.</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ea typeface="Noto Sans CJK KR Regular" panose="020B0500000000000000" pitchFamily="34" charset="-127"/>
                    <a:cs typeface="Times New Roman" panose="02020603050405020304" pitchFamily="18" charset="0"/>
                  </a:rPr>
                  <a:t>The</a:t>
                </a:r>
                <a:r>
                  <a:rPr lang="en-US" altLang="ko-KR" sz="1200" baseline="0" dirty="0">
                    <a:latin typeface="Times New Roman" panose="02020603050405020304" pitchFamily="18" charset="0"/>
                    <a:ea typeface="Noto Sans CJK KR Regular" panose="020B0500000000000000" pitchFamily="34" charset="-127"/>
                    <a:cs typeface="Times New Roman" panose="02020603050405020304" pitchFamily="18" charset="0"/>
                  </a:rPr>
                  <a:t> s</a:t>
                </a:r>
                <a:r>
                  <a:rPr lang="en-US" altLang="ko-KR" sz="1200" dirty="0">
                    <a:latin typeface="Times New Roman" panose="02020603050405020304" pitchFamily="18" charset="0"/>
                    <a:ea typeface="Noto Sans CJK KR Regular" panose="020B0500000000000000" pitchFamily="34" charset="-127"/>
                    <a:cs typeface="Times New Roman" panose="02020603050405020304" pitchFamily="18" charset="0"/>
                  </a:rPr>
                  <a:t>ignificance level </a:t>
                </a:r>
                <a:r>
                  <a:rPr lang="ko-KR" altLang="en-US" sz="1200" i="0">
                    <a:latin typeface="Cambria Math" panose="02040503050406030204" pitchFamily="18" charset="0"/>
                    <a:ea typeface="Noto Sans CJK KR Regular" panose="020B0500000000000000" pitchFamily="34" charset="-127"/>
                    <a:cs typeface="Times New Roman" panose="02020603050405020304" pitchFamily="18" charset="0"/>
                  </a:rPr>
                  <a:t>𝛼</a:t>
                </a:r>
                <a:r>
                  <a:rPr lang="en-US" altLang="ko-KR" dirty="0"/>
                  <a:t> has two interpretations: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a:t>1) </a:t>
                </a:r>
                <a:r>
                  <a:rPr lang="en-US" altLang="ko-KR" sz="1200" baseline="0" dirty="0">
                    <a:latin typeface="Times New Roman" panose="02020603050405020304" pitchFamily="18" charset="0"/>
                    <a:ea typeface="Noto Sans CJK KR Regular" panose="020B0500000000000000" pitchFamily="34" charset="-127"/>
                    <a:cs typeface="Times New Roman" panose="02020603050405020304" pitchFamily="18" charset="0"/>
                  </a:rPr>
                  <a:t>R</a:t>
                </a:r>
                <a:r>
                  <a:rPr lang="en-US" altLang="ko-KR" sz="1200" dirty="0">
                    <a:latin typeface="Times New Roman" panose="02020603050405020304" pitchFamily="18" charset="0"/>
                    <a:ea typeface="Noto Sans CJK KR Regular" panose="020B0500000000000000" pitchFamily="34" charset="-127"/>
                    <a:cs typeface="Times New Roman" panose="02020603050405020304" pitchFamily="18" charset="0"/>
                  </a:rPr>
                  <a:t>eference probability used when deciding whether the p-value is small enough or not.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ea typeface="Noto Sans CJK KR Regular" panose="020B0500000000000000" pitchFamily="34" charset="-127"/>
                    <a:cs typeface="Times New Roman" panose="02020603050405020304" pitchFamily="18" charset="0"/>
                  </a:rPr>
                  <a:t>2) Maximum probability of rejecting the </a:t>
                </a:r>
                <a:r>
                  <a:rPr lang="en-US" altLang="ko-KR" sz="1200" i="0">
                    <a:latin typeface="Cambria Math" panose="02040503050406030204" pitchFamily="18" charset="0"/>
                    <a:cs typeface="Times New Roman" panose="02020603050405020304" pitchFamily="18" charset="0"/>
                  </a:rPr>
                  <a:t>𝐻_0</a:t>
                </a:r>
                <a:r>
                  <a:rPr lang="en-US" altLang="ko-KR" sz="1200" dirty="0">
                    <a:latin typeface="Times New Roman" panose="02020603050405020304" pitchFamily="18" charset="0"/>
                    <a:cs typeface="Times New Roman" panose="02020603050405020304" pitchFamily="18" charset="0"/>
                  </a:rPr>
                  <a:t> even when it’s true.  </a:t>
                </a:r>
                <a:r>
                  <a:rPr lang="en-US" altLang="ko-KR" sz="1200" dirty="0">
                    <a:latin typeface="Times New Roman" panose="02020603050405020304" pitchFamily="18" charset="0"/>
                    <a:cs typeface="Times New Roman" panose="02020603050405020304" pitchFamily="18" charset="0"/>
                    <a:sym typeface="Symbol" panose="05050102010706020507" pitchFamily="18" charset="2"/>
                  </a:rPr>
                  <a:t></a:t>
                </a:r>
                <a:r>
                  <a:rPr lang="en-US" altLang="ko-KR" sz="1200" baseline="0" dirty="0">
                    <a:latin typeface="Times New Roman" panose="02020603050405020304" pitchFamily="18" charset="0"/>
                    <a:cs typeface="Times New Roman" panose="02020603050405020304" pitchFamily="18" charset="0"/>
                  </a:rPr>
                  <a:t> “Type I” error.</a:t>
                </a: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166</a:t>
            </a:fld>
            <a:endParaRPr lang="ko-KR" altLang="en-US"/>
          </a:p>
        </p:txBody>
      </p:sp>
    </p:spTree>
    <p:extLst>
      <p:ext uri="{BB962C8B-B14F-4D97-AF65-F5344CB8AC3E}">
        <p14:creationId xmlns:p14="http://schemas.microsoft.com/office/powerpoint/2010/main" val="138723495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Lưu đồ này tóm tắt lại quy trình kiểm định giả thuyết.</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167</a:t>
            </a:fld>
            <a:endParaRPr lang="ko-KR" altLang="en-US"/>
          </a:p>
        </p:txBody>
      </p:sp>
    </p:spTree>
    <p:extLst>
      <p:ext uri="{BB962C8B-B14F-4D97-AF65-F5344CB8AC3E}">
        <p14:creationId xmlns:p14="http://schemas.microsoft.com/office/powerpoint/2010/main" val="2285779968"/>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Lưu đồ này tóm tắt lại quy trình kiểm định giả thuyết.</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168</a:t>
            </a:fld>
            <a:endParaRPr lang="ko-KR" altLang="en-US"/>
          </a:p>
        </p:txBody>
      </p:sp>
    </p:spTree>
    <p:extLst>
      <p:ext uri="{BB962C8B-B14F-4D97-AF65-F5344CB8AC3E}">
        <p14:creationId xmlns:p14="http://schemas.microsoft.com/office/powerpoint/2010/main" val="145681374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Bảng này tóm tắt các trường hợp và xác xuất liên quan.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169</a:t>
            </a:fld>
            <a:endParaRPr lang="ko-KR" altLang="en-US"/>
          </a:p>
        </p:txBody>
      </p:sp>
    </p:spTree>
    <p:extLst>
      <p:ext uri="{BB962C8B-B14F-4D97-AF65-F5344CB8AC3E}">
        <p14:creationId xmlns:p14="http://schemas.microsoft.com/office/powerpoint/2010/main" val="4171490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17</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36949429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170</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08629820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Trong kiểm định t cho một mẫu duy nhất, chỉ có một quần thể và một mẫu.</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Mục đích của kiểm định t cho một mẫu duy nhất là để </a:t>
                </a:r>
                <a:r>
                  <a:rPr lang="vi-VN" sz="1200" dirty="0">
                    <a:latin typeface="Arial" panose="02020603050405020304" pitchFamily="18" charset="0"/>
                    <a:cs typeface="Times New Roman" panose="02020603050405020304" pitchFamily="18" charset="0"/>
                  </a:rPr>
                  <a:t>so sánh số trung bình của quần thể </a:t>
                </a:r>
                <a14:m>
                  <m:oMath xmlns:m="http://schemas.openxmlformats.org/officeDocument/2006/math">
                    <m:r>
                      <a:rPr lang="ko-KR" altLang="en-US" sz="1200" i="1" smtClean="0">
                        <a:solidFill>
                          <a:srgbClr val="FF0000"/>
                        </a:solidFill>
                        <a:latin typeface="Cambria Math" panose="02040503050406030204" pitchFamily="18" charset="0"/>
                        <a:cs typeface="Times New Roman" panose="02020603050405020304" pitchFamily="18" charset="0"/>
                      </a:rPr>
                      <m:t>𝜇</m:t>
                    </m:r>
                    <m:r>
                      <a:rPr lang="ko-KR" altLang="en-US" sz="1200" i="1">
                        <a:latin typeface="Cambria Math" panose="02040503050406030204" pitchFamily="18" charset="0"/>
                        <a:cs typeface="Times New Roman" panose="02020603050405020304" pitchFamily="18" charset="0"/>
                      </a:rPr>
                      <m:t> </m:t>
                    </m:r>
                  </m:oMath>
                </a14:m>
                <a:r>
                  <a:rPr lang="vi-VN" sz="1200" dirty="0">
                    <a:latin typeface="Arial" panose="02020603050405020304" pitchFamily="18" charset="0"/>
                    <a:cs typeface="Times New Roman" panose="02020603050405020304" pitchFamily="18" charset="0"/>
                  </a:rPr>
                  <a:t> với một con số cụ thể </a:t>
                </a:r>
                <a14:m>
                  <m:oMath xmlns:m="http://schemas.openxmlformats.org/officeDocument/2006/math">
                    <m:sSub>
                      <m:sSubPr>
                        <m:ctrlPr>
                          <a:rPr lang="en-US" altLang="ko-KR" sz="1200" i="1">
                            <a:solidFill>
                              <a:srgbClr val="FF0000"/>
                            </a:solidFill>
                            <a:latin typeface="Cambria Math" panose="02040503050406030204" pitchFamily="18" charset="0"/>
                            <a:cs typeface="Times New Roman" panose="02020603050405020304" pitchFamily="18" charset="0"/>
                          </a:rPr>
                        </m:ctrlPr>
                      </m:sSubPr>
                      <m:e>
                        <m:r>
                          <a:rPr lang="ko-KR" altLang="en-US" sz="1200" i="1">
                            <a:solidFill>
                              <a:srgbClr val="FF0000"/>
                            </a:solidFill>
                            <a:latin typeface="Cambria Math" panose="02040503050406030204" pitchFamily="18" charset="0"/>
                            <a:cs typeface="Times New Roman" panose="02020603050405020304" pitchFamily="18" charset="0"/>
                          </a:rPr>
                          <m:t>𝜇</m:t>
                        </m:r>
                      </m:e>
                      <m:sub>
                        <m:r>
                          <a:rPr lang="en-US" altLang="ko-KR" sz="1200" i="1">
                            <a:solidFill>
                              <a:srgbClr val="FF0000"/>
                            </a:solidFill>
                            <a:latin typeface="Cambria Math" panose="02040503050406030204" pitchFamily="18" charset="0"/>
                            <a:cs typeface="Times New Roman" panose="02020603050405020304" pitchFamily="18" charset="0"/>
                          </a:rPr>
                          <m:t>0</m:t>
                        </m:r>
                      </m:sub>
                    </m:sSub>
                  </m:oMath>
                </a14:m>
                <a:r>
                  <a:rPr lang="vi-VN" sz="1200" dirty="0">
                    <a:latin typeface="Arial" panose="02020603050405020304" pitchFamily="18" charset="0"/>
                    <a:cs typeface="Times New Roman" panose="02020603050405020304" pitchFamily="18"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 the one sample t-test, there is one population and one sample.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purpose of the one sample t-test is to </a:t>
                </a:r>
                <a:r>
                  <a:rPr lang="en-US" altLang="ko-KR" sz="1200" dirty="0">
                    <a:latin typeface="Times New Roman" panose="02020603050405020304" pitchFamily="18" charset="0"/>
                    <a:cs typeface="Times New Roman" panose="02020603050405020304" pitchFamily="18" charset="0"/>
                  </a:rPr>
                  <a:t>compare the population mean </a:t>
                </a:r>
                <a:r>
                  <a:rPr lang="ko-KR" altLang="en-US" sz="1200" i="0">
                    <a:solidFill>
                      <a:srgbClr val="FF0000"/>
                    </a:solidFill>
                    <a:latin typeface="Cambria Math" panose="02040503050406030204" pitchFamily="18" charset="0"/>
                    <a:cs typeface="Times New Roman" panose="02020603050405020304" pitchFamily="18" charset="0"/>
                  </a:rPr>
                  <a:t>𝜇</a:t>
                </a:r>
                <a:r>
                  <a:rPr lang="ko-KR" altLang="en-US" sz="1200" i="0">
                    <a:latin typeface="Cambria Math" panose="02040503050406030204" pitchFamily="18" charset="0"/>
                    <a:cs typeface="Times New Roman" panose="02020603050405020304" pitchFamily="18" charset="0"/>
                  </a:rPr>
                  <a:t> </a:t>
                </a:r>
                <a:r>
                  <a:rPr lang="ko-KR" altLang="en-US" sz="120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with a specified number </a:t>
                </a:r>
                <a:r>
                  <a:rPr lang="ko-KR" altLang="en-US" sz="1200" i="0">
                    <a:solidFill>
                      <a:srgbClr val="FF0000"/>
                    </a:solidFill>
                    <a:latin typeface="Cambria Math" panose="02040503050406030204" pitchFamily="18" charset="0"/>
                    <a:cs typeface="Times New Roman" panose="02020603050405020304" pitchFamily="18" charset="0"/>
                  </a:rPr>
                  <a:t>𝜇</a:t>
                </a:r>
                <a:r>
                  <a:rPr lang="en-US" altLang="ko-KR" sz="1200" i="0">
                    <a:solidFill>
                      <a:srgbClr val="FF0000"/>
                    </a:solidFill>
                    <a:latin typeface="Cambria Math" panose="02040503050406030204" pitchFamily="18" charset="0"/>
                    <a:cs typeface="Times New Roman" panose="02020603050405020304" pitchFamily="18" charset="0"/>
                  </a:rPr>
                  <a:t>_0</a:t>
                </a:r>
                <a:r>
                  <a:rPr lang="en-US" altLang="ko-KR" sz="1200" dirty="0">
                    <a:latin typeface="Times New Roman" panose="02020603050405020304" pitchFamily="18" charset="0"/>
                    <a:cs typeface="Times New Roman" panose="02020603050405020304" pitchFamily="18"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171</a:t>
            </a:fld>
            <a:endParaRPr lang="ko-KR" altLang="en-US"/>
          </a:p>
        </p:txBody>
      </p:sp>
    </p:spTree>
    <p:extLst>
      <p:ext uri="{BB962C8B-B14F-4D97-AF65-F5344CB8AC3E}">
        <p14:creationId xmlns:p14="http://schemas.microsoft.com/office/powerpoint/2010/main" val="1181054708"/>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Khi </a:t>
                </a:r>
                <a:r>
                  <a:rPr lang="en-US" altLang="ko-KR" dirty="0" err="1"/>
                  <a:t>giả</a:t>
                </a:r>
                <a:r>
                  <a:rPr lang="en-US" altLang="ko-KR" dirty="0"/>
                  <a:t> </a:t>
                </a:r>
                <a:r>
                  <a:rPr lang="en-US" altLang="ko-KR" dirty="0" err="1"/>
                  <a:t>thuyết</a:t>
                </a:r>
                <a:r>
                  <a:rPr lang="en-US" altLang="ko-KR" dirty="0"/>
                  <a:t> </a:t>
                </a:r>
                <a:r>
                  <a:rPr lang="en-US" altLang="ko-KR" dirty="0" err="1"/>
                  <a:t>không</a:t>
                </a:r>
                <a:r>
                  <a:rPr lang="en-US" altLang="ko-KR" dirty="0"/>
                  <a:t> (</a:t>
                </a:r>
                <a:r>
                  <a:rPr lang="ko-KR" altLang="en-US" dirty="0"/>
                  <a:t>𝐻</a:t>
                </a:r>
                <a:r>
                  <a:rPr lang="en-US" altLang="ko-KR" dirty="0"/>
                  <a:t>_0) </a:t>
                </a:r>
                <a:r>
                  <a:rPr lang="en-US" altLang="ko-KR" dirty="0" err="1"/>
                  <a:t>bị</a:t>
                </a:r>
                <a:r>
                  <a:rPr lang="en-US" altLang="ko-KR" dirty="0"/>
                  <a:t> </a:t>
                </a:r>
                <a:r>
                  <a:rPr lang="en-US" altLang="ko-KR" dirty="0" err="1"/>
                  <a:t>bác</a:t>
                </a:r>
                <a:r>
                  <a:rPr lang="en-US" altLang="ko-KR" dirty="0"/>
                  <a:t> </a:t>
                </a:r>
                <a:r>
                  <a:rPr lang="en-US" altLang="ko-KR" dirty="0" err="1"/>
                  <a:t>bỏ</a:t>
                </a:r>
                <a:r>
                  <a:rPr lang="en-US" altLang="ko-KR" dirty="0"/>
                  <a:t>, </a:t>
                </a:r>
                <a:r>
                  <a:rPr lang="en-US" altLang="ko-KR" dirty="0" err="1"/>
                  <a:t>bạn</a:t>
                </a:r>
                <a:r>
                  <a:rPr lang="en-US" altLang="ko-KR" dirty="0"/>
                  <a:t> </a:t>
                </a:r>
                <a:r>
                  <a:rPr lang="en-US" altLang="ko-KR" dirty="0" err="1"/>
                  <a:t>áp</a:t>
                </a:r>
                <a:r>
                  <a:rPr lang="en-US" altLang="ko-KR" dirty="0"/>
                  <a:t> </a:t>
                </a:r>
                <a:r>
                  <a:rPr lang="en-US" altLang="ko-KR" dirty="0" err="1"/>
                  <a:t>dụng</a:t>
                </a:r>
                <a:r>
                  <a:rPr lang="en-US" altLang="ko-KR" dirty="0"/>
                  <a:t> </a:t>
                </a:r>
                <a:r>
                  <a:rPr lang="en-US" altLang="ko-KR" dirty="0" err="1"/>
                  <a:t>giả</a:t>
                </a:r>
                <a:r>
                  <a:rPr lang="en-US" altLang="ko-KR" dirty="0"/>
                  <a:t> </a:t>
                </a:r>
                <a:r>
                  <a:rPr lang="en-US" altLang="ko-KR" dirty="0" err="1"/>
                  <a:t>thuyết</a:t>
                </a:r>
                <a:r>
                  <a:rPr lang="en-US" altLang="ko-KR" dirty="0"/>
                  <a:t> </a:t>
                </a:r>
                <a:r>
                  <a:rPr lang="en-US" altLang="ko-KR" dirty="0" err="1"/>
                  <a:t>thay</a:t>
                </a:r>
                <a:r>
                  <a:rPr lang="en-US" altLang="ko-KR" dirty="0"/>
                  <a:t> </a:t>
                </a:r>
                <a:r>
                  <a:rPr lang="en-US" altLang="ko-KR" dirty="0" err="1"/>
                  <a:t>thế</a:t>
                </a:r>
                <a:r>
                  <a:rPr lang="en-US" altLang="ko-KR" dirty="0"/>
                  <a:t> (</a:t>
                </a:r>
                <a:r>
                  <a:rPr lang="ko-KR" altLang="en-US" dirty="0"/>
                  <a:t>𝐻</a:t>
                </a:r>
                <a:r>
                  <a:rPr lang="en-US" altLang="ko-KR" dirty="0"/>
                  <a:t>_1).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When the null hypothesis (</a:t>
                </a:r>
                <a:r>
                  <a:rPr lang="en-US" altLang="ko-KR" sz="1200" i="0">
                    <a:latin typeface="Cambria Math" panose="02040503050406030204" pitchFamily="18" charset="0"/>
                    <a:cs typeface="Times New Roman" panose="02020603050405020304" pitchFamily="18" charset="0"/>
                  </a:rPr>
                  <a:t>𝐻_0</a:t>
                </a:r>
                <a:r>
                  <a:rPr lang="en-US" altLang="ko-KR" dirty="0"/>
                  <a:t>) is rejected, you adopt</a:t>
                </a:r>
                <a:r>
                  <a:rPr lang="en-US" altLang="ko-KR" baseline="0" dirty="0"/>
                  <a:t> the alternative hypothesis (</a:t>
                </a:r>
                <a:r>
                  <a:rPr lang="en-US" altLang="ko-KR" sz="1200" i="0">
                    <a:latin typeface="Cambria Math" panose="02040503050406030204" pitchFamily="18" charset="0"/>
                    <a:cs typeface="Times New Roman" panose="02020603050405020304" pitchFamily="18" charset="0"/>
                  </a:rPr>
                  <a:t>𝐻_</a:t>
                </a:r>
                <a:r>
                  <a:rPr lang="en-US" altLang="ko-KR" sz="1200" b="0" i="0">
                    <a:latin typeface="Cambria Math" panose="02040503050406030204" pitchFamily="18" charset="0"/>
                    <a:cs typeface="Times New Roman" panose="02020603050405020304" pitchFamily="18" charset="0"/>
                  </a:rPr>
                  <a:t>1</a:t>
                </a:r>
                <a:r>
                  <a:rPr lang="en-US" altLang="ko-KR" sz="1200" dirty="0">
                    <a:latin typeface="Times New Roman" panose="02020603050405020304" pitchFamily="18" charset="0"/>
                    <a:cs typeface="Times New Roman" panose="02020603050405020304" pitchFamily="18" charset="0"/>
                  </a:rPr>
                  <a:t>). </a:t>
                </a: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172</a:t>
            </a:fld>
            <a:endParaRPr lang="ko-KR" altLang="en-US"/>
          </a:p>
        </p:txBody>
      </p:sp>
    </p:spTree>
    <p:extLst>
      <p:ext uri="{BB962C8B-B14F-4D97-AF65-F5344CB8AC3E}">
        <p14:creationId xmlns:p14="http://schemas.microsoft.com/office/powerpoint/2010/main" val="1337623546"/>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Khi giả thuyết không (</a:t>
                </a:r>
                <a:r>
                  <a:rPr lang="ko-KR" altLang="vi-VN" dirty="0"/>
                  <a:t>𝐻</a:t>
                </a:r>
                <a:r>
                  <a:rPr lang="vi-VN" altLang="ko-KR" dirty="0"/>
                  <a:t>_0) bị bác bỏ, bạn áp dụng giả thuyết thay thế (</a:t>
                </a:r>
                <a:r>
                  <a:rPr lang="ko-KR" altLang="vi-VN" dirty="0"/>
                  <a:t>𝐻</a:t>
                </a:r>
                <a:r>
                  <a:rPr lang="vi-VN" altLang="ko-KR" dirty="0"/>
                  <a:t>_1). </a:t>
                </a:r>
              </a:p>
              <a:p>
                <a:pPr marL="0" marR="0" lvl="0" indent="0" algn="l" defTabSz="914400" rtl="0" eaLnBrk="1" fontAlgn="auto" latinLnBrk="1" hangingPunct="1">
                  <a:lnSpc>
                    <a:spcPct val="100000"/>
                  </a:lnSpc>
                  <a:spcBef>
                    <a:spcPts val="0"/>
                  </a:spcBef>
                  <a:spcAft>
                    <a:spcPts val="0"/>
                  </a:spcAft>
                  <a:buClrTx/>
                  <a:buSzTx/>
                  <a:buFontTx/>
                  <a:buNone/>
                  <a:tabLst/>
                  <a:defRPr/>
                </a:pPr>
                <a:endParaRPr lang="vi-VN"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When the null hypothesis (</a:t>
                </a:r>
                <a:r>
                  <a:rPr lang="en-US" altLang="ko-KR" sz="1200" i="0">
                    <a:latin typeface="Cambria Math" panose="02040503050406030204" pitchFamily="18" charset="0"/>
                    <a:cs typeface="Times New Roman" panose="02020603050405020304" pitchFamily="18" charset="0"/>
                  </a:rPr>
                  <a:t>𝐻_0</a:t>
                </a:r>
                <a:r>
                  <a:rPr lang="en-US" altLang="ko-KR" dirty="0"/>
                  <a:t>) is rejected, you adopt</a:t>
                </a:r>
                <a:r>
                  <a:rPr lang="en-US" altLang="ko-KR" baseline="0" dirty="0"/>
                  <a:t> the alternative hypothesis (</a:t>
                </a:r>
                <a:r>
                  <a:rPr lang="en-US" altLang="ko-KR" sz="1200" i="0">
                    <a:latin typeface="Cambria Math" panose="02040503050406030204" pitchFamily="18" charset="0"/>
                    <a:cs typeface="Times New Roman" panose="02020603050405020304" pitchFamily="18" charset="0"/>
                  </a:rPr>
                  <a:t>𝐻_</a:t>
                </a:r>
                <a:r>
                  <a:rPr lang="en-US" altLang="ko-KR" sz="1200" b="0" i="0">
                    <a:latin typeface="Cambria Math" panose="02040503050406030204" pitchFamily="18" charset="0"/>
                    <a:cs typeface="Times New Roman" panose="02020603050405020304" pitchFamily="18" charset="0"/>
                  </a:rPr>
                  <a:t>1</a:t>
                </a:r>
                <a:r>
                  <a:rPr lang="en-US" altLang="ko-KR" sz="1200" dirty="0">
                    <a:latin typeface="Times New Roman" panose="02020603050405020304" pitchFamily="18" charset="0"/>
                    <a:cs typeface="Times New Roman" panose="02020603050405020304" pitchFamily="18" charset="0"/>
                  </a:rPr>
                  <a:t>). </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173</a:t>
            </a:fld>
            <a:endParaRPr lang="ko-KR" altLang="en-US"/>
          </a:p>
        </p:txBody>
      </p:sp>
    </p:spTree>
    <p:extLst>
      <p:ext uri="{BB962C8B-B14F-4D97-AF65-F5344CB8AC3E}">
        <p14:creationId xmlns:p14="http://schemas.microsoft.com/office/powerpoint/2010/main" val="3475954815"/>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Khi giả thuyết không (</a:t>
                </a:r>
                <a14:m>
                  <m:oMath xmlns:m="http://schemas.openxmlformats.org/officeDocument/2006/math">
                    <m:sSub>
                      <m:sSubPr>
                        <m:ctrlPr>
                          <a:rPr lang="en-US" altLang="ko-KR" sz="1200" i="1" smtClean="0">
                            <a:latin typeface="Cambria Math" panose="02040503050406030204" pitchFamily="18" charset="0"/>
                            <a:cs typeface="Times New Roman" panose="02020603050405020304" pitchFamily="18" charset="0"/>
                          </a:rPr>
                        </m:ctrlPr>
                      </m:sSubPr>
                      <m:e>
                        <m:r>
                          <a:rPr lang="en-US" altLang="ko-KR" sz="1200" i="1">
                            <a:latin typeface="Cambria Math" panose="02040503050406030204" pitchFamily="18" charset="0"/>
                            <a:cs typeface="Times New Roman" panose="02020603050405020304" pitchFamily="18" charset="0"/>
                          </a:rPr>
                          <m:t>𝐻</m:t>
                        </m:r>
                      </m:e>
                      <m:sub>
                        <m:r>
                          <a:rPr lang="en-US" altLang="ko-KR" sz="1200" i="1">
                            <a:latin typeface="Cambria Math" panose="02040503050406030204" pitchFamily="18" charset="0"/>
                            <a:cs typeface="Times New Roman" panose="02020603050405020304" pitchFamily="18" charset="0"/>
                          </a:rPr>
                          <m:t>0</m:t>
                        </m:r>
                      </m:sub>
                    </m:sSub>
                  </m:oMath>
                </a14:m>
                <a:r>
                  <a:rPr lang="vi-VN" dirty="0"/>
                  <a:t>) bị bác bỏ, bạn áp dụng</a:t>
                </a:r>
                <a:r>
                  <a:rPr lang="vi-VN" baseline="0" dirty="0"/>
                  <a:t> giả thuyết thay thế (</a:t>
                </a:r>
                <a14:m>
                  <m:oMath xmlns:m="http://schemas.openxmlformats.org/officeDocument/2006/math">
                    <m:sSub>
                      <m:sSubPr>
                        <m:ctrlPr>
                          <a:rPr lang="en-US" altLang="ko-KR" sz="1200" i="1" smtClean="0">
                            <a:latin typeface="Cambria Math" panose="02040503050406030204" pitchFamily="18" charset="0"/>
                            <a:cs typeface="Times New Roman" panose="02020603050405020304" pitchFamily="18" charset="0"/>
                          </a:rPr>
                        </m:ctrlPr>
                      </m:sSubPr>
                      <m:e>
                        <m:r>
                          <a:rPr lang="en-US" altLang="ko-KR" sz="1200" i="1">
                            <a:latin typeface="Cambria Math" panose="02040503050406030204" pitchFamily="18" charset="0"/>
                            <a:cs typeface="Times New Roman" panose="02020603050405020304" pitchFamily="18" charset="0"/>
                          </a:rPr>
                          <m:t>𝐻</m:t>
                        </m:r>
                      </m:e>
                      <m:sub>
                        <m:r>
                          <a:rPr lang="en-US" altLang="ko-KR" sz="1200" b="0" i="1" smtClean="0">
                            <a:latin typeface="Cambria Math" panose="02040503050406030204" pitchFamily="18" charset="0"/>
                            <a:cs typeface="Times New Roman" panose="02020603050405020304" pitchFamily="18" charset="0"/>
                          </a:rPr>
                          <m:t>1</m:t>
                        </m:r>
                      </m:sub>
                    </m:sSub>
                  </m:oMath>
                </a14:m>
                <a:r>
                  <a:rPr lang="vi-VN" sz="1200" dirty="0">
                    <a:latin typeface="Arial" panose="02020603050405020304" pitchFamily="18" charset="0"/>
                    <a:cs typeface="Times New Roman" panose="02020603050405020304" pitchFamily="18" charset="0"/>
                  </a:rPr>
                  <a:t>).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When the null hypothesis (</a:t>
                </a:r>
                <a:r>
                  <a:rPr lang="en-US" altLang="ko-KR" sz="1200" i="0">
                    <a:latin typeface="Cambria Math" panose="02040503050406030204" pitchFamily="18" charset="0"/>
                    <a:cs typeface="Times New Roman" panose="02020603050405020304" pitchFamily="18" charset="0"/>
                  </a:rPr>
                  <a:t>𝐻_0</a:t>
                </a:r>
                <a:r>
                  <a:rPr lang="en-US" altLang="ko-KR" dirty="0"/>
                  <a:t>) is rejected, you adopt</a:t>
                </a:r>
                <a:r>
                  <a:rPr lang="en-US" altLang="ko-KR" baseline="0" dirty="0"/>
                  <a:t> the alternative hypothesis (</a:t>
                </a:r>
                <a:r>
                  <a:rPr lang="en-US" altLang="ko-KR" sz="1200" i="0">
                    <a:latin typeface="Cambria Math" panose="02040503050406030204" pitchFamily="18" charset="0"/>
                    <a:cs typeface="Times New Roman" panose="02020603050405020304" pitchFamily="18" charset="0"/>
                  </a:rPr>
                  <a:t>𝐻_</a:t>
                </a:r>
                <a:r>
                  <a:rPr lang="en-US" altLang="ko-KR" sz="1200" b="0" i="0">
                    <a:latin typeface="Cambria Math" panose="02040503050406030204" pitchFamily="18" charset="0"/>
                    <a:cs typeface="Times New Roman" panose="02020603050405020304" pitchFamily="18" charset="0"/>
                  </a:rPr>
                  <a:t>1</a:t>
                </a:r>
                <a:r>
                  <a:rPr lang="en-US" altLang="ko-KR" sz="1200" dirty="0">
                    <a:latin typeface="Times New Roman" panose="02020603050405020304" pitchFamily="18" charset="0"/>
                    <a:cs typeface="Times New Roman" panose="02020603050405020304" pitchFamily="18" charset="0"/>
                  </a:rPr>
                  <a:t>). </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174</a:t>
            </a:fld>
            <a:endParaRPr lang="ko-KR" altLang="en-US"/>
          </a:p>
        </p:txBody>
      </p:sp>
    </p:spTree>
    <p:extLst>
      <p:ext uri="{BB962C8B-B14F-4D97-AF65-F5344CB8AC3E}">
        <p14:creationId xmlns:p14="http://schemas.microsoft.com/office/powerpoint/2010/main" val="2373712981"/>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Trong kiểm định t cho hai mẫu độc lập, có hai quần thể và hai mẫu.</a:t>
                </a:r>
              </a:p>
              <a:p>
                <a:pPr algn="just"/>
                <a:r>
                  <a:rPr lang="vi-VN" dirty="0"/>
                  <a:t>Mục đích của kiểm định t cho hai mẫu độc lập là để </a:t>
                </a:r>
                <a:r>
                  <a:rPr lang="vi-VN" sz="1200" dirty="0">
                    <a:latin typeface="Arial" panose="02020603050405020304" pitchFamily="18" charset="0"/>
                    <a:cs typeface="Times New Roman" panose="02020603050405020304" pitchFamily="18" charset="0"/>
                  </a:rPr>
                  <a:t>so sánh các số trung bình</a:t>
                </a:r>
                <a14:m>
                  <m:oMath xmlns:m="http://schemas.openxmlformats.org/officeDocument/2006/math">
                    <m:sSub>
                      <m:sSubPr>
                        <m:ctrlPr>
                          <a:rPr lang="en-US" altLang="ko-KR" sz="1200" i="1" smtClean="0">
                            <a:solidFill>
                              <a:srgbClr val="FF0000"/>
                            </a:solidFill>
                            <a:latin typeface="Cambria Math" panose="02040503050406030204" pitchFamily="18" charset="0"/>
                            <a:cs typeface="Times New Roman" panose="02020603050405020304" pitchFamily="18" charset="0"/>
                          </a:rPr>
                        </m:ctrlPr>
                      </m:sSubPr>
                      <m:e>
                        <m:r>
                          <a:rPr lang="ko-KR" altLang="en-US" sz="1200" i="1">
                            <a:solidFill>
                              <a:srgbClr val="FF0000"/>
                            </a:solidFill>
                            <a:latin typeface="Cambria Math" panose="02040503050406030204" pitchFamily="18" charset="0"/>
                            <a:cs typeface="Times New Roman" panose="02020603050405020304" pitchFamily="18" charset="0"/>
                          </a:rPr>
                          <m:t>𝜇</m:t>
                        </m:r>
                      </m:e>
                      <m:sub>
                        <m:r>
                          <a:rPr lang="en-US" altLang="ko-KR" sz="1200" b="0" i="1" smtClean="0">
                            <a:solidFill>
                              <a:srgbClr val="FF0000"/>
                            </a:solidFill>
                            <a:latin typeface="Cambria Math" panose="02040503050406030204" pitchFamily="18" charset="0"/>
                            <a:cs typeface="Times New Roman" panose="02020603050405020304" pitchFamily="18" charset="0"/>
                          </a:rPr>
                          <m:t>1</m:t>
                        </m:r>
                      </m:sub>
                    </m:sSub>
                  </m:oMath>
                </a14:m>
                <a:r>
                  <a:rPr lang="vi-VN" sz="1200" dirty="0">
                    <a:solidFill>
                      <a:srgbClr val="FF0000"/>
                    </a:solidFill>
                    <a:latin typeface="Arial" panose="02020603050405020304" pitchFamily="18" charset="0"/>
                    <a:cs typeface="Times New Roman" panose="02020603050405020304" pitchFamily="18" charset="0"/>
                  </a:rPr>
                  <a:t> </a:t>
                </a:r>
                <a:r>
                  <a:rPr lang="vi-VN" sz="1200" dirty="0">
                    <a:latin typeface="Arial" panose="02020603050405020304" pitchFamily="18" charset="0"/>
                    <a:cs typeface="Times New Roman" panose="02020603050405020304" pitchFamily="18" charset="0"/>
                  </a:rPr>
                  <a:t>và </a:t>
                </a:r>
                <a14:m>
                  <m:oMath xmlns:m="http://schemas.openxmlformats.org/officeDocument/2006/math">
                    <m:sSub>
                      <m:sSubPr>
                        <m:ctrlPr>
                          <a:rPr lang="en-US" altLang="ko-KR" sz="1200" i="1" smtClean="0">
                            <a:solidFill>
                              <a:srgbClr val="FF0000"/>
                            </a:solidFill>
                            <a:latin typeface="Cambria Math" panose="02040503050406030204" pitchFamily="18" charset="0"/>
                            <a:cs typeface="Times New Roman" panose="02020603050405020304" pitchFamily="18" charset="0"/>
                          </a:rPr>
                        </m:ctrlPr>
                      </m:sSubPr>
                      <m:e>
                        <m:r>
                          <a:rPr lang="ko-KR" altLang="en-US" sz="1200" i="1">
                            <a:solidFill>
                              <a:srgbClr val="FF0000"/>
                            </a:solidFill>
                            <a:latin typeface="Cambria Math" panose="02040503050406030204" pitchFamily="18" charset="0"/>
                            <a:cs typeface="Times New Roman" panose="02020603050405020304" pitchFamily="18" charset="0"/>
                          </a:rPr>
                          <m:t>𝜇</m:t>
                        </m:r>
                      </m:e>
                      <m:sub>
                        <m:r>
                          <a:rPr lang="en-US" altLang="ko-KR" sz="1200" b="0" i="1" smtClean="0">
                            <a:solidFill>
                              <a:srgbClr val="FF0000"/>
                            </a:solidFill>
                            <a:latin typeface="Cambria Math" panose="02040503050406030204" pitchFamily="18" charset="0"/>
                            <a:cs typeface="Times New Roman" panose="02020603050405020304" pitchFamily="18" charset="0"/>
                          </a:rPr>
                          <m:t>2</m:t>
                        </m:r>
                      </m:sub>
                    </m:sSub>
                    <m:r>
                      <a:rPr lang="en-US" altLang="ko-KR" sz="1200" b="0" i="1" smtClean="0">
                        <a:solidFill>
                          <a:srgbClr val="FF0000"/>
                        </a:solidFill>
                        <a:latin typeface="Cambria Math" panose="02040503050406030204" pitchFamily="18" charset="0"/>
                        <a:cs typeface="Times New Roman" panose="02020603050405020304" pitchFamily="18" charset="0"/>
                      </a:rPr>
                      <m:t>.</m:t>
                    </m:r>
                  </m:oMath>
                </a14:m>
                <a:r>
                  <a:rPr lang="vi-VN" dirty="0"/>
                  <a:t> của quần thể</a:t>
                </a:r>
              </a:p>
              <a:p>
                <a:pPr algn="ct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 the independent two sample t-test, there are two populations and two samples.</a:t>
                </a:r>
              </a:p>
              <a:p>
                <a:pPr algn="just"/>
                <a:r>
                  <a:rPr lang="en-US" altLang="ko-KR" dirty="0"/>
                  <a:t>The purpose of the independent two sample t-test is to </a:t>
                </a:r>
                <a:r>
                  <a:rPr lang="en-US" altLang="ko-KR" sz="1200" dirty="0">
                    <a:latin typeface="Times New Roman" panose="02020603050405020304" pitchFamily="18" charset="0"/>
                    <a:cs typeface="Times New Roman" panose="02020603050405020304" pitchFamily="18" charset="0"/>
                  </a:rPr>
                  <a:t>compare the population means </a:t>
                </a:r>
                <a:r>
                  <a:rPr lang="ko-KR" altLang="en-US" sz="1200" i="0">
                    <a:solidFill>
                      <a:srgbClr val="FF0000"/>
                    </a:solidFill>
                    <a:latin typeface="Cambria Math" panose="02040503050406030204" pitchFamily="18" charset="0"/>
                    <a:cs typeface="Times New Roman" panose="02020603050405020304" pitchFamily="18" charset="0"/>
                  </a:rPr>
                  <a:t>𝜇</a:t>
                </a:r>
                <a:r>
                  <a:rPr lang="en-US" altLang="ko-KR" sz="1200" i="0">
                    <a:solidFill>
                      <a:srgbClr val="FF0000"/>
                    </a:solidFill>
                    <a:latin typeface="Cambria Math" panose="02040503050406030204" pitchFamily="18" charset="0"/>
                    <a:cs typeface="Times New Roman" panose="02020603050405020304" pitchFamily="18" charset="0"/>
                  </a:rPr>
                  <a:t>_</a:t>
                </a:r>
                <a:r>
                  <a:rPr lang="en-US" altLang="ko-KR" sz="1200" b="0" i="0">
                    <a:solidFill>
                      <a:srgbClr val="FF0000"/>
                    </a:solidFill>
                    <a:latin typeface="Cambria Math" panose="02040503050406030204" pitchFamily="18" charset="0"/>
                    <a:cs typeface="Times New Roman" panose="02020603050405020304" pitchFamily="18" charset="0"/>
                  </a:rPr>
                  <a:t>1</a:t>
                </a:r>
                <a:r>
                  <a:rPr lang="ko-KR" altLang="en-US" sz="1200" dirty="0">
                    <a:solidFill>
                      <a:srgbClr val="FF0000"/>
                    </a:solidFill>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and</a:t>
                </a:r>
                <a:r>
                  <a:rPr lang="ko-KR" altLang="en-US" sz="1200" dirty="0">
                    <a:latin typeface="Times New Roman" panose="02020603050405020304" pitchFamily="18" charset="0"/>
                    <a:cs typeface="Times New Roman" panose="02020603050405020304" pitchFamily="18" charset="0"/>
                  </a:rPr>
                  <a:t> </a:t>
                </a:r>
                <a:r>
                  <a:rPr lang="ko-KR" altLang="en-US" sz="1200" i="0">
                    <a:solidFill>
                      <a:srgbClr val="FF0000"/>
                    </a:solidFill>
                    <a:latin typeface="Cambria Math" panose="02040503050406030204" pitchFamily="18" charset="0"/>
                    <a:cs typeface="Times New Roman" panose="02020603050405020304" pitchFamily="18" charset="0"/>
                  </a:rPr>
                  <a:t>𝜇</a:t>
                </a:r>
                <a:r>
                  <a:rPr lang="en-US" altLang="ko-KR" sz="1200" i="0">
                    <a:solidFill>
                      <a:srgbClr val="FF0000"/>
                    </a:solidFill>
                    <a:latin typeface="Cambria Math" panose="02040503050406030204" pitchFamily="18" charset="0"/>
                    <a:cs typeface="Times New Roman" panose="02020603050405020304" pitchFamily="18" charset="0"/>
                  </a:rPr>
                  <a:t>_</a:t>
                </a:r>
                <a:r>
                  <a:rPr lang="en-US" altLang="ko-KR" sz="1200" b="0" i="0">
                    <a:solidFill>
                      <a:srgbClr val="FF0000"/>
                    </a:solidFill>
                    <a:latin typeface="Cambria Math" panose="02040503050406030204" pitchFamily="18" charset="0"/>
                    <a:cs typeface="Times New Roman" panose="02020603050405020304" pitchFamily="18" charset="0"/>
                  </a:rPr>
                  <a:t>2.</a:t>
                </a:r>
                <a:endParaRPr lang="en-US" altLang="ko-KR" sz="1200" dirty="0">
                  <a:latin typeface="Times New Roman" panose="02020603050405020304" pitchFamily="18" charset="0"/>
                  <a:cs typeface="Times New Roman" panose="02020603050405020304" pitchFamily="18" charset="0"/>
                </a:endParaRPr>
              </a:p>
              <a:p>
                <a:pPr algn="ct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175</a:t>
            </a:fld>
            <a:endParaRPr lang="ko-KR" altLang="en-US"/>
          </a:p>
        </p:txBody>
      </p:sp>
    </p:spTree>
    <p:extLst>
      <p:ext uri="{BB962C8B-B14F-4D97-AF65-F5344CB8AC3E}">
        <p14:creationId xmlns:p14="http://schemas.microsoft.com/office/powerpoint/2010/main" val="3954945738"/>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Khi giả thuyết không (</a:t>
                </a:r>
                <a14:m>
                  <m:oMath xmlns:m="http://schemas.openxmlformats.org/officeDocument/2006/math">
                    <m:sSub>
                      <m:sSubPr>
                        <m:ctrlPr>
                          <a:rPr lang="en-US" altLang="ko-KR" sz="1200" i="1" smtClean="0">
                            <a:latin typeface="Cambria Math" panose="02040503050406030204" pitchFamily="18" charset="0"/>
                            <a:cs typeface="Times New Roman" panose="02020603050405020304" pitchFamily="18" charset="0"/>
                          </a:rPr>
                        </m:ctrlPr>
                      </m:sSubPr>
                      <m:e>
                        <m:r>
                          <a:rPr lang="en-US" altLang="ko-KR" sz="1200" i="1">
                            <a:latin typeface="Cambria Math" panose="02040503050406030204" pitchFamily="18" charset="0"/>
                            <a:cs typeface="Times New Roman" panose="02020603050405020304" pitchFamily="18" charset="0"/>
                          </a:rPr>
                          <m:t>𝐻</m:t>
                        </m:r>
                      </m:e>
                      <m:sub>
                        <m:r>
                          <a:rPr lang="en-US" altLang="ko-KR" sz="1200" i="1">
                            <a:latin typeface="Cambria Math" panose="02040503050406030204" pitchFamily="18" charset="0"/>
                            <a:cs typeface="Times New Roman" panose="02020603050405020304" pitchFamily="18" charset="0"/>
                          </a:rPr>
                          <m:t>0</m:t>
                        </m:r>
                      </m:sub>
                    </m:sSub>
                  </m:oMath>
                </a14:m>
                <a:r>
                  <a:rPr lang="vi-VN" dirty="0"/>
                  <a:t>) bị bác bỏ, bạn áp dụng</a:t>
                </a:r>
                <a:r>
                  <a:rPr lang="vi-VN" baseline="0" dirty="0"/>
                  <a:t> giả thuyết thay thế (</a:t>
                </a:r>
                <a14:m>
                  <m:oMath xmlns:m="http://schemas.openxmlformats.org/officeDocument/2006/math">
                    <m:sSub>
                      <m:sSubPr>
                        <m:ctrlPr>
                          <a:rPr lang="en-US" altLang="ko-KR" sz="1200" i="1" smtClean="0">
                            <a:latin typeface="Cambria Math" panose="02040503050406030204" pitchFamily="18" charset="0"/>
                            <a:cs typeface="Times New Roman" panose="02020603050405020304" pitchFamily="18" charset="0"/>
                          </a:rPr>
                        </m:ctrlPr>
                      </m:sSubPr>
                      <m:e>
                        <m:r>
                          <a:rPr lang="en-US" altLang="ko-KR" sz="1200" i="1">
                            <a:latin typeface="Cambria Math" panose="02040503050406030204" pitchFamily="18" charset="0"/>
                            <a:cs typeface="Times New Roman" panose="02020603050405020304" pitchFamily="18" charset="0"/>
                          </a:rPr>
                          <m:t>𝐻</m:t>
                        </m:r>
                      </m:e>
                      <m:sub>
                        <m:r>
                          <a:rPr lang="en-US" altLang="ko-KR" sz="1200" b="0" i="1" smtClean="0">
                            <a:latin typeface="Cambria Math" panose="02040503050406030204" pitchFamily="18" charset="0"/>
                            <a:cs typeface="Times New Roman" panose="02020603050405020304" pitchFamily="18" charset="0"/>
                          </a:rPr>
                          <m:t>1</m:t>
                        </m:r>
                      </m:sub>
                    </m:sSub>
                  </m:oMath>
                </a14:m>
                <a:r>
                  <a:rPr lang="vi-VN" sz="1200" dirty="0">
                    <a:latin typeface="Arial"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When the null hypothesis (</a:t>
                </a:r>
                <a:r>
                  <a:rPr lang="en-US" altLang="ko-KR" sz="1200" i="0">
                    <a:latin typeface="Cambria Math" panose="02040503050406030204" pitchFamily="18" charset="0"/>
                    <a:cs typeface="Times New Roman" panose="02020603050405020304" pitchFamily="18" charset="0"/>
                  </a:rPr>
                  <a:t>𝐻_0</a:t>
                </a:r>
                <a:r>
                  <a:rPr lang="en-US" altLang="ko-KR" dirty="0"/>
                  <a:t>) is rejected, you adopt</a:t>
                </a:r>
                <a:r>
                  <a:rPr lang="en-US" altLang="ko-KR" baseline="0" dirty="0"/>
                  <a:t> the alternative hypothesis (</a:t>
                </a:r>
                <a:r>
                  <a:rPr lang="en-US" altLang="ko-KR" sz="1200" i="0">
                    <a:latin typeface="Cambria Math" panose="02040503050406030204" pitchFamily="18" charset="0"/>
                    <a:cs typeface="Times New Roman" panose="02020603050405020304" pitchFamily="18" charset="0"/>
                  </a:rPr>
                  <a:t>𝐻_</a:t>
                </a:r>
                <a:r>
                  <a:rPr lang="en-US" altLang="ko-KR" sz="1200" b="0" i="0">
                    <a:latin typeface="Cambria Math" panose="02040503050406030204" pitchFamily="18" charset="0"/>
                    <a:cs typeface="Times New Roman" panose="02020603050405020304" pitchFamily="18" charset="0"/>
                  </a:rPr>
                  <a:t>1</a:t>
                </a:r>
                <a:r>
                  <a:rPr lang="en-US" altLang="ko-KR" sz="1200" dirty="0">
                    <a:latin typeface="Times New Roman" panose="02020603050405020304" pitchFamily="18" charset="0"/>
                    <a:cs typeface="Times New Roman" panose="02020603050405020304" pitchFamily="18" charset="0"/>
                  </a:rPr>
                  <a:t>). </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176</a:t>
            </a:fld>
            <a:endParaRPr lang="ko-KR" altLang="en-US"/>
          </a:p>
        </p:txBody>
      </p:sp>
    </p:spTree>
    <p:extLst>
      <p:ext uri="{BB962C8B-B14F-4D97-AF65-F5344CB8AC3E}">
        <p14:creationId xmlns:p14="http://schemas.microsoft.com/office/powerpoint/2010/main" val="355368454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Trong kiểm định t cho hai mẫu ghép cặp, có sự ghép cặp một - một giữa các giá trị của mẫu.</a:t>
                </a:r>
              </a:p>
              <a:p>
                <a:pPr algn="just"/>
                <a:r>
                  <a:rPr lang="vi-VN" dirty="0"/>
                  <a:t>Mục đích của kiểm định t cho hai mẫu ghép cặp là để </a:t>
                </a:r>
                <a:r>
                  <a:rPr lang="vi-VN" sz="1200" dirty="0">
                    <a:latin typeface="Arial" panose="02020603050405020304" pitchFamily="18" charset="0"/>
                    <a:cs typeface="Times New Roman" panose="02020603050405020304" pitchFamily="18" charset="0"/>
                  </a:rPr>
                  <a:t>so sánh các số trung bình</a:t>
                </a:r>
                <a14:m>
                  <m:oMath xmlns:m="http://schemas.openxmlformats.org/officeDocument/2006/math">
                    <m:sSub>
                      <m:sSubPr>
                        <m:ctrlPr>
                          <a:rPr lang="en-US" altLang="ko-KR" sz="1200" i="1" smtClean="0">
                            <a:solidFill>
                              <a:srgbClr val="FF0000"/>
                            </a:solidFill>
                            <a:latin typeface="Cambria Math" panose="02040503050406030204" pitchFamily="18" charset="0"/>
                            <a:cs typeface="Times New Roman" panose="02020603050405020304" pitchFamily="18" charset="0"/>
                          </a:rPr>
                        </m:ctrlPr>
                      </m:sSubPr>
                      <m:e>
                        <m:r>
                          <a:rPr lang="ko-KR" altLang="en-US" sz="1200" i="1">
                            <a:solidFill>
                              <a:srgbClr val="FF0000"/>
                            </a:solidFill>
                            <a:latin typeface="Cambria Math" panose="02040503050406030204" pitchFamily="18" charset="0"/>
                            <a:cs typeface="Times New Roman" panose="02020603050405020304" pitchFamily="18" charset="0"/>
                          </a:rPr>
                          <m:t>𝜇</m:t>
                        </m:r>
                      </m:e>
                      <m:sub>
                        <m:r>
                          <a:rPr lang="en-US" altLang="ko-KR" sz="1200" b="0" i="1" smtClean="0">
                            <a:solidFill>
                              <a:srgbClr val="FF0000"/>
                            </a:solidFill>
                            <a:latin typeface="Cambria Math" panose="02040503050406030204" pitchFamily="18" charset="0"/>
                            <a:cs typeface="Times New Roman" panose="02020603050405020304" pitchFamily="18" charset="0"/>
                          </a:rPr>
                          <m:t>1</m:t>
                        </m:r>
                      </m:sub>
                    </m:sSub>
                  </m:oMath>
                </a14:m>
                <a:r>
                  <a:rPr lang="vi-VN" sz="1200" dirty="0">
                    <a:solidFill>
                      <a:srgbClr val="FF0000"/>
                    </a:solidFill>
                    <a:latin typeface="Arial" panose="02020603050405020304" pitchFamily="18" charset="0"/>
                    <a:cs typeface="Times New Roman" panose="02020603050405020304" pitchFamily="18" charset="0"/>
                  </a:rPr>
                  <a:t> </a:t>
                </a:r>
                <a:r>
                  <a:rPr lang="vi-VN" sz="1200" dirty="0">
                    <a:latin typeface="Arial" panose="02020603050405020304" pitchFamily="18" charset="0"/>
                    <a:cs typeface="Times New Roman" panose="02020603050405020304" pitchFamily="18" charset="0"/>
                  </a:rPr>
                  <a:t>và </a:t>
                </a:r>
                <a14:m>
                  <m:oMath xmlns:m="http://schemas.openxmlformats.org/officeDocument/2006/math">
                    <m:sSub>
                      <m:sSubPr>
                        <m:ctrlPr>
                          <a:rPr lang="en-US" altLang="ko-KR" sz="1200" i="1" smtClean="0">
                            <a:solidFill>
                              <a:srgbClr val="FF0000"/>
                            </a:solidFill>
                            <a:latin typeface="Cambria Math" panose="02040503050406030204" pitchFamily="18" charset="0"/>
                            <a:cs typeface="Times New Roman" panose="02020603050405020304" pitchFamily="18" charset="0"/>
                          </a:rPr>
                        </m:ctrlPr>
                      </m:sSubPr>
                      <m:e>
                        <m:r>
                          <a:rPr lang="ko-KR" altLang="en-US" sz="1200" i="1">
                            <a:solidFill>
                              <a:srgbClr val="FF0000"/>
                            </a:solidFill>
                            <a:latin typeface="Cambria Math" panose="02040503050406030204" pitchFamily="18" charset="0"/>
                            <a:cs typeface="Times New Roman" panose="02020603050405020304" pitchFamily="18" charset="0"/>
                          </a:rPr>
                          <m:t>𝜇</m:t>
                        </m:r>
                      </m:e>
                      <m:sub>
                        <m:r>
                          <a:rPr lang="en-US" altLang="ko-KR" sz="1200" b="0" i="1" smtClean="0">
                            <a:solidFill>
                              <a:srgbClr val="FF0000"/>
                            </a:solidFill>
                            <a:latin typeface="Cambria Math" panose="02040503050406030204" pitchFamily="18" charset="0"/>
                            <a:cs typeface="Times New Roman" panose="02020603050405020304" pitchFamily="18" charset="0"/>
                          </a:rPr>
                          <m:t>2.</m:t>
                        </m:r>
                      </m:sub>
                    </m:sSub>
                  </m:oMath>
                </a14:m>
                <a:r>
                  <a:rPr lang="vi-VN" dirty="0"/>
                  <a:t> của quần thể</a:t>
                </a:r>
              </a:p>
              <a:p>
                <a:pPr algn="just"/>
                <a:r>
                  <a:rPr lang="vi-VN" sz="1200" dirty="0">
                    <a:latin typeface="Arial" panose="02020603050405020304" pitchFamily="18" charset="0"/>
                    <a:cs typeface="Times New Roman" panose="02020603050405020304" pitchFamily="18" charset="0"/>
                  </a:rPr>
                  <a:t>So với kiểm định t cho hai mẫu độc lập, một sự chênh lệch nhỏ về số trung bình có thể mang ý nghĩa thống kê lớn hơn nhiều. </a:t>
                </a:r>
              </a:p>
              <a:p>
                <a:pPr algn="ct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 the paired two sample t-test, there is one on one pairing between the sample values.</a:t>
                </a:r>
              </a:p>
              <a:p>
                <a:pPr algn="just"/>
                <a:r>
                  <a:rPr lang="en-US" altLang="ko-KR" dirty="0"/>
                  <a:t>The purpose of the paired</a:t>
                </a:r>
                <a:r>
                  <a:rPr lang="en-US" altLang="ko-KR" baseline="0" dirty="0"/>
                  <a:t> </a:t>
                </a:r>
                <a:r>
                  <a:rPr lang="en-US" altLang="ko-KR" dirty="0"/>
                  <a:t>two sample t-test is also to </a:t>
                </a:r>
                <a:r>
                  <a:rPr lang="en-US" altLang="ko-KR" sz="1200" dirty="0">
                    <a:latin typeface="Times New Roman" panose="02020603050405020304" pitchFamily="18" charset="0"/>
                    <a:cs typeface="Times New Roman" panose="02020603050405020304" pitchFamily="18" charset="0"/>
                  </a:rPr>
                  <a:t>compare the population means </a:t>
                </a:r>
                <a:r>
                  <a:rPr lang="ko-KR" altLang="en-US" sz="1200" i="0">
                    <a:solidFill>
                      <a:srgbClr val="FF0000"/>
                    </a:solidFill>
                    <a:latin typeface="Cambria Math" panose="02040503050406030204" pitchFamily="18" charset="0"/>
                    <a:cs typeface="Times New Roman" panose="02020603050405020304" pitchFamily="18" charset="0"/>
                  </a:rPr>
                  <a:t>𝜇</a:t>
                </a:r>
                <a:r>
                  <a:rPr lang="en-US" altLang="ko-KR" sz="1200" i="0">
                    <a:solidFill>
                      <a:srgbClr val="FF0000"/>
                    </a:solidFill>
                    <a:latin typeface="Cambria Math" panose="02040503050406030204" pitchFamily="18" charset="0"/>
                    <a:cs typeface="Times New Roman" panose="02020603050405020304" pitchFamily="18" charset="0"/>
                  </a:rPr>
                  <a:t>_</a:t>
                </a:r>
                <a:r>
                  <a:rPr lang="en-US" altLang="ko-KR" sz="1200" b="0" i="0">
                    <a:solidFill>
                      <a:srgbClr val="FF0000"/>
                    </a:solidFill>
                    <a:latin typeface="Cambria Math" panose="02040503050406030204" pitchFamily="18" charset="0"/>
                    <a:cs typeface="Times New Roman" panose="02020603050405020304" pitchFamily="18" charset="0"/>
                  </a:rPr>
                  <a:t>1</a:t>
                </a:r>
                <a:r>
                  <a:rPr lang="ko-KR" altLang="en-US" sz="1200" dirty="0">
                    <a:solidFill>
                      <a:srgbClr val="FF0000"/>
                    </a:solidFill>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and</a:t>
                </a:r>
                <a:r>
                  <a:rPr lang="ko-KR" altLang="en-US" sz="1200" dirty="0">
                    <a:latin typeface="Times New Roman" panose="02020603050405020304" pitchFamily="18" charset="0"/>
                    <a:cs typeface="Times New Roman" panose="02020603050405020304" pitchFamily="18" charset="0"/>
                  </a:rPr>
                  <a:t> </a:t>
                </a:r>
                <a:r>
                  <a:rPr lang="ko-KR" altLang="en-US" sz="1200" i="0">
                    <a:solidFill>
                      <a:srgbClr val="FF0000"/>
                    </a:solidFill>
                    <a:latin typeface="Cambria Math" panose="02040503050406030204" pitchFamily="18" charset="0"/>
                    <a:cs typeface="Times New Roman" panose="02020603050405020304" pitchFamily="18" charset="0"/>
                  </a:rPr>
                  <a:t>𝜇</a:t>
                </a:r>
                <a:r>
                  <a:rPr lang="en-US" altLang="ko-KR" sz="1200" i="0">
                    <a:solidFill>
                      <a:srgbClr val="FF0000"/>
                    </a:solidFill>
                    <a:latin typeface="Cambria Math" panose="02040503050406030204" pitchFamily="18" charset="0"/>
                    <a:cs typeface="Times New Roman" panose="02020603050405020304" pitchFamily="18" charset="0"/>
                  </a:rPr>
                  <a:t>_(</a:t>
                </a:r>
                <a:r>
                  <a:rPr lang="en-US" altLang="ko-KR" sz="1200" b="0" i="0">
                    <a:solidFill>
                      <a:srgbClr val="FF0000"/>
                    </a:solidFill>
                    <a:latin typeface="Cambria Math" panose="02040503050406030204" pitchFamily="18" charset="0"/>
                    <a:cs typeface="Times New Roman" panose="02020603050405020304" pitchFamily="18" charset="0"/>
                  </a:rPr>
                  <a:t>2.)</a:t>
                </a:r>
                <a:endParaRPr lang="en-US" altLang="ko-KR" sz="1200" dirty="0">
                  <a:latin typeface="Times New Roman" panose="02020603050405020304" pitchFamily="18" charset="0"/>
                  <a:cs typeface="Times New Roman" panose="02020603050405020304" pitchFamily="18" charset="0"/>
                </a:endParaRPr>
              </a:p>
              <a:p>
                <a:pPr algn="just"/>
                <a:r>
                  <a:rPr lang="en-US" altLang="ko-KR" sz="1200" dirty="0">
                    <a:latin typeface="Times New Roman" panose="02020603050405020304" pitchFamily="18" charset="0"/>
                    <a:cs typeface="Times New Roman" panose="02020603050405020304" pitchFamily="18" charset="0"/>
                  </a:rPr>
                  <a:t>Compared to the independent two sample t-tests, a smaller difference in the means here could have a larger statistical significance. </a:t>
                </a:r>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177</a:t>
            </a:fld>
            <a:endParaRPr lang="ko-KR" altLang="en-US"/>
          </a:p>
        </p:txBody>
      </p:sp>
    </p:spTree>
    <p:extLst>
      <p:ext uri="{BB962C8B-B14F-4D97-AF65-F5344CB8AC3E}">
        <p14:creationId xmlns:p14="http://schemas.microsoft.com/office/powerpoint/2010/main" val="4202438096"/>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Khi có nhiều hơn hai nhóm (mẫu), bạn có thể áp dụng ANOVA.</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Bạn có thể phát hiện ra rằng giả thuyết thay thế chỉ cho biết có ít nhất một số trung bình của nhóm khác với phần còn lại; giả thuyết </a:t>
            </a: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này không cho biết đó là số nào.</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178</a:t>
            </a:fld>
            <a:endParaRPr lang="ko-KR" altLang="en-US"/>
          </a:p>
        </p:txBody>
      </p:sp>
    </p:spTree>
    <p:extLst>
      <p:ext uri="{BB962C8B-B14F-4D97-AF65-F5344CB8AC3E}">
        <p14:creationId xmlns:p14="http://schemas.microsoft.com/office/powerpoint/2010/main" val="742130018"/>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br>
              <a:rPr lang="vi-VN" sz="1200" b="1" dirty="0">
                <a:latin typeface="Arial" panose="02020603050405020304" pitchFamily="18" charset="0"/>
              </a:rPr>
            </a:br>
            <a:r>
              <a:rPr lang="vi-VN" sz="1200" b="1" dirty="0">
                <a:latin typeface="Arial" panose="02020603050405020304" pitchFamily="18" charset="0"/>
              </a:rPr>
              <a:t>MỤC ĐÍCH CỦA PHẦN THỰC HÀNH NÀY</a:t>
            </a:r>
          </a:p>
          <a:p>
            <a:pPr latinLnBrk="1"/>
            <a:r>
              <a:rPr lang="vi-VN" sz="1200" dirty="0">
                <a:solidFill>
                  <a:schemeClr val="tx1"/>
                </a:solidFill>
                <a:latin typeface="Arial"/>
                <a:ea typeface="+mn-ea"/>
                <a:cs typeface="+mn-cs"/>
              </a:rPr>
              <a:t>Trong phần thực hành này, tính các hệ số tương quan. Ngoài ra, bạn cũng sẽ thử tìm ước lượng khoảng của hệ số tương quan. </a:t>
            </a:r>
          </a:p>
          <a:p>
            <a:pPr latinLnBrk="1"/>
            <a:endParaRPr lang="en-US" altLang="ko-KR"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vi-VN" sz="1000" b="1" dirty="0">
                <a:solidFill>
                  <a:prstClr val="black"/>
                </a:solidFill>
                <a:latin typeface="Arial" panose="02020603050405020304" pitchFamily="18" charset="0"/>
              </a:rPr>
              <a:t>HƯỚNG DẪN THỰC HÀNH</a:t>
            </a:r>
          </a:p>
          <a:p>
            <a:pPr marL="342900" lvl="0" indent="-342900">
              <a:spcAft>
                <a:spcPts val="800"/>
              </a:spcAft>
              <a:buFont typeface="+mj-lt"/>
              <a:buAutoNum type="arabicPeriod"/>
            </a:pPr>
            <a:r>
              <a:rPr lang="vi-VN" sz="1200" dirty="0">
                <a:solidFill>
                  <a:srgbClr val="000000"/>
                </a:solidFill>
                <a:latin typeface="Arial" panose="02020603050405020304" pitchFamily="18" charset="0"/>
                <a:cs typeface="Times New Roman" panose="02020603050405020304" pitchFamily="18" charset="0"/>
              </a:rPr>
              <a:t>Khởi chạy Jupyter Notebook. (Đọc lại bước 1-3 của </a:t>
            </a:r>
            <a:r>
              <a:rPr lang="vi-VN" sz="1200" b="1" dirty="0">
                <a:solidFill>
                  <a:srgbClr val="000000"/>
                </a:solidFill>
                <a:latin typeface="Arial" panose="02020603050405020304" pitchFamily="18" charset="0"/>
                <a:cs typeface="Times New Roman" panose="02020603050405020304" pitchFamily="18" charset="0"/>
              </a:rPr>
              <a:t>Bài tập Coding số 0301</a:t>
            </a:r>
            <a:r>
              <a:rPr lang="vi-VN" sz="1200" dirty="0">
                <a:solidFill>
                  <a:srgbClr val="000000"/>
                </a:solidFill>
                <a:latin typeface="Arial" panose="02020603050405020304" pitchFamily="18" charset="0"/>
                <a:cs typeface="Times New Roman" panose="02020603050405020304" pitchFamily="18" charset="0"/>
              </a:rPr>
              <a:t>.)</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vi-VN" sz="1200" dirty="0">
                <a:solidFill>
                  <a:schemeClr val="tx1"/>
                </a:solidFill>
                <a:latin typeface="Arial"/>
                <a:ea typeface="+mn-ea"/>
                <a:cs typeface="+mn-cs"/>
              </a:rPr>
              <a:t>Trong Sổ ghi chép Jupyter, nhấp vào tệp </a:t>
            </a:r>
            <a:r>
              <a:rPr lang="vi-VN" sz="1200" b="1" dirty="0">
                <a:solidFill>
                  <a:schemeClr val="tx1"/>
                </a:solidFill>
                <a:latin typeface="Arial"/>
                <a:ea typeface="+mn-ea"/>
                <a:cs typeface="+mn-cs"/>
              </a:rPr>
              <a:t>ex_0307.ipynb</a:t>
            </a:r>
            <a:r>
              <a:rPr lang="vi-VN" sz="1200" dirty="0">
                <a:solidFill>
                  <a:schemeClr val="tx1"/>
                </a:solidFill>
                <a:latin typeface="Arial"/>
                <a:ea typeface="+mn-ea"/>
                <a:cs typeface="+mn-cs"/>
              </a:rPr>
              <a:t> trong thư mục </a:t>
            </a:r>
            <a:r>
              <a:rPr lang="vi-VN" sz="1200" b="1" dirty="0">
                <a:solidFill>
                  <a:schemeClr val="tx1"/>
                </a:solidFill>
                <a:latin typeface="Arial"/>
                <a:ea typeface="+mn-ea"/>
                <a:cs typeface="+mn-cs"/>
              </a:rPr>
              <a:t>Coding Exercise.</a:t>
            </a:r>
          </a:p>
          <a:p>
            <a:pPr marL="342900" lvl="0" indent="-342900">
              <a:spcAft>
                <a:spcPts val="800"/>
              </a:spcAft>
              <a:buFont typeface="+mj-lt"/>
              <a:buAutoNum type="arabicPeriod"/>
            </a:pPr>
            <a:r>
              <a:rPr lang="vi-VN" sz="1200" dirty="0">
                <a:solidFill>
                  <a:srgbClr val="FF0000"/>
                </a:solidFill>
                <a:latin typeface="Arial"/>
                <a:ea typeface="+mn-ea"/>
                <a:cs typeface="+mn-cs"/>
              </a:rPr>
              <a:t>Xem lại các ví dụ về các chủ đề ở dưới đây:</a:t>
            </a:r>
            <a:br>
              <a:rPr lang="vi-VN" sz="1000" i="0" dirty="0">
                <a:solidFill>
                  <a:srgbClr val="FF0000"/>
                </a:solidFill>
                <a:latin typeface="Arial"/>
                <a:ea typeface="+mn-ea"/>
                <a:cs typeface="+mn-cs"/>
              </a:rPr>
            </a:br>
            <a:br>
              <a:rPr lang="vi-VN" sz="1000" i="0" dirty="0">
                <a:solidFill>
                  <a:srgbClr val="FF0000"/>
                </a:solidFill>
                <a:latin typeface="Arial"/>
                <a:ea typeface="+mn-ea"/>
                <a:cs typeface="+mn-cs"/>
              </a:rPr>
            </a:br>
            <a:r>
              <a:rPr lang="vi-VN" sz="1200" i="1" dirty="0">
                <a:solidFill>
                  <a:schemeClr val="tx1"/>
                </a:solidFill>
                <a:latin typeface="Arial"/>
                <a:ea typeface="+mn-ea"/>
                <a:cs typeface="+mn-cs"/>
              </a:rPr>
              <a:t>A. Hệ số tương quan</a:t>
            </a:r>
            <a:br>
              <a:rPr lang="vi-VN" sz="1200" i="1" dirty="0">
                <a:solidFill>
                  <a:schemeClr val="tx1"/>
                </a:solidFill>
                <a:latin typeface="Arial"/>
                <a:ea typeface="+mn-ea"/>
                <a:cs typeface="+mn-cs"/>
              </a:rPr>
            </a:br>
            <a:r>
              <a:rPr lang="vi-VN" sz="1200" i="1" dirty="0">
                <a:solidFill>
                  <a:schemeClr val="tx1"/>
                </a:solidFill>
                <a:latin typeface="Arial"/>
                <a:ea typeface="+mn-ea"/>
                <a:cs typeface="+mn-cs"/>
              </a:rPr>
              <a:t>	i. Pearson</a:t>
            </a:r>
            <a:br>
              <a:rPr lang="vi-VN" sz="1200" i="1" dirty="0">
                <a:solidFill>
                  <a:schemeClr val="tx1"/>
                </a:solidFill>
                <a:latin typeface="Arial"/>
                <a:ea typeface="+mn-ea"/>
                <a:cs typeface="+mn-cs"/>
              </a:rPr>
            </a:br>
            <a:r>
              <a:rPr lang="vi-VN" sz="1200" i="1" dirty="0">
                <a:solidFill>
                  <a:schemeClr val="tx1"/>
                </a:solidFill>
                <a:latin typeface="Arial"/>
                <a:ea typeface="+mn-ea"/>
                <a:cs typeface="+mn-cs"/>
              </a:rPr>
              <a:t>	ii. Spearman</a:t>
            </a:r>
            <a:br>
              <a:rPr lang="vi-VN" sz="1200" i="1" dirty="0">
                <a:solidFill>
                  <a:schemeClr val="tx1"/>
                </a:solidFill>
                <a:latin typeface="Arial"/>
                <a:ea typeface="+mn-ea"/>
                <a:cs typeface="+mn-cs"/>
              </a:rPr>
            </a:br>
            <a:r>
              <a:rPr lang="vi-VN" sz="1200" i="1" dirty="0">
                <a:solidFill>
                  <a:schemeClr val="tx1"/>
                </a:solidFill>
                <a:latin typeface="Arial"/>
                <a:ea typeface="+mn-ea"/>
                <a:cs typeface="+mn-cs"/>
              </a:rPr>
              <a:t>	iii. Kendall</a:t>
            </a:r>
            <a:br>
              <a:rPr lang="vi-VN" sz="1200" i="1" dirty="0">
                <a:solidFill>
                  <a:schemeClr val="tx1"/>
                </a:solidFill>
                <a:latin typeface="Arial"/>
                <a:ea typeface="+mn-ea"/>
                <a:cs typeface="+mn-cs"/>
              </a:rPr>
            </a:br>
            <a:r>
              <a:rPr lang="vi-VN" sz="1200" i="1" dirty="0">
                <a:solidFill>
                  <a:schemeClr val="tx1"/>
                </a:solidFill>
                <a:latin typeface="Arial"/>
                <a:ea typeface="+mn-ea"/>
                <a:cs typeface="+mn-cs"/>
              </a:rPr>
              <a:t>B. Ước lượng khoảng của hệ số tương quan</a:t>
            </a:r>
            <a:br>
              <a:rPr lang="vi-VN" sz="1200" i="1" dirty="0">
                <a:solidFill>
                  <a:schemeClr val="tx1"/>
                </a:solidFill>
                <a:latin typeface="Arial"/>
                <a:ea typeface="+mn-ea"/>
                <a:cs typeface="+mn-cs"/>
              </a:rPr>
            </a:br>
            <a:r>
              <a:rPr lang="vi-VN" sz="1200" i="1" dirty="0">
                <a:solidFill>
                  <a:schemeClr val="tx1"/>
                </a:solidFill>
                <a:latin typeface="Arial"/>
                <a:ea typeface="+mn-ea"/>
                <a:cs typeface="+mn-cs"/>
              </a:rPr>
              <a:t>	i. Khoảng tin cậy của hệ số tương quan Pearson</a:t>
            </a:r>
            <a:br>
              <a:rPr lang="vi-VN" sz="1200" i="1" dirty="0">
                <a:solidFill>
                  <a:schemeClr val="tx1"/>
                </a:solidFill>
                <a:latin typeface="Arial"/>
                <a:ea typeface="+mn-ea"/>
                <a:cs typeface="+mn-cs"/>
              </a:rPr>
            </a:br>
            <a:endParaRPr lang="vi-VN" sz="1200" i="1" dirty="0">
              <a:solidFill>
                <a:schemeClr val="tx1"/>
              </a:solidFill>
              <a:latin typeface="Arial"/>
              <a:ea typeface="+mn-ea"/>
              <a:cs typeface="+mn-cs"/>
            </a:endParaRPr>
          </a:p>
          <a:p>
            <a:pPr marL="342900" lvl="0" indent="-342900">
              <a:spcAft>
                <a:spcPts val="800"/>
              </a:spcAft>
              <a:buFont typeface="+mj-lt"/>
              <a:buAutoNum type="arabicPeriod"/>
            </a:pPr>
            <a:r>
              <a:rPr lang="vi-VN" sz="1200" dirty="0">
                <a:solidFill>
                  <a:schemeClr val="tx1"/>
                </a:solidFill>
                <a:latin typeface="Arial"/>
                <a:ea typeface="+mn-ea"/>
                <a:cs typeface="+mn-cs"/>
              </a:rPr>
              <a:t>(Tùy chọn) Sử dụng ô trống ở dưới cùng để thực hiện các nhu cầu cá nhân của riêng bạn.</a:t>
            </a: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179</a:t>
            </a:fld>
            <a:endParaRPr lang="ko-KR" altLang="en-US" dirty="0"/>
          </a:p>
        </p:txBody>
      </p:sp>
    </p:spTree>
    <p:extLst>
      <p:ext uri="{BB962C8B-B14F-4D97-AF65-F5344CB8AC3E}">
        <p14:creationId xmlns:p14="http://schemas.microsoft.com/office/powerpoint/2010/main" val="3558300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Quy tắc này là khi bạn muốn kết hợp biến cố A và B bằng </a:t>
                </a:r>
                <a:r>
                  <a:rPr lang="vi-VN" b="1" dirty="0"/>
                  <a:t>HOẶC</a:t>
                </a:r>
                <a:r>
                  <a:rPr lang="vi-VN"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Kết quả là biến cố “A </a:t>
                </a:r>
                <a:r>
                  <a:rPr lang="vi-VN" b="1" dirty="0"/>
                  <a:t>HOẶC</a:t>
                </a:r>
                <a:r>
                  <a:rPr lang="vi-VN" dirty="0"/>
                  <a:t> B” và xác suất của nó.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Trong trường hợp phép giao </a:t>
                </a:r>
                <a14:m>
                  <m:oMath xmlns:m="http://schemas.openxmlformats.org/officeDocument/2006/math">
                    <m:r>
                      <a:rPr lang="en-US" altLang="ko-KR" sz="1200" i="1" smtClean="0">
                        <a:latin typeface="Cambria Math" panose="02040503050406030204" pitchFamily="18" charset="0"/>
                        <a:cs typeface="Times New Roman" panose="02020603050405020304" pitchFamily="18" charset="0"/>
                      </a:rPr>
                      <m:t>𝐴</m:t>
                    </m:r>
                    <m:r>
                      <a:rPr lang="en-US" altLang="ko-KR" sz="1200" i="1" smtClean="0">
                        <a:latin typeface="Cambria Math" panose="02040503050406030204" pitchFamily="18" charset="0"/>
                        <a:cs typeface="Times New Roman" panose="02020603050405020304" pitchFamily="18" charset="0"/>
                      </a:rPr>
                      <m:t>∩</m:t>
                    </m:r>
                    <m:r>
                      <a:rPr lang="en-US" altLang="ko-KR" sz="1200" i="1" smtClean="0">
                        <a:latin typeface="Cambria Math" panose="02040503050406030204" pitchFamily="18" charset="0"/>
                        <a:cs typeface="Times New Roman" panose="02020603050405020304" pitchFamily="18" charset="0"/>
                      </a:rPr>
                      <m:t>𝐵</m:t>
                    </m:r>
                  </m:oMath>
                </a14:m>
                <a:r>
                  <a:rPr lang="vi-VN" dirty="0"/>
                  <a:t> không phải là tập rỗng, bạn nên trừ đi xác suất của tập đó </a:t>
                </a:r>
                <a14:m>
                  <m:oMath xmlns:m="http://schemas.openxmlformats.org/officeDocument/2006/math">
                    <m:r>
                      <a:rPr lang="en-US" altLang="ko-KR" sz="1200" i="1" smtClean="0">
                        <a:latin typeface="Cambria Math" panose="02040503050406030204" pitchFamily="18" charset="0"/>
                        <a:cs typeface="Times New Roman" panose="02020603050405020304" pitchFamily="18" charset="0"/>
                      </a:rPr>
                      <m:t>𝑃</m:t>
                    </m:r>
                    <m:r>
                      <a:rPr lang="en-US" altLang="ko-KR" sz="1200" i="1" smtClean="0">
                        <a:latin typeface="Cambria Math" panose="02040503050406030204" pitchFamily="18" charset="0"/>
                        <a:cs typeface="Times New Roman" panose="02020603050405020304" pitchFamily="18" charset="0"/>
                      </a:rPr>
                      <m:t>(</m:t>
                    </m:r>
                    <m:r>
                      <a:rPr lang="en-US" altLang="ko-KR" sz="1200" i="1" smtClean="0">
                        <a:latin typeface="Cambria Math" panose="02040503050406030204" pitchFamily="18" charset="0"/>
                        <a:cs typeface="Times New Roman" panose="02020603050405020304" pitchFamily="18" charset="0"/>
                      </a:rPr>
                      <m:t>𝐴</m:t>
                    </m:r>
                    <m:r>
                      <a:rPr lang="en-US" altLang="ko-KR" sz="1200" i="1" smtClean="0">
                        <a:latin typeface="Cambria Math" panose="02040503050406030204" pitchFamily="18" charset="0"/>
                        <a:cs typeface="Times New Roman" panose="02020603050405020304" pitchFamily="18" charset="0"/>
                      </a:rPr>
                      <m:t>∩</m:t>
                    </m:r>
                    <m:r>
                      <a:rPr lang="en-US" altLang="ko-KR" sz="1200" i="1" smtClean="0">
                        <a:latin typeface="Cambria Math" panose="02040503050406030204" pitchFamily="18" charset="0"/>
                        <a:cs typeface="Times New Roman" panose="02020603050405020304" pitchFamily="18" charset="0"/>
                      </a:rPr>
                      <m:t>𝐵</m:t>
                    </m:r>
                    <m:r>
                      <a:rPr lang="en-US" altLang="ko-KR" sz="1200" i="1" smtClean="0">
                        <a:latin typeface="Cambria Math" panose="02040503050406030204" pitchFamily="18" charset="0"/>
                        <a:cs typeface="Times New Roman" panose="02020603050405020304" pitchFamily="18" charset="0"/>
                      </a:rPr>
                      <m:t>)</m:t>
                    </m:r>
                  </m:oMath>
                </a14:m>
                <a:r>
                  <a:rPr lang="vi-VN" sz="1200" i="1" dirty="0">
                    <a:latin typeface="Arial"/>
                    <a:cs typeface="Times New Roman" panose="02020603050405020304" pitchFamily="18" charset="0"/>
                  </a:rPr>
                  <a:t> </a:t>
                </a:r>
                <a:r>
                  <a:rPr lang="vi-VN" sz="1200" i="0" dirty="0">
                    <a:latin typeface="Arial"/>
                    <a:cs typeface="Times New Roman" panose="02020603050405020304" pitchFamily="18" charset="0"/>
                  </a:rPr>
                  <a:t>để tránh</a:t>
                </a:r>
                <a:r>
                  <a:rPr lang="vi-VN" sz="1200" i="0" baseline="0" dirty="0">
                    <a:latin typeface="Arial"/>
                    <a:cs typeface="Times New Roman" panose="02020603050405020304" pitchFamily="18" charset="0"/>
                  </a:rPr>
                  <a:t> đếm hai lần.</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This rule corresponds to the situation when you want to combine the events A and B by an </a:t>
                </a:r>
                <a:r>
                  <a:rPr lang="en-US" altLang="ko-KR" b="1" dirty="0"/>
                  <a:t>OR</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So, we are talking about the “A </a:t>
                </a:r>
                <a:r>
                  <a:rPr lang="en-US" altLang="ko-KR" b="1" dirty="0"/>
                  <a:t>OR</a:t>
                </a:r>
                <a:r>
                  <a:rPr lang="en-US" altLang="ko-KR" dirty="0"/>
                  <a:t> B” event and its probability.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 case the overlap </a:t>
                </a:r>
                <a:r>
                  <a:rPr lang="en-US" altLang="ko-KR" sz="1200" i="0">
                    <a:latin typeface="Cambria Math" panose="02040503050406030204" pitchFamily="18" charset="0"/>
                    <a:cs typeface="Times New Roman" panose="02020603050405020304" pitchFamily="18" charset="0"/>
                  </a:rPr>
                  <a:t>𝐴∩𝐵</a:t>
                </a:r>
                <a:r>
                  <a:rPr lang="en-US" altLang="ko-KR" dirty="0"/>
                  <a:t> is not an empty set, you should subtract its probability </a:t>
                </a:r>
                <a:r>
                  <a:rPr lang="en-US" altLang="ko-KR" sz="1200" i="0">
                    <a:latin typeface="Cambria Math" panose="02040503050406030204" pitchFamily="18" charset="0"/>
                    <a:cs typeface="Times New Roman" panose="02020603050405020304" pitchFamily="18" charset="0"/>
                  </a:rPr>
                  <a:t>𝑃(𝐴∩𝐵)</a:t>
                </a:r>
                <a:r>
                  <a:rPr lang="en-US" altLang="ko-KR" sz="1200" i="1" dirty="0">
                    <a:latin typeface="+mn-ea"/>
                    <a:cs typeface="Times New Roman" panose="02020603050405020304" pitchFamily="18" charset="0"/>
                  </a:rPr>
                  <a:t> </a:t>
                </a:r>
                <a:r>
                  <a:rPr lang="en-US" altLang="ko-KR" sz="1200" i="0" dirty="0">
                    <a:latin typeface="+mn-ea"/>
                    <a:cs typeface="Times New Roman" panose="02020603050405020304" pitchFamily="18" charset="0"/>
                  </a:rPr>
                  <a:t>in order to avoid</a:t>
                </a:r>
                <a:r>
                  <a:rPr lang="en-US" altLang="ko-KR" sz="1200" i="0" baseline="0" dirty="0">
                    <a:latin typeface="+mn-ea"/>
                    <a:cs typeface="Times New Roman" panose="02020603050405020304" pitchFamily="18" charset="0"/>
                  </a:rPr>
                  <a:t> double counting.</a:t>
                </a:r>
                <a:endParaRPr lang="en-US" altLang="ko-KR" sz="1200" i="0" dirty="0">
                  <a:latin typeface="+mn-ea"/>
                  <a:cs typeface="Times New Roman" panose="02020603050405020304" pitchFamily="18" charset="0"/>
                </a:endParaRPr>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18</a:t>
            </a:fld>
            <a:endParaRPr lang="ko-KR" altLang="en-US"/>
          </a:p>
        </p:txBody>
      </p:sp>
    </p:spTree>
    <p:extLst>
      <p:ext uri="{BB962C8B-B14F-4D97-AF65-F5344CB8AC3E}">
        <p14:creationId xmlns:p14="http://schemas.microsoft.com/office/powerpoint/2010/main" val="3134293857"/>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Hãy tiếp tục với kiểm định giả thuyết về tần suất.</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Phương pháp kiểm định giả thuyết phổ biến nhất có tên là “kiểm định Chi-bình phương”.</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Kiểm định này có thể áp dụng cho bảng một chiều (bảng tần suất).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180</a:t>
            </a:fld>
            <a:endParaRPr lang="ko-KR" altLang="en-US"/>
          </a:p>
        </p:txBody>
      </p:sp>
    </p:spTree>
    <p:extLst>
      <p:ext uri="{BB962C8B-B14F-4D97-AF65-F5344CB8AC3E}">
        <p14:creationId xmlns:p14="http://schemas.microsoft.com/office/powerpoint/2010/main" val="188483162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Bạn có thể xác định thống kê kiểm định có các thuộc tính xác xuất bằng phân phối Chi-bình phương.</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181</a:t>
            </a:fld>
            <a:endParaRPr lang="ko-KR" altLang="en-US"/>
          </a:p>
        </p:txBody>
      </p:sp>
    </p:spTree>
    <p:extLst>
      <p:ext uri="{BB962C8B-B14F-4D97-AF65-F5344CB8AC3E}">
        <p14:creationId xmlns:p14="http://schemas.microsoft.com/office/powerpoint/2010/main" val="811368515"/>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Kiểm định Chi-bình phương cũng có thể áp dụng cho bảng hai chiều (Bảng ngẫu nhiên).</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Mục đích là để </a:t>
            </a:r>
            <a:r>
              <a:rPr lang="vi-VN" sz="1200" dirty="0">
                <a:latin typeface="Arial" panose="02020603050405020304" pitchFamily="18" charset="0"/>
                <a:ea typeface="Noto Sans CJK KR Regular" panose="020B0500000000000000" pitchFamily="34" charset="-127"/>
                <a:cs typeface="Times New Roman" panose="02020603050405020304" pitchFamily="18" charset="0"/>
              </a:rPr>
              <a:t>kiểm định sự tồn tại của mối quan hệ giữa các biến phân loại.</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182</a:t>
            </a:fld>
            <a:endParaRPr lang="ko-KR" altLang="en-US"/>
          </a:p>
        </p:txBody>
      </p:sp>
    </p:spTree>
    <p:extLst>
      <p:ext uri="{BB962C8B-B14F-4D97-AF65-F5344CB8AC3E}">
        <p14:creationId xmlns:p14="http://schemas.microsoft.com/office/powerpoint/2010/main" val="3188777118"/>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Bạn có thể xác định thống kê kiểm định có các thuộc tính xác xuất bằng phân phối Chi-bình phương.</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183</a:t>
            </a:fld>
            <a:endParaRPr lang="ko-KR" altLang="en-US"/>
          </a:p>
        </p:txBody>
      </p:sp>
    </p:spTree>
    <p:extLst>
      <p:ext uri="{BB962C8B-B14F-4D97-AF65-F5344CB8AC3E}">
        <p14:creationId xmlns:p14="http://schemas.microsoft.com/office/powerpoint/2010/main" val="2581427430"/>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br>
              <a:rPr lang="vi-VN" sz="1200" b="1" dirty="0">
                <a:latin typeface="Arial" panose="02020603050405020304" pitchFamily="18" charset="0"/>
              </a:rPr>
            </a:br>
            <a:r>
              <a:rPr lang="vi-VN" sz="1200" b="1" dirty="0">
                <a:latin typeface="Arial" panose="02020603050405020304" pitchFamily="18" charset="0"/>
              </a:rPr>
              <a:t>MỤC ĐÍCH CỦA PHẦN THỰC HÀNH NÀY</a:t>
            </a:r>
          </a:p>
          <a:p>
            <a:pPr latinLnBrk="1"/>
            <a:r>
              <a:rPr lang="vi-VN" sz="1200" dirty="0">
                <a:solidFill>
                  <a:schemeClr val="tx1"/>
                </a:solidFill>
                <a:latin typeface="Arial"/>
                <a:ea typeface="+mn-ea"/>
                <a:cs typeface="+mn-cs"/>
              </a:rPr>
              <a:t>Trong phần thực hành này, bạn sẽ trải nghiệm một vài ví dụ về kiểm định giả thuyết. Bạn sẽ được học về kiểm định t và ANOVA.</a:t>
            </a:r>
          </a:p>
          <a:p>
            <a:pPr latinLnBrk="1"/>
            <a:endParaRPr lang="en-US" altLang="ko-KR"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vi-VN" sz="1000" b="1" dirty="0">
                <a:solidFill>
                  <a:prstClr val="black"/>
                </a:solidFill>
                <a:latin typeface="Arial" panose="02020603050405020304" pitchFamily="18" charset="0"/>
              </a:rPr>
              <a:t>HƯỚNG DẪN THỰC HÀNH</a:t>
            </a:r>
          </a:p>
          <a:p>
            <a:pPr marL="342900" lvl="0" indent="-342900">
              <a:spcAft>
                <a:spcPts val="800"/>
              </a:spcAft>
              <a:buFont typeface="+mj-lt"/>
              <a:buAutoNum type="arabicPeriod"/>
            </a:pPr>
            <a:r>
              <a:rPr lang="vi-VN" sz="1200" dirty="0">
                <a:solidFill>
                  <a:srgbClr val="000000"/>
                </a:solidFill>
                <a:latin typeface="Arial" panose="02020603050405020304" pitchFamily="18" charset="0"/>
                <a:cs typeface="Times New Roman" panose="02020603050405020304" pitchFamily="18" charset="0"/>
              </a:rPr>
              <a:t>Khởi chạy Jupyter Notebook. (Đọc lại bước 1-3 của </a:t>
            </a:r>
            <a:r>
              <a:rPr lang="vi-VN" sz="1200" b="1" dirty="0">
                <a:solidFill>
                  <a:srgbClr val="000000"/>
                </a:solidFill>
                <a:latin typeface="Arial" panose="02020603050405020304" pitchFamily="18" charset="0"/>
                <a:cs typeface="Times New Roman" panose="02020603050405020304" pitchFamily="18" charset="0"/>
              </a:rPr>
              <a:t>Bài tập Coding số 0301</a:t>
            </a:r>
            <a:r>
              <a:rPr lang="vi-VN" sz="1200" dirty="0">
                <a:solidFill>
                  <a:srgbClr val="000000"/>
                </a:solidFill>
                <a:latin typeface="Arial" panose="02020603050405020304" pitchFamily="18" charset="0"/>
                <a:cs typeface="Times New Roman" panose="02020603050405020304" pitchFamily="18" charset="0"/>
              </a:rPr>
              <a:t>.)</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vi-VN" sz="1200" dirty="0">
                <a:solidFill>
                  <a:schemeClr val="tx1"/>
                </a:solidFill>
                <a:latin typeface="Arial"/>
                <a:ea typeface="+mn-ea"/>
                <a:cs typeface="+mn-cs"/>
              </a:rPr>
              <a:t>Trong Sổ ghi chép Jupyter, nhấp vào tệp </a:t>
            </a:r>
            <a:r>
              <a:rPr lang="vi-VN" sz="1200" b="1" dirty="0">
                <a:solidFill>
                  <a:schemeClr val="tx1"/>
                </a:solidFill>
                <a:latin typeface="Arial"/>
                <a:ea typeface="+mn-ea"/>
                <a:cs typeface="+mn-cs"/>
              </a:rPr>
              <a:t>ex_0308.ipynb</a:t>
            </a:r>
            <a:r>
              <a:rPr lang="vi-VN" sz="1200" dirty="0">
                <a:solidFill>
                  <a:schemeClr val="tx1"/>
                </a:solidFill>
                <a:latin typeface="Arial"/>
                <a:ea typeface="+mn-ea"/>
                <a:cs typeface="+mn-cs"/>
              </a:rPr>
              <a:t> trong thư mục </a:t>
            </a:r>
            <a:r>
              <a:rPr lang="vi-VN" sz="1200" b="1" dirty="0">
                <a:solidFill>
                  <a:schemeClr val="tx1"/>
                </a:solidFill>
                <a:latin typeface="Arial"/>
                <a:ea typeface="+mn-ea"/>
                <a:cs typeface="+mn-cs"/>
              </a:rPr>
              <a:t>Coding Exercise.</a:t>
            </a:r>
          </a:p>
          <a:p>
            <a:pPr marL="342900" lvl="0" indent="-342900">
              <a:spcAft>
                <a:spcPts val="800"/>
              </a:spcAft>
              <a:buFont typeface="+mj-lt"/>
              <a:buAutoNum type="arabicPeriod"/>
            </a:pPr>
            <a:r>
              <a:rPr lang="vi-VN" sz="1200" dirty="0">
                <a:solidFill>
                  <a:srgbClr val="FF0000"/>
                </a:solidFill>
                <a:latin typeface="Arial"/>
                <a:ea typeface="+mn-ea"/>
                <a:cs typeface="+mn-cs"/>
              </a:rPr>
              <a:t>Xem lại các ví dụ về các chủ đề ở dưới đây:</a:t>
            </a:r>
            <a:br>
              <a:rPr lang="vi-VN" sz="1000" i="0" dirty="0">
                <a:solidFill>
                  <a:srgbClr val="FF0000"/>
                </a:solidFill>
                <a:latin typeface="Arial"/>
                <a:ea typeface="+mn-ea"/>
                <a:cs typeface="+mn-cs"/>
              </a:rPr>
            </a:br>
            <a:br>
              <a:rPr lang="vi-VN" sz="1000" i="0" dirty="0">
                <a:solidFill>
                  <a:srgbClr val="FF0000"/>
                </a:solidFill>
                <a:latin typeface="Arial"/>
                <a:ea typeface="+mn-ea"/>
                <a:cs typeface="+mn-cs"/>
              </a:rPr>
            </a:br>
            <a:r>
              <a:rPr lang="vi-VN" sz="1200" i="1" dirty="0">
                <a:solidFill>
                  <a:schemeClr val="tx1"/>
                </a:solidFill>
                <a:latin typeface="Arial"/>
                <a:ea typeface="+mn-ea"/>
                <a:cs typeface="+mn-cs"/>
              </a:rPr>
              <a:t>A. Kiểm định giả thuyết về số trung bình</a:t>
            </a:r>
            <a:br>
              <a:rPr lang="vi-VN" sz="1200" i="1" dirty="0">
                <a:solidFill>
                  <a:schemeClr val="tx1"/>
                </a:solidFill>
                <a:latin typeface="Arial"/>
                <a:ea typeface="+mn-ea"/>
                <a:cs typeface="+mn-cs"/>
              </a:rPr>
            </a:br>
            <a:r>
              <a:rPr lang="vi-VN" sz="1200" i="1" dirty="0">
                <a:solidFill>
                  <a:schemeClr val="tx1"/>
                </a:solidFill>
                <a:latin typeface="Arial"/>
                <a:ea typeface="+mn-ea"/>
                <a:cs typeface="+mn-cs"/>
              </a:rPr>
              <a:t>	i. Kiểm định t cho một mẫu duy nhất</a:t>
            </a:r>
            <a:br>
              <a:rPr lang="vi-VN" sz="1200" i="1" dirty="0">
                <a:solidFill>
                  <a:schemeClr val="tx1"/>
                </a:solidFill>
                <a:latin typeface="Arial"/>
                <a:ea typeface="+mn-ea"/>
                <a:cs typeface="+mn-cs"/>
              </a:rPr>
            </a:br>
            <a:r>
              <a:rPr lang="vi-VN" sz="1200" i="1" dirty="0">
                <a:solidFill>
                  <a:schemeClr val="tx1"/>
                </a:solidFill>
                <a:latin typeface="Arial"/>
                <a:ea typeface="+mn-ea"/>
                <a:cs typeface="+mn-cs"/>
              </a:rPr>
              <a:t>		1. Kiểm định ở cả hai đuôi</a:t>
            </a:r>
            <a:br>
              <a:rPr lang="vi-VN" sz="1200" i="1" dirty="0">
                <a:solidFill>
                  <a:schemeClr val="tx1"/>
                </a:solidFill>
                <a:latin typeface="Arial"/>
                <a:ea typeface="+mn-ea"/>
                <a:cs typeface="+mn-cs"/>
              </a:rPr>
            </a:br>
            <a:r>
              <a:rPr lang="vi-VN" sz="1200" i="1" dirty="0">
                <a:solidFill>
                  <a:schemeClr val="tx1"/>
                </a:solidFill>
                <a:latin typeface="Arial"/>
                <a:ea typeface="+mn-ea"/>
                <a:cs typeface="+mn-cs"/>
              </a:rPr>
              <a:t>		2. Kiểm định ở đuôi phải</a:t>
            </a:r>
            <a:br>
              <a:rPr lang="vi-VN" sz="1200" i="1" dirty="0">
                <a:solidFill>
                  <a:schemeClr val="tx1"/>
                </a:solidFill>
                <a:latin typeface="Arial"/>
                <a:ea typeface="+mn-ea"/>
                <a:cs typeface="+mn-cs"/>
              </a:rPr>
            </a:br>
            <a:r>
              <a:rPr lang="vi-VN" sz="1200" i="1" dirty="0">
                <a:solidFill>
                  <a:schemeClr val="tx1"/>
                </a:solidFill>
                <a:latin typeface="Arial"/>
                <a:ea typeface="+mn-ea"/>
                <a:cs typeface="+mn-cs"/>
              </a:rPr>
              <a:t>		3. Kiểm định ở đuôi trái</a:t>
            </a:r>
            <a:br>
              <a:rPr lang="vi-VN" sz="1200" i="1" dirty="0">
                <a:solidFill>
                  <a:schemeClr val="tx1"/>
                </a:solidFill>
                <a:latin typeface="Arial"/>
                <a:ea typeface="+mn-ea"/>
                <a:cs typeface="+mn-cs"/>
              </a:rPr>
            </a:br>
            <a:r>
              <a:rPr lang="vi-VN" sz="1200" i="1" dirty="0">
                <a:solidFill>
                  <a:schemeClr val="tx1"/>
                </a:solidFill>
                <a:latin typeface="Arial"/>
                <a:ea typeface="+mn-ea"/>
                <a:cs typeface="+mn-cs"/>
              </a:rPr>
              <a:t>	ii. Kiểm định t cho hai mẫu độc lập</a:t>
            </a:r>
            <a:br>
              <a:rPr lang="vi-VN" sz="1200" i="1" dirty="0">
                <a:solidFill>
                  <a:schemeClr val="tx1"/>
                </a:solidFill>
                <a:latin typeface="Arial"/>
                <a:ea typeface="+mn-ea"/>
                <a:cs typeface="+mn-cs"/>
              </a:rPr>
            </a:br>
            <a:r>
              <a:rPr lang="vi-VN" sz="1200" i="1" dirty="0">
                <a:solidFill>
                  <a:schemeClr val="tx1"/>
                </a:solidFill>
                <a:latin typeface="Arial"/>
                <a:ea typeface="+mn-ea"/>
                <a:cs typeface="+mn-cs"/>
              </a:rPr>
              <a:t>	iii. Kiểm định t cho hai mẫu ghép cặp</a:t>
            </a:r>
            <a:br>
              <a:rPr lang="vi-VN" sz="1200" i="1" dirty="0">
                <a:solidFill>
                  <a:schemeClr val="tx1"/>
                </a:solidFill>
                <a:latin typeface="Arial"/>
                <a:ea typeface="+mn-ea"/>
                <a:cs typeface="+mn-cs"/>
              </a:rPr>
            </a:br>
            <a:r>
              <a:rPr lang="vi-VN" sz="1200" i="1" dirty="0">
                <a:solidFill>
                  <a:schemeClr val="tx1"/>
                </a:solidFill>
                <a:latin typeface="Arial"/>
                <a:ea typeface="+mn-ea"/>
                <a:cs typeface="+mn-cs"/>
              </a:rPr>
              <a:t>	iv. ANOVA</a:t>
            </a:r>
            <a:br>
              <a:rPr lang="vi-VN" sz="1200" i="1" dirty="0">
                <a:solidFill>
                  <a:schemeClr val="tx1"/>
                </a:solidFill>
                <a:latin typeface="Arial"/>
                <a:ea typeface="+mn-ea"/>
                <a:cs typeface="+mn-cs"/>
              </a:rPr>
            </a:br>
            <a:endParaRPr lang="vi-VN" sz="1200" i="1" dirty="0">
              <a:solidFill>
                <a:schemeClr val="tx1"/>
              </a:solidFill>
              <a:latin typeface="Arial"/>
              <a:ea typeface="+mn-ea"/>
              <a:cs typeface="+mn-cs"/>
            </a:endParaRPr>
          </a:p>
          <a:p>
            <a:pPr marL="342900" lvl="0" indent="-342900">
              <a:spcAft>
                <a:spcPts val="800"/>
              </a:spcAft>
              <a:buFont typeface="+mj-lt"/>
              <a:buAutoNum type="arabicPeriod"/>
            </a:pPr>
            <a:r>
              <a:rPr lang="vi-VN" sz="1200" dirty="0">
                <a:solidFill>
                  <a:schemeClr val="tx1"/>
                </a:solidFill>
                <a:latin typeface="Arial"/>
                <a:ea typeface="+mn-ea"/>
                <a:cs typeface="+mn-cs"/>
              </a:rPr>
              <a:t>(Tùy chọn) Sử dụng ô trống ở dưới cùng để thực hiện các nhu cầu cá nhân của riêng bạn.</a:t>
            </a: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184</a:t>
            </a:fld>
            <a:endParaRPr lang="ko-KR" altLang="en-US" dirty="0"/>
          </a:p>
        </p:txBody>
      </p:sp>
    </p:spTree>
    <p:extLst>
      <p:ext uri="{BB962C8B-B14F-4D97-AF65-F5344CB8AC3E}">
        <p14:creationId xmlns:p14="http://schemas.microsoft.com/office/powerpoint/2010/main" val="2938454960"/>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br>
              <a:rPr lang="vi-VN" sz="1200" b="1" dirty="0">
                <a:latin typeface="Arial" panose="02020603050405020304" pitchFamily="18" charset="0"/>
              </a:rPr>
            </a:br>
            <a:r>
              <a:rPr lang="vi-VN" sz="1200" b="1" dirty="0">
                <a:latin typeface="Arial" panose="02020603050405020304" pitchFamily="18" charset="0"/>
              </a:rPr>
              <a:t>MỤC ĐÍCH CỦA PHẦN THỰC HÀNH NÀY</a:t>
            </a:r>
          </a:p>
          <a:p>
            <a:pPr latinLnBrk="1"/>
            <a:r>
              <a:rPr lang="vi-VN" sz="1200" dirty="0">
                <a:solidFill>
                  <a:schemeClr val="tx1"/>
                </a:solidFill>
                <a:latin typeface="Arial"/>
                <a:ea typeface="+mn-ea"/>
                <a:cs typeface="+mn-cs"/>
              </a:rPr>
              <a:t>Trong phần thực hành này, bạn sẽ được học cách tóm tắt các biến phân loại vào bảng một chiều và bảng hai chiều.</a:t>
            </a:r>
          </a:p>
          <a:p>
            <a:pPr latinLnBrk="1"/>
            <a:endParaRPr lang="en-US" altLang="ko-KR"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vi-VN" sz="1000" b="1" dirty="0">
                <a:solidFill>
                  <a:prstClr val="black"/>
                </a:solidFill>
                <a:latin typeface="Arial" panose="02020603050405020304" pitchFamily="18" charset="0"/>
              </a:rPr>
              <a:t>HƯỚNG DẪN THỰC HÀNH</a:t>
            </a:r>
          </a:p>
          <a:p>
            <a:pPr marL="342900" lvl="0" indent="-342900">
              <a:spcAft>
                <a:spcPts val="800"/>
              </a:spcAft>
              <a:buFont typeface="+mj-lt"/>
              <a:buAutoNum type="arabicPeriod"/>
            </a:pPr>
            <a:r>
              <a:rPr lang="vi-VN" sz="1200" dirty="0">
                <a:solidFill>
                  <a:srgbClr val="000000"/>
                </a:solidFill>
                <a:latin typeface="Arial" panose="02020603050405020304" pitchFamily="18" charset="0"/>
                <a:cs typeface="Times New Roman" panose="02020603050405020304" pitchFamily="18" charset="0"/>
              </a:rPr>
              <a:t>Khởi chạy Jupyter Notebook. (Đọc lại bước 1-3 của </a:t>
            </a:r>
            <a:r>
              <a:rPr lang="vi-VN" sz="1200" b="1" dirty="0">
                <a:solidFill>
                  <a:srgbClr val="000000"/>
                </a:solidFill>
                <a:latin typeface="Arial" panose="02020603050405020304" pitchFamily="18" charset="0"/>
                <a:cs typeface="Times New Roman" panose="02020603050405020304" pitchFamily="18" charset="0"/>
              </a:rPr>
              <a:t>Bài tập Coding số 0301</a:t>
            </a:r>
            <a:r>
              <a:rPr lang="vi-VN" sz="1200" dirty="0">
                <a:solidFill>
                  <a:srgbClr val="000000"/>
                </a:solidFill>
                <a:latin typeface="Arial" panose="02020603050405020304" pitchFamily="18" charset="0"/>
                <a:cs typeface="Times New Roman" panose="02020603050405020304" pitchFamily="18" charset="0"/>
              </a:rPr>
              <a:t>.)</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vi-VN" sz="1200" dirty="0">
                <a:solidFill>
                  <a:schemeClr val="tx1"/>
                </a:solidFill>
                <a:latin typeface="Arial"/>
                <a:ea typeface="+mn-ea"/>
                <a:cs typeface="+mn-cs"/>
              </a:rPr>
              <a:t>Trong Sổ ghi chép Jupyter, nhấp vào tệp </a:t>
            </a:r>
            <a:r>
              <a:rPr lang="vi-VN" sz="1200" b="1" dirty="0">
                <a:solidFill>
                  <a:schemeClr val="tx1"/>
                </a:solidFill>
                <a:latin typeface="Arial"/>
                <a:ea typeface="+mn-ea"/>
                <a:cs typeface="+mn-cs"/>
              </a:rPr>
              <a:t>ex_0309.ipynb</a:t>
            </a:r>
            <a:r>
              <a:rPr lang="vi-VN" sz="1200" dirty="0">
                <a:solidFill>
                  <a:schemeClr val="tx1"/>
                </a:solidFill>
                <a:latin typeface="Arial"/>
                <a:ea typeface="+mn-ea"/>
                <a:cs typeface="+mn-cs"/>
              </a:rPr>
              <a:t> trong thư mục </a:t>
            </a:r>
            <a:r>
              <a:rPr lang="vi-VN" sz="1200" b="1" dirty="0">
                <a:solidFill>
                  <a:schemeClr val="tx1"/>
                </a:solidFill>
                <a:latin typeface="Arial"/>
                <a:ea typeface="+mn-ea"/>
                <a:cs typeface="+mn-cs"/>
              </a:rPr>
              <a:t>Coding Exercise.</a:t>
            </a:r>
          </a:p>
          <a:p>
            <a:pPr marL="342900" lvl="0" indent="-342900">
              <a:spcAft>
                <a:spcPts val="800"/>
              </a:spcAft>
              <a:buFont typeface="+mj-lt"/>
              <a:buAutoNum type="arabicPeriod"/>
            </a:pPr>
            <a:r>
              <a:rPr lang="vi-VN" sz="1200" dirty="0">
                <a:solidFill>
                  <a:srgbClr val="FF0000"/>
                </a:solidFill>
                <a:latin typeface="Arial"/>
                <a:ea typeface="+mn-ea"/>
                <a:cs typeface="+mn-cs"/>
              </a:rPr>
              <a:t>Xem lại các ví dụ về các chủ đề ở dưới đây:</a:t>
            </a:r>
            <a:br>
              <a:rPr lang="vi-VN" sz="1000" i="0" dirty="0">
                <a:solidFill>
                  <a:srgbClr val="FF0000"/>
                </a:solidFill>
                <a:latin typeface="Arial"/>
                <a:ea typeface="+mn-ea"/>
                <a:cs typeface="+mn-cs"/>
              </a:rPr>
            </a:br>
            <a:br>
              <a:rPr lang="vi-VN" sz="1000" i="0" dirty="0">
                <a:solidFill>
                  <a:srgbClr val="FF0000"/>
                </a:solidFill>
                <a:latin typeface="Arial"/>
                <a:ea typeface="+mn-ea"/>
                <a:cs typeface="+mn-cs"/>
              </a:rPr>
            </a:br>
            <a:r>
              <a:rPr lang="vi-VN" sz="1200" i="1" dirty="0">
                <a:solidFill>
                  <a:schemeClr val="tx1"/>
                </a:solidFill>
                <a:latin typeface="Arial"/>
                <a:ea typeface="+mn-ea"/>
                <a:cs typeface="+mn-cs"/>
              </a:rPr>
              <a:t>A. Tóm tắt các biến phân loại</a:t>
            </a:r>
            <a:br>
              <a:rPr lang="vi-VN" sz="1200" i="1" dirty="0">
                <a:solidFill>
                  <a:schemeClr val="tx1"/>
                </a:solidFill>
                <a:latin typeface="Arial"/>
                <a:ea typeface="+mn-ea"/>
                <a:cs typeface="+mn-cs"/>
              </a:rPr>
            </a:br>
            <a:r>
              <a:rPr lang="vi-VN" sz="1200" i="1" dirty="0">
                <a:solidFill>
                  <a:schemeClr val="tx1"/>
                </a:solidFill>
                <a:latin typeface="Arial"/>
                <a:ea typeface="+mn-ea"/>
                <a:cs typeface="+mn-cs"/>
              </a:rPr>
              <a:t>	i. Bảng tần suất (Bảng một chiều)</a:t>
            </a:r>
            <a:br>
              <a:rPr lang="vi-VN" sz="1200" i="1" dirty="0">
                <a:solidFill>
                  <a:schemeClr val="tx1"/>
                </a:solidFill>
                <a:latin typeface="Arial"/>
                <a:ea typeface="+mn-ea"/>
                <a:cs typeface="+mn-cs"/>
              </a:rPr>
            </a:br>
            <a:r>
              <a:rPr lang="vi-VN" sz="1200" i="1" dirty="0">
                <a:solidFill>
                  <a:schemeClr val="tx1"/>
                </a:solidFill>
                <a:latin typeface="Arial"/>
                <a:ea typeface="+mn-ea"/>
                <a:cs typeface="+mn-cs"/>
              </a:rPr>
              <a:t>	ii. Bảng ngẫu nhiên (Bảng hai chiều)</a:t>
            </a:r>
          </a:p>
          <a:p>
            <a:pPr marL="342900" lvl="0" indent="-342900">
              <a:spcAft>
                <a:spcPts val="800"/>
              </a:spcAft>
              <a:buFont typeface="+mj-lt"/>
              <a:buAutoNum type="arabicPeriod"/>
            </a:pPr>
            <a:endParaRPr lang="it-IT"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vi-VN" sz="1200" dirty="0">
                <a:solidFill>
                  <a:schemeClr val="tx1"/>
                </a:solidFill>
                <a:latin typeface="Arial"/>
                <a:ea typeface="+mn-ea"/>
                <a:cs typeface="+mn-cs"/>
              </a:rPr>
              <a:t>(Tùy chọn) Sử dụng ô trống ở dưới cùng để thực hiện các nhu cầu cá nhân của riêng bạn.</a:t>
            </a: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185</a:t>
            </a:fld>
            <a:endParaRPr lang="ko-KR" altLang="en-US" dirty="0"/>
          </a:p>
        </p:txBody>
      </p:sp>
    </p:spTree>
    <p:extLst>
      <p:ext uri="{BB962C8B-B14F-4D97-AF65-F5344CB8AC3E}">
        <p14:creationId xmlns:p14="http://schemas.microsoft.com/office/powerpoint/2010/main" val="495238904"/>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Phân phối Chi-bình phương cũng có thể được áp dụng để kiểm định phương sai.</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Trong trường hợp này, mục đích là </a:t>
                </a:r>
                <a:r>
                  <a:rPr lang="vi-VN" sz="1200" dirty="0">
                    <a:latin typeface="Arial" panose="02020603050405020304" pitchFamily="18" charset="0"/>
                    <a:cs typeface="Times New Roman" panose="02020603050405020304" pitchFamily="18" charset="0"/>
                  </a:rPr>
                  <a:t>so sánh</a:t>
                </a:r>
                <a:r>
                  <a:rPr lang="vi-VN" sz="1200" baseline="0" dirty="0">
                    <a:latin typeface="Arial" panose="02020603050405020304" pitchFamily="18" charset="0"/>
                    <a:cs typeface="Times New Roman" panose="02020603050405020304" pitchFamily="18" charset="0"/>
                  </a:rPr>
                  <a:t> phương sai của quần thể </a:t>
                </a:r>
                <a:r>
                  <a:rPr lang="vi-VN" sz="1200" dirty="0">
                    <a:latin typeface="Arial" panose="02020603050405020304" pitchFamily="18" charset="0"/>
                    <a:cs typeface="Times New Roman" panose="02020603050405020304" pitchFamily="18" charset="0"/>
                  </a:rPr>
                  <a:t>với một con số cụ thể </a:t>
                </a:r>
                <a14:m>
                  <m:oMath xmlns:m="http://schemas.openxmlformats.org/officeDocument/2006/math">
                    <m:sSup>
                      <m:sSupPr>
                        <m:ctrlPr>
                          <a:rPr lang="en-US" altLang="ko-KR" sz="1200" i="1" dirty="0" smtClean="0">
                            <a:solidFill>
                              <a:srgbClr val="FF0000"/>
                            </a:solidFill>
                            <a:latin typeface="Cambria Math" panose="02040503050406030204" pitchFamily="18" charset="0"/>
                            <a:cs typeface="Times New Roman" panose="02020603050405020304" pitchFamily="18" charset="0"/>
                          </a:rPr>
                        </m:ctrlPr>
                      </m:sSupPr>
                      <m:e>
                        <m:sSub>
                          <m:sSubPr>
                            <m:ctrlPr>
                              <a:rPr lang="en-US" altLang="ko-KR" sz="1200" i="1" dirty="0">
                                <a:solidFill>
                                  <a:srgbClr val="FF0000"/>
                                </a:solidFill>
                                <a:latin typeface="Cambria Math" panose="02040503050406030204" pitchFamily="18" charset="0"/>
                                <a:cs typeface="Times New Roman" panose="02020603050405020304" pitchFamily="18" charset="0"/>
                              </a:rPr>
                            </m:ctrlPr>
                          </m:sSubPr>
                          <m:e>
                            <m:r>
                              <a:rPr lang="ko-KR" altLang="en-US" sz="1200" i="1" dirty="0">
                                <a:solidFill>
                                  <a:srgbClr val="FF0000"/>
                                </a:solidFill>
                                <a:latin typeface="Cambria Math" panose="02040503050406030204" pitchFamily="18" charset="0"/>
                                <a:cs typeface="Times New Roman" panose="02020603050405020304" pitchFamily="18" charset="0"/>
                              </a:rPr>
                              <m:t>𝜎</m:t>
                            </m:r>
                          </m:e>
                          <m:sub>
                            <m:r>
                              <a:rPr lang="en-US" altLang="ko-KR" sz="1200" i="1" dirty="0">
                                <a:solidFill>
                                  <a:srgbClr val="FF0000"/>
                                </a:solidFill>
                                <a:latin typeface="Cambria Math" panose="02040503050406030204" pitchFamily="18" charset="0"/>
                                <a:cs typeface="Times New Roman" panose="02020603050405020304" pitchFamily="18" charset="0"/>
                              </a:rPr>
                              <m:t>0</m:t>
                            </m:r>
                          </m:sub>
                        </m:sSub>
                      </m:e>
                      <m:sup>
                        <m:r>
                          <a:rPr lang="en-US" altLang="ko-KR" sz="1200" i="1" dirty="0">
                            <a:solidFill>
                              <a:srgbClr val="FF0000"/>
                            </a:solidFill>
                            <a:latin typeface="Cambria Math" panose="02040503050406030204" pitchFamily="18" charset="0"/>
                            <a:cs typeface="Times New Roman" panose="02020603050405020304" pitchFamily="18" charset="0"/>
                          </a:rPr>
                          <m:t>2</m:t>
                        </m:r>
                      </m:sup>
                    </m:sSup>
                  </m:oMath>
                </a14:m>
                <a:r>
                  <a:rPr lang="vi-VN" dirty="0"/>
                  <a:t>.</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Chi-square distribution can also be used to test variance.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 this case, the purpose is to </a:t>
                </a:r>
                <a:r>
                  <a:rPr lang="en-US" altLang="ko-KR" sz="1200" dirty="0">
                    <a:latin typeface="Times New Roman" panose="02020603050405020304" pitchFamily="18" charset="0"/>
                    <a:cs typeface="Times New Roman" panose="02020603050405020304" pitchFamily="18" charset="0"/>
                  </a:rPr>
                  <a:t>compare</a:t>
                </a:r>
                <a:r>
                  <a:rPr lang="en-US" altLang="ko-KR" sz="1200" baseline="0" dirty="0">
                    <a:latin typeface="Times New Roman" panose="02020603050405020304" pitchFamily="18" charset="0"/>
                    <a:cs typeface="Times New Roman" panose="02020603050405020304" pitchFamily="18" charset="0"/>
                  </a:rPr>
                  <a:t> the population variance </a:t>
                </a:r>
                <a:r>
                  <a:rPr lang="en-US" altLang="ko-KR" sz="1200" dirty="0">
                    <a:latin typeface="Times New Roman" panose="02020603050405020304" pitchFamily="18" charset="0"/>
                    <a:cs typeface="Times New Roman" panose="02020603050405020304" pitchFamily="18" charset="0"/>
                  </a:rPr>
                  <a:t>with a specified number </a:t>
                </a:r>
                <a:r>
                  <a:rPr lang="en-US" altLang="ko-KR" sz="1200" i="0" dirty="0">
                    <a:solidFill>
                      <a:srgbClr val="FF0000"/>
                    </a:solidFill>
                    <a:latin typeface="Cambria Math" panose="02040503050406030204" pitchFamily="18" charset="0"/>
                    <a:cs typeface="Times New Roman" panose="02020603050405020304" pitchFamily="18" charset="0"/>
                  </a:rPr>
                  <a:t>〖</a:t>
                </a:r>
                <a:r>
                  <a:rPr lang="ko-KR" altLang="en-US" sz="1200" i="0" dirty="0">
                    <a:solidFill>
                      <a:srgbClr val="FF0000"/>
                    </a:solidFill>
                    <a:latin typeface="Cambria Math" panose="02040503050406030204" pitchFamily="18" charset="0"/>
                    <a:cs typeface="Times New Roman" panose="02020603050405020304" pitchFamily="18" charset="0"/>
                  </a:rPr>
                  <a:t>𝜎</a:t>
                </a:r>
                <a:r>
                  <a:rPr lang="en-US" altLang="ko-KR" sz="1200" i="0" dirty="0">
                    <a:solidFill>
                      <a:srgbClr val="FF0000"/>
                    </a:solidFill>
                    <a:latin typeface="Cambria Math" panose="02040503050406030204" pitchFamily="18" charset="0"/>
                    <a:cs typeface="Times New Roman" panose="02020603050405020304" pitchFamily="18" charset="0"/>
                  </a:rPr>
                  <a:t>_0〗^2</a:t>
                </a:r>
                <a:r>
                  <a:rPr lang="en-US" altLang="ko-KR" dirty="0"/>
                  <a:t>.</a:t>
                </a:r>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186</a:t>
            </a:fld>
            <a:endParaRPr lang="ko-KR" altLang="en-US"/>
          </a:p>
        </p:txBody>
      </p:sp>
    </p:spTree>
    <p:extLst>
      <p:ext uri="{BB962C8B-B14F-4D97-AF65-F5344CB8AC3E}">
        <p14:creationId xmlns:p14="http://schemas.microsoft.com/office/powerpoint/2010/main" val="3118224134"/>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Bạn có thể xác định thống kê kiểm định có các thuộc tính xác xuất bằng phân phối Chi-bình phương.</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187</a:t>
            </a:fld>
            <a:endParaRPr lang="ko-KR" altLang="en-US"/>
          </a:p>
        </p:txBody>
      </p:sp>
    </p:spTree>
    <p:extLst>
      <p:ext uri="{BB962C8B-B14F-4D97-AF65-F5344CB8AC3E}">
        <p14:creationId xmlns:p14="http://schemas.microsoft.com/office/powerpoint/2010/main" val="2511151651"/>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br>
              <a:rPr lang="vi-VN" sz="1200" b="1" dirty="0">
                <a:latin typeface="Arial" panose="02020603050405020304" pitchFamily="18" charset="0"/>
              </a:rPr>
            </a:br>
            <a:r>
              <a:rPr lang="vi-VN" sz="1200" b="1" dirty="0">
                <a:latin typeface="Arial" panose="02020603050405020304" pitchFamily="18" charset="0"/>
              </a:rPr>
              <a:t>MỤC ĐÍCH CỦA PHẦN THỰC HÀNH NÀY</a:t>
            </a:r>
          </a:p>
          <a:p>
            <a:pPr latinLnBrk="1"/>
            <a:r>
              <a:rPr lang="vi-VN" sz="1200" dirty="0">
                <a:solidFill>
                  <a:schemeClr val="tx1"/>
                </a:solidFill>
                <a:latin typeface="Arial"/>
                <a:ea typeface="+mn-ea"/>
                <a:cs typeface="+mn-cs"/>
              </a:rPr>
              <a:t>Trong phần thực hành này, bạn sẽ thử kiểm định Chi-bình phương. Kiểm định giả thuyết này có thể áp dụng được cho cả bảng một </a:t>
            </a:r>
            <a:endParaRPr lang="en-US" sz="1200" dirty="0">
              <a:solidFill>
                <a:schemeClr val="tx1"/>
              </a:solidFill>
              <a:latin typeface="Arial"/>
              <a:ea typeface="+mn-ea"/>
              <a:cs typeface="+mn-cs"/>
            </a:endParaRPr>
          </a:p>
          <a:p>
            <a:pPr latinLnBrk="1"/>
            <a:r>
              <a:rPr lang="vi-VN" sz="1200" dirty="0">
                <a:solidFill>
                  <a:schemeClr val="tx1"/>
                </a:solidFill>
                <a:latin typeface="Arial"/>
                <a:ea typeface="+mn-ea"/>
                <a:cs typeface="+mn-cs"/>
              </a:rPr>
              <a:t>chiều và bảng hai chiều.</a:t>
            </a:r>
          </a:p>
          <a:p>
            <a:pPr latinLnBrk="1"/>
            <a:endParaRPr lang="en-US" altLang="ko-KR"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vi-VN" sz="1000" b="1" dirty="0">
                <a:solidFill>
                  <a:prstClr val="black"/>
                </a:solidFill>
                <a:latin typeface="Arial" panose="02020603050405020304" pitchFamily="18" charset="0"/>
              </a:rPr>
              <a:t>HƯỚNG DẪN THỰC HÀNH</a:t>
            </a:r>
          </a:p>
          <a:p>
            <a:pPr marL="342900" lvl="0" indent="-342900">
              <a:spcAft>
                <a:spcPts val="800"/>
              </a:spcAft>
              <a:buFont typeface="+mj-lt"/>
              <a:buAutoNum type="arabicPeriod"/>
            </a:pPr>
            <a:r>
              <a:rPr lang="vi-VN" sz="1200" dirty="0">
                <a:solidFill>
                  <a:srgbClr val="000000"/>
                </a:solidFill>
                <a:latin typeface="Arial" panose="02020603050405020304" pitchFamily="18" charset="0"/>
                <a:cs typeface="Times New Roman" panose="02020603050405020304" pitchFamily="18" charset="0"/>
              </a:rPr>
              <a:t>Khởi chạy Jupyter Notebook. (Đọc lại bước 1-3 của </a:t>
            </a:r>
            <a:r>
              <a:rPr lang="vi-VN" sz="1200" b="1" dirty="0">
                <a:solidFill>
                  <a:srgbClr val="000000"/>
                </a:solidFill>
                <a:latin typeface="Arial" panose="02020603050405020304" pitchFamily="18" charset="0"/>
                <a:cs typeface="Times New Roman" panose="02020603050405020304" pitchFamily="18" charset="0"/>
              </a:rPr>
              <a:t>Bài tập Coding số 0301</a:t>
            </a:r>
            <a:r>
              <a:rPr lang="vi-VN" sz="1200" dirty="0">
                <a:solidFill>
                  <a:srgbClr val="000000"/>
                </a:solidFill>
                <a:latin typeface="Arial" panose="02020603050405020304" pitchFamily="18" charset="0"/>
                <a:cs typeface="Times New Roman" panose="02020603050405020304" pitchFamily="18" charset="0"/>
              </a:rPr>
              <a:t>.)</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vi-VN" sz="1200" dirty="0">
                <a:solidFill>
                  <a:schemeClr val="tx1"/>
                </a:solidFill>
                <a:latin typeface="Arial"/>
                <a:ea typeface="+mn-ea"/>
                <a:cs typeface="+mn-cs"/>
              </a:rPr>
              <a:t>Trong Sổ ghi chép Jupyter, nhấp vào tệp </a:t>
            </a:r>
            <a:r>
              <a:rPr lang="vi-VN" sz="1200" b="1" dirty="0">
                <a:solidFill>
                  <a:schemeClr val="tx1"/>
                </a:solidFill>
                <a:latin typeface="Arial"/>
                <a:ea typeface="+mn-ea"/>
                <a:cs typeface="+mn-cs"/>
              </a:rPr>
              <a:t>ex_0310.ipynb</a:t>
            </a:r>
            <a:r>
              <a:rPr lang="vi-VN" sz="1200" dirty="0">
                <a:solidFill>
                  <a:schemeClr val="tx1"/>
                </a:solidFill>
                <a:latin typeface="Arial"/>
                <a:ea typeface="+mn-ea"/>
                <a:cs typeface="+mn-cs"/>
              </a:rPr>
              <a:t> trong thư mục </a:t>
            </a:r>
            <a:r>
              <a:rPr lang="vi-VN" sz="1200" b="1" dirty="0">
                <a:solidFill>
                  <a:schemeClr val="tx1"/>
                </a:solidFill>
                <a:latin typeface="Arial"/>
                <a:ea typeface="+mn-ea"/>
                <a:cs typeface="+mn-cs"/>
              </a:rPr>
              <a:t>Coding Exercise.</a:t>
            </a:r>
          </a:p>
          <a:p>
            <a:pPr marL="342900" lvl="0" indent="-342900">
              <a:spcAft>
                <a:spcPts val="800"/>
              </a:spcAft>
              <a:buFont typeface="+mj-lt"/>
              <a:buAutoNum type="arabicPeriod"/>
            </a:pPr>
            <a:r>
              <a:rPr lang="vi-VN" sz="1200" dirty="0">
                <a:solidFill>
                  <a:srgbClr val="FF0000"/>
                </a:solidFill>
                <a:latin typeface="Arial"/>
                <a:ea typeface="+mn-ea"/>
                <a:cs typeface="+mn-cs"/>
              </a:rPr>
              <a:t>Xem lại các ví dụ về các chủ đề ở dưới đây:</a:t>
            </a:r>
            <a:br>
              <a:rPr lang="vi-VN" sz="1000" i="0" dirty="0">
                <a:solidFill>
                  <a:srgbClr val="FF0000"/>
                </a:solidFill>
                <a:latin typeface="Arial"/>
                <a:ea typeface="+mn-ea"/>
                <a:cs typeface="+mn-cs"/>
              </a:rPr>
            </a:br>
            <a:br>
              <a:rPr lang="vi-VN" sz="1000" i="0" dirty="0">
                <a:solidFill>
                  <a:srgbClr val="FF0000"/>
                </a:solidFill>
                <a:latin typeface="Arial"/>
                <a:ea typeface="+mn-ea"/>
                <a:cs typeface="+mn-cs"/>
              </a:rPr>
            </a:br>
            <a:r>
              <a:rPr lang="vi-VN" sz="1200" i="1" dirty="0">
                <a:solidFill>
                  <a:schemeClr val="tx1"/>
                </a:solidFill>
                <a:latin typeface="Arial"/>
                <a:ea typeface="+mn-ea"/>
                <a:cs typeface="+mn-cs"/>
              </a:rPr>
              <a:t>A. Kiểm định Chi-bình phương</a:t>
            </a:r>
            <a:br>
              <a:rPr lang="vi-VN" sz="1200" i="1" dirty="0">
                <a:solidFill>
                  <a:schemeClr val="tx1"/>
                </a:solidFill>
                <a:latin typeface="Arial"/>
                <a:ea typeface="+mn-ea"/>
                <a:cs typeface="+mn-cs"/>
              </a:rPr>
            </a:br>
            <a:r>
              <a:rPr lang="vi-VN" sz="1200" i="1" dirty="0">
                <a:solidFill>
                  <a:schemeClr val="tx1"/>
                </a:solidFill>
                <a:latin typeface="Arial"/>
                <a:ea typeface="+mn-ea"/>
                <a:cs typeface="+mn-cs"/>
              </a:rPr>
              <a:t>	i. Cho bảng một chiều</a:t>
            </a:r>
            <a:br>
              <a:rPr lang="vi-VN" sz="1200" i="1" dirty="0">
                <a:solidFill>
                  <a:schemeClr val="tx1"/>
                </a:solidFill>
                <a:latin typeface="Arial"/>
                <a:ea typeface="+mn-ea"/>
                <a:cs typeface="+mn-cs"/>
              </a:rPr>
            </a:br>
            <a:r>
              <a:rPr lang="vi-VN" sz="1200" i="1" dirty="0">
                <a:solidFill>
                  <a:schemeClr val="tx1"/>
                </a:solidFill>
                <a:latin typeface="Arial"/>
                <a:ea typeface="+mn-ea"/>
                <a:cs typeface="+mn-cs"/>
              </a:rPr>
              <a:t>	ii. Cho bảng hai chiều</a:t>
            </a:r>
          </a:p>
          <a:p>
            <a:pPr marL="342900" lvl="0" indent="-342900">
              <a:spcAft>
                <a:spcPts val="800"/>
              </a:spcAft>
              <a:buFont typeface="+mj-lt"/>
              <a:buAutoNum type="arabicPeriod"/>
            </a:pPr>
            <a:endParaRPr lang="it-IT"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vi-VN" sz="1200" dirty="0">
                <a:solidFill>
                  <a:schemeClr val="tx1"/>
                </a:solidFill>
                <a:latin typeface="Arial"/>
                <a:ea typeface="+mn-ea"/>
                <a:cs typeface="+mn-cs"/>
              </a:rPr>
              <a:t>(Tùy chọn) Sử dụng ô trống ở dưới cùng để thực hiện các nhu cầu cá nhân của riêng bạn.</a:t>
            </a: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188</a:t>
            </a:fld>
            <a:endParaRPr lang="ko-KR" altLang="en-US" dirty="0"/>
          </a:p>
        </p:txBody>
      </p:sp>
    </p:spTree>
    <p:extLst>
      <p:ext uri="{BB962C8B-B14F-4D97-AF65-F5344CB8AC3E}">
        <p14:creationId xmlns:p14="http://schemas.microsoft.com/office/powerpoint/2010/main" val="154725366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Kiểm định F có thể được áp dụng để so sánh hai phương sai của quần thể.</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189</a:t>
            </a:fld>
            <a:endParaRPr lang="ko-KR" altLang="en-US"/>
          </a:p>
        </p:txBody>
      </p:sp>
    </p:spTree>
    <p:extLst>
      <p:ext uri="{BB962C8B-B14F-4D97-AF65-F5344CB8AC3E}">
        <p14:creationId xmlns:p14="http://schemas.microsoft.com/office/powerpoint/2010/main" val="25523774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Ví dụ này cho thấy cách ước lượng xác suất của biến cố “A </a:t>
            </a:r>
            <a:r>
              <a:rPr lang="vi-VN" b="1" dirty="0"/>
              <a:t>HOẶC</a:t>
            </a:r>
            <a:r>
              <a:rPr lang="vi-VN" dirty="0"/>
              <a:t> B”.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a:t>
            </a:fld>
            <a:endParaRPr lang="ko-KR" altLang="en-US"/>
          </a:p>
        </p:txBody>
      </p:sp>
    </p:spTree>
    <p:extLst>
      <p:ext uri="{BB962C8B-B14F-4D97-AF65-F5344CB8AC3E}">
        <p14:creationId xmlns:p14="http://schemas.microsoft.com/office/powerpoint/2010/main" val="93704569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Bạn có thể xác định thống kê kiểm định có các thuộc tính xác xuất bằng phân phối F.</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190</a:t>
            </a:fld>
            <a:endParaRPr lang="ko-KR" altLang="en-US"/>
          </a:p>
        </p:txBody>
      </p:sp>
    </p:spTree>
    <p:extLst>
      <p:ext uri="{BB962C8B-B14F-4D97-AF65-F5344CB8AC3E}">
        <p14:creationId xmlns:p14="http://schemas.microsoft.com/office/powerpoint/2010/main" val="378222836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Bảng này tóm tắt các phương pháp kiểm định giả thuyết khác nhau và các phân phối xác xuất giả định (của các thống kê kiểm định).</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191</a:t>
            </a:fld>
            <a:endParaRPr lang="ko-KR" altLang="en-US"/>
          </a:p>
        </p:txBody>
      </p:sp>
    </p:spTree>
    <p:extLst>
      <p:ext uri="{BB962C8B-B14F-4D97-AF65-F5344CB8AC3E}">
        <p14:creationId xmlns:p14="http://schemas.microsoft.com/office/powerpoint/2010/main" val="3530141771"/>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br>
              <a:rPr lang="vi-VN" sz="1200" b="1" dirty="0">
                <a:latin typeface="Arial" panose="02020603050405020304" pitchFamily="18" charset="0"/>
              </a:rPr>
            </a:br>
            <a:r>
              <a:rPr lang="vi-VN" sz="1200" b="1" dirty="0">
                <a:latin typeface="Arial" panose="02020603050405020304" pitchFamily="18" charset="0"/>
              </a:rPr>
              <a:t>MỤC ĐÍCH CỦA PHẦN THỰC HÀNH NÀY</a:t>
            </a:r>
          </a:p>
          <a:p>
            <a:pPr latinLnBrk="1"/>
            <a:r>
              <a:rPr lang="vi-VN" sz="1200" dirty="0">
                <a:solidFill>
                  <a:schemeClr val="tx1"/>
                </a:solidFill>
                <a:latin typeface="Arial"/>
                <a:ea typeface="+mn-ea"/>
                <a:cs typeface="+mn-cs"/>
              </a:rPr>
              <a:t>Trong phần thực hành này, bạn sẽ thử kiểm định Chi-bình phương về phương sai.</a:t>
            </a:r>
          </a:p>
          <a:p>
            <a:pPr latinLnBrk="1"/>
            <a:endParaRPr lang="en-US" altLang="ko-KR"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vi-VN" sz="1000" b="1" dirty="0">
                <a:solidFill>
                  <a:prstClr val="black"/>
                </a:solidFill>
                <a:latin typeface="Arial" panose="02020603050405020304" pitchFamily="18" charset="0"/>
              </a:rPr>
              <a:t>HƯỚNG DẪN THỰC HÀNH</a:t>
            </a:r>
          </a:p>
          <a:p>
            <a:pPr marL="342900" lvl="0" indent="-342900">
              <a:spcAft>
                <a:spcPts val="800"/>
              </a:spcAft>
              <a:buFont typeface="+mj-lt"/>
              <a:buAutoNum type="arabicPeriod"/>
            </a:pPr>
            <a:r>
              <a:rPr lang="vi-VN" sz="1200" dirty="0">
                <a:solidFill>
                  <a:srgbClr val="000000"/>
                </a:solidFill>
                <a:latin typeface="Arial" panose="02020603050405020304" pitchFamily="18" charset="0"/>
                <a:cs typeface="Times New Roman" panose="02020603050405020304" pitchFamily="18" charset="0"/>
              </a:rPr>
              <a:t>Khởi chạy Jupyter Notebook. (Đọc lại bước 1-3 của </a:t>
            </a:r>
            <a:r>
              <a:rPr lang="vi-VN" sz="1200" b="1" dirty="0">
                <a:solidFill>
                  <a:srgbClr val="000000"/>
                </a:solidFill>
                <a:latin typeface="Arial" panose="02020603050405020304" pitchFamily="18" charset="0"/>
                <a:cs typeface="Times New Roman" panose="02020603050405020304" pitchFamily="18" charset="0"/>
              </a:rPr>
              <a:t>Bài tập Coding số 0301</a:t>
            </a:r>
            <a:r>
              <a:rPr lang="vi-VN" sz="1200" dirty="0">
                <a:solidFill>
                  <a:srgbClr val="000000"/>
                </a:solidFill>
                <a:latin typeface="Arial" panose="02020603050405020304" pitchFamily="18" charset="0"/>
                <a:cs typeface="Times New Roman" panose="02020603050405020304" pitchFamily="18" charset="0"/>
              </a:rPr>
              <a:t>.)</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vi-VN" sz="1200" dirty="0">
                <a:solidFill>
                  <a:schemeClr val="tx1"/>
                </a:solidFill>
                <a:latin typeface="Arial"/>
                <a:ea typeface="+mn-ea"/>
                <a:cs typeface="+mn-cs"/>
              </a:rPr>
              <a:t>Trong Sổ ghi chép Jupyter, nhấp vào tệp </a:t>
            </a:r>
            <a:r>
              <a:rPr lang="vi-VN" sz="1200" b="1" dirty="0">
                <a:solidFill>
                  <a:schemeClr val="tx1"/>
                </a:solidFill>
                <a:latin typeface="Arial"/>
                <a:ea typeface="+mn-ea"/>
                <a:cs typeface="+mn-cs"/>
              </a:rPr>
              <a:t>ex_0311.ipynb</a:t>
            </a:r>
            <a:r>
              <a:rPr lang="vi-VN" sz="1200" dirty="0">
                <a:solidFill>
                  <a:schemeClr val="tx1"/>
                </a:solidFill>
                <a:latin typeface="Arial"/>
                <a:ea typeface="+mn-ea"/>
                <a:cs typeface="+mn-cs"/>
              </a:rPr>
              <a:t> trong thư mục </a:t>
            </a:r>
            <a:r>
              <a:rPr lang="vi-VN" sz="1200" b="1" dirty="0">
                <a:solidFill>
                  <a:schemeClr val="tx1"/>
                </a:solidFill>
                <a:latin typeface="Arial"/>
                <a:ea typeface="+mn-ea"/>
                <a:cs typeface="+mn-cs"/>
              </a:rPr>
              <a:t>Coding Exercise.</a:t>
            </a:r>
          </a:p>
          <a:p>
            <a:pPr marL="342900" lvl="0" indent="-342900">
              <a:spcAft>
                <a:spcPts val="800"/>
              </a:spcAft>
              <a:buFont typeface="+mj-lt"/>
              <a:buAutoNum type="arabicPeriod"/>
            </a:pPr>
            <a:r>
              <a:rPr lang="vi-VN" sz="1200" dirty="0">
                <a:solidFill>
                  <a:srgbClr val="FF0000"/>
                </a:solidFill>
                <a:latin typeface="Arial"/>
                <a:ea typeface="+mn-ea"/>
                <a:cs typeface="+mn-cs"/>
              </a:rPr>
              <a:t>Xem lại các ví dụ về các chủ đề ở dưới đây:</a:t>
            </a:r>
            <a:br>
              <a:rPr lang="vi-VN" sz="1000" i="0" dirty="0">
                <a:solidFill>
                  <a:srgbClr val="FF0000"/>
                </a:solidFill>
                <a:latin typeface="Arial"/>
                <a:ea typeface="+mn-ea"/>
                <a:cs typeface="+mn-cs"/>
              </a:rPr>
            </a:br>
            <a:br>
              <a:rPr lang="vi-VN" sz="1000" i="0" dirty="0">
                <a:solidFill>
                  <a:srgbClr val="FF0000"/>
                </a:solidFill>
                <a:latin typeface="Arial"/>
                <a:ea typeface="+mn-ea"/>
                <a:cs typeface="+mn-cs"/>
              </a:rPr>
            </a:br>
            <a:r>
              <a:rPr lang="vi-VN" sz="1200" i="1" dirty="0">
                <a:solidFill>
                  <a:schemeClr val="tx1"/>
                </a:solidFill>
                <a:latin typeface="Arial"/>
                <a:ea typeface="+mn-ea"/>
                <a:cs typeface="+mn-cs"/>
              </a:rPr>
              <a:t>A. Kiểm định Chi-bình phương về phương sai</a:t>
            </a:r>
            <a:br>
              <a:rPr lang="vi-VN" sz="1200" i="1" dirty="0">
                <a:solidFill>
                  <a:schemeClr val="tx1"/>
                </a:solidFill>
                <a:latin typeface="Arial"/>
                <a:ea typeface="+mn-ea"/>
                <a:cs typeface="+mn-cs"/>
              </a:rPr>
            </a:br>
            <a:r>
              <a:rPr lang="vi-VN" sz="1200" i="1" dirty="0">
                <a:solidFill>
                  <a:schemeClr val="tx1"/>
                </a:solidFill>
                <a:latin typeface="Arial"/>
                <a:ea typeface="+mn-ea"/>
                <a:cs typeface="+mn-cs"/>
              </a:rPr>
              <a:t>	i. Sử dụng phạm vi chấp nhận (vùng)</a:t>
            </a:r>
            <a:br>
              <a:rPr lang="vi-VN" sz="1200" i="1" dirty="0">
                <a:solidFill>
                  <a:schemeClr val="tx1"/>
                </a:solidFill>
                <a:latin typeface="Arial"/>
                <a:ea typeface="+mn-ea"/>
                <a:cs typeface="+mn-cs"/>
              </a:rPr>
            </a:br>
            <a:r>
              <a:rPr lang="vi-VN" sz="1200" i="1" dirty="0">
                <a:solidFill>
                  <a:schemeClr val="tx1"/>
                </a:solidFill>
                <a:latin typeface="Arial"/>
                <a:ea typeface="+mn-ea"/>
                <a:cs typeface="+mn-cs"/>
              </a:rPr>
              <a:t>	ii. Sử dụng trị số p</a:t>
            </a:r>
          </a:p>
          <a:p>
            <a:pPr marL="342900" lvl="0" indent="-342900">
              <a:spcAft>
                <a:spcPts val="800"/>
              </a:spcAft>
              <a:buFont typeface="+mj-lt"/>
              <a:buAutoNum type="arabicPeriod"/>
            </a:pPr>
            <a:endParaRPr lang="it-IT"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vi-VN" sz="1200" dirty="0">
                <a:solidFill>
                  <a:schemeClr val="tx1"/>
                </a:solidFill>
                <a:latin typeface="Arial"/>
                <a:ea typeface="+mn-ea"/>
                <a:cs typeface="+mn-cs"/>
              </a:rPr>
              <a:t>(Tùy chọn) Sử dụng ô trống ở dưới cùng để thực hiện các nhu cầu cá nhân của riêng bạn.</a:t>
            </a: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192</a:t>
            </a:fld>
            <a:endParaRPr lang="ko-KR" altLang="en-US" dirty="0"/>
          </a:p>
        </p:txBody>
      </p:sp>
    </p:spTree>
    <p:extLst>
      <p:ext uri="{BB962C8B-B14F-4D97-AF65-F5344CB8AC3E}">
        <p14:creationId xmlns:p14="http://schemas.microsoft.com/office/powerpoint/2010/main" val="1858798748"/>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br>
              <a:rPr lang="vi-VN" sz="1200" b="1" dirty="0">
                <a:latin typeface="Arial" panose="02020603050405020304" pitchFamily="18" charset="0"/>
              </a:rPr>
            </a:br>
            <a:r>
              <a:rPr lang="vi-VN" sz="1200" b="1" dirty="0">
                <a:latin typeface="Arial" panose="02020603050405020304" pitchFamily="18" charset="0"/>
              </a:rPr>
              <a:t>MỤC ĐÍCH CỦA PHẦN THỰC HÀNH NÀY</a:t>
            </a:r>
          </a:p>
          <a:p>
            <a:pPr latinLnBrk="1"/>
            <a:r>
              <a:rPr lang="vi-VN" sz="1200" dirty="0">
                <a:solidFill>
                  <a:schemeClr val="tx1"/>
                </a:solidFill>
                <a:latin typeface="Arial"/>
                <a:ea typeface="+mn-ea"/>
                <a:cs typeface="+mn-cs"/>
              </a:rPr>
              <a:t>Trong phần thực hành này, bạn sẽ thử kiểm định F về tỉ số phương sai.</a:t>
            </a:r>
          </a:p>
          <a:p>
            <a:pPr latinLnBrk="1"/>
            <a:endParaRPr lang="en-US" altLang="ko-KR"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vi-VN" sz="1000" b="1" dirty="0">
                <a:solidFill>
                  <a:prstClr val="black"/>
                </a:solidFill>
                <a:latin typeface="Arial" panose="02020603050405020304" pitchFamily="18" charset="0"/>
              </a:rPr>
              <a:t>HƯỚNG DẪN THỰC HÀNH</a:t>
            </a:r>
          </a:p>
          <a:p>
            <a:pPr marL="342900" lvl="0" indent="-342900">
              <a:spcAft>
                <a:spcPts val="800"/>
              </a:spcAft>
              <a:buFont typeface="+mj-lt"/>
              <a:buAutoNum type="arabicPeriod"/>
            </a:pPr>
            <a:r>
              <a:rPr lang="vi-VN" sz="1200" dirty="0">
                <a:solidFill>
                  <a:srgbClr val="000000"/>
                </a:solidFill>
                <a:latin typeface="Arial" panose="02020603050405020304" pitchFamily="18" charset="0"/>
                <a:cs typeface="Times New Roman" panose="02020603050405020304" pitchFamily="18" charset="0"/>
              </a:rPr>
              <a:t>Khởi chạy Jupyter Notebook. (Đọc lại bước 1-3 của </a:t>
            </a:r>
            <a:r>
              <a:rPr lang="vi-VN" sz="1200" b="1" dirty="0">
                <a:solidFill>
                  <a:srgbClr val="000000"/>
                </a:solidFill>
                <a:latin typeface="Arial" panose="02020603050405020304" pitchFamily="18" charset="0"/>
                <a:cs typeface="Times New Roman" panose="02020603050405020304" pitchFamily="18" charset="0"/>
              </a:rPr>
              <a:t>Bài tập Coding số 0301</a:t>
            </a:r>
            <a:r>
              <a:rPr lang="vi-VN" sz="1200" dirty="0">
                <a:solidFill>
                  <a:srgbClr val="000000"/>
                </a:solidFill>
                <a:latin typeface="Arial" panose="02020603050405020304" pitchFamily="18" charset="0"/>
                <a:cs typeface="Times New Roman" panose="02020603050405020304" pitchFamily="18" charset="0"/>
              </a:rPr>
              <a:t>.)</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vi-VN" sz="1200" dirty="0">
                <a:solidFill>
                  <a:schemeClr val="tx1"/>
                </a:solidFill>
                <a:latin typeface="Arial"/>
                <a:ea typeface="+mn-ea"/>
                <a:cs typeface="+mn-cs"/>
              </a:rPr>
              <a:t>Trong Sổ ghi chép Jupyter, nhấp vào tệp </a:t>
            </a:r>
            <a:r>
              <a:rPr lang="vi-VN" sz="1200" b="1" dirty="0">
                <a:solidFill>
                  <a:schemeClr val="tx1"/>
                </a:solidFill>
                <a:latin typeface="Arial"/>
                <a:ea typeface="+mn-ea"/>
                <a:cs typeface="+mn-cs"/>
              </a:rPr>
              <a:t>ex_0312.ipynb</a:t>
            </a:r>
            <a:r>
              <a:rPr lang="vi-VN" sz="1200" dirty="0">
                <a:solidFill>
                  <a:schemeClr val="tx1"/>
                </a:solidFill>
                <a:latin typeface="Arial"/>
                <a:ea typeface="+mn-ea"/>
                <a:cs typeface="+mn-cs"/>
              </a:rPr>
              <a:t> trong thư mục </a:t>
            </a:r>
            <a:r>
              <a:rPr lang="vi-VN" sz="1200" b="1" dirty="0">
                <a:solidFill>
                  <a:schemeClr val="tx1"/>
                </a:solidFill>
                <a:latin typeface="Arial"/>
                <a:ea typeface="+mn-ea"/>
                <a:cs typeface="+mn-cs"/>
              </a:rPr>
              <a:t>Coding Exercise.</a:t>
            </a:r>
          </a:p>
          <a:p>
            <a:pPr marL="342900" lvl="0" indent="-342900">
              <a:spcAft>
                <a:spcPts val="800"/>
              </a:spcAft>
              <a:buFont typeface="+mj-lt"/>
              <a:buAutoNum type="arabicPeriod"/>
            </a:pPr>
            <a:r>
              <a:rPr lang="vi-VN" sz="1200" dirty="0">
                <a:solidFill>
                  <a:srgbClr val="FF0000"/>
                </a:solidFill>
                <a:latin typeface="Arial"/>
                <a:ea typeface="+mn-ea"/>
                <a:cs typeface="+mn-cs"/>
              </a:rPr>
              <a:t>Xem lại các ví dụ về các chủ đề ở dưới đây:</a:t>
            </a:r>
            <a:br>
              <a:rPr lang="vi-VN" sz="1000" i="0" dirty="0">
                <a:solidFill>
                  <a:srgbClr val="FF0000"/>
                </a:solidFill>
                <a:latin typeface="Arial"/>
                <a:ea typeface="+mn-ea"/>
                <a:cs typeface="+mn-cs"/>
              </a:rPr>
            </a:br>
            <a:br>
              <a:rPr lang="vi-VN" sz="1000" i="0" dirty="0">
                <a:solidFill>
                  <a:srgbClr val="FF0000"/>
                </a:solidFill>
                <a:latin typeface="Arial"/>
                <a:ea typeface="+mn-ea"/>
                <a:cs typeface="+mn-cs"/>
              </a:rPr>
            </a:br>
            <a:r>
              <a:rPr lang="vi-VN" sz="1200" i="1" dirty="0">
                <a:solidFill>
                  <a:schemeClr val="tx1"/>
                </a:solidFill>
                <a:latin typeface="Arial"/>
                <a:ea typeface="+mn-ea"/>
                <a:cs typeface="+mn-cs"/>
              </a:rPr>
              <a:t>A. Kiểm định F về tỉ số phương sai</a:t>
            </a:r>
            <a:br>
              <a:rPr lang="vi-VN" sz="1200" i="1" dirty="0">
                <a:solidFill>
                  <a:schemeClr val="tx1"/>
                </a:solidFill>
                <a:latin typeface="Arial"/>
                <a:ea typeface="+mn-ea"/>
                <a:cs typeface="+mn-cs"/>
              </a:rPr>
            </a:br>
            <a:r>
              <a:rPr lang="vi-VN" sz="1200" i="1" dirty="0">
                <a:solidFill>
                  <a:schemeClr val="tx1"/>
                </a:solidFill>
                <a:latin typeface="Arial"/>
                <a:ea typeface="+mn-ea"/>
                <a:cs typeface="+mn-cs"/>
              </a:rPr>
              <a:t>	i. Sử dụng trị số p</a:t>
            </a:r>
          </a:p>
          <a:p>
            <a:pPr marL="342900" lvl="0" indent="-342900">
              <a:spcAft>
                <a:spcPts val="800"/>
              </a:spcAft>
              <a:buFont typeface="+mj-lt"/>
              <a:buAutoNum type="arabicPeriod"/>
            </a:pPr>
            <a:endParaRPr lang="it-IT"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vi-VN" sz="1200" dirty="0">
                <a:solidFill>
                  <a:schemeClr val="tx1"/>
                </a:solidFill>
                <a:latin typeface="Arial"/>
                <a:ea typeface="+mn-ea"/>
                <a:cs typeface="+mn-cs"/>
              </a:rPr>
              <a:t>(Tùy chọn) Sử dụng ô trống ở dưới cùng để thực hiện các nhu cầu cá nhân của riêng bạn.</a:t>
            </a: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193</a:t>
            </a:fld>
            <a:endParaRPr lang="ko-KR" altLang="en-US" dirty="0"/>
          </a:p>
        </p:txBody>
      </p:sp>
    </p:spTree>
    <p:extLst>
      <p:ext uri="{BB962C8B-B14F-4D97-AF65-F5344CB8AC3E}">
        <p14:creationId xmlns:p14="http://schemas.microsoft.com/office/powerpoint/2010/main" val="684828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2</a:t>
            </a:fld>
            <a:endParaRPr lang="ko-KR" altLang="en-US"/>
          </a:p>
        </p:txBody>
      </p:sp>
    </p:spTree>
    <p:extLst>
      <p:ext uri="{BB962C8B-B14F-4D97-AF65-F5344CB8AC3E}">
        <p14:creationId xmlns:p14="http://schemas.microsoft.com/office/powerpoint/2010/main" val="347646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Hãy lưu ý rằng phép giao </a:t>
                </a:r>
                <a14:m>
                  <m:oMath xmlns:m="http://schemas.openxmlformats.org/officeDocument/2006/math">
                    <m:r>
                      <a:rPr lang="en-US" altLang="ko-KR" sz="1200" i="1" smtClean="0">
                        <a:latin typeface="Cambria Math" panose="02040503050406030204" pitchFamily="18" charset="0"/>
                        <a:cs typeface="Times New Roman" panose="02020603050405020304" pitchFamily="18" charset="0"/>
                      </a:rPr>
                      <m:t>𝐴</m:t>
                    </m:r>
                    <m:r>
                      <a:rPr lang="en-US" altLang="ko-KR" sz="1200" i="1">
                        <a:latin typeface="Cambria Math" panose="02040503050406030204" pitchFamily="18" charset="0"/>
                        <a:cs typeface="Times New Roman" panose="02020603050405020304" pitchFamily="18" charset="0"/>
                        <a:sym typeface="Symbol" panose="05050102010706020507" pitchFamily="18" charset="2"/>
                      </a:rPr>
                      <m:t>∩</m:t>
                    </m:r>
                    <m:r>
                      <a:rPr lang="en-US" altLang="ko-KR" sz="1200" i="1">
                        <a:latin typeface="Cambria Math" panose="02040503050406030204" pitchFamily="18" charset="0"/>
                        <a:cs typeface="Times New Roman" panose="02020603050405020304" pitchFamily="18" charset="0"/>
                      </a:rPr>
                      <m:t>𝐵</m:t>
                    </m:r>
                  </m:oMath>
                </a14:m>
                <a:r>
                  <a:rPr lang="vi-VN" dirty="0"/>
                  <a:t> không phải là tập rỗng. Do đó, bạn nên trừ xác suất tương ứng của phép này.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Bạn có thể có được kết quả giống nhau đơn giản bằng cách xét các kết quả là số lẻ </a:t>
                </a:r>
                <a:r>
                  <a:rPr lang="vi-VN" b="1" dirty="0"/>
                  <a:t>HOẶC</a:t>
                </a:r>
                <a:r>
                  <a:rPr lang="vi-VN" dirty="0"/>
                  <a:t> lớn hơn ba.</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Tập tương ứng sẽ là </a:t>
                </a:r>
                <a14:m>
                  <m:oMath xmlns:m="http://schemas.openxmlformats.org/officeDocument/2006/math">
                    <m:d>
                      <m:dPr>
                        <m:begChr m:val="{"/>
                        <m:endChr m:val="}"/>
                        <m:ctrlPr>
                          <a:rPr lang="en-US" altLang="ko-KR" i="1" smtClean="0">
                            <a:latin typeface="Cambria Math" panose="02040503050406030204" pitchFamily="18" charset="0"/>
                          </a:rPr>
                        </m:ctrlPr>
                      </m:dPr>
                      <m:e>
                        <m:r>
                          <a:rPr lang="en-US" altLang="ko-KR" b="0" i="1" smtClean="0">
                            <a:latin typeface="Cambria Math" panose="02040503050406030204" pitchFamily="18" charset="0"/>
                          </a:rPr>
                          <m:t>1, 3, 4, 5, 6</m:t>
                        </m:r>
                      </m:e>
                    </m:d>
                  </m:oMath>
                </a14:m>
                <a:r>
                  <a:rPr lang="vi-VN" dirty="0"/>
                  <a:t> một tập</a:t>
                </a:r>
                <a:r>
                  <a:rPr lang="vi-VN" baseline="0" dirty="0"/>
                  <a:t> có 5 phần tử.</a:t>
                </a:r>
              </a:p>
              <a:p>
                <a:pPr marL="0" marR="0" lvl="0" indent="0" algn="l" defTabSz="914400" rtl="0" eaLnBrk="1" fontAlgn="auto" latinLnBrk="1" hangingPunct="1">
                  <a:lnSpc>
                    <a:spcPct val="100000"/>
                  </a:lnSpc>
                  <a:spcBef>
                    <a:spcPts val="0"/>
                  </a:spcBef>
                  <a:spcAft>
                    <a:spcPts val="0"/>
                  </a:spcAft>
                  <a:buClrTx/>
                  <a:buSzTx/>
                  <a:buFontTx/>
                  <a:buNone/>
                  <a:tabLst/>
                  <a:defRPr/>
                </a:pPr>
                <a:r>
                  <a:rPr lang="vi-VN" baseline="0" dirty="0"/>
                  <a:t>Vậy kết quả sẽ là 5 phần tử trên 6, tức 5/6.</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Please note that the overlap </a:t>
                </a:r>
                <a:r>
                  <a:rPr lang="en-US" altLang="ko-KR" sz="1200" i="0">
                    <a:latin typeface="Cambria Math" panose="02040503050406030204" pitchFamily="18" charset="0"/>
                    <a:cs typeface="Times New Roman" panose="02020603050405020304" pitchFamily="18" charset="0"/>
                  </a:rPr>
                  <a:t>𝐴</a:t>
                </a:r>
                <a:r>
                  <a:rPr lang="en-US" altLang="ko-KR" sz="1200" i="0">
                    <a:latin typeface="Cambria Math" panose="02040503050406030204" pitchFamily="18" charset="0"/>
                    <a:cs typeface="Times New Roman" panose="02020603050405020304" pitchFamily="18" charset="0"/>
                    <a:sym typeface="Symbol" panose="05050102010706020507" pitchFamily="18" charset="2"/>
                  </a:rPr>
                  <a:t>∩</a:t>
                </a:r>
                <a:r>
                  <a:rPr lang="en-US" altLang="ko-KR" sz="1200" i="0">
                    <a:latin typeface="Cambria Math" panose="02040503050406030204" pitchFamily="18" charset="0"/>
                    <a:cs typeface="Times New Roman" panose="02020603050405020304" pitchFamily="18" charset="0"/>
                  </a:rPr>
                  <a:t>𝐵</a:t>
                </a:r>
                <a:r>
                  <a:rPr lang="en-US" altLang="ko-KR" dirty="0"/>
                  <a:t> is not an empty set. So, you should subtract its corresponding probability.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You could have arrived at the same result by simply considering the outcomes that are odd number </a:t>
                </a:r>
                <a:r>
                  <a:rPr lang="en-US" altLang="ko-KR" b="1" dirty="0"/>
                  <a:t>OR</a:t>
                </a:r>
                <a:r>
                  <a:rPr lang="en-US" altLang="ko-KR" dirty="0"/>
                  <a:t> larger than three.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corresponding set would be </a:t>
                </a:r>
                <a:r>
                  <a:rPr lang="en-US" altLang="ko-KR" i="0">
                    <a:latin typeface="Cambria Math" panose="02040503050406030204" pitchFamily="18" charset="0"/>
                  </a:rPr>
                  <a:t>{</a:t>
                </a:r>
                <a:r>
                  <a:rPr lang="en-US" altLang="ko-KR" b="0" i="0">
                    <a:latin typeface="Cambria Math" panose="02040503050406030204" pitchFamily="18" charset="0"/>
                  </a:rPr>
                  <a:t>1, 3, 4, 5, 6}</a:t>
                </a:r>
                <a:r>
                  <a:rPr lang="en-US" altLang="ko-KR" dirty="0"/>
                  <a:t> which</a:t>
                </a:r>
                <a:r>
                  <a:rPr lang="en-US" altLang="ko-KR" baseline="0" dirty="0"/>
                  <a:t> has 5 elements.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a:t>So the result is 5 out of 6, that is 5/6.</a:t>
                </a: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20</a:t>
            </a:fld>
            <a:endParaRPr lang="ko-KR" altLang="en-US"/>
          </a:p>
        </p:txBody>
      </p:sp>
    </p:spTree>
    <p:extLst>
      <p:ext uri="{BB962C8B-B14F-4D97-AF65-F5344CB8AC3E}">
        <p14:creationId xmlns:p14="http://schemas.microsoft.com/office/powerpoint/2010/main" val="42228276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Khi hai biến cố không giao nhau </a:t>
                </a:r>
                <a14:m>
                  <m:oMath xmlns:m="http://schemas.openxmlformats.org/officeDocument/2006/math">
                    <m:r>
                      <a:rPr lang="en-US" altLang="ko-KR" sz="1200" i="1" smtClean="0">
                        <a:latin typeface="Cambria Math" panose="02040503050406030204" pitchFamily="18" charset="0"/>
                        <a:cs typeface="Times New Roman" panose="02020603050405020304" pitchFamily="18" charset="0"/>
                      </a:rPr>
                      <m:t>𝐴</m:t>
                    </m:r>
                    <m:r>
                      <a:rPr lang="en-US" altLang="ko-KR" sz="1200" i="1">
                        <a:latin typeface="Cambria Math" panose="02040503050406030204" pitchFamily="18" charset="0"/>
                        <a:cs typeface="Times New Roman" panose="02020603050405020304" pitchFamily="18" charset="0"/>
                        <a:sym typeface="Symbol" panose="05050102010706020507" pitchFamily="18" charset="2"/>
                      </a:rPr>
                      <m:t>∩</m:t>
                    </m:r>
                    <m:r>
                      <a:rPr lang="en-US" altLang="ko-KR" sz="1200" i="1">
                        <a:latin typeface="Cambria Math" panose="02040503050406030204" pitchFamily="18" charset="0"/>
                        <a:cs typeface="Times New Roman" panose="02020603050405020304" pitchFamily="18" charset="0"/>
                        <a:sym typeface="Symbol" panose="05050102010706020507" pitchFamily="18" charset="2"/>
                      </a:rPr>
                      <m:t>𝐵</m:t>
                    </m:r>
                    <m:r>
                      <a:rPr lang="en-US" altLang="ko-KR" sz="1200" i="1">
                        <a:latin typeface="Cambria Math" panose="02040503050406030204" pitchFamily="18" charset="0"/>
                        <a:cs typeface="Times New Roman" panose="02020603050405020304" pitchFamily="18" charset="0"/>
                      </a:rPr>
                      <m:t>=</m:t>
                    </m:r>
                    <m:r>
                      <a:rPr lang="ko-KR" altLang="en-US" sz="1200" i="1">
                        <a:latin typeface="Cambria Math" panose="02040503050406030204" pitchFamily="18" charset="0"/>
                        <a:cs typeface="Times New Roman" panose="02020603050405020304" pitchFamily="18" charset="0"/>
                      </a:rPr>
                      <m:t>𝜙</m:t>
                    </m:r>
                  </m:oMath>
                </a14:m>
                <a:r>
                  <a:rPr lang="vi-VN" dirty="0"/>
                  <a:t>, ta nói rằng chúng </a:t>
                </a:r>
                <a:r>
                  <a:rPr lang="vi-VN" b="1" dirty="0"/>
                  <a:t>xung khắc</a:t>
                </a:r>
                <a:r>
                  <a:rPr lang="vi-VN" dirty="0"/>
                  <a:t>.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Khi biến cố A và B không giao nhau thì việc tính tổng xác suất đơn giản hơn nhiều.</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When two events have no overlap </a:t>
                </a:r>
                <a:r>
                  <a:rPr lang="en-US" altLang="ko-KR" sz="1200" i="0">
                    <a:latin typeface="Cambria Math" panose="02040503050406030204" pitchFamily="18" charset="0"/>
                    <a:cs typeface="Times New Roman" panose="02020603050405020304" pitchFamily="18" charset="0"/>
                  </a:rPr>
                  <a:t>𝐴</a:t>
                </a:r>
                <a:r>
                  <a:rPr lang="en-US" altLang="ko-KR" sz="1200" i="0">
                    <a:latin typeface="Cambria Math" panose="02040503050406030204" pitchFamily="18" charset="0"/>
                    <a:cs typeface="Times New Roman" panose="02020603050405020304" pitchFamily="18" charset="0"/>
                    <a:sym typeface="Symbol" panose="05050102010706020507" pitchFamily="18" charset="2"/>
                  </a:rPr>
                  <a:t>∩𝐵</a:t>
                </a:r>
                <a:r>
                  <a:rPr lang="en-US" altLang="ko-KR" sz="1200" i="0">
                    <a:latin typeface="Cambria Math" panose="02040503050406030204" pitchFamily="18" charset="0"/>
                    <a:cs typeface="Times New Roman" panose="02020603050405020304" pitchFamily="18" charset="0"/>
                  </a:rPr>
                  <a:t>=</a:t>
                </a:r>
                <a:r>
                  <a:rPr lang="ko-KR" altLang="en-US" sz="1200" i="0">
                    <a:latin typeface="Cambria Math" panose="02040503050406030204" pitchFamily="18" charset="0"/>
                    <a:cs typeface="Times New Roman" panose="02020603050405020304" pitchFamily="18" charset="0"/>
                  </a:rPr>
                  <a:t>𝜙</a:t>
                </a:r>
                <a:r>
                  <a:rPr lang="en-US" altLang="ko-KR" dirty="0"/>
                  <a:t>, we say that they are </a:t>
                </a:r>
                <a:r>
                  <a:rPr lang="en-US" altLang="ko-KR" b="1" dirty="0"/>
                  <a:t>mutually exclusive</a:t>
                </a: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When there is no overlap between the events A and B, the sum of probabilities becomes much simpler to calculate.</a:t>
                </a:r>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21</a:t>
            </a:fld>
            <a:endParaRPr lang="ko-KR" altLang="en-US"/>
          </a:p>
        </p:txBody>
      </p:sp>
    </p:spTree>
    <p:extLst>
      <p:ext uri="{BB962C8B-B14F-4D97-AF65-F5344CB8AC3E}">
        <p14:creationId xmlns:p14="http://schemas.microsoft.com/office/powerpoint/2010/main" val="2551327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Các quy tắc tương tự cũng áp dụng cho trường hợp ba biến cố.</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Phép cộng xác suất sẽ dễ dàng hơn khi các biến cố </a:t>
            </a:r>
            <a:r>
              <a:rPr lang="vi-VN" sz="1200" b="1" dirty="0">
                <a:solidFill>
                  <a:srgbClr val="0070C0"/>
                </a:solidFill>
                <a:latin typeface="Arial" panose="02020603050405020304" pitchFamily="18" charset="0"/>
                <a:ea typeface="Noto Sans CJK KR Regular" panose="020B0500000000000000" pitchFamily="34" charset="-127"/>
                <a:cs typeface="Times New Roman" panose="02020603050405020304" pitchFamily="18" charset="0"/>
              </a:rPr>
              <a:t>xung khắc </a:t>
            </a:r>
            <a:r>
              <a:rPr lang="vi-VN" dirty="0"/>
              <a:t>theo cặp.</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a:t>
            </a:fld>
            <a:endParaRPr lang="ko-KR" altLang="en-US"/>
          </a:p>
        </p:txBody>
      </p:sp>
    </p:spTree>
    <p:extLst>
      <p:ext uri="{BB962C8B-B14F-4D97-AF65-F5344CB8AC3E}">
        <p14:creationId xmlns:p14="http://schemas.microsoft.com/office/powerpoint/2010/main" val="3350283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Các nhóm máu là các biến cố </a:t>
            </a:r>
            <a:r>
              <a:rPr lang="vi-VN" b="1" dirty="0"/>
              <a:t>xung khắc </a:t>
            </a:r>
            <a:r>
              <a:rPr lang="vi-VN" dirty="0"/>
              <a:t>vì không ai có hai nhóm máu khác nhau.</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Sử dụng quy tắc cộng xác suất, ta có thể dễ dàng trả lời câu hỏi này.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23</a:t>
            </a:fld>
            <a:endParaRPr lang="ko-KR" altLang="en-US"/>
          </a:p>
        </p:txBody>
      </p:sp>
    </p:spTree>
    <p:extLst>
      <p:ext uri="{BB962C8B-B14F-4D97-AF65-F5344CB8AC3E}">
        <p14:creationId xmlns:p14="http://schemas.microsoft.com/office/powerpoint/2010/main" val="15260588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Một biến cố bù có thể được ánh xạ vào tập bù.</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24</a:t>
            </a:fld>
            <a:endParaRPr lang="ko-KR" altLang="en-US"/>
          </a:p>
        </p:txBody>
      </p:sp>
    </p:spTree>
    <p:extLst>
      <p:ext uri="{BB962C8B-B14F-4D97-AF65-F5344CB8AC3E}">
        <p14:creationId xmlns:p14="http://schemas.microsoft.com/office/powerpoint/2010/main" val="9622880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Đôi khi tính xác suất biến cố bù lại dễ hơn nhiều so với việc tính biến cố ban đầu.</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Do đó, trong ví dụ này, bạn sẽ tính xác suất của biến cố bù trước.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Sau đó, sử dụng mối quan hệ đơn giản </a:t>
                </a:r>
                <a14:m>
                  <m:oMath xmlns:m="http://schemas.openxmlformats.org/officeDocument/2006/math">
                    <m:r>
                      <a:rPr lang="en-US" altLang="ko-KR" sz="1200" i="1" dirty="0" smtClean="0">
                        <a:latin typeface="Cambria Math" panose="02040503050406030204" pitchFamily="18" charset="0"/>
                        <a:cs typeface="Times New Roman" panose="02020603050405020304" pitchFamily="18" charset="0"/>
                        <a:sym typeface="Symbol" panose="05050102010706020507" pitchFamily="18" charset="2"/>
                      </a:rPr>
                      <m:t>𝑃</m:t>
                    </m:r>
                    <m:d>
                      <m:dPr>
                        <m:ctrlPr>
                          <a:rPr lang="en-US" altLang="ko-KR" sz="1200" i="1" dirty="0">
                            <a:latin typeface="Cambria Math" panose="02040503050406030204" pitchFamily="18" charset="0"/>
                            <a:cs typeface="Times New Roman" panose="02020603050405020304" pitchFamily="18" charset="0"/>
                            <a:sym typeface="Symbol" panose="05050102010706020507" pitchFamily="18" charset="2"/>
                          </a:rPr>
                        </m:ctrlPr>
                      </m:dPr>
                      <m:e>
                        <m:r>
                          <a:rPr lang="en-US" altLang="ko-KR" sz="1200" i="1" dirty="0">
                            <a:latin typeface="Cambria Math" panose="02040503050406030204" pitchFamily="18" charset="0"/>
                            <a:cs typeface="Times New Roman" panose="02020603050405020304" pitchFamily="18" charset="0"/>
                            <a:sym typeface="Symbol" panose="05050102010706020507" pitchFamily="18" charset="2"/>
                          </a:rPr>
                          <m:t>𝐴</m:t>
                        </m:r>
                      </m:e>
                    </m:d>
                    <m:r>
                      <a:rPr lang="en-US" altLang="ko-KR" sz="1200" i="1" dirty="0">
                        <a:latin typeface="Cambria Math" panose="02040503050406030204" pitchFamily="18" charset="0"/>
                        <a:cs typeface="Times New Roman" panose="02020603050405020304" pitchFamily="18" charset="0"/>
                        <a:sym typeface="Symbol" panose="05050102010706020507" pitchFamily="18" charset="2"/>
                      </a:rPr>
                      <m:t>=1−</m:t>
                    </m:r>
                    <m:r>
                      <a:rPr lang="en-US" altLang="ko-KR" sz="1200" i="1" dirty="0">
                        <a:latin typeface="Cambria Math" panose="02040503050406030204" pitchFamily="18" charset="0"/>
                        <a:cs typeface="Times New Roman" panose="02020603050405020304" pitchFamily="18" charset="0"/>
                        <a:sym typeface="Symbol" panose="05050102010706020507" pitchFamily="18" charset="2"/>
                      </a:rPr>
                      <m:t>𝑃</m:t>
                    </m:r>
                    <m:d>
                      <m:dPr>
                        <m:ctrlPr>
                          <a:rPr lang="en-US" altLang="ko-KR" sz="1200" i="1" dirty="0">
                            <a:latin typeface="Cambria Math" panose="02040503050406030204" pitchFamily="18" charset="0"/>
                            <a:cs typeface="Times New Roman" panose="02020603050405020304" pitchFamily="18" charset="0"/>
                            <a:sym typeface="Symbol" panose="05050102010706020507" pitchFamily="18" charset="2"/>
                          </a:rPr>
                        </m:ctrlPr>
                      </m:dPr>
                      <m:e>
                        <m:sSup>
                          <m:sSupPr>
                            <m:ctrlPr>
                              <a:rPr lang="en-US" altLang="ko-KR" sz="1200" i="1">
                                <a:latin typeface="Cambria Math" panose="02040503050406030204" pitchFamily="18" charset="0"/>
                                <a:cs typeface="Times New Roman" panose="02020603050405020304" pitchFamily="18" charset="0"/>
                              </a:rPr>
                            </m:ctrlPr>
                          </m:sSupPr>
                          <m:e>
                            <m:r>
                              <a:rPr lang="en-US" altLang="ko-KR" sz="1200" i="1">
                                <a:latin typeface="Cambria Math" panose="02040503050406030204" pitchFamily="18" charset="0"/>
                                <a:cs typeface="Times New Roman" panose="02020603050405020304" pitchFamily="18" charset="0"/>
                              </a:rPr>
                              <m:t>𝐴</m:t>
                            </m:r>
                          </m:e>
                          <m:sup>
                            <m:r>
                              <a:rPr lang="en-US" altLang="ko-KR" sz="1200" i="1">
                                <a:latin typeface="Cambria Math" panose="02040503050406030204" pitchFamily="18" charset="0"/>
                                <a:cs typeface="Times New Roman" panose="02020603050405020304" pitchFamily="18" charset="0"/>
                              </a:rPr>
                              <m:t>𝑐</m:t>
                            </m:r>
                          </m:sup>
                        </m:sSup>
                      </m:e>
                    </m:d>
                  </m:oMath>
                </a14:m>
                <a:r>
                  <a:rPr lang="vi-VN" dirty="0"/>
                  <a:t>, bạn sẽ thu được</a:t>
                </a:r>
                <a:r>
                  <a:rPr lang="vi-VN" baseline="0" dirty="0"/>
                  <a:t> xác suất của biến cố cần tìm.</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Sometimes, it is much easier to calculate the probability of the complementary event than that of the event itself.</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So, in this example you calculate the probability of the complementary event first.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Then, using the simple relation </a:t>
                </a:r>
                <a:r>
                  <a:rPr lang="en-US" altLang="ko-KR" sz="1200" i="0" dirty="0">
                    <a:latin typeface="Cambria Math" panose="02040503050406030204" pitchFamily="18" charset="0"/>
                    <a:cs typeface="Times New Roman" panose="02020603050405020304" pitchFamily="18" charset="0"/>
                    <a:sym typeface="Symbol" panose="05050102010706020507" pitchFamily="18" charset="2"/>
                  </a:rPr>
                  <a:t>𝑃(𝐴)=1−𝑃(</a:t>
                </a:r>
                <a:r>
                  <a:rPr lang="en-US" altLang="ko-KR" sz="1200" i="0">
                    <a:latin typeface="Cambria Math" panose="02040503050406030204" pitchFamily="18" charset="0"/>
                    <a:cs typeface="Times New Roman" panose="02020603050405020304" pitchFamily="18" charset="0"/>
                  </a:rPr>
                  <a:t>𝐴^𝑐 )</a:t>
                </a:r>
                <a:r>
                  <a:rPr lang="en-US" altLang="ko-KR" dirty="0"/>
                  <a:t>, you obtain</a:t>
                </a:r>
                <a:r>
                  <a:rPr lang="en-US" altLang="ko-KR" baseline="0" dirty="0"/>
                  <a:t> the probability of the event itself.</a:t>
                </a: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25</a:t>
            </a:fld>
            <a:endParaRPr lang="ko-KR" altLang="en-US"/>
          </a:p>
        </p:txBody>
      </p:sp>
    </p:spTree>
    <p:extLst>
      <p:ext uri="{BB962C8B-B14F-4D97-AF65-F5344CB8AC3E}">
        <p14:creationId xmlns:p14="http://schemas.microsoft.com/office/powerpoint/2010/main" val="11487345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Giờ hãy chuyển sang các quy tắc về xác suất liên kết xác suất có điều kiện </a:t>
                </a:r>
                <a14:m>
                  <m:oMath xmlns:m="http://schemas.openxmlformats.org/officeDocument/2006/math">
                    <m:r>
                      <a:rPr lang="en-US" altLang="ko-KR" sz="1200" i="1" smtClean="0">
                        <a:latin typeface="Cambria Math" panose="02040503050406030204" pitchFamily="18" charset="0"/>
                        <a:cs typeface="Times New Roman" panose="02020603050405020304" pitchFamily="18" charset="0"/>
                      </a:rPr>
                      <m:t>𝑃</m:t>
                    </m:r>
                    <m:d>
                      <m:dPr>
                        <m:ctrlPr>
                          <a:rPr lang="en-US" altLang="ko-KR" sz="1200" i="1">
                            <a:latin typeface="Cambria Math" panose="02040503050406030204" pitchFamily="18" charset="0"/>
                            <a:cs typeface="Times New Roman" panose="02020603050405020304" pitchFamily="18" charset="0"/>
                          </a:rPr>
                        </m:ctrlPr>
                      </m:dPr>
                      <m:e>
                        <m:r>
                          <a:rPr lang="en-US" altLang="ko-KR" sz="1200" i="1">
                            <a:latin typeface="Cambria Math" panose="02040503050406030204" pitchFamily="18" charset="0"/>
                            <a:cs typeface="Times New Roman" panose="02020603050405020304" pitchFamily="18" charset="0"/>
                          </a:rPr>
                          <m:t>𝐵</m:t>
                        </m:r>
                        <m:r>
                          <a:rPr lang="en-US" altLang="ko-KR" sz="1200" i="1">
                            <a:latin typeface="Cambria Math" panose="02040503050406030204" pitchFamily="18" charset="0"/>
                            <a:cs typeface="Times New Roman" panose="02020603050405020304" pitchFamily="18" charset="0"/>
                          </a:rPr>
                          <m:t>|</m:t>
                        </m:r>
                        <m:r>
                          <a:rPr lang="en-US" altLang="ko-KR" sz="1200" i="1">
                            <a:latin typeface="Cambria Math" panose="02040503050406030204" pitchFamily="18" charset="0"/>
                            <a:cs typeface="Times New Roman" panose="02020603050405020304" pitchFamily="18" charset="0"/>
                          </a:rPr>
                          <m:t>𝐴</m:t>
                        </m:r>
                      </m:e>
                    </m:d>
                  </m:oMath>
                </a14:m>
                <a:r>
                  <a:rPr lang="vi-VN" dirty="0"/>
                  <a:t> với xác suất của phép giao </a:t>
                </a:r>
                <a14:m>
                  <m:oMath xmlns:m="http://schemas.openxmlformats.org/officeDocument/2006/math">
                    <m:r>
                      <a:rPr lang="en-US" altLang="ko-KR" sz="1200" i="1" smtClean="0">
                        <a:latin typeface="Cambria Math" panose="02040503050406030204" pitchFamily="18" charset="0"/>
                        <a:cs typeface="Times New Roman" panose="02020603050405020304" pitchFamily="18" charset="0"/>
                      </a:rPr>
                      <m:t>𝑃</m:t>
                    </m:r>
                    <m:r>
                      <a:rPr lang="en-US" altLang="ko-KR" sz="1200" i="1" smtClean="0">
                        <a:latin typeface="Cambria Math" panose="02040503050406030204" pitchFamily="18" charset="0"/>
                        <a:cs typeface="Times New Roman" panose="02020603050405020304" pitchFamily="18" charset="0"/>
                      </a:rPr>
                      <m:t>(</m:t>
                    </m:r>
                    <m:r>
                      <a:rPr lang="en-US" altLang="ko-KR" sz="1200" i="1" smtClean="0">
                        <a:latin typeface="Cambria Math" panose="02040503050406030204" pitchFamily="18" charset="0"/>
                        <a:cs typeface="Times New Roman" panose="02020603050405020304" pitchFamily="18" charset="0"/>
                      </a:rPr>
                      <m:t>𝐴</m:t>
                    </m:r>
                    <m:r>
                      <a:rPr lang="en-US" altLang="ko-KR" sz="1200" i="1" smtClean="0">
                        <a:latin typeface="Cambria Math" panose="02040503050406030204" pitchFamily="18" charset="0"/>
                        <a:cs typeface="Times New Roman" panose="02020603050405020304" pitchFamily="18" charset="0"/>
                      </a:rPr>
                      <m:t>∩</m:t>
                    </m:r>
                    <m:r>
                      <a:rPr lang="en-US" altLang="ko-KR" sz="1200" i="1" smtClean="0">
                        <a:latin typeface="Cambria Math" panose="02040503050406030204" pitchFamily="18" charset="0"/>
                        <a:cs typeface="Times New Roman" panose="02020603050405020304" pitchFamily="18" charset="0"/>
                      </a:rPr>
                      <m:t>𝐵</m:t>
                    </m:r>
                    <m:r>
                      <a:rPr lang="en-US" altLang="ko-KR" sz="1200" i="1" smtClean="0">
                        <a:latin typeface="Cambria Math" panose="02040503050406030204" pitchFamily="18" charset="0"/>
                        <a:cs typeface="Times New Roman" panose="02020603050405020304" pitchFamily="18" charset="0"/>
                      </a:rPr>
                      <m:t>)</m:t>
                    </m:r>
                  </m:oMath>
                </a14:m>
                <a:r>
                  <a:rPr lang="vi-VN"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Hãy lưu tâm chỗ này:</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 Thông thường </a:t>
                </a:r>
                <a14:m>
                  <m:oMath xmlns:m="http://schemas.openxmlformats.org/officeDocument/2006/math">
                    <m:r>
                      <a:rPr lang="en-US" altLang="ko-KR" sz="1200" i="1" smtClean="0">
                        <a:latin typeface="Cambria Math" panose="02040503050406030204" pitchFamily="18" charset="0"/>
                        <a:cs typeface="Times New Roman" panose="02020603050405020304" pitchFamily="18" charset="0"/>
                      </a:rPr>
                      <m:t>𝑃</m:t>
                    </m:r>
                    <m:d>
                      <m:dPr>
                        <m:ctrlPr>
                          <a:rPr lang="en-US" altLang="ko-KR" sz="1200" i="1">
                            <a:latin typeface="Cambria Math" panose="02040503050406030204" pitchFamily="18" charset="0"/>
                            <a:cs typeface="Times New Roman" panose="02020603050405020304" pitchFamily="18" charset="0"/>
                          </a:rPr>
                        </m:ctrlPr>
                      </m:dPr>
                      <m:e>
                        <m:r>
                          <a:rPr lang="en-US" altLang="ko-KR" sz="1200" i="1">
                            <a:latin typeface="Cambria Math" panose="02040503050406030204" pitchFamily="18" charset="0"/>
                            <a:cs typeface="Times New Roman" panose="02020603050405020304" pitchFamily="18" charset="0"/>
                          </a:rPr>
                          <m:t>𝐵</m:t>
                        </m:r>
                        <m:r>
                          <a:rPr lang="en-US" altLang="ko-KR" sz="1200" i="1">
                            <a:latin typeface="Cambria Math" panose="02040503050406030204" pitchFamily="18" charset="0"/>
                            <a:cs typeface="Times New Roman" panose="02020603050405020304" pitchFamily="18" charset="0"/>
                          </a:rPr>
                          <m:t>|</m:t>
                        </m:r>
                        <m:r>
                          <a:rPr lang="en-US" altLang="ko-KR" sz="1200" i="1">
                            <a:latin typeface="Cambria Math" panose="02040503050406030204" pitchFamily="18" charset="0"/>
                            <a:cs typeface="Times New Roman" panose="02020603050405020304" pitchFamily="18" charset="0"/>
                          </a:rPr>
                          <m:t>𝐴</m:t>
                        </m:r>
                      </m:e>
                    </m:d>
                    <m:r>
                      <a:rPr lang="en-US" altLang="ko-KR" sz="120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ko-KR" sz="1200" i="1" smtClean="0">
                        <a:latin typeface="Cambria Math" panose="02040503050406030204" pitchFamily="18" charset="0"/>
                        <a:cs typeface="Times New Roman" panose="02020603050405020304" pitchFamily="18" charset="0"/>
                      </a:rPr>
                      <m:t>𝑃</m:t>
                    </m:r>
                    <m:d>
                      <m:dPr>
                        <m:ctrlPr>
                          <a:rPr lang="en-US" altLang="ko-KR" sz="1200" i="1">
                            <a:latin typeface="Cambria Math" panose="02040503050406030204" pitchFamily="18" charset="0"/>
                            <a:cs typeface="Times New Roman" panose="02020603050405020304" pitchFamily="18" charset="0"/>
                          </a:rPr>
                        </m:ctrlPr>
                      </m:dPr>
                      <m:e>
                        <m:r>
                          <a:rPr lang="en-US" altLang="ko-KR" sz="1200" b="0" i="1" smtClean="0">
                            <a:latin typeface="Cambria Math" panose="02040503050406030204" pitchFamily="18" charset="0"/>
                            <a:cs typeface="Times New Roman" panose="02020603050405020304" pitchFamily="18" charset="0"/>
                          </a:rPr>
                          <m:t>𝐴</m:t>
                        </m:r>
                        <m:r>
                          <a:rPr lang="en-US" altLang="ko-KR" sz="1200" i="1">
                            <a:latin typeface="Cambria Math" panose="02040503050406030204" pitchFamily="18" charset="0"/>
                            <a:cs typeface="Times New Roman" panose="02020603050405020304" pitchFamily="18" charset="0"/>
                          </a:rPr>
                          <m:t>|</m:t>
                        </m:r>
                        <m:r>
                          <a:rPr lang="en-US" altLang="ko-KR" sz="1200" b="0" i="1" smtClean="0">
                            <a:latin typeface="Cambria Math" panose="02040503050406030204" pitchFamily="18" charset="0"/>
                            <a:cs typeface="Times New Roman" panose="02020603050405020304" pitchFamily="18" charset="0"/>
                          </a:rPr>
                          <m:t>𝐵</m:t>
                        </m:r>
                      </m:e>
                    </m:d>
                  </m:oMath>
                </a14:m>
                <a:r>
                  <a:rPr lang="vi-VN"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 Nhưng, ta luôn có </a:t>
                </a:r>
                <a14:m>
                  <m:oMath xmlns:m="http://schemas.openxmlformats.org/officeDocument/2006/math">
                    <m:r>
                      <a:rPr lang="en-US" altLang="ko-KR" sz="1200" i="1" smtClean="0">
                        <a:latin typeface="Cambria Math" panose="02040503050406030204" pitchFamily="18" charset="0"/>
                        <a:cs typeface="Times New Roman" panose="02020603050405020304" pitchFamily="18" charset="0"/>
                      </a:rPr>
                      <m:t>𝑃</m:t>
                    </m:r>
                    <m:d>
                      <m:dPr>
                        <m:ctrlPr>
                          <a:rPr lang="en-US" altLang="ko-KR" sz="1200" i="1">
                            <a:latin typeface="Cambria Math" panose="02040503050406030204" pitchFamily="18" charset="0"/>
                            <a:cs typeface="Times New Roman" panose="02020603050405020304" pitchFamily="18" charset="0"/>
                          </a:rPr>
                        </m:ctrlPr>
                      </m:dPr>
                      <m:e>
                        <m:r>
                          <a:rPr lang="en-US" altLang="ko-KR" sz="1200" i="1">
                            <a:latin typeface="Cambria Math" panose="02040503050406030204" pitchFamily="18" charset="0"/>
                            <a:cs typeface="Times New Roman" panose="02020603050405020304" pitchFamily="18" charset="0"/>
                          </a:rPr>
                          <m:t>𝐴</m:t>
                        </m:r>
                        <m:r>
                          <a:rPr lang="en-US" altLang="ko-KR" sz="1200" i="1">
                            <a:latin typeface="Cambria Math" panose="02040503050406030204" pitchFamily="18" charset="0"/>
                            <a:cs typeface="Times New Roman" panose="02020603050405020304" pitchFamily="18" charset="0"/>
                          </a:rPr>
                          <m:t>∩</m:t>
                        </m:r>
                        <m:r>
                          <a:rPr lang="en-US" altLang="ko-KR" sz="1200" i="1">
                            <a:latin typeface="Cambria Math" panose="02040503050406030204" pitchFamily="18" charset="0"/>
                            <a:cs typeface="Times New Roman" panose="02020603050405020304" pitchFamily="18" charset="0"/>
                          </a:rPr>
                          <m:t>𝐵</m:t>
                        </m:r>
                      </m:e>
                    </m:d>
                    <m:r>
                      <a:rPr lang="en-US" altLang="ko-KR" sz="1200" b="0" i="1" smtClean="0">
                        <a:latin typeface="Cambria Math" panose="02040503050406030204" pitchFamily="18" charset="0"/>
                        <a:cs typeface="Times New Roman" panose="02020603050405020304" pitchFamily="18" charset="0"/>
                      </a:rPr>
                      <m:t>=</m:t>
                    </m:r>
                    <m:r>
                      <a:rPr lang="en-US" altLang="ko-KR" sz="1200" i="1" smtClean="0">
                        <a:latin typeface="Cambria Math" panose="02040503050406030204" pitchFamily="18" charset="0"/>
                        <a:cs typeface="Times New Roman" panose="02020603050405020304" pitchFamily="18" charset="0"/>
                      </a:rPr>
                      <m:t>𝑃</m:t>
                    </m:r>
                    <m:d>
                      <m:dPr>
                        <m:ctrlPr>
                          <a:rPr lang="en-US" altLang="ko-KR" sz="1200" i="1">
                            <a:latin typeface="Cambria Math" panose="02040503050406030204" pitchFamily="18" charset="0"/>
                            <a:cs typeface="Times New Roman" panose="02020603050405020304" pitchFamily="18" charset="0"/>
                          </a:rPr>
                        </m:ctrlPr>
                      </m:dPr>
                      <m:e>
                        <m:r>
                          <a:rPr lang="en-US" altLang="ko-KR" sz="1200" b="0" i="1" smtClean="0">
                            <a:latin typeface="Cambria Math" panose="02040503050406030204" pitchFamily="18" charset="0"/>
                            <a:cs typeface="Times New Roman" panose="02020603050405020304" pitchFamily="18" charset="0"/>
                          </a:rPr>
                          <m:t>𝐵</m:t>
                        </m:r>
                        <m:r>
                          <a:rPr lang="en-US" altLang="ko-KR" sz="1200" i="1">
                            <a:latin typeface="Cambria Math" panose="02040503050406030204" pitchFamily="18" charset="0"/>
                            <a:cs typeface="Times New Roman" panose="02020603050405020304" pitchFamily="18" charset="0"/>
                          </a:rPr>
                          <m:t>∩</m:t>
                        </m:r>
                        <m:r>
                          <a:rPr lang="en-US" altLang="ko-KR" sz="1200" b="0" i="1" smtClean="0">
                            <a:latin typeface="Cambria Math" panose="02040503050406030204" pitchFamily="18" charset="0"/>
                            <a:cs typeface="Times New Roman" panose="02020603050405020304" pitchFamily="18" charset="0"/>
                          </a:rPr>
                          <m:t>𝐴</m:t>
                        </m:r>
                      </m:e>
                    </m:d>
                  </m:oMath>
                </a14:m>
                <a:r>
                  <a:rPr lang="vi-VN" dirty="0"/>
                  <a: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Now you move on to the next probability rule that connects the conditional probability </a:t>
                </a:r>
                <a:r>
                  <a:rPr lang="en-US" altLang="ko-KR" sz="1200" i="0">
                    <a:latin typeface="Cambria Math" panose="02040503050406030204" pitchFamily="18" charset="0"/>
                    <a:cs typeface="Times New Roman" panose="02020603050405020304" pitchFamily="18" charset="0"/>
                  </a:rPr>
                  <a:t>𝑃(𝐵|𝐴)</a:t>
                </a:r>
                <a:r>
                  <a:rPr lang="en-US" altLang="ko-KR" dirty="0"/>
                  <a:t> with the probability of overlap </a:t>
                </a:r>
                <a:r>
                  <a:rPr lang="en-US" altLang="ko-KR" sz="1200" i="0">
                    <a:latin typeface="Cambria Math" panose="02040503050406030204" pitchFamily="18" charset="0"/>
                    <a:cs typeface="Times New Roman" panose="02020603050405020304" pitchFamily="18" charset="0"/>
                  </a:rPr>
                  <a:t>𝑃(𝐴∩𝐵)</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You should be very careful here: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+Usually </a:t>
                </a:r>
                <a:r>
                  <a:rPr lang="en-US" altLang="ko-KR" sz="1200" i="0">
                    <a:latin typeface="Cambria Math" panose="02040503050406030204" pitchFamily="18" charset="0"/>
                    <a:cs typeface="Times New Roman" panose="02020603050405020304" pitchFamily="18" charset="0"/>
                  </a:rPr>
                  <a:t>𝑃(𝐵|𝐴)</a:t>
                </a:r>
                <a:r>
                  <a:rPr lang="en-US" altLang="ko-KR" sz="1200" i="0">
                    <a:latin typeface="Cambria Math" panose="02040503050406030204" pitchFamily="18" charset="0"/>
                    <a:ea typeface="Cambria Math" panose="02040503050406030204" pitchFamily="18" charset="0"/>
                    <a:cs typeface="Times New Roman" panose="02020603050405020304" pitchFamily="18" charset="0"/>
                  </a:rPr>
                  <a:t>≠</a:t>
                </a:r>
                <a:r>
                  <a:rPr lang="en-US" altLang="ko-KR" sz="1200" i="0">
                    <a:latin typeface="Cambria Math" panose="02040503050406030204" pitchFamily="18" charset="0"/>
                    <a:cs typeface="Times New Roman" panose="02020603050405020304" pitchFamily="18" charset="0"/>
                  </a:rPr>
                  <a:t>𝑃(</a:t>
                </a:r>
                <a:r>
                  <a:rPr lang="en-US" altLang="ko-KR" sz="1200" b="0" i="0">
                    <a:latin typeface="Cambria Math" panose="02040503050406030204" pitchFamily="18" charset="0"/>
                    <a:cs typeface="Times New Roman" panose="02020603050405020304" pitchFamily="18" charset="0"/>
                  </a:rPr>
                  <a:t>𝐴</a:t>
                </a:r>
                <a:r>
                  <a:rPr lang="en-US" altLang="ko-KR" sz="1200" i="0">
                    <a:latin typeface="Cambria Math" panose="02040503050406030204" pitchFamily="18" charset="0"/>
                    <a:cs typeface="Times New Roman" panose="02020603050405020304" pitchFamily="18" charset="0"/>
                  </a:rPr>
                  <a:t>|</a:t>
                </a:r>
                <a:r>
                  <a:rPr lang="en-US" altLang="ko-KR" sz="1200" b="0" i="0">
                    <a:latin typeface="Cambria Math" panose="02040503050406030204" pitchFamily="18" charset="0"/>
                    <a:cs typeface="Times New Roman" panose="02020603050405020304" pitchFamily="18" charset="0"/>
                  </a:rPr>
                  <a:t>𝐵)</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+But, </a:t>
                </a:r>
                <a:r>
                  <a:rPr lang="en-US" altLang="ko-KR" sz="1200" i="0">
                    <a:latin typeface="Cambria Math" panose="02040503050406030204" pitchFamily="18" charset="0"/>
                    <a:cs typeface="Times New Roman" panose="02020603050405020304" pitchFamily="18" charset="0"/>
                  </a:rPr>
                  <a:t>𝑃(𝐴∩𝐵)</a:t>
                </a:r>
                <a:r>
                  <a:rPr lang="en-US" altLang="ko-KR" sz="1200" b="0" i="0">
                    <a:latin typeface="Cambria Math" panose="02040503050406030204" pitchFamily="18" charset="0"/>
                    <a:cs typeface="Times New Roman" panose="02020603050405020304" pitchFamily="18" charset="0"/>
                  </a:rPr>
                  <a:t>=</a:t>
                </a:r>
                <a:r>
                  <a:rPr lang="en-US" altLang="ko-KR" sz="1200" i="0">
                    <a:latin typeface="Cambria Math" panose="02040503050406030204" pitchFamily="18" charset="0"/>
                    <a:cs typeface="Times New Roman" panose="02020603050405020304" pitchFamily="18" charset="0"/>
                  </a:rPr>
                  <a:t>𝑃(</a:t>
                </a:r>
                <a:r>
                  <a:rPr lang="en-US" altLang="ko-KR" sz="1200" b="0" i="0">
                    <a:latin typeface="Cambria Math" panose="02040503050406030204" pitchFamily="18" charset="0"/>
                    <a:cs typeface="Times New Roman" panose="02020603050405020304" pitchFamily="18" charset="0"/>
                  </a:rPr>
                  <a:t>𝐵</a:t>
                </a:r>
                <a:r>
                  <a:rPr lang="en-US" altLang="ko-KR" sz="1200" i="0">
                    <a:latin typeface="Cambria Math" panose="02040503050406030204" pitchFamily="18" charset="0"/>
                    <a:cs typeface="Times New Roman" panose="02020603050405020304" pitchFamily="18" charset="0"/>
                  </a:rPr>
                  <a:t>∩</a:t>
                </a:r>
                <a:r>
                  <a:rPr lang="en-US" altLang="ko-KR" sz="1200" b="0" i="0">
                    <a:latin typeface="Cambria Math" panose="02040503050406030204" pitchFamily="18" charset="0"/>
                    <a:cs typeface="Times New Roman" panose="02020603050405020304" pitchFamily="18" charset="0"/>
                  </a:rPr>
                  <a:t>𝐴)</a:t>
                </a:r>
                <a:r>
                  <a:rPr lang="en-US" altLang="ko-KR" dirty="0"/>
                  <a:t> always!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26</a:t>
            </a:fld>
            <a:endParaRPr lang="ko-KR" altLang="en-US"/>
          </a:p>
        </p:txBody>
      </p:sp>
    </p:spTree>
    <p:extLst>
      <p:ext uri="{BB962C8B-B14F-4D97-AF65-F5344CB8AC3E}">
        <p14:creationId xmlns:p14="http://schemas.microsoft.com/office/powerpoint/2010/main" val="34944421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Khi quả bóng đầu tiên </a:t>
            </a:r>
            <a:r>
              <a:rPr lang="vi-VN" b="1" dirty="0"/>
              <a:t>không được</a:t>
            </a:r>
            <a:r>
              <a:rPr lang="vi-VN" dirty="0"/>
              <a:t> bỏ lại vào bao tải,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việc quả bóng này có màu gì rất quan trọng khi tính toán xác suất của quả bóng thứ hai.</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Quan hệ nguyên nhân kết quả này được thể hiện bằng xác suất có điều kiện.</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27</a:t>
            </a:fld>
            <a:endParaRPr lang="ko-KR" altLang="en-US"/>
          </a:p>
        </p:txBody>
      </p:sp>
    </p:spTree>
    <p:extLst>
      <p:ext uri="{BB962C8B-B14F-4D97-AF65-F5344CB8AC3E}">
        <p14:creationId xmlns:p14="http://schemas.microsoft.com/office/powerpoint/2010/main" val="29494221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Khi quả bóng đầu tiên bị </a:t>
            </a:r>
            <a:r>
              <a:rPr lang="vi-VN" b="1" dirty="0"/>
              <a:t>được bỏ lại </a:t>
            </a:r>
            <a:r>
              <a:rPr lang="vi-VN" dirty="0"/>
              <a:t> vào bao tải, mối quan hệ nguyên nhân kết quả sẽ không còn nữa.</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Do đó, xác suất có điều kiện không còn nữa.</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Việc lấy ra quả bóng thứ nhất và lấy ra quả bóng thứ hai trở thành hai biến cố hoàn toàn độc lập.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28</a:t>
            </a:fld>
            <a:endParaRPr lang="ko-KR" altLang="en-US"/>
          </a:p>
        </p:txBody>
      </p:sp>
    </p:spTree>
    <p:extLst>
      <p:ext uri="{BB962C8B-B14F-4D97-AF65-F5344CB8AC3E}">
        <p14:creationId xmlns:p14="http://schemas.microsoft.com/office/powerpoint/2010/main" val="38771499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Bạn nên nắm rõ một số thuật ngữ.</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Đừng nhầm lẫn giữa quan hệ xung khắc và độc lập.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Chúng là hai khái niệm hoàn toàn khác nhau.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29</a:t>
            </a:fld>
            <a:endParaRPr lang="ko-KR" altLang="en-US"/>
          </a:p>
        </p:txBody>
      </p:sp>
    </p:spTree>
    <p:extLst>
      <p:ext uri="{BB962C8B-B14F-4D97-AF65-F5344CB8AC3E}">
        <p14:creationId xmlns:p14="http://schemas.microsoft.com/office/powerpoint/2010/main" val="1569548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6850" y="763588"/>
            <a:ext cx="6653213"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ko-KR" altLang="en-US" sz="1300" b="0" i="0" u="none" strike="noStrike" kern="1200" cap="none" spc="0" normalizeH="0" baseline="0" noProof="0" dirty="0">
              <a:ln>
                <a:noFill/>
              </a:ln>
              <a:solidFill>
                <a:prstClr val="black"/>
              </a:solidFill>
              <a:effectLst/>
              <a:uLnTx/>
              <a:uFillTx/>
              <a:latin typeface="SamsungOne-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18969481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Đây là định lý Bayes.</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Nhìn có vẻ đơn giản tuy nhiên định lý này lại có nhiều hiệu quả.</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Có một nhánh nhỏ của thống kê gọi là “thống kê Bayes”.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30</a:t>
            </a:fld>
            <a:endParaRPr lang="ko-KR" altLang="en-US"/>
          </a:p>
        </p:txBody>
      </p:sp>
    </p:spTree>
    <p:extLst>
      <p:ext uri="{BB962C8B-B14F-4D97-AF65-F5344CB8AC3E}">
        <p14:creationId xmlns:p14="http://schemas.microsoft.com/office/powerpoint/2010/main" val="16150729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Ở đây ta thay đổi định lý Bayes sang một dạng “dễ sử dụng” hơn.</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Hãy chú ý đến mẫu số.</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Tại sao không tính </a:t>
                </a:r>
                <a14:m>
                  <m:oMath xmlns:m="http://schemas.openxmlformats.org/officeDocument/2006/math">
                    <m:r>
                      <a:rPr lang="en-US" altLang="ko-KR" i="1" dirty="0" smtClean="0">
                        <a:latin typeface="Cambria Math" panose="02040503050406030204" pitchFamily="18" charset="0"/>
                      </a:rPr>
                      <m:t>𝑃</m:t>
                    </m:r>
                    <m:r>
                      <a:rPr lang="en-US" altLang="ko-KR" i="1" dirty="0" smtClean="0">
                        <a:latin typeface="Cambria Math" panose="02040503050406030204" pitchFamily="18" charset="0"/>
                      </a:rPr>
                      <m:t>(</m:t>
                    </m:r>
                    <m:r>
                      <a:rPr lang="en-US" altLang="ko-KR" i="1" dirty="0" smtClean="0">
                        <a:latin typeface="Cambria Math" panose="02040503050406030204" pitchFamily="18" charset="0"/>
                      </a:rPr>
                      <m:t>𝐵</m:t>
                    </m:r>
                    <m:r>
                      <a:rPr lang="en-US" altLang="ko-KR" i="1" dirty="0" smtClean="0">
                        <a:latin typeface="Cambria Math" panose="02040503050406030204" pitchFamily="18" charset="0"/>
                      </a:rPr>
                      <m:t>)</m:t>
                    </m:r>
                  </m:oMath>
                </a14:m>
                <a:r>
                  <a:rPr lang="vi-VN" dirty="0"/>
                  <a:t> để tìm</a:t>
                </a:r>
                <a:r>
                  <a:rPr lang="vi-VN" baseline="0" dirty="0"/>
                  <a:t> mẫu số</a:t>
                </a:r>
                <a:r>
                  <a:rPr lang="vi-VN" dirty="0"/>
                  <a:t> và bỏ qua tất cả</a:t>
                </a:r>
                <a:r>
                  <a:rPr lang="vi-VN" baseline="0" dirty="0"/>
                  <a:t> mớ rắc rối này?</a:t>
                </a:r>
              </a:p>
              <a:p>
                <a:pPr marL="0" marR="0" lvl="0" indent="0" algn="l" defTabSz="914400" rtl="0" eaLnBrk="1" fontAlgn="auto" latinLnBrk="1" hangingPunct="1">
                  <a:lnSpc>
                    <a:spcPct val="100000"/>
                  </a:lnSpc>
                  <a:spcBef>
                    <a:spcPts val="0"/>
                  </a:spcBef>
                  <a:spcAft>
                    <a:spcPts val="0"/>
                  </a:spcAft>
                  <a:buClrTx/>
                  <a:buSzTx/>
                  <a:buFontTx/>
                  <a:buNone/>
                  <a:tabLst/>
                  <a:defRPr/>
                </a:pPr>
                <a:r>
                  <a:rPr lang="vi-VN" baseline="0" dirty="0"/>
                  <a:t>Bởi vì bạn không thể tính được!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baseline="0" dirty="0"/>
                  <a:t>Các trang tiếp theo sẽ giải thích thêm cho bạn.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we transformed the Bayes’ theorem into a more “usable” format.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Please, pay close attention to the denominator.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Why not just calculate the </a:t>
                </a:r>
                <a:r>
                  <a:rPr lang="en-US" altLang="ko-KR" i="0" dirty="0">
                    <a:latin typeface="Cambria Math" panose="02040503050406030204" pitchFamily="18" charset="0"/>
                  </a:rPr>
                  <a:t>𝑃(𝐵)</a:t>
                </a:r>
                <a:r>
                  <a:rPr lang="en-US" altLang="ko-KR" dirty="0"/>
                  <a:t> for the</a:t>
                </a:r>
                <a:r>
                  <a:rPr lang="en-US" altLang="ko-KR" baseline="0" dirty="0"/>
                  <a:t> denominator</a:t>
                </a:r>
                <a:r>
                  <a:rPr lang="en-US" altLang="ko-KR" dirty="0"/>
                  <a:t> without going through all this</a:t>
                </a:r>
                <a:r>
                  <a:rPr lang="en-US" altLang="ko-KR" baseline="0" dirty="0"/>
                  <a:t> trouble?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a:t>Because, you cannot!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a:t>More explanation is to follow in the next slides.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31</a:t>
            </a:fld>
            <a:endParaRPr lang="ko-KR" altLang="en-US"/>
          </a:p>
        </p:txBody>
      </p:sp>
    </p:spTree>
    <p:extLst>
      <p:ext uri="{BB962C8B-B14F-4D97-AF65-F5344CB8AC3E}">
        <p14:creationId xmlns:p14="http://schemas.microsoft.com/office/powerpoint/2010/main" val="29348985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Ở đây ta thay đổi định lý Bayes sang một dạng “dễ sử dụng” hơn.</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Hãy chú ý đến mẫu số.</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we transformed the Bayes’ theorem into a more “usable” format.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Please, pay close attention to the denominator.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Why not just calculate the </a:t>
                </a:r>
                <a:r>
                  <a:rPr lang="en-US" altLang="ko-KR" i="0" dirty="0">
                    <a:latin typeface="Cambria Math" panose="02040503050406030204" pitchFamily="18" charset="0"/>
                  </a:rPr>
                  <a:t>𝑃(𝐵)</a:t>
                </a:r>
                <a:r>
                  <a:rPr lang="en-US" altLang="ko-KR" dirty="0"/>
                  <a:t> for the</a:t>
                </a:r>
                <a:r>
                  <a:rPr lang="en-US" altLang="ko-KR" baseline="0" dirty="0"/>
                  <a:t> denominator</a:t>
                </a:r>
                <a:r>
                  <a:rPr lang="en-US" altLang="ko-KR" dirty="0"/>
                  <a:t> without going through all this</a:t>
                </a:r>
                <a:r>
                  <a:rPr lang="en-US" altLang="ko-KR" baseline="0" dirty="0"/>
                  <a:t> trouble?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a:t>Because, you cannot!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a:t>More explanation is to follow in the next slides.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32</a:t>
            </a:fld>
            <a:endParaRPr lang="ko-KR" altLang="en-US"/>
          </a:p>
        </p:txBody>
      </p:sp>
    </p:spTree>
    <p:extLst>
      <p:ext uri="{BB962C8B-B14F-4D97-AF65-F5344CB8AC3E}">
        <p14:creationId xmlns:p14="http://schemas.microsoft.com/office/powerpoint/2010/main" val="34666329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Ở đây, mỗi thành phần của mẫu số đều được giải thích.</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Biểu thức </a:t>
                </a:r>
                <a14:m>
                  <m:oMath xmlns:m="http://schemas.openxmlformats.org/officeDocument/2006/math">
                    <m:r>
                      <a:rPr lang="en-US" altLang="ko-KR" i="1" dirty="0" smtClean="0">
                        <a:latin typeface="Cambria Math" panose="02040503050406030204" pitchFamily="18" charset="0"/>
                      </a:rPr>
                      <m:t>𝑃</m:t>
                    </m:r>
                    <m:r>
                      <a:rPr lang="en-US" altLang="ko-KR" i="1" dirty="0" smtClean="0">
                        <a:latin typeface="Cambria Math" panose="02040503050406030204" pitchFamily="18" charset="0"/>
                      </a:rPr>
                      <m:t>(</m:t>
                    </m:r>
                    <m:r>
                      <a:rPr lang="en-US" altLang="ko-KR" i="1" dirty="0" smtClean="0">
                        <a:latin typeface="Cambria Math" panose="02040503050406030204" pitchFamily="18" charset="0"/>
                      </a:rPr>
                      <m:t>𝐵</m:t>
                    </m:r>
                    <m:r>
                      <a:rPr lang="en-US" altLang="ko-KR" i="1" dirty="0" smtClean="0">
                        <a:latin typeface="Cambria Math" panose="02040503050406030204" pitchFamily="18" charset="0"/>
                      </a:rPr>
                      <m:t>)</m:t>
                    </m:r>
                  </m:oMath>
                </a14:m>
                <a:r>
                  <a:rPr lang="vi-VN" dirty="0"/>
                  <a:t> không thể tính được</a:t>
                </a:r>
                <a:r>
                  <a:rPr lang="vi-VN" baseline="0" dirty="0"/>
                  <a:t> bằng cách khác bởi vì biến cố B có thể </a:t>
                </a:r>
                <a:r>
                  <a:rPr lang="vi-VN" b="1" baseline="0" dirty="0">
                    <a:solidFill>
                      <a:srgbClr val="FF0000"/>
                    </a:solidFill>
                  </a:rPr>
                  <a:t>phụ thuộc</a:t>
                </a:r>
                <a:r>
                  <a:rPr lang="vi-VN" baseline="0" dirty="0"/>
                  <a:t> vào biến cố A.</a:t>
                </a:r>
              </a:p>
              <a:p>
                <a:pPr marL="0" marR="0" lvl="0" indent="0" algn="l" defTabSz="914400" rtl="0" eaLnBrk="1" fontAlgn="auto" latinLnBrk="1" hangingPunct="1">
                  <a:lnSpc>
                    <a:spcPct val="100000"/>
                  </a:lnSpc>
                  <a:spcBef>
                    <a:spcPts val="0"/>
                  </a:spcBef>
                  <a:spcAft>
                    <a:spcPts val="0"/>
                  </a:spcAft>
                  <a:buClrTx/>
                  <a:buSzTx/>
                  <a:buFontTx/>
                  <a:buNone/>
                  <a:tabLst/>
                  <a:defRPr/>
                </a:pPr>
                <a:r>
                  <a:rPr lang="vi-VN" baseline="0" dirty="0"/>
                  <a:t>Cách duy nhất để ước lượng</a:t>
                </a:r>
                <a:r>
                  <a:rPr lang="vi-VN" dirty="0"/>
                  <a:t> </a:t>
                </a:r>
                <a14:m>
                  <m:oMath xmlns:m="http://schemas.openxmlformats.org/officeDocument/2006/math">
                    <m:r>
                      <a:rPr lang="en-US" altLang="ko-KR" i="1" dirty="0" smtClean="0">
                        <a:latin typeface="Cambria Math" panose="02040503050406030204" pitchFamily="18" charset="0"/>
                      </a:rPr>
                      <m:t>𝑃</m:t>
                    </m:r>
                    <m:r>
                      <a:rPr lang="en-US" altLang="ko-KR" i="1" dirty="0" smtClean="0">
                        <a:latin typeface="Cambria Math" panose="02040503050406030204" pitchFamily="18" charset="0"/>
                      </a:rPr>
                      <m:t>(</m:t>
                    </m:r>
                    <m:r>
                      <a:rPr lang="en-US" altLang="ko-KR" i="1" dirty="0" smtClean="0">
                        <a:latin typeface="Cambria Math" panose="02040503050406030204" pitchFamily="18" charset="0"/>
                      </a:rPr>
                      <m:t>𝐵</m:t>
                    </m:r>
                    <m:r>
                      <a:rPr lang="en-US" altLang="ko-KR" i="1" dirty="0" smtClean="0">
                        <a:latin typeface="Cambria Math" panose="02040503050406030204" pitchFamily="18" charset="0"/>
                      </a:rPr>
                      <m:t>)</m:t>
                    </m:r>
                  </m:oMath>
                </a14:m>
                <a:r>
                  <a:rPr lang="vi-VN" dirty="0"/>
                  <a:t> chính xác</a:t>
                </a:r>
                <a:r>
                  <a:rPr lang="vi-VN" baseline="0" dirty="0"/>
                  <a:t> là xét riêng từng phép toán</a:t>
                </a:r>
                <a14:m>
                  <m:oMath xmlns:m="http://schemas.openxmlformats.org/officeDocument/2006/math">
                    <m:r>
                      <a:rPr lang="en-US" altLang="ko-KR" sz="1200" b="0" i="1" smtClean="0">
                        <a:latin typeface="Cambria Math" panose="02040503050406030204" pitchFamily="18" charset="0"/>
                      </a:rPr>
                      <m:t>𝑃</m:t>
                    </m:r>
                    <m:r>
                      <a:rPr lang="en-US" altLang="ko-KR" sz="1200" b="0" i="1" smtClean="0">
                        <a:latin typeface="Cambria Math" panose="02040503050406030204" pitchFamily="18" charset="0"/>
                      </a:rPr>
                      <m:t>(</m:t>
                    </m:r>
                    <m:r>
                      <a:rPr lang="en-US" altLang="ko-KR" sz="1200" b="0" i="1" smtClean="0">
                        <a:latin typeface="Cambria Math" panose="02040503050406030204" pitchFamily="18" charset="0"/>
                      </a:rPr>
                      <m:t>𝐵</m:t>
                    </m:r>
                    <m:r>
                      <a:rPr lang="en-US" altLang="ko-KR" sz="1200" b="0" i="1" smtClean="0">
                        <a:latin typeface="Cambria Math" panose="02040503050406030204" pitchFamily="18" charset="0"/>
                        <a:ea typeface="Cambria Math" panose="02040503050406030204" pitchFamily="18" charset="0"/>
                      </a:rPr>
                      <m:t>∩</m:t>
                    </m:r>
                    <m:r>
                      <a:rPr lang="en-US" altLang="ko-KR" sz="1200" b="0" i="1" smtClean="0">
                        <a:latin typeface="Cambria Math" panose="02040503050406030204" pitchFamily="18" charset="0"/>
                        <a:ea typeface="Cambria Math" panose="02040503050406030204" pitchFamily="18" charset="0"/>
                      </a:rPr>
                      <m:t>𝐴</m:t>
                    </m:r>
                    <m:r>
                      <a:rPr lang="en-US" altLang="ko-KR" sz="1200" b="0" i="1" smtClean="0">
                        <a:latin typeface="Cambria Math" panose="02040503050406030204" pitchFamily="18" charset="0"/>
                      </a:rPr>
                      <m:t>)</m:t>
                    </m:r>
                  </m:oMath>
                </a14:m>
                <a:r>
                  <a:rPr lang="vi-VN" baseline="0" dirty="0"/>
                  <a:t> và </a:t>
                </a:r>
                <a14:m>
                  <m:oMath xmlns:m="http://schemas.openxmlformats.org/officeDocument/2006/math">
                    <m:r>
                      <a:rPr lang="en-US" altLang="ko-KR" sz="1200" b="0" i="1" smtClean="0">
                        <a:latin typeface="Cambria Math" panose="02040503050406030204" pitchFamily="18" charset="0"/>
                      </a:rPr>
                      <m:t>𝑃</m:t>
                    </m:r>
                    <m:r>
                      <a:rPr lang="en-US" altLang="ko-KR" sz="1200" b="0" i="1" smtClean="0">
                        <a:latin typeface="Cambria Math" panose="02040503050406030204" pitchFamily="18" charset="0"/>
                      </a:rPr>
                      <m:t>(</m:t>
                    </m:r>
                    <m:r>
                      <a:rPr lang="en-US" altLang="ko-KR" sz="1200" b="0" i="1" smtClean="0">
                        <a:latin typeface="Cambria Math" panose="02040503050406030204" pitchFamily="18" charset="0"/>
                      </a:rPr>
                      <m:t>𝐵</m:t>
                    </m:r>
                    <m:r>
                      <a:rPr lang="en-US" altLang="ko-KR" sz="1200" b="0" i="1" smtClean="0">
                        <a:latin typeface="Cambria Math" panose="02040503050406030204" pitchFamily="18" charset="0"/>
                        <a:ea typeface="Cambria Math" panose="02040503050406030204" pitchFamily="18" charset="0"/>
                      </a:rPr>
                      <m:t>∩</m:t>
                    </m:r>
                    <m:sSup>
                      <m:sSupPr>
                        <m:ctrlPr>
                          <a:rPr lang="en-US" altLang="ko-KR" sz="1200" b="0" i="1" smtClean="0">
                            <a:latin typeface="Cambria Math" panose="02040503050406030204" pitchFamily="18" charset="0"/>
                            <a:ea typeface="Cambria Math" panose="02040503050406030204" pitchFamily="18" charset="0"/>
                          </a:rPr>
                        </m:ctrlPr>
                      </m:sSupPr>
                      <m:e>
                        <m:r>
                          <a:rPr lang="en-US" altLang="ko-KR" sz="1200" b="0" i="1" smtClean="0">
                            <a:latin typeface="Cambria Math" panose="02040503050406030204" pitchFamily="18" charset="0"/>
                            <a:ea typeface="Cambria Math" panose="02040503050406030204" pitchFamily="18" charset="0"/>
                          </a:rPr>
                          <m:t>𝐴</m:t>
                        </m:r>
                      </m:e>
                      <m:sup>
                        <m:r>
                          <a:rPr lang="en-US" altLang="ko-KR" sz="1200" b="0" i="1" smtClean="0">
                            <a:latin typeface="Cambria Math" panose="02040503050406030204" pitchFamily="18" charset="0"/>
                            <a:ea typeface="Cambria Math" panose="02040503050406030204" pitchFamily="18" charset="0"/>
                          </a:rPr>
                          <m:t>𝑐</m:t>
                        </m:r>
                      </m:sup>
                    </m:sSup>
                    <m:r>
                      <a:rPr lang="en-US" altLang="ko-KR" sz="1200" b="0" i="1" smtClean="0">
                        <a:latin typeface="Cambria Math" panose="02040503050406030204" pitchFamily="18" charset="0"/>
                      </a:rPr>
                      <m:t>)</m:t>
                    </m:r>
                  </m:oMath>
                </a14:m>
                <a:r>
                  <a:rPr lang="vi-VN"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aseline="0"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each piece of the denominator is explained.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a:t>
                </a:r>
                <a:r>
                  <a:rPr lang="en-US" altLang="ko-KR" i="0" dirty="0">
                    <a:latin typeface="Cambria Math" panose="02040503050406030204" pitchFamily="18" charset="0"/>
                  </a:rPr>
                  <a:t>𝑃(𝐵)</a:t>
                </a:r>
                <a:r>
                  <a:rPr lang="en-US" altLang="ko-KR" dirty="0"/>
                  <a:t> cannot be calculated</a:t>
                </a:r>
                <a:r>
                  <a:rPr lang="en-US" altLang="ko-KR" baseline="0" dirty="0"/>
                  <a:t> otherwise because the event B may </a:t>
                </a:r>
                <a:r>
                  <a:rPr lang="en-US" altLang="ko-KR" b="1" baseline="0" dirty="0">
                    <a:solidFill>
                      <a:srgbClr val="FF0000"/>
                    </a:solidFill>
                  </a:rPr>
                  <a:t>depend</a:t>
                </a:r>
                <a:r>
                  <a:rPr lang="en-US" altLang="ko-KR" baseline="0" dirty="0"/>
                  <a:t> on the event A.</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a:t>The only way to estimate </a:t>
                </a:r>
                <a:r>
                  <a:rPr lang="en-US" altLang="ko-KR" i="0" dirty="0">
                    <a:latin typeface="Cambria Math" panose="02040503050406030204" pitchFamily="18" charset="0"/>
                  </a:rPr>
                  <a:t>𝑃(𝐵)</a:t>
                </a:r>
                <a:r>
                  <a:rPr lang="en-US" altLang="ko-KR" dirty="0"/>
                  <a:t> correctly</a:t>
                </a:r>
                <a:r>
                  <a:rPr lang="en-US" altLang="ko-KR" baseline="0" dirty="0"/>
                  <a:t> is to consider separately the </a:t>
                </a:r>
                <a:r>
                  <a:rPr lang="en-US" altLang="ko-KR" sz="1200" b="0" i="0">
                    <a:latin typeface="Cambria Math" panose="02040503050406030204" pitchFamily="18" charset="0"/>
                  </a:rPr>
                  <a:t>𝑃(𝐵</a:t>
                </a:r>
                <a:r>
                  <a:rPr lang="en-US" altLang="ko-KR" sz="1200" b="0" i="0">
                    <a:latin typeface="Cambria Math" panose="02040503050406030204" pitchFamily="18" charset="0"/>
                    <a:ea typeface="Cambria Math" panose="02040503050406030204" pitchFamily="18" charset="0"/>
                  </a:rPr>
                  <a:t>∩𝐴</a:t>
                </a:r>
                <a:r>
                  <a:rPr lang="en-US" altLang="ko-KR" sz="1200" b="0" i="0">
                    <a:latin typeface="Cambria Math" panose="02040503050406030204" pitchFamily="18" charset="0"/>
                  </a:rPr>
                  <a:t>)</a:t>
                </a:r>
                <a:r>
                  <a:rPr lang="en-US" altLang="ko-KR" baseline="0" dirty="0"/>
                  <a:t> and </a:t>
                </a:r>
                <a:r>
                  <a:rPr lang="en-US" altLang="ko-KR" sz="1200" b="0" i="0">
                    <a:latin typeface="Cambria Math" panose="02040503050406030204" pitchFamily="18" charset="0"/>
                  </a:rPr>
                  <a:t>𝑃(𝐵</a:t>
                </a:r>
                <a:r>
                  <a:rPr lang="en-US" altLang="ko-KR" sz="1200" b="0" i="0">
                    <a:latin typeface="Cambria Math" panose="02040503050406030204" pitchFamily="18" charset="0"/>
                    <a:ea typeface="Cambria Math" panose="02040503050406030204" pitchFamily="18" charset="0"/>
                  </a:rPr>
                  <a:t>∩𝐴^𝑐</a:t>
                </a:r>
                <a:r>
                  <a:rPr lang="en-US" altLang="ko-KR" sz="1200" b="0" i="0">
                    <a:latin typeface="Cambria Math" panose="02040503050406030204" pitchFamily="18" charset="0"/>
                  </a:rPr>
                  <a:t>)</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aseline="0"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33</a:t>
            </a:fld>
            <a:endParaRPr lang="ko-KR" altLang="en-US"/>
          </a:p>
        </p:txBody>
      </p:sp>
    </p:spTree>
    <p:extLst>
      <p:ext uri="{BB962C8B-B14F-4D97-AF65-F5344CB8AC3E}">
        <p14:creationId xmlns:p14="http://schemas.microsoft.com/office/powerpoint/2010/main" val="6089871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Như đã được giải thích, biểu thức trong mẫu số rất cần thiết để tính </a:t>
                </a:r>
                <a14:m>
                  <m:oMath xmlns:m="http://schemas.openxmlformats.org/officeDocument/2006/math">
                    <m:r>
                      <a:rPr lang="en-US" altLang="ko-KR" i="1" dirty="0" smtClean="0">
                        <a:latin typeface="Cambria Math" panose="02040503050406030204" pitchFamily="18" charset="0"/>
                      </a:rPr>
                      <m:t>𝑃</m:t>
                    </m:r>
                    <m:r>
                      <a:rPr lang="en-US" altLang="ko-KR" i="1" dirty="0" smtClean="0">
                        <a:latin typeface="Cambria Math" panose="02040503050406030204" pitchFamily="18" charset="0"/>
                      </a:rPr>
                      <m:t>(</m:t>
                    </m:r>
                    <m:r>
                      <a:rPr lang="en-US" altLang="ko-KR" i="1" dirty="0" smtClean="0">
                        <a:latin typeface="Cambria Math" panose="02040503050406030204" pitchFamily="18" charset="0"/>
                      </a:rPr>
                      <m:t>𝐵</m:t>
                    </m:r>
                    <m:r>
                      <a:rPr lang="en-US" altLang="ko-KR" i="1" dirty="0" smtClean="0">
                        <a:latin typeface="Cambria Math" panose="02040503050406030204" pitchFamily="18" charset="0"/>
                      </a:rPr>
                      <m:t>)</m:t>
                    </m:r>
                  </m:oMath>
                </a14:m>
                <a:r>
                  <a:rPr lang="vi-VN" dirty="0"/>
                  <a:t> một cách chính xác.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As it had been explained, the expression in the denominator is required to calculate the </a:t>
                </a:r>
                <a:r>
                  <a:rPr lang="en-US" altLang="ko-KR" i="0" dirty="0">
                    <a:latin typeface="Cambria Math" panose="02040503050406030204" pitchFamily="18" charset="0"/>
                  </a:rPr>
                  <a:t>𝑃(𝐵)</a:t>
                </a:r>
                <a:r>
                  <a:rPr lang="en-US" altLang="ko-KR" dirty="0"/>
                  <a:t> correctly.  </a:t>
                </a:r>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34</a:t>
            </a:fld>
            <a:endParaRPr lang="ko-KR" altLang="en-US"/>
          </a:p>
        </p:txBody>
      </p:sp>
    </p:spTree>
    <p:extLst>
      <p:ext uri="{BB962C8B-B14F-4D97-AF65-F5344CB8AC3E}">
        <p14:creationId xmlns:p14="http://schemas.microsoft.com/office/powerpoint/2010/main" val="31472430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Một ví dụ cho thấy cách định lý Bayes có thể được áp dụng trong các bài toán thực tế.</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35</a:t>
            </a:fld>
            <a:endParaRPr lang="ko-KR" altLang="en-US"/>
          </a:p>
        </p:txBody>
      </p:sp>
    </p:spTree>
    <p:extLst>
      <p:ext uri="{BB962C8B-B14F-4D97-AF65-F5344CB8AC3E}">
        <p14:creationId xmlns:p14="http://schemas.microsoft.com/office/powerpoint/2010/main" val="8015319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Hãy chú ý rằng đáp án này không phải là đáp án bạn "nhìn thấy bằng mắt thường".</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Định lý Bayes “kết hợp” các thông tin trước đó là có 1 đồng xu đặc biệt trong 100 đồng xu với thông tin đó là năm lần tung đồng xu </a:t>
            </a: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đều thu được mặt ngửa.</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36</a:t>
            </a:fld>
            <a:endParaRPr lang="ko-KR" altLang="en-US"/>
          </a:p>
        </p:txBody>
      </p:sp>
    </p:spTree>
    <p:extLst>
      <p:ext uri="{BB962C8B-B14F-4D97-AF65-F5344CB8AC3E}">
        <p14:creationId xmlns:p14="http://schemas.microsoft.com/office/powerpoint/2010/main" val="7023367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Một ví dụ liên quan khác cho thấy kịch bản ứng dụng thực tế của định lý Bayes.</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dirty="0">
                    <a:latin typeface="Arial" panose="02020603050405020304" pitchFamily="18" charset="0"/>
                    <a:cs typeface="Times New Roman" panose="02020603050405020304" pitchFamily="18" charset="0"/>
                    <a:sym typeface="Symbol" panose="05050102010706020507" pitchFamily="18" charset="2"/>
                  </a:rPr>
                  <a:t>“có thể chẩn đoán ca dương tính (+) trong 99% số ca đúng (𝐷) (𝐷)”  nói cách khác </a:t>
                </a:r>
                <a:r>
                  <a:rPr lang="vi-VN" sz="1200" b="1" dirty="0">
                    <a:latin typeface="Arial" panose="02020603050405020304" pitchFamily="18" charset="0"/>
                    <a:cs typeface="Times New Roman" panose="02020603050405020304" pitchFamily="18" charset="0"/>
                    <a:sym typeface="Symbol" panose="05050102010706020507" pitchFamily="18" charset="2"/>
                  </a:rPr>
                  <a:t>độ nhạy </a:t>
                </a:r>
                <a:r>
                  <a:rPr lang="vi-VN" sz="1200" dirty="0">
                    <a:latin typeface="Arial" panose="02020603050405020304" pitchFamily="18" charset="0"/>
                    <a:cs typeface="Times New Roman" panose="02020603050405020304" pitchFamily="18" charset="0"/>
                    <a:sym typeface="Symbol" panose="05050102010706020507" pitchFamily="18" charset="2"/>
                  </a:rPr>
                  <a:t>= 0,99</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dirty="0">
                    <a:latin typeface="Arial" panose="02020603050405020304" pitchFamily="18" charset="0"/>
                    <a:cs typeface="Times New Roman" panose="02020603050405020304" pitchFamily="18" charset="0"/>
                    <a:sym typeface="Symbol" panose="05050102010706020507" pitchFamily="18" charset="2"/>
                  </a:rPr>
                  <a:t>“có thể chẩn đoán ca âm tính (-) trong 95% số ca sai (𝐷^𝑐)”  nói cách khác </a:t>
                </a:r>
                <a:r>
                  <a:rPr lang="vi-VN" sz="1200" b="1" dirty="0">
                    <a:latin typeface="Arial" panose="02020603050405020304" pitchFamily="18" charset="0"/>
                    <a:cs typeface="Times New Roman" panose="02020603050405020304" pitchFamily="18" charset="0"/>
                    <a:sym typeface="Symbol" panose="05050102010706020507" pitchFamily="18" charset="2"/>
                  </a:rPr>
                  <a:t>tính đặc hiệu </a:t>
                </a:r>
                <a:r>
                  <a:rPr lang="vi-VN" sz="1200" dirty="0">
                    <a:latin typeface="Arial" panose="02020603050405020304" pitchFamily="18" charset="0"/>
                    <a:cs typeface="Times New Roman" panose="02020603050405020304" pitchFamily="18" charset="0"/>
                    <a:sym typeface="Symbol" panose="05050102010706020507" pitchFamily="18" charset="2"/>
                  </a:rPr>
                  <a:t>= 0,95</a:t>
                </a:r>
                <a:endParaRPr lang="en-US" altLang="ko-KR" sz="1200" baseline="0" dirty="0">
                  <a:latin typeface="Times New Roman" panose="02020603050405020304" pitchFamily="18" charset="0"/>
                  <a:cs typeface="Times New Roman" panose="02020603050405020304" pitchFamily="18" charset="0"/>
                  <a:sym typeface="Symbol" panose="05050102010706020507" pitchFamily="18" charset="2"/>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Another relevant example that shows a realistic application scenario of the Bayes’ theorem.</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sym typeface="Symbol" panose="05050102010706020507" pitchFamily="18" charset="2"/>
                  </a:rPr>
                  <a:t>“Can diagnose as positive (+) in 99% of the true cases (</a:t>
                </a:r>
                <a:r>
                  <a:rPr lang="en-US" altLang="ko-KR" sz="1200" i="0" dirty="0">
                    <a:latin typeface="Cambria Math" panose="02040503050406030204" pitchFamily="18" charset="0"/>
                    <a:cs typeface="Times New Roman" panose="02020603050405020304" pitchFamily="18" charset="0"/>
                    <a:sym typeface="Symbol" panose="05050102010706020507" pitchFamily="18" charset="2"/>
                  </a:rPr>
                  <a:t>𝐷</a:t>
                </a:r>
                <a:r>
                  <a:rPr lang="en-US" altLang="ko-KR" sz="1200" dirty="0">
                    <a:latin typeface="Times New Roman" panose="02020603050405020304" pitchFamily="18" charset="0"/>
                    <a:cs typeface="Times New Roman" panose="02020603050405020304" pitchFamily="18" charset="0"/>
                    <a:sym typeface="Symbol" panose="05050102010706020507" pitchFamily="18" charset="2"/>
                  </a:rPr>
                  <a:t>)”  in other words</a:t>
                </a:r>
                <a:r>
                  <a:rPr lang="en-US" altLang="ko-KR" sz="1200" baseline="0" dirty="0">
                    <a:latin typeface="Times New Roman" panose="02020603050405020304" pitchFamily="18" charset="0"/>
                    <a:cs typeface="Times New Roman" panose="02020603050405020304" pitchFamily="18" charset="0"/>
                    <a:sym typeface="Symbol" panose="05050102010706020507" pitchFamily="18" charset="2"/>
                  </a:rPr>
                  <a:t> the </a:t>
                </a:r>
                <a:r>
                  <a:rPr lang="en-US" altLang="ko-KR" sz="1200" b="1" baseline="0" dirty="0">
                    <a:latin typeface="Times New Roman" panose="02020603050405020304" pitchFamily="18" charset="0"/>
                    <a:cs typeface="Times New Roman" panose="02020603050405020304" pitchFamily="18" charset="0"/>
                    <a:sym typeface="Symbol" panose="05050102010706020507" pitchFamily="18" charset="2"/>
                  </a:rPr>
                  <a:t>sensitivity</a:t>
                </a:r>
                <a:r>
                  <a:rPr lang="en-US" altLang="ko-KR" sz="1200" baseline="0" dirty="0">
                    <a:latin typeface="Times New Roman" panose="02020603050405020304" pitchFamily="18" charset="0"/>
                    <a:cs typeface="Times New Roman" panose="02020603050405020304" pitchFamily="18" charset="0"/>
                    <a:sym typeface="Symbol" panose="05050102010706020507" pitchFamily="18" charset="2"/>
                  </a:rPr>
                  <a:t> = 0.99</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latin typeface="Times New Roman" panose="02020603050405020304" pitchFamily="18" charset="0"/>
                    <a:cs typeface="Times New Roman" panose="02020603050405020304" pitchFamily="18" charset="0"/>
                    <a:sym typeface="Symbol" panose="05050102010706020507" pitchFamily="18" charset="2"/>
                  </a:rPr>
                  <a:t>“Can </a:t>
                </a:r>
                <a:r>
                  <a:rPr lang="en-US" altLang="ko-KR" sz="1200" dirty="0">
                    <a:latin typeface="Times New Roman" panose="02020603050405020304" pitchFamily="18" charset="0"/>
                    <a:cs typeface="Times New Roman" panose="02020603050405020304" pitchFamily="18" charset="0"/>
                    <a:sym typeface="Symbol" panose="05050102010706020507" pitchFamily="18" charset="2"/>
                  </a:rPr>
                  <a:t>diagnose as negative (-) in 95% of the false cases (</a:t>
                </a:r>
                <a:r>
                  <a:rPr lang="en-US" altLang="ko-KR" sz="1200" b="0" i="0">
                    <a:latin typeface="Cambria Math" panose="02040503050406030204" pitchFamily="18" charset="0"/>
                    <a:cs typeface="Times New Roman" panose="02020603050405020304" pitchFamily="18" charset="0"/>
                    <a:sym typeface="Symbol" panose="05050102010706020507" pitchFamily="18" charset="2"/>
                  </a:rPr>
                  <a:t>𝐷^𝑐</a:t>
                </a:r>
                <a:r>
                  <a:rPr lang="en-US" altLang="ko-KR" sz="1200" dirty="0">
                    <a:latin typeface="Times New Roman" panose="02020603050405020304" pitchFamily="18" charset="0"/>
                    <a:cs typeface="Times New Roman" panose="02020603050405020304" pitchFamily="18" charset="0"/>
                    <a:sym typeface="Symbol" panose="05050102010706020507" pitchFamily="18" charset="2"/>
                  </a:rPr>
                  <a:t>)”  in other words</a:t>
                </a:r>
                <a:r>
                  <a:rPr lang="en-US" altLang="ko-KR" sz="1200" baseline="0" dirty="0">
                    <a:latin typeface="Times New Roman" panose="02020603050405020304" pitchFamily="18" charset="0"/>
                    <a:cs typeface="Times New Roman" panose="02020603050405020304" pitchFamily="18" charset="0"/>
                    <a:sym typeface="Symbol" panose="05050102010706020507" pitchFamily="18" charset="2"/>
                  </a:rPr>
                  <a:t> the </a:t>
                </a:r>
                <a:r>
                  <a:rPr lang="en-US" altLang="ko-KR" sz="1200" b="1" baseline="0" dirty="0">
                    <a:latin typeface="Times New Roman" panose="02020603050405020304" pitchFamily="18" charset="0"/>
                    <a:cs typeface="Times New Roman" panose="02020603050405020304" pitchFamily="18" charset="0"/>
                    <a:sym typeface="Symbol" panose="05050102010706020507" pitchFamily="18" charset="2"/>
                  </a:rPr>
                  <a:t>specificity</a:t>
                </a:r>
                <a:r>
                  <a:rPr lang="en-US" altLang="ko-KR" sz="1200" baseline="0" dirty="0">
                    <a:latin typeface="Times New Roman" panose="02020603050405020304" pitchFamily="18" charset="0"/>
                    <a:cs typeface="Times New Roman" panose="02020603050405020304" pitchFamily="18" charset="0"/>
                    <a:sym typeface="Symbol" panose="05050102010706020507" pitchFamily="18" charset="2"/>
                  </a:rPr>
                  <a:t> = 0.95</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aseline="0" dirty="0">
                  <a:latin typeface="Times New Roman" panose="02020603050405020304" pitchFamily="18" charset="0"/>
                  <a:cs typeface="Times New Roman" panose="02020603050405020304" pitchFamily="18" charset="0"/>
                  <a:sym typeface="Symbol" panose="05050102010706020507" pitchFamily="18" charset="2"/>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37</a:t>
            </a:fld>
            <a:endParaRPr lang="ko-KR" altLang="en-US"/>
          </a:p>
        </p:txBody>
      </p:sp>
    </p:spTree>
    <p:extLst>
      <p:ext uri="{BB962C8B-B14F-4D97-AF65-F5344CB8AC3E}">
        <p14:creationId xmlns:p14="http://schemas.microsoft.com/office/powerpoint/2010/main" val="17511825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Dù khi độ nhạy và tính đặc hiệu</a:t>
                </a:r>
                <a:r>
                  <a:rPr lang="vi-VN" baseline="0" dirty="0"/>
                  <a:t> “có vẻ”</a:t>
                </a:r>
                <a:r>
                  <a:rPr lang="vi-VN" dirty="0"/>
                  <a:t> cao, xác suất </a:t>
                </a:r>
                <a14:m>
                  <m:oMath xmlns:m="http://schemas.openxmlformats.org/officeDocument/2006/math">
                    <m:r>
                      <a:rPr lang="en-US" altLang="ko-KR" sz="1200" i="1" smtClean="0">
                        <a:latin typeface="Cambria Math" panose="02040503050406030204" pitchFamily="18" charset="0"/>
                        <a:cs typeface="Times New Roman" panose="02020603050405020304" pitchFamily="18" charset="0"/>
                      </a:rPr>
                      <m:t>𝑃</m:t>
                    </m:r>
                    <m:d>
                      <m:dPr>
                        <m:ctrlPr>
                          <a:rPr lang="en-US" altLang="ko-KR" sz="1200" i="1">
                            <a:latin typeface="Cambria Math" panose="02040503050406030204" pitchFamily="18" charset="0"/>
                            <a:cs typeface="Times New Roman" panose="02020603050405020304" pitchFamily="18" charset="0"/>
                          </a:rPr>
                        </m:ctrlPr>
                      </m:dPr>
                      <m:e>
                        <m:r>
                          <a:rPr lang="en-US" altLang="ko-KR" sz="1200" i="1">
                            <a:latin typeface="Cambria Math" panose="02040503050406030204" pitchFamily="18" charset="0"/>
                            <a:cs typeface="Times New Roman" panose="02020603050405020304" pitchFamily="18" charset="0"/>
                          </a:rPr>
                          <m:t>𝐷</m:t>
                        </m:r>
                        <m:r>
                          <a:rPr lang="en-US" altLang="ko-KR" sz="1200" i="1">
                            <a:latin typeface="Cambria Math" panose="02040503050406030204" pitchFamily="18" charset="0"/>
                            <a:cs typeface="Times New Roman" panose="02020603050405020304" pitchFamily="18" charset="0"/>
                          </a:rPr>
                          <m:t>|+</m:t>
                        </m:r>
                      </m:e>
                    </m:d>
                  </m:oMath>
                </a14:m>
                <a:r>
                  <a:rPr lang="vi-VN" dirty="0"/>
                  <a:t> vẫn thấp một cách đáng ngạc nhiên!</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Chúng tôi sẽ giải thích một cách “dễ nhìn” hơn:</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Các thông tin trước đó cho biết, nhìn chung, xác suất của loại bệnh này khá thấp ở mức 0,1%.</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Để “vượt qua” được tỉ lệ thấp này, bạn có thể cần một phương pháp chẩn đoán nhạy hơn và đặc hiệu hơn phương pháp ở đây.</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Even when the sensitivity and specificity were</a:t>
                </a:r>
                <a:r>
                  <a:rPr lang="en-US" altLang="ko-KR" baseline="0" dirty="0"/>
                  <a:t> “apparently”</a:t>
                </a:r>
                <a:r>
                  <a:rPr lang="en-US" altLang="ko-KR" dirty="0"/>
                  <a:t> high, the probability </a:t>
                </a:r>
                <a:r>
                  <a:rPr lang="en-US" altLang="ko-KR" sz="1200" i="0">
                    <a:latin typeface="Cambria Math" panose="02040503050406030204" pitchFamily="18" charset="0"/>
                    <a:cs typeface="Times New Roman" panose="02020603050405020304" pitchFamily="18" charset="0"/>
                  </a:rPr>
                  <a:t>𝑃(𝐷|+)</a:t>
                </a:r>
                <a:r>
                  <a:rPr lang="en-US" altLang="ko-KR" dirty="0"/>
                  <a:t> is surprisingly low!</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Let us explain this a bit more “intuitively”: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prior knowledge states that in general the probability of this disease is quite low at 0.1%.</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 order to “overcome” this low occurrence rate, you may need a diagnostic method with higher sensitivity and specificity than given here.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38</a:t>
            </a:fld>
            <a:endParaRPr lang="ko-KR" altLang="en-US"/>
          </a:p>
        </p:txBody>
      </p:sp>
    </p:spTree>
    <p:extLst>
      <p:ext uri="{BB962C8B-B14F-4D97-AF65-F5344CB8AC3E}">
        <p14:creationId xmlns:p14="http://schemas.microsoft.com/office/powerpoint/2010/main" val="25163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39</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018572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648898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Ở đây, biến ngẫu nhiên đã được xác định.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dirty="0">
                <a:solidFill>
                  <a:srgbClr val="FF0000"/>
                </a:solidFill>
                <a:latin typeface="Arial" panose="02020603050405020304" pitchFamily="18" charset="0"/>
                <a:ea typeface="Noto Sans CJK KR Regular" panose="020B0500000000000000" pitchFamily="34" charset="-127"/>
                <a:cs typeface="Times New Roman" panose="02020603050405020304" pitchFamily="18" charset="0"/>
              </a:rPr>
              <a:t>Số lượng hữu hạn </a:t>
            </a:r>
            <a:r>
              <a:rPr lang="vi-VN" sz="1200" dirty="0">
                <a:latin typeface="Arial" panose="02020603050405020304" pitchFamily="18" charset="0"/>
                <a:ea typeface="Noto Sans CJK KR Regular" panose="020B0500000000000000" pitchFamily="34" charset="-127"/>
                <a:cs typeface="Times New Roman" panose="02020603050405020304" pitchFamily="18" charset="0"/>
              </a:rPr>
              <a:t>các kết quả có thể xảy ra = không gian mẫu hữu hạn.</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dirty="0">
                <a:solidFill>
                  <a:srgbClr val="FF0000"/>
                </a:solidFill>
                <a:latin typeface="Arial" panose="02020603050405020304" pitchFamily="18" charset="0"/>
                <a:ea typeface="Noto Sans CJK KR Regular" panose="020B0500000000000000" pitchFamily="34" charset="-127"/>
                <a:cs typeface="Times New Roman" panose="02020603050405020304" pitchFamily="18" charset="0"/>
              </a:rPr>
              <a:t>Số lượng vô hạn </a:t>
            </a:r>
            <a:r>
              <a:rPr lang="vi-VN" sz="1200" dirty="0">
                <a:latin typeface="Arial" panose="02020603050405020304" pitchFamily="18" charset="0"/>
                <a:ea typeface="Noto Sans CJK KR Regular" panose="020B0500000000000000" pitchFamily="34" charset="-127"/>
                <a:cs typeface="Times New Roman" panose="02020603050405020304" pitchFamily="18" charset="0"/>
              </a:rPr>
              <a:t>các kết quả có thể xảy ra = không gian mẫu vô hạn.</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Bạn sẽ thấy nhiều ví dụ hơn về biến ngẫu nhiên rời rạc và liên tục.</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40</a:t>
            </a:fld>
            <a:endParaRPr lang="ko-KR" altLang="en-US"/>
          </a:p>
        </p:txBody>
      </p:sp>
    </p:spTree>
    <p:extLst>
      <p:ext uri="{BB962C8B-B14F-4D97-AF65-F5344CB8AC3E}">
        <p14:creationId xmlns:p14="http://schemas.microsoft.com/office/powerpoint/2010/main" val="18089081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Để mô tả các tính chất xác suất của các biến ngẫu nhiên rời rạc, ta sử dụng các hàm phân phối xác suất (rời rạc) </a:t>
                </a:r>
                <a14:m>
                  <m:oMath xmlns:m="http://schemas.openxmlformats.org/officeDocument/2006/math">
                    <m:r>
                      <a:rPr lang="en-US" altLang="ko-KR" sz="1200" i="1" dirty="0" smtClean="0">
                        <a:latin typeface="Cambria Math" panose="02040503050406030204" pitchFamily="18" charset="0"/>
                        <a:ea typeface="Noto Sans CJK KR Regular" panose="020B0500000000000000" pitchFamily="34" charset="-127"/>
                        <a:cs typeface="Times New Roman" panose="02020603050405020304" pitchFamily="18" charset="0"/>
                      </a:rPr>
                      <m:t>𝑃</m:t>
                    </m:r>
                    <m:r>
                      <a:rPr lang="en-US" altLang="ko-KR" sz="1200" i="1" dirty="0" smtClean="0">
                        <a:latin typeface="Cambria Math" panose="02040503050406030204" pitchFamily="18" charset="0"/>
                        <a:ea typeface="Noto Sans CJK KR Regular" panose="020B0500000000000000" pitchFamily="34" charset="-127"/>
                        <a:cs typeface="Times New Roman" panose="02020603050405020304" pitchFamily="18" charset="0"/>
                      </a:rPr>
                      <m:t>(</m:t>
                    </m:r>
                    <m:r>
                      <a:rPr lang="en-US" altLang="ko-KR" sz="1200" i="1" dirty="0" smtClean="0">
                        <a:latin typeface="Cambria Math" panose="02040503050406030204" pitchFamily="18" charset="0"/>
                        <a:ea typeface="Noto Sans CJK KR Regular" panose="020B0500000000000000" pitchFamily="34" charset="-127"/>
                        <a:cs typeface="Times New Roman" panose="02020603050405020304" pitchFamily="18" charset="0"/>
                      </a:rPr>
                      <m:t>𝑥</m:t>
                    </m:r>
                    <m:r>
                      <a:rPr lang="en-US" altLang="ko-KR" sz="1200" i="1" dirty="0" smtClean="0">
                        <a:latin typeface="Cambria Math" panose="02040503050406030204" pitchFamily="18" charset="0"/>
                        <a:ea typeface="Noto Sans CJK KR Regular" panose="020B0500000000000000" pitchFamily="34" charset="-127"/>
                        <a:cs typeface="Times New Roman" panose="02020603050405020304" pitchFamily="18" charset="0"/>
                      </a:rPr>
                      <m:t>)</m:t>
                    </m:r>
                  </m:oMath>
                </a14:m>
                <a:r>
                  <a:rPr lang="vi-VN" dirty="0"/>
                  <a:t>.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Để mô tả các tính chất xác suất của các biến ngẫu nhiên liên tục, ta sử dụng các hàm phân phối xác suất (liên tục) </a:t>
                </a:r>
                <a14:m>
                  <m:oMath xmlns:m="http://schemas.openxmlformats.org/officeDocument/2006/math">
                    <m:r>
                      <a:rPr lang="en-US" altLang="ko-KR" sz="1200" b="0" i="1" dirty="0" smtClean="0">
                        <a:latin typeface="Cambria Math" panose="02040503050406030204" pitchFamily="18" charset="0"/>
                        <a:ea typeface="Noto Sans CJK KR Regular" panose="020B0500000000000000" pitchFamily="34" charset="-127"/>
                        <a:cs typeface="Times New Roman" panose="02020603050405020304" pitchFamily="18" charset="0"/>
                      </a:rPr>
                      <m:t>𝑓</m:t>
                    </m:r>
                    <m:r>
                      <a:rPr lang="en-US" altLang="ko-KR" sz="1200" i="1" dirty="0" smtClean="0">
                        <a:latin typeface="Cambria Math" panose="02040503050406030204" pitchFamily="18" charset="0"/>
                        <a:ea typeface="Noto Sans CJK KR Regular" panose="020B0500000000000000" pitchFamily="34" charset="-127"/>
                        <a:cs typeface="Times New Roman" panose="02020603050405020304" pitchFamily="18" charset="0"/>
                      </a:rPr>
                      <m:t>(</m:t>
                    </m:r>
                    <m:r>
                      <a:rPr lang="en-US" altLang="ko-KR" sz="1200" i="1" dirty="0" smtClean="0">
                        <a:latin typeface="Cambria Math" panose="02040503050406030204" pitchFamily="18" charset="0"/>
                        <a:ea typeface="Noto Sans CJK KR Regular" panose="020B0500000000000000" pitchFamily="34" charset="-127"/>
                        <a:cs typeface="Times New Roman" panose="02020603050405020304" pitchFamily="18" charset="0"/>
                      </a:rPr>
                      <m:t>𝑥</m:t>
                    </m:r>
                    <m:r>
                      <a:rPr lang="en-US" altLang="ko-KR" sz="1200" i="1" dirty="0" smtClean="0">
                        <a:latin typeface="Cambria Math" panose="02040503050406030204" pitchFamily="18" charset="0"/>
                        <a:ea typeface="Noto Sans CJK KR Regular" panose="020B0500000000000000" pitchFamily="34" charset="-127"/>
                        <a:cs typeface="Times New Roman" panose="02020603050405020304" pitchFamily="18" charset="0"/>
                      </a:rPr>
                      <m:t>)</m:t>
                    </m:r>
                  </m:oMath>
                </a14:m>
                <a:r>
                  <a:rPr lang="vi-VN" dirty="0"/>
                  <a: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Để mô tả các tính chất xác suất của các biến ngẫu nhiên rời rạc, ta sử dụng các hàm phân phối xác suất (rời rạc) </a:t>
                </a:r>
                <a:r>
                  <a:rPr lang="en-US" altLang="ko-KR" sz="1200" i="0" dirty="0">
                    <a:latin typeface="Cambria Math" panose="02040503050406030204" pitchFamily="18" charset="0"/>
                    <a:ea typeface="Noto Sans CJK KR Regular" panose="020B0500000000000000" pitchFamily="34" charset="-127"/>
                    <a:cs typeface="Times New Roman" panose="02020603050405020304" pitchFamily="18" charset="0"/>
                  </a:rPr>
                  <a:t>𝑃(𝑥)</a:t>
                </a:r>
                <a:r>
                  <a:rPr lang="vi-VN" dirty="0"/>
                  <a:t>.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Để mô tả các tính chất xác suất của các biến ngẫu nhiên liên tục, ta sử dụng các hàm phân phối xác suất (liên tục) </a:t>
                </a:r>
                <a:r>
                  <a:rPr lang="en-US" altLang="ko-KR" sz="1200" b="0" i="0" dirty="0">
                    <a:latin typeface="Cambria Math" panose="02040503050406030204" pitchFamily="18" charset="0"/>
                    <a:ea typeface="Noto Sans CJK KR Regular" panose="020B0500000000000000" pitchFamily="34" charset="-127"/>
                    <a:cs typeface="Times New Roman" panose="02020603050405020304" pitchFamily="18" charset="0"/>
                  </a:rPr>
                  <a:t>𝑓</a:t>
                </a:r>
                <a:r>
                  <a:rPr lang="en-US" altLang="ko-KR" sz="1200" i="0" dirty="0">
                    <a:latin typeface="Cambria Math" panose="02040503050406030204" pitchFamily="18" charset="0"/>
                    <a:ea typeface="Noto Sans CJK KR Regular" panose="020B0500000000000000" pitchFamily="34" charset="-127"/>
                    <a:cs typeface="Times New Roman" panose="02020603050405020304" pitchFamily="18" charset="0"/>
                  </a:rPr>
                  <a:t>(𝑥)</a:t>
                </a:r>
                <a:r>
                  <a:rPr lang="vi-VN" dirty="0"/>
                  <a: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41</a:t>
            </a:fld>
            <a:endParaRPr lang="ko-KR" altLang="en-US"/>
          </a:p>
        </p:txBody>
      </p:sp>
    </p:spTree>
    <p:extLst>
      <p:ext uri="{BB962C8B-B14F-4D97-AF65-F5344CB8AC3E}">
        <p14:creationId xmlns:p14="http://schemas.microsoft.com/office/powerpoint/2010/main" val="17598073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Các tính chất này đưa ra ràng buộc về các giá trị xác suất có thể xảy ra.</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42</a:t>
            </a:fld>
            <a:endParaRPr lang="ko-KR" altLang="en-US"/>
          </a:p>
        </p:txBody>
      </p:sp>
    </p:spTree>
    <p:extLst>
      <p:ext uri="{BB962C8B-B14F-4D97-AF65-F5344CB8AC3E}">
        <p14:creationId xmlns:p14="http://schemas.microsoft.com/office/powerpoint/2010/main" val="1537079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Một câu hỏi thường gặp đó là “Một quần thể nên có độ lớn là bao nhiêu?”</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Hãy nhớ rằng “quần thể” và “mẫu” chủ yếu được phân biệt ở khái niệm.</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Ngay cả khi một tập dữ liệu tương đối “nhỏ”, nếu tập đó thể hiện tổng số thì nó cũng được coi là một “quần thể”.</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43</a:t>
            </a:fld>
            <a:endParaRPr lang="ko-KR" altLang="en-US"/>
          </a:p>
        </p:txBody>
      </p:sp>
    </p:spTree>
    <p:extLst>
      <p:ext uri="{BB962C8B-B14F-4D97-AF65-F5344CB8AC3E}">
        <p14:creationId xmlns:p14="http://schemas.microsoft.com/office/powerpoint/2010/main" val="12316893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Tính chất thống kê của một quần thể được gọi là “tham số”.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44</a:t>
            </a:fld>
            <a:endParaRPr lang="ko-KR" altLang="en-US"/>
          </a:p>
        </p:txBody>
      </p:sp>
    </p:spTree>
    <p:extLst>
      <p:ext uri="{BB962C8B-B14F-4D97-AF65-F5344CB8AC3E}">
        <p14:creationId xmlns:p14="http://schemas.microsoft.com/office/powerpoint/2010/main" val="28316120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Số trung bình của quần thể và giá trị kỳ vọng của biến ngẫu nhiên bằng nhau.</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Đối với trường hợp rời rạc, nó là một trọng số trung bình sử dụng xác suất như “trọng số”.</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Đối với trường hợp liên tục, ta cần tích phân thay vì tính tổng.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45</a:t>
            </a:fld>
            <a:endParaRPr lang="ko-KR" altLang="en-US"/>
          </a:p>
        </p:txBody>
      </p:sp>
    </p:spTree>
    <p:extLst>
      <p:ext uri="{BB962C8B-B14F-4D97-AF65-F5344CB8AC3E}">
        <p14:creationId xmlns:p14="http://schemas.microsoft.com/office/powerpoint/2010/main" val="2331409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Ở đây, </a:t>
                </a:r>
                <a14:m>
                  <m:oMath xmlns:m="http://schemas.openxmlformats.org/officeDocument/2006/math">
                    <m:r>
                      <a:rPr lang="en-US" altLang="ko-KR" i="1" dirty="0" smtClean="0">
                        <a:latin typeface="Cambria Math" panose="02040503050406030204" pitchFamily="18" charset="0"/>
                      </a:rPr>
                      <m:t>𝑐</m:t>
                    </m:r>
                  </m:oMath>
                </a14:m>
                <a:r>
                  <a:rPr lang="vi-VN" dirty="0"/>
                  <a:t> đại diện cho hằng số</a:t>
                </a:r>
                <a:r>
                  <a:rPr lang="vi-VN" baseline="0" dirty="0"/>
                  <a:t> bất kỳ.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baseline="0" dirty="0"/>
                  <a:t>Các mối quan hệ này rất hữu ích để giúp bạn tính toán đơn giản hơn.</a:t>
                </a: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a:t>
                </a:r>
                <a:r>
                  <a:rPr lang="en-US" altLang="ko-KR" i="0" dirty="0">
                    <a:latin typeface="Cambria Math" panose="02040503050406030204" pitchFamily="18" charset="0"/>
                  </a:rPr>
                  <a:t>𝑐</a:t>
                </a:r>
                <a:r>
                  <a:rPr lang="en-US" altLang="ko-KR" dirty="0"/>
                  <a:t> stands for an arbitrary</a:t>
                </a:r>
                <a:r>
                  <a:rPr lang="en-US" altLang="ko-KR" baseline="0" dirty="0"/>
                  <a:t> constant.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a:t>These relations are useful in simplifying the calculations.</a:t>
                </a: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46</a:t>
            </a:fld>
            <a:endParaRPr lang="ko-KR" altLang="en-US"/>
          </a:p>
        </p:txBody>
      </p:sp>
    </p:spTree>
    <p:extLst>
      <p:ext uri="{BB962C8B-B14F-4D97-AF65-F5344CB8AC3E}">
        <p14:creationId xmlns:p14="http://schemas.microsoft.com/office/powerpoint/2010/main" val="27406918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Ở đây, bạn có thể xác định phương sai của quần thể.</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Đối với trường hợp rời rạc, bạn thực hiện phép cộng.</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Đối với trường hợp liên tục, bạn thực hiện tích phân.</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47</a:t>
            </a:fld>
            <a:endParaRPr lang="ko-KR" altLang="en-US"/>
          </a:p>
        </p:txBody>
      </p:sp>
    </p:spTree>
    <p:extLst>
      <p:ext uri="{BB962C8B-B14F-4D97-AF65-F5344CB8AC3E}">
        <p14:creationId xmlns:p14="http://schemas.microsoft.com/office/powerpoint/2010/main" val="22950673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baseline="0" dirty="0"/>
                  <a:t>Các mối quan hệ này rất hữu ích để giúp bạn tính toán đơn giản hơn.</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Ở đây, </a:t>
                </a:r>
                <a14:m>
                  <m:oMath xmlns:m="http://schemas.openxmlformats.org/officeDocument/2006/math">
                    <m:r>
                      <a:rPr lang="en-US" altLang="ko-KR" i="1" dirty="0" smtClean="0">
                        <a:latin typeface="Cambria Math" panose="02040503050406030204" pitchFamily="18" charset="0"/>
                      </a:rPr>
                      <m:t>𝑐</m:t>
                    </m:r>
                  </m:oMath>
                </a14:m>
                <a:r>
                  <a:rPr lang="vi-VN" dirty="0"/>
                  <a:t> đại diện cho hằng số</a:t>
                </a:r>
                <a:r>
                  <a:rPr lang="vi-VN" baseline="0" dirty="0"/>
                  <a:t> bất kỳ.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baseline="0" dirty="0"/>
                  <a:t>Khi </a:t>
                </a:r>
                <a14:m>
                  <m:oMath xmlns:m="http://schemas.openxmlformats.org/officeDocument/2006/math">
                    <m:r>
                      <a:rPr lang="en-US" altLang="ko-KR" i="1" dirty="0" smtClean="0">
                        <a:latin typeface="Cambria Math" panose="02040503050406030204" pitchFamily="18" charset="0"/>
                      </a:rPr>
                      <m:t>𝑐</m:t>
                    </m:r>
                  </m:oMath>
                </a14:m>
                <a:r>
                  <a:rPr lang="vi-VN" baseline="0" dirty="0"/>
                  <a:t> được cộng vào một biến ngẫu nhiên, phương sai không bị ảnh hưởng.</a:t>
                </a:r>
              </a:p>
              <a:p>
                <a:pPr marL="0" marR="0" lvl="0" indent="0" algn="l" defTabSz="914400" rtl="0" eaLnBrk="1" fontAlgn="auto" latinLnBrk="1" hangingPunct="1">
                  <a:lnSpc>
                    <a:spcPct val="100000"/>
                  </a:lnSpc>
                  <a:spcBef>
                    <a:spcPts val="0"/>
                  </a:spcBef>
                  <a:spcAft>
                    <a:spcPts val="0"/>
                  </a:spcAft>
                  <a:buClrTx/>
                  <a:buSzTx/>
                  <a:buFontTx/>
                  <a:buNone/>
                  <a:tabLst/>
                  <a:defRPr/>
                </a:pPr>
                <a:r>
                  <a:rPr lang="vi-VN" baseline="0" dirty="0"/>
                  <a:t>Khi nhân một biến ngẫu nhiên với </a:t>
                </a:r>
                <a14:m>
                  <m:oMath xmlns:m="http://schemas.openxmlformats.org/officeDocument/2006/math">
                    <m:r>
                      <a:rPr lang="en-US" altLang="ko-KR" i="1" dirty="0" smtClean="0">
                        <a:latin typeface="Cambria Math" panose="02040503050406030204" pitchFamily="18" charset="0"/>
                      </a:rPr>
                      <m:t>𝑐</m:t>
                    </m:r>
                  </m:oMath>
                </a14:m>
                <a:r>
                  <a:rPr lang="vi-VN" baseline="0" dirty="0"/>
                  <a:t>, phương sai sẽ được nhân với </a:t>
                </a:r>
                <a14:m>
                  <m:oMath xmlns:m="http://schemas.openxmlformats.org/officeDocument/2006/math">
                    <m:sSup>
                      <m:sSupPr>
                        <m:ctrlPr>
                          <a:rPr lang="en-US" altLang="ko-KR" sz="1200" i="1" dirty="0" smtClean="0">
                            <a:latin typeface="Cambria Math" panose="02040503050406030204" pitchFamily="18" charset="0"/>
                            <a:cs typeface="Times New Roman" panose="02020603050405020304" pitchFamily="18" charset="0"/>
                          </a:rPr>
                        </m:ctrlPr>
                      </m:sSupPr>
                      <m:e>
                        <m:r>
                          <a:rPr lang="en-US" altLang="ko-KR" sz="1200" i="1" dirty="0">
                            <a:solidFill>
                              <a:srgbClr val="0070C0"/>
                            </a:solidFill>
                            <a:latin typeface="Cambria Math" panose="02040503050406030204" pitchFamily="18" charset="0"/>
                            <a:cs typeface="Times New Roman" panose="02020603050405020304" pitchFamily="18" charset="0"/>
                          </a:rPr>
                          <m:t>𝑐</m:t>
                        </m:r>
                      </m:e>
                      <m:sup>
                        <m:r>
                          <a:rPr lang="en-US" altLang="ko-KR" sz="1200" b="1" i="1" dirty="0">
                            <a:solidFill>
                              <a:srgbClr val="FF0000"/>
                            </a:solidFill>
                            <a:latin typeface="Cambria Math" panose="02040503050406030204" pitchFamily="18" charset="0"/>
                            <a:cs typeface="Times New Roman" panose="02020603050405020304" pitchFamily="18" charset="0"/>
                          </a:rPr>
                          <m:t>𝟐</m:t>
                        </m:r>
                      </m:sup>
                    </m:sSup>
                    <m:r>
                      <a:rPr lang="en-US" altLang="ko-KR" sz="1200" i="1" dirty="0">
                        <a:latin typeface="Cambria Math" panose="02040503050406030204" pitchFamily="18" charset="0"/>
                        <a:cs typeface="Times New Roman" panose="02020603050405020304" pitchFamily="18" charset="0"/>
                      </a:rPr>
                      <m:t> </m:t>
                    </m:r>
                  </m:oMath>
                </a14:m>
                <a:r>
                  <a:rPr lang="vi-VN" baseline="0"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vi-VN" baseline="0" dirty="0"/>
                  <a:t>Đối với phương sai của tổng hai biến ngẫu nhiên, bạn nên phân biệt xem các biến ngẫu nhiên này có độc lập hay không.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aseline="0"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baseline="0" dirty="0"/>
                  <a:t>Các mối quan hệ này rất hữu ích để giúp bạn tính toán đơn giản hơn.</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Ở đây, </a:t>
                </a:r>
                <a:r>
                  <a:rPr lang="en-US" altLang="ko-KR" i="0" dirty="0">
                    <a:latin typeface="Cambria Math" panose="02040503050406030204" pitchFamily="18" charset="0"/>
                  </a:rPr>
                  <a:t>𝑐</a:t>
                </a:r>
                <a:r>
                  <a:rPr lang="vi-VN" dirty="0"/>
                  <a:t> đại diện cho hằng số</a:t>
                </a:r>
                <a:r>
                  <a:rPr lang="vi-VN" baseline="0" dirty="0"/>
                  <a:t> bất kỳ.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baseline="0" dirty="0"/>
                  <a:t>Khi </a:t>
                </a:r>
                <a:r>
                  <a:rPr lang="en-US" altLang="ko-KR" i="0" dirty="0">
                    <a:latin typeface="Cambria Math" panose="02040503050406030204" pitchFamily="18" charset="0"/>
                  </a:rPr>
                  <a:t>𝑐</a:t>
                </a:r>
                <a:r>
                  <a:rPr lang="vi-VN" baseline="0" dirty="0"/>
                  <a:t> được cộng vào một biến ngẫu nhiên, phương sai không bị ảnh hưởng.</a:t>
                </a:r>
              </a:p>
              <a:p>
                <a:pPr marL="0" marR="0" lvl="0" indent="0" algn="l" defTabSz="914400" rtl="0" eaLnBrk="1" fontAlgn="auto" latinLnBrk="1" hangingPunct="1">
                  <a:lnSpc>
                    <a:spcPct val="100000"/>
                  </a:lnSpc>
                  <a:spcBef>
                    <a:spcPts val="0"/>
                  </a:spcBef>
                  <a:spcAft>
                    <a:spcPts val="0"/>
                  </a:spcAft>
                  <a:buClrTx/>
                  <a:buSzTx/>
                  <a:buFontTx/>
                  <a:buNone/>
                  <a:tabLst/>
                  <a:defRPr/>
                </a:pPr>
                <a:r>
                  <a:rPr lang="vi-VN" baseline="0" dirty="0"/>
                  <a:t>Khi nhân một biến ngẫu nhiên với </a:t>
                </a:r>
                <a:r>
                  <a:rPr lang="en-US" altLang="ko-KR" i="0" dirty="0">
                    <a:latin typeface="Cambria Math" panose="02040503050406030204" pitchFamily="18" charset="0"/>
                  </a:rPr>
                  <a:t>𝑐</a:t>
                </a:r>
                <a:r>
                  <a:rPr lang="vi-VN" baseline="0" dirty="0"/>
                  <a:t>, phương sai sẽ được nhân với </a:t>
                </a:r>
                <a:r>
                  <a:rPr lang="en-US" altLang="ko-KR" sz="1200" i="0" dirty="0">
                    <a:solidFill>
                      <a:srgbClr val="0070C0"/>
                    </a:solidFill>
                    <a:latin typeface="Cambria Math" panose="02040503050406030204" pitchFamily="18" charset="0"/>
                    <a:cs typeface="Times New Roman" panose="02020603050405020304" pitchFamily="18" charset="0"/>
                  </a:rPr>
                  <a:t>𝑐^</a:t>
                </a:r>
                <a:r>
                  <a:rPr lang="en-US" altLang="ko-KR" sz="1200" b="1" i="0" dirty="0">
                    <a:solidFill>
                      <a:srgbClr val="FF0000"/>
                    </a:solidFill>
                    <a:latin typeface="Cambria Math" panose="02040503050406030204" pitchFamily="18" charset="0"/>
                    <a:cs typeface="Times New Roman" panose="02020603050405020304" pitchFamily="18" charset="0"/>
                  </a:rPr>
                  <a:t>𝟐 </a:t>
                </a:r>
                <a:r>
                  <a:rPr lang="en-US" altLang="ko-KR" sz="1200" i="0" dirty="0">
                    <a:latin typeface="Cambria Math" panose="02040503050406030204" pitchFamily="18" charset="0"/>
                    <a:cs typeface="Times New Roman" panose="02020603050405020304" pitchFamily="18" charset="0"/>
                  </a:rPr>
                  <a:t> </a:t>
                </a:r>
                <a:r>
                  <a:rPr lang="vi-VN" baseline="0"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vi-VN" baseline="0" dirty="0"/>
                  <a:t>Đối với phương sai của tổng hai biến ngẫu nhiên, bạn nên phân biệt xem các biến ngẫu nhiên này có độc lập hay không.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aseline="0"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48</a:t>
            </a:fld>
            <a:endParaRPr lang="ko-KR" altLang="en-US"/>
          </a:p>
        </p:txBody>
      </p:sp>
    </p:spTree>
    <p:extLst>
      <p:ext uri="{BB962C8B-B14F-4D97-AF65-F5344CB8AC3E}">
        <p14:creationId xmlns:p14="http://schemas.microsoft.com/office/powerpoint/2010/main" val="1115058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49</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782072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Một số ví dụ về thí nghiệm ngẫu nhiên là:</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 Tung đồng xu.</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 Tung xúc xắc.</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Bạn sẽ bắt đầu với những ví dụ đơn giản này và xây dựng cơ sở xác suất.</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a:t>
            </a:fld>
            <a:endParaRPr lang="ko-KR" altLang="en-US"/>
          </a:p>
        </p:txBody>
      </p:sp>
    </p:spTree>
    <p:extLst>
      <p:ext uri="{BB962C8B-B14F-4D97-AF65-F5344CB8AC3E}">
        <p14:creationId xmlns:p14="http://schemas.microsoft.com/office/powerpoint/2010/main" val="4409061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Tung </a:t>
            </a:r>
            <a:r>
              <a:rPr lang="vi-VN" b="1" dirty="0"/>
              <a:t>một</a:t>
            </a:r>
            <a:r>
              <a:rPr lang="vi-VN" dirty="0"/>
              <a:t> đồng xu là ví dụ về biến ngẫu nhiên Bernoulli.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50</a:t>
            </a:fld>
            <a:endParaRPr lang="ko-KR" altLang="en-US"/>
          </a:p>
        </p:txBody>
      </p:sp>
    </p:spTree>
    <p:extLst>
      <p:ext uri="{BB962C8B-B14F-4D97-AF65-F5344CB8AC3E}">
        <p14:creationId xmlns:p14="http://schemas.microsoft.com/office/powerpoint/2010/main" val="19134358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r>
              <a:rPr lang="vi-VN" dirty="0"/>
              <a:t>Đối với ví dụ tung đồng xu, xác suất của mặt sấp và mặt ngửa là như nhau (50%).</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51</a:t>
            </a:fld>
            <a:endParaRPr lang="ko-KR" altLang="en-US"/>
          </a:p>
        </p:txBody>
      </p:sp>
    </p:spTree>
    <p:extLst>
      <p:ext uri="{BB962C8B-B14F-4D97-AF65-F5344CB8AC3E}">
        <p14:creationId xmlns:p14="http://schemas.microsoft.com/office/powerpoint/2010/main" val="32625861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vi-VN" dirty="0"/>
                  <a:t>Lưu ý:</a:t>
                </a:r>
              </a:p>
              <a:p>
                <a:r>
                  <a:rPr lang="vi-VN" dirty="0"/>
                  <a:t>Tuy nhiên, biến ngẫu nhiên Bernoulli có thể được áp dụng cho bất kỳ trường hợp kết quả nhị phân nào.</a:t>
                </a:r>
              </a:p>
              <a:p>
                <a:r>
                  <a:rPr lang="vi-VN" dirty="0"/>
                  <a:t>Tổng xác suất của các kết quả là 1 vì bạn có thể dễ dàng kiểm tra: </a:t>
                </a:r>
                <a14:m>
                  <m:oMath xmlns:m="http://schemas.openxmlformats.org/officeDocument/2006/math">
                    <m:d>
                      <m:dPr>
                        <m:ctrlPr>
                          <a:rPr lang="en-US" altLang="ko-KR" sz="1200" i="1" dirty="0" smtClean="0">
                            <a:latin typeface="Cambria Math" panose="02040503050406030204" pitchFamily="18" charset="0"/>
                            <a:cs typeface="Times New Roman" panose="02020603050405020304" pitchFamily="18" charset="0"/>
                          </a:rPr>
                        </m:ctrlPr>
                      </m:dPr>
                      <m:e>
                        <m:r>
                          <a:rPr lang="en-US" altLang="ko-KR" sz="1200" i="1" dirty="0" smtClean="0">
                            <a:latin typeface="Cambria Math" panose="02040503050406030204" pitchFamily="18" charset="0"/>
                            <a:cs typeface="Times New Roman" panose="02020603050405020304" pitchFamily="18" charset="0"/>
                          </a:rPr>
                          <m:t>1−</m:t>
                        </m:r>
                        <m:r>
                          <a:rPr lang="en-US" altLang="ko-KR" sz="1200" i="1" dirty="0" smtClean="0">
                            <a:latin typeface="Cambria Math" panose="02040503050406030204" pitchFamily="18" charset="0"/>
                            <a:cs typeface="Times New Roman" panose="02020603050405020304" pitchFamily="18" charset="0"/>
                          </a:rPr>
                          <m:t>𝑝</m:t>
                        </m:r>
                      </m:e>
                    </m:d>
                    <m:r>
                      <a:rPr lang="en-US" altLang="ko-KR" sz="1200" b="0" i="1" dirty="0" smtClean="0">
                        <a:latin typeface="Cambria Math" panose="02040503050406030204" pitchFamily="18" charset="0"/>
                        <a:cs typeface="Times New Roman" panose="02020603050405020304" pitchFamily="18" charset="0"/>
                      </a:rPr>
                      <m:t>+</m:t>
                    </m:r>
                    <m:r>
                      <a:rPr lang="en-US" altLang="ko-KR" sz="1200" b="0" i="1" dirty="0" smtClean="0">
                        <a:latin typeface="Cambria Math" panose="02040503050406030204" pitchFamily="18" charset="0"/>
                        <a:cs typeface="Times New Roman" panose="02020603050405020304" pitchFamily="18" charset="0"/>
                      </a:rPr>
                      <m:t>𝑝</m:t>
                    </m:r>
                    <m:r>
                      <a:rPr lang="en-US" altLang="ko-KR" sz="1200" b="0" i="1" dirty="0" smtClean="0">
                        <a:latin typeface="Cambria Math" panose="02040503050406030204" pitchFamily="18" charset="0"/>
                        <a:cs typeface="Times New Roman" panose="02020603050405020304" pitchFamily="18" charset="0"/>
                      </a:rPr>
                      <m:t>=1</m:t>
                    </m:r>
                  </m:oMath>
                </a14:m>
                <a:r>
                  <a:rPr lang="vi-VN" sz="1200" i="1" dirty="0">
                    <a:latin typeface="Arial" panose="02020603050405020304" pitchFamily="18" charset="0"/>
                    <a:cs typeface="Times New Roman" panose="02020603050405020304" pitchFamily="18" charset="0"/>
                  </a:rPr>
                  <a:t>.</a:t>
                </a:r>
              </a:p>
              <a:p>
                <a:endParaRPr lang="ko-KR" altLang="en-US" dirty="0"/>
              </a:p>
            </p:txBody>
          </p:sp>
        </mc:Choice>
        <mc:Fallback xmlns="">
          <p:sp>
            <p:nvSpPr>
              <p:cNvPr id="3" name="Notes Placeholder 2"/>
              <p:cNvSpPr>
                <a:spLocks noGrp="1"/>
              </p:cNvSpPr>
              <p:nvPr>
                <p:ph type="body" idx="1"/>
              </p:nvPr>
            </p:nvSpPr>
            <p:spPr/>
            <p:txBody>
              <a:bodyPr/>
              <a:lstStyle/>
              <a:p>
                <a:r>
                  <a:rPr lang="vi-VN" dirty="0"/>
                  <a:t>Lưu ý:</a:t>
                </a:r>
              </a:p>
              <a:p>
                <a:r>
                  <a:rPr lang="vi-VN" dirty="0"/>
                  <a:t>Tuy nhiên, biến ngẫu nhiên Bernoulli có thể được áp dụng cho bất kỳ trường hợp kết quả nhị phân nào.</a:t>
                </a:r>
              </a:p>
              <a:p>
                <a:r>
                  <a:rPr lang="vi-VN" dirty="0"/>
                  <a:t>Tổng xác suất của các kết quả là 1 vì bạn có thể dễ dàng kiểm tra: </a:t>
                </a:r>
                <a:r>
                  <a:rPr lang="en-US" altLang="ko-KR" sz="1200" i="0" dirty="0">
                    <a:latin typeface="Cambria Math" panose="02040503050406030204" pitchFamily="18" charset="0"/>
                    <a:cs typeface="Times New Roman" panose="02020603050405020304" pitchFamily="18" charset="0"/>
                  </a:rPr>
                  <a:t>(1−𝑝)</a:t>
                </a:r>
                <a:r>
                  <a:rPr lang="en-US" altLang="ko-KR" sz="1200" b="0" i="0" dirty="0">
                    <a:latin typeface="Cambria Math" panose="02040503050406030204" pitchFamily="18" charset="0"/>
                    <a:cs typeface="Times New Roman" panose="02020603050405020304" pitchFamily="18" charset="0"/>
                  </a:rPr>
                  <a:t>+𝑝=1</a:t>
                </a:r>
                <a:r>
                  <a:rPr lang="vi-VN" sz="1200" i="1" dirty="0">
                    <a:latin typeface="Arial" panose="02020603050405020304" pitchFamily="18" charset="0"/>
                    <a:cs typeface="Times New Roman" panose="02020603050405020304" pitchFamily="18" charset="0"/>
                  </a:rPr>
                  <a:t>.</a:t>
                </a:r>
              </a:p>
              <a:p>
                <a:endParaRPr lang="ko-KR" alt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52</a:t>
            </a:fld>
            <a:endParaRPr lang="ko-KR" altLang="en-US"/>
          </a:p>
        </p:txBody>
      </p:sp>
    </p:spTree>
    <p:extLst>
      <p:ext uri="{BB962C8B-B14F-4D97-AF65-F5344CB8AC3E}">
        <p14:creationId xmlns:p14="http://schemas.microsoft.com/office/powerpoint/2010/main" val="24426382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ltLang="ko-KR" dirty="0" err="1"/>
                  <a:t>Trong</a:t>
                </a:r>
                <a:r>
                  <a:rPr lang="en-US" altLang="ko-KR" dirty="0"/>
                  <a:t> </a:t>
                </a:r>
                <a:r>
                  <a:rPr lang="en-US" altLang="ko-KR" dirty="0" err="1"/>
                  <a:t>hàm</a:t>
                </a:r>
                <a:r>
                  <a:rPr lang="en-US" altLang="ko-KR" dirty="0"/>
                  <a:t> </a:t>
                </a:r>
                <a:r>
                  <a:rPr lang="en-US" altLang="ko-KR" dirty="0" err="1"/>
                  <a:t>phân</a:t>
                </a:r>
                <a:r>
                  <a:rPr lang="en-US" altLang="ko-KR" dirty="0"/>
                  <a:t> </a:t>
                </a:r>
                <a:r>
                  <a:rPr lang="en-US" altLang="ko-KR" dirty="0" err="1"/>
                  <a:t>phối</a:t>
                </a:r>
                <a:r>
                  <a:rPr lang="en-US" altLang="ko-KR" dirty="0"/>
                  <a:t> </a:t>
                </a:r>
                <a:r>
                  <a:rPr lang="en-US" altLang="ko-KR" dirty="0" err="1"/>
                  <a:t>xác</a:t>
                </a:r>
                <a:r>
                  <a:rPr lang="en-US" altLang="ko-KR" dirty="0"/>
                  <a:t> </a:t>
                </a:r>
                <a:r>
                  <a:rPr lang="en-US" altLang="ko-KR" dirty="0" err="1"/>
                  <a:t>suất</a:t>
                </a:r>
                <a:r>
                  <a:rPr lang="en-US" altLang="ko-KR" dirty="0"/>
                  <a:t> </a:t>
                </a:r>
                <a:r>
                  <a:rPr lang="ko-KR" altLang="en-US" dirty="0"/>
                  <a:t>𝑃</a:t>
                </a:r>
                <a:r>
                  <a:rPr lang="en-US" altLang="ko-KR" dirty="0"/>
                  <a:t>(</a:t>
                </a:r>
                <a:r>
                  <a:rPr lang="ko-KR" altLang="en-US" dirty="0"/>
                  <a:t>𝑥</a:t>
                </a:r>
                <a:r>
                  <a:rPr lang="en-US" altLang="ko-KR" dirty="0"/>
                  <a:t>)=</a:t>
                </a:r>
                <a:r>
                  <a:rPr lang="ko-KR" altLang="en-US" dirty="0"/>
                  <a:t>𝑝</a:t>
                </a:r>
                <a:r>
                  <a:rPr lang="en-US" altLang="ko-KR" dirty="0"/>
                  <a:t>^</a:t>
                </a:r>
                <a:r>
                  <a:rPr lang="ko-KR" altLang="en-US" dirty="0"/>
                  <a:t>𝑥 </a:t>
                </a:r>
                <a:r>
                  <a:rPr lang="en-US" altLang="ko-KR" dirty="0"/>
                  <a:t>(1−</a:t>
                </a:r>
                <a:r>
                  <a:rPr lang="ko-KR" altLang="en-US" dirty="0"/>
                  <a:t>𝑝</a:t>
                </a:r>
                <a:r>
                  <a:rPr lang="en-US" altLang="ko-KR" dirty="0"/>
                  <a:t>)" " ^(1−</a:t>
                </a:r>
                <a:r>
                  <a:rPr lang="ko-KR" altLang="en-US" dirty="0"/>
                  <a:t>𝑥</a:t>
                </a:r>
                <a:r>
                  <a:rPr lang="en-US" altLang="ko-KR" dirty="0"/>
                  <a:t>), </a:t>
                </a:r>
                <a:r>
                  <a:rPr lang="ko-KR" altLang="en-US" dirty="0"/>
                  <a:t>𝑥 </a:t>
                </a:r>
                <a:r>
                  <a:rPr lang="en-US" altLang="ko-KR" dirty="0" err="1"/>
                  <a:t>có</a:t>
                </a:r>
                <a:r>
                  <a:rPr lang="en-US" altLang="ko-KR" dirty="0"/>
                  <a:t> </a:t>
                </a:r>
                <a:r>
                  <a:rPr lang="en-US" altLang="ko-KR" dirty="0" err="1"/>
                  <a:t>thể</a:t>
                </a:r>
                <a:r>
                  <a:rPr lang="en-US" altLang="ko-KR" dirty="0"/>
                  <a:t> </a:t>
                </a:r>
                <a:r>
                  <a:rPr lang="en-US" altLang="ko-KR" dirty="0" err="1"/>
                  <a:t>là</a:t>
                </a:r>
                <a:r>
                  <a:rPr lang="en-US" altLang="ko-KR" dirty="0"/>
                  <a:t> 0 </a:t>
                </a:r>
                <a:r>
                  <a:rPr lang="en-US" altLang="ko-KR" dirty="0" err="1"/>
                  <a:t>hoặc</a:t>
                </a:r>
                <a:r>
                  <a:rPr lang="en-US" altLang="ko-KR" dirty="0"/>
                  <a:t> 1.</a:t>
                </a:r>
              </a:p>
              <a:p>
                <a:r>
                  <a:rPr lang="en-US" altLang="ko-KR" dirty="0"/>
                  <a:t>Khi </a:t>
                </a:r>
                <a:r>
                  <a:rPr lang="ko-KR" altLang="en-US" dirty="0"/>
                  <a:t>𝑥</a:t>
                </a:r>
                <a:r>
                  <a:rPr lang="en-US" altLang="ko-KR" dirty="0"/>
                  <a:t>=0, </a:t>
                </a:r>
                <a:r>
                  <a:rPr lang="en-US" altLang="ko-KR" dirty="0" err="1"/>
                  <a:t>bạn</a:t>
                </a:r>
                <a:r>
                  <a:rPr lang="en-US" altLang="ko-KR" dirty="0"/>
                  <a:t> </a:t>
                </a:r>
                <a:r>
                  <a:rPr lang="en-US" altLang="ko-KR" dirty="0" err="1"/>
                  <a:t>có</a:t>
                </a:r>
                <a:r>
                  <a:rPr lang="en-US" altLang="ko-KR" dirty="0"/>
                  <a:t> </a:t>
                </a:r>
                <a:r>
                  <a:rPr lang="en-US" altLang="ko-KR" dirty="0" err="1"/>
                  <a:t>thể</a:t>
                </a:r>
                <a:r>
                  <a:rPr lang="en-US" altLang="ko-KR" dirty="0"/>
                  <a:t> </a:t>
                </a:r>
                <a:r>
                  <a:rPr lang="en-US" altLang="ko-KR" dirty="0" err="1"/>
                  <a:t>thấy</a:t>
                </a:r>
                <a:r>
                  <a:rPr lang="en-US" altLang="ko-KR" dirty="0"/>
                  <a:t> </a:t>
                </a:r>
                <a:r>
                  <a:rPr lang="en-US" altLang="ko-KR" dirty="0" err="1"/>
                  <a:t>rằng</a:t>
                </a:r>
                <a:r>
                  <a:rPr lang="en-US" altLang="ko-KR" dirty="0"/>
                  <a:t> </a:t>
                </a:r>
                <a:r>
                  <a:rPr lang="ko-KR" altLang="en-US" dirty="0"/>
                  <a:t>𝑃</a:t>
                </a:r>
                <a:r>
                  <a:rPr lang="en-US" altLang="ko-KR" dirty="0"/>
                  <a:t>(0)=</a:t>
                </a:r>
                <a:r>
                  <a:rPr lang="ko-KR" altLang="en-US" dirty="0"/>
                  <a:t>𝑝</a:t>
                </a:r>
                <a:r>
                  <a:rPr lang="en-US" altLang="ko-KR" dirty="0"/>
                  <a:t>^0 (1−</a:t>
                </a:r>
                <a:r>
                  <a:rPr lang="ko-KR" altLang="en-US" dirty="0"/>
                  <a:t>𝑝</a:t>
                </a:r>
                <a:r>
                  <a:rPr lang="en-US" altLang="ko-KR" dirty="0"/>
                  <a:t>)" " ^(1−0)=(1−</a:t>
                </a:r>
                <a:r>
                  <a:rPr lang="ko-KR" altLang="en-US" dirty="0"/>
                  <a:t>𝑝</a:t>
                </a:r>
                <a:r>
                  <a:rPr lang="en-US" altLang="ko-KR" dirty="0"/>
                  <a:t>).</a:t>
                </a:r>
              </a:p>
              <a:p>
                <a:r>
                  <a:rPr lang="en-US" altLang="ko-KR" dirty="0"/>
                  <a:t>Khi </a:t>
                </a:r>
                <a:r>
                  <a:rPr lang="ko-KR" altLang="en-US" dirty="0"/>
                  <a:t>𝑥</a:t>
                </a:r>
                <a:r>
                  <a:rPr lang="en-US" altLang="ko-KR" dirty="0"/>
                  <a:t>=1, </a:t>
                </a:r>
                <a:r>
                  <a:rPr lang="en-US" altLang="ko-KR" dirty="0" err="1"/>
                  <a:t>bạn</a:t>
                </a:r>
                <a:r>
                  <a:rPr lang="en-US" altLang="ko-KR" dirty="0"/>
                  <a:t> </a:t>
                </a:r>
                <a:r>
                  <a:rPr lang="en-US" altLang="ko-KR" dirty="0" err="1"/>
                  <a:t>có</a:t>
                </a:r>
                <a:r>
                  <a:rPr lang="en-US" altLang="ko-KR" dirty="0"/>
                  <a:t> </a:t>
                </a:r>
                <a:r>
                  <a:rPr lang="en-US" altLang="ko-KR" dirty="0" err="1"/>
                  <a:t>thể</a:t>
                </a:r>
                <a:r>
                  <a:rPr lang="en-US" altLang="ko-KR" dirty="0"/>
                  <a:t> </a:t>
                </a:r>
                <a:r>
                  <a:rPr lang="en-US" altLang="ko-KR" dirty="0" err="1"/>
                  <a:t>thấy</a:t>
                </a:r>
                <a:r>
                  <a:rPr lang="en-US" altLang="ko-KR" dirty="0"/>
                  <a:t> </a:t>
                </a:r>
                <a:r>
                  <a:rPr lang="en-US" altLang="ko-KR" dirty="0" err="1"/>
                  <a:t>rằng</a:t>
                </a:r>
                <a:r>
                  <a:rPr lang="en-US" altLang="ko-KR" dirty="0"/>
                  <a:t> </a:t>
                </a:r>
                <a:r>
                  <a:rPr lang="ko-KR" altLang="en-US" dirty="0"/>
                  <a:t>𝑃</a:t>
                </a:r>
                <a:r>
                  <a:rPr lang="en-US" altLang="ko-KR" dirty="0"/>
                  <a:t>(1)=</a:t>
                </a:r>
                <a:r>
                  <a:rPr lang="ko-KR" altLang="en-US" dirty="0"/>
                  <a:t>𝑝</a:t>
                </a:r>
                <a:r>
                  <a:rPr lang="en-US" altLang="ko-KR" dirty="0"/>
                  <a:t>^1 (1−</a:t>
                </a:r>
                <a:r>
                  <a:rPr lang="ko-KR" altLang="en-US" dirty="0"/>
                  <a:t>𝑝</a:t>
                </a:r>
                <a:r>
                  <a:rPr lang="en-US" altLang="ko-KR" dirty="0"/>
                  <a:t>)" " ^(1−1)=</a:t>
                </a:r>
                <a:r>
                  <a:rPr lang="ko-KR" altLang="en-US" dirty="0"/>
                  <a:t>𝑝</a:t>
                </a:r>
                <a:r>
                  <a:rPr lang="en-US" altLang="ko-KR" dirty="0"/>
                  <a:t>.</a:t>
                </a:r>
                <a:endParaRPr lang="ko-KR" altLang="en-US" dirty="0"/>
              </a:p>
            </p:txBody>
          </p:sp>
        </mc:Choice>
        <mc:Fallback xmlns="">
          <p:sp>
            <p:nvSpPr>
              <p:cNvPr id="3" name="Notes Placeholder 2"/>
              <p:cNvSpPr>
                <a:spLocks noGrp="1"/>
              </p:cNvSpPr>
              <p:nvPr>
                <p:ph type="body" idx="1"/>
              </p:nvPr>
            </p:nvSpPr>
            <p:spPr/>
            <p:txBody>
              <a:bodyPr/>
              <a:lstStyle/>
              <a:p>
                <a:r>
                  <a:rPr lang="en-US" altLang="ko-KR" dirty="0"/>
                  <a:t>Note:</a:t>
                </a:r>
              </a:p>
              <a:p>
                <a:r>
                  <a:rPr lang="en-US" altLang="ko-KR" dirty="0"/>
                  <a:t>In the probability distribution function </a:t>
                </a:r>
                <a:r>
                  <a:rPr lang="en-US" altLang="ko-KR" sz="1200" i="0">
                    <a:solidFill>
                      <a:schemeClr val="tx1"/>
                    </a:solidFill>
                    <a:latin typeface="Cambria Math" panose="02040503050406030204" pitchFamily="18" charset="0"/>
                  </a:rPr>
                  <a:t>𝑃(𝑥)=𝑝^𝑥 (1−𝑝)</a:t>
                </a:r>
                <a:r>
                  <a:rPr lang="en-US" altLang="ko-KR" sz="1200" i="0" dirty="0">
                    <a:solidFill>
                      <a:schemeClr val="tx1"/>
                    </a:solidFill>
                    <a:latin typeface="Cambria Math" panose="02040503050406030204" pitchFamily="18" charset="0"/>
                  </a:rPr>
                  <a:t>"</a:t>
                </a:r>
                <a:r>
                  <a:rPr lang="en-US" altLang="ko-KR" sz="1200" i="0" dirty="0">
                    <a:solidFill>
                      <a:schemeClr val="tx1"/>
                    </a:solidFill>
                    <a:latin typeface="Times New Roman" panose="02020603050405020304" pitchFamily="18" charset="0"/>
                    <a:cs typeface="Times New Roman" panose="02020603050405020304" pitchFamily="18" charset="0"/>
                  </a:rPr>
                  <a:t> </a:t>
                </a:r>
                <a:r>
                  <a:rPr lang="en-US" altLang="ko-KR" sz="1200" i="0" dirty="0">
                    <a:solidFill>
                      <a:schemeClr val="tx1"/>
                    </a:solidFill>
                    <a:latin typeface="Cambria Math" panose="02040503050406030204" pitchFamily="18" charset="0"/>
                    <a:cs typeface="Times New Roman" panose="02020603050405020304" pitchFamily="18" charset="0"/>
                  </a:rPr>
                  <a:t>" </a:t>
                </a:r>
                <a:r>
                  <a:rPr lang="en-US" altLang="ko-KR" sz="1200" i="0">
                    <a:solidFill>
                      <a:schemeClr val="tx1"/>
                    </a:solidFill>
                    <a:latin typeface="Cambria Math" panose="02040503050406030204" pitchFamily="18" charset="0"/>
                    <a:cs typeface="Times New Roman" panose="02020603050405020304" pitchFamily="18" charset="0"/>
                  </a:rPr>
                  <a:t>^(</a:t>
                </a:r>
                <a:r>
                  <a:rPr lang="en-US" altLang="ko-KR" sz="1200" i="0">
                    <a:solidFill>
                      <a:schemeClr val="tx1"/>
                    </a:solidFill>
                    <a:latin typeface="Cambria Math" panose="02040503050406030204" pitchFamily="18" charset="0"/>
                  </a:rPr>
                  <a:t>1−𝑥)</a:t>
                </a:r>
                <a:r>
                  <a:rPr lang="en-US" altLang="ko-KR" dirty="0"/>
                  <a:t>, </a:t>
                </a:r>
                <a:r>
                  <a:rPr lang="en-US" altLang="ko-KR" i="0" dirty="0">
                    <a:latin typeface="Cambria Math" panose="02040503050406030204" pitchFamily="18" charset="0"/>
                  </a:rPr>
                  <a:t>𝑥</a:t>
                </a:r>
                <a:r>
                  <a:rPr lang="en-US" altLang="ko-KR" dirty="0"/>
                  <a:t> can be either 0 or 1. </a:t>
                </a:r>
              </a:p>
              <a:p>
                <a:r>
                  <a:rPr lang="en-US" altLang="ko-KR" dirty="0"/>
                  <a:t>When </a:t>
                </a:r>
                <a:r>
                  <a:rPr lang="en-US" altLang="ko-KR" i="0" dirty="0">
                    <a:latin typeface="Cambria Math" panose="02040503050406030204" pitchFamily="18" charset="0"/>
                  </a:rPr>
                  <a:t>𝑥=0</a:t>
                </a:r>
                <a:r>
                  <a:rPr lang="en-US" altLang="ko-KR" dirty="0"/>
                  <a:t>, you can see that </a:t>
                </a:r>
                <a:r>
                  <a:rPr lang="en-US" altLang="ko-KR" sz="1200" i="0">
                    <a:solidFill>
                      <a:schemeClr val="tx1"/>
                    </a:solidFill>
                    <a:latin typeface="Cambria Math" panose="02040503050406030204" pitchFamily="18" charset="0"/>
                  </a:rPr>
                  <a:t>𝑃(</a:t>
                </a:r>
                <a:r>
                  <a:rPr lang="en-US" altLang="ko-KR" sz="1200" b="0" i="0">
                    <a:solidFill>
                      <a:schemeClr val="tx1"/>
                    </a:solidFill>
                    <a:latin typeface="Cambria Math" panose="02040503050406030204" pitchFamily="18" charset="0"/>
                  </a:rPr>
                  <a:t>0)</a:t>
                </a:r>
                <a:r>
                  <a:rPr lang="en-US" altLang="ko-KR" sz="1200" i="0">
                    <a:solidFill>
                      <a:schemeClr val="tx1"/>
                    </a:solidFill>
                    <a:latin typeface="Cambria Math" panose="02040503050406030204" pitchFamily="18" charset="0"/>
                  </a:rPr>
                  <a:t>=𝑝^</a:t>
                </a:r>
                <a:r>
                  <a:rPr lang="en-US" altLang="ko-KR" sz="1200" b="0" i="0">
                    <a:solidFill>
                      <a:schemeClr val="tx1"/>
                    </a:solidFill>
                    <a:latin typeface="Cambria Math" panose="02040503050406030204" pitchFamily="18" charset="0"/>
                  </a:rPr>
                  <a:t>0 </a:t>
                </a:r>
                <a:r>
                  <a:rPr lang="en-US" altLang="ko-KR" sz="1200" i="0">
                    <a:solidFill>
                      <a:schemeClr val="tx1"/>
                    </a:solidFill>
                    <a:latin typeface="Cambria Math" panose="02040503050406030204" pitchFamily="18" charset="0"/>
                  </a:rPr>
                  <a:t>(1−𝑝)</a:t>
                </a:r>
                <a:r>
                  <a:rPr lang="en-US" altLang="ko-KR" sz="1200" i="0" dirty="0">
                    <a:solidFill>
                      <a:schemeClr val="tx1"/>
                    </a:solidFill>
                    <a:latin typeface="Cambria Math" panose="02040503050406030204" pitchFamily="18" charset="0"/>
                  </a:rPr>
                  <a:t>"</a:t>
                </a:r>
                <a:r>
                  <a:rPr lang="en-US" altLang="ko-KR" sz="1200" i="0" dirty="0">
                    <a:solidFill>
                      <a:schemeClr val="tx1"/>
                    </a:solidFill>
                    <a:latin typeface="Times New Roman" panose="02020603050405020304" pitchFamily="18" charset="0"/>
                    <a:cs typeface="Times New Roman" panose="02020603050405020304" pitchFamily="18" charset="0"/>
                  </a:rPr>
                  <a:t> </a:t>
                </a:r>
                <a:r>
                  <a:rPr lang="en-US" altLang="ko-KR" sz="1200" i="0" dirty="0">
                    <a:solidFill>
                      <a:schemeClr val="tx1"/>
                    </a:solidFill>
                    <a:latin typeface="Cambria Math" panose="02040503050406030204" pitchFamily="18" charset="0"/>
                    <a:cs typeface="Times New Roman" panose="02020603050405020304" pitchFamily="18" charset="0"/>
                  </a:rPr>
                  <a:t>" </a:t>
                </a:r>
                <a:r>
                  <a:rPr lang="en-US" altLang="ko-KR" sz="1200" i="0">
                    <a:solidFill>
                      <a:schemeClr val="tx1"/>
                    </a:solidFill>
                    <a:latin typeface="Cambria Math" panose="02040503050406030204" pitchFamily="18" charset="0"/>
                    <a:cs typeface="Times New Roman" panose="02020603050405020304" pitchFamily="18" charset="0"/>
                  </a:rPr>
                  <a:t>^(</a:t>
                </a:r>
                <a:r>
                  <a:rPr lang="en-US" altLang="ko-KR" sz="1200" i="0">
                    <a:solidFill>
                      <a:schemeClr val="tx1"/>
                    </a:solidFill>
                    <a:latin typeface="Cambria Math" panose="02040503050406030204" pitchFamily="18" charset="0"/>
                  </a:rPr>
                  <a:t>1−</a:t>
                </a:r>
                <a:r>
                  <a:rPr lang="en-US" altLang="ko-KR" sz="1200" b="0" i="0">
                    <a:solidFill>
                      <a:schemeClr val="tx1"/>
                    </a:solidFill>
                    <a:latin typeface="Cambria Math" panose="02040503050406030204" pitchFamily="18" charset="0"/>
                  </a:rPr>
                  <a:t>0)=(1−𝑝)</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When </a:t>
                </a:r>
                <a:r>
                  <a:rPr lang="en-US" altLang="ko-KR" i="0" dirty="0">
                    <a:latin typeface="Cambria Math" panose="02040503050406030204" pitchFamily="18" charset="0"/>
                  </a:rPr>
                  <a:t>𝑥=1</a:t>
                </a:r>
                <a:r>
                  <a:rPr lang="en-US" altLang="ko-KR" dirty="0"/>
                  <a:t>, you</a:t>
                </a:r>
                <a:r>
                  <a:rPr lang="en-US" altLang="ko-KR" baseline="0" dirty="0"/>
                  <a:t> </a:t>
                </a:r>
                <a:r>
                  <a:rPr lang="en-US" altLang="ko-KR" dirty="0"/>
                  <a:t>can see that </a:t>
                </a:r>
                <a:r>
                  <a:rPr lang="en-US" altLang="ko-KR" sz="1200" i="0">
                    <a:solidFill>
                      <a:schemeClr val="tx1"/>
                    </a:solidFill>
                    <a:latin typeface="Cambria Math" panose="02040503050406030204" pitchFamily="18" charset="0"/>
                  </a:rPr>
                  <a:t>𝑃(</a:t>
                </a:r>
                <a:r>
                  <a:rPr lang="en-US" altLang="ko-KR" sz="1200" b="0" i="0">
                    <a:solidFill>
                      <a:schemeClr val="tx1"/>
                    </a:solidFill>
                    <a:latin typeface="Cambria Math" panose="02040503050406030204" pitchFamily="18" charset="0"/>
                  </a:rPr>
                  <a:t>1)</a:t>
                </a:r>
                <a:r>
                  <a:rPr lang="en-US" altLang="ko-KR" sz="1200" i="0">
                    <a:solidFill>
                      <a:schemeClr val="tx1"/>
                    </a:solidFill>
                    <a:latin typeface="Cambria Math" panose="02040503050406030204" pitchFamily="18" charset="0"/>
                  </a:rPr>
                  <a:t>=𝑝^</a:t>
                </a:r>
                <a:r>
                  <a:rPr lang="en-US" altLang="ko-KR" sz="1200" b="0" i="0">
                    <a:solidFill>
                      <a:schemeClr val="tx1"/>
                    </a:solidFill>
                    <a:latin typeface="Cambria Math" panose="02040503050406030204" pitchFamily="18" charset="0"/>
                  </a:rPr>
                  <a:t>1 </a:t>
                </a:r>
                <a:r>
                  <a:rPr lang="en-US" altLang="ko-KR" sz="1200" i="0">
                    <a:solidFill>
                      <a:schemeClr val="tx1"/>
                    </a:solidFill>
                    <a:latin typeface="Cambria Math" panose="02040503050406030204" pitchFamily="18" charset="0"/>
                  </a:rPr>
                  <a:t>(1−𝑝)</a:t>
                </a:r>
                <a:r>
                  <a:rPr lang="en-US" altLang="ko-KR" sz="1200" i="0" dirty="0">
                    <a:solidFill>
                      <a:schemeClr val="tx1"/>
                    </a:solidFill>
                    <a:latin typeface="Cambria Math" panose="02040503050406030204" pitchFamily="18" charset="0"/>
                  </a:rPr>
                  <a:t>"</a:t>
                </a:r>
                <a:r>
                  <a:rPr lang="en-US" altLang="ko-KR" sz="1200" i="0" dirty="0">
                    <a:solidFill>
                      <a:schemeClr val="tx1"/>
                    </a:solidFill>
                    <a:latin typeface="Times New Roman" panose="02020603050405020304" pitchFamily="18" charset="0"/>
                    <a:cs typeface="Times New Roman" panose="02020603050405020304" pitchFamily="18" charset="0"/>
                  </a:rPr>
                  <a:t> </a:t>
                </a:r>
                <a:r>
                  <a:rPr lang="en-US" altLang="ko-KR" sz="1200" i="0" dirty="0">
                    <a:solidFill>
                      <a:schemeClr val="tx1"/>
                    </a:solidFill>
                    <a:latin typeface="Cambria Math" panose="02040503050406030204" pitchFamily="18" charset="0"/>
                    <a:cs typeface="Times New Roman" panose="02020603050405020304" pitchFamily="18" charset="0"/>
                  </a:rPr>
                  <a:t>" </a:t>
                </a:r>
                <a:r>
                  <a:rPr lang="en-US" altLang="ko-KR" sz="1200" i="0">
                    <a:solidFill>
                      <a:schemeClr val="tx1"/>
                    </a:solidFill>
                    <a:latin typeface="Cambria Math" panose="02040503050406030204" pitchFamily="18" charset="0"/>
                    <a:cs typeface="Times New Roman" panose="02020603050405020304" pitchFamily="18" charset="0"/>
                  </a:rPr>
                  <a:t>^(</a:t>
                </a:r>
                <a:r>
                  <a:rPr lang="en-US" altLang="ko-KR" sz="1200" i="0">
                    <a:solidFill>
                      <a:schemeClr val="tx1"/>
                    </a:solidFill>
                    <a:latin typeface="Cambria Math" panose="02040503050406030204" pitchFamily="18" charset="0"/>
                  </a:rPr>
                  <a:t>1−</a:t>
                </a:r>
                <a:r>
                  <a:rPr lang="en-US" altLang="ko-KR" sz="1200" b="0" i="0">
                    <a:solidFill>
                      <a:schemeClr val="tx1"/>
                    </a:solidFill>
                    <a:latin typeface="Cambria Math" panose="02040503050406030204" pitchFamily="18" charset="0"/>
                  </a:rPr>
                  <a:t>1)=𝑝</a:t>
                </a:r>
                <a:r>
                  <a:rPr lang="en-US" altLang="ko-KR" dirty="0"/>
                  <a:t>.</a:t>
                </a:r>
              </a:p>
              <a:p>
                <a:endParaRPr lang="ko-KR" alt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53</a:t>
            </a:fld>
            <a:endParaRPr lang="ko-KR" altLang="en-US"/>
          </a:p>
        </p:txBody>
      </p:sp>
    </p:spTree>
    <p:extLst>
      <p:ext uri="{BB962C8B-B14F-4D97-AF65-F5344CB8AC3E}">
        <p14:creationId xmlns:p14="http://schemas.microsoft.com/office/powerpoint/2010/main" val="17380788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Tung </a:t>
            </a:r>
            <a:r>
              <a:rPr lang="vi-VN" b="1" dirty="0"/>
              <a:t>một vài</a:t>
            </a:r>
            <a:r>
              <a:rPr lang="vi-VN" dirty="0"/>
              <a:t> đồng xu là ví dụ về biến ngẫu nhiên nhị thức. </a:t>
            </a:r>
          </a:p>
          <a:p>
            <a:endParaRPr lang="ko-KR" alt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54</a:t>
            </a:fld>
            <a:endParaRPr lang="ko-KR" altLang="en-US"/>
          </a:p>
        </p:txBody>
      </p:sp>
    </p:spTree>
    <p:extLst>
      <p:ext uri="{BB962C8B-B14F-4D97-AF65-F5344CB8AC3E}">
        <p14:creationId xmlns:p14="http://schemas.microsoft.com/office/powerpoint/2010/main" val="26545320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vi-VN" dirty="0"/>
                  <a:t>Chính thức hơn, một biến ngẫu nhiên nhị thức là tổng của </a:t>
                </a:r>
                <a14:m>
                  <m:oMath xmlns:m="http://schemas.openxmlformats.org/officeDocument/2006/math">
                    <m:r>
                      <a:rPr lang="en-US" altLang="ko-KR" i="1" dirty="0" smtClean="0">
                        <a:latin typeface="Cambria Math" panose="02040503050406030204" pitchFamily="18" charset="0"/>
                      </a:rPr>
                      <m:t>𝑛</m:t>
                    </m:r>
                  </m:oMath>
                </a14:m>
                <a:r>
                  <a:rPr lang="vi-VN" dirty="0"/>
                  <a:t> biến ngẫu nhiên Bernoulli độc lập.</a:t>
                </a:r>
              </a:p>
              <a:p>
                <a:r>
                  <a:rPr lang="vi-VN" dirty="0"/>
                  <a:t>Số trung bình và phương sai bằng số trung bình và phương sai Bernoulli nhân với </a:t>
                </a:r>
                <a14:m>
                  <m:oMath xmlns:m="http://schemas.openxmlformats.org/officeDocument/2006/math">
                    <m:r>
                      <a:rPr lang="en-US" altLang="ko-KR" i="1" dirty="0" smtClean="0">
                        <a:latin typeface="Cambria Math" panose="02040503050406030204" pitchFamily="18" charset="0"/>
                      </a:rPr>
                      <m:t>𝑛</m:t>
                    </m:r>
                  </m:oMath>
                </a14:m>
                <a:r>
                  <a:rPr lang="vi-VN" dirty="0"/>
                  <a:t>. </a:t>
                </a:r>
              </a:p>
            </p:txBody>
          </p:sp>
        </mc:Choice>
        <mc:Fallback xmlns="">
          <p:sp>
            <p:nvSpPr>
              <p:cNvPr id="3" name="Notes Placeholder 2"/>
              <p:cNvSpPr>
                <a:spLocks noGrp="1"/>
              </p:cNvSpPr>
              <p:nvPr>
                <p:ph type="body" idx="1"/>
              </p:nvPr>
            </p:nvSpPr>
            <p:spPr/>
            <p:txBody>
              <a:bodyPr/>
              <a:lstStyle/>
              <a:p>
                <a:r>
                  <a:rPr lang="vi-VN" dirty="0"/>
                  <a:t>Chính thức hơn, một biến ngẫu nhiên nhị thức là tổng của </a:t>
                </a:r>
                <a:r>
                  <a:rPr lang="en-US" altLang="ko-KR" i="0" dirty="0">
                    <a:latin typeface="Cambria Math" panose="02040503050406030204" pitchFamily="18" charset="0"/>
                  </a:rPr>
                  <a:t>𝑛</a:t>
                </a:r>
                <a:r>
                  <a:rPr lang="vi-VN" dirty="0"/>
                  <a:t> biến ngẫu nhiên Bernoulli độc lập.</a:t>
                </a:r>
              </a:p>
              <a:p>
                <a:r>
                  <a:rPr lang="vi-VN" dirty="0"/>
                  <a:t>Số trung bình và phương sai bằng số trung bình và phương sai Bernoulli nhân với </a:t>
                </a:r>
                <a:r>
                  <a:rPr lang="en-US" altLang="ko-KR" i="0" dirty="0">
                    <a:latin typeface="Cambria Math" panose="02040503050406030204" pitchFamily="18" charset="0"/>
                  </a:rPr>
                  <a:t>𝑛</a:t>
                </a:r>
                <a:r>
                  <a:rPr lang="vi-VN" dirty="0"/>
                  <a:t>. </a:t>
                </a:r>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55</a:t>
            </a:fld>
            <a:endParaRPr lang="ko-KR" altLang="en-US"/>
          </a:p>
        </p:txBody>
      </p:sp>
    </p:spTree>
    <p:extLst>
      <p:ext uri="{BB962C8B-B14F-4D97-AF65-F5344CB8AC3E}">
        <p14:creationId xmlns:p14="http://schemas.microsoft.com/office/powerpoint/2010/main" val="35810212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vi-VN" dirty="0"/>
                  <a:t>Lưu ý:</a:t>
                </a:r>
              </a:p>
              <a:p>
                <a:r>
                  <a:rPr lang="vi-VN" dirty="0"/>
                  <a:t>Bạn sẽ có dạng đồ thị này cho phân phối nhị thức khi </a:t>
                </a:r>
                <a14:m>
                  <m:oMath xmlns:m="http://schemas.openxmlformats.org/officeDocument/2006/math">
                    <m:r>
                      <a:rPr lang="en-US" altLang="ko-KR" i="1" dirty="0" smtClean="0">
                        <a:latin typeface="Cambria Math" panose="02040503050406030204" pitchFamily="18" charset="0"/>
                      </a:rPr>
                      <m:t>𝑛</m:t>
                    </m:r>
                    <m:r>
                      <a:rPr lang="en-US" altLang="ko-KR" i="1" dirty="0" smtClean="0">
                        <a:latin typeface="Cambria Math" panose="02040503050406030204" pitchFamily="18" charset="0"/>
                      </a:rPr>
                      <m:t> = 10 </m:t>
                    </m:r>
                  </m:oMath>
                </a14:m>
                <a:r>
                  <a:rPr lang="vi-VN" dirty="0"/>
                  <a:t>và </a:t>
                </a:r>
                <a14:m>
                  <m:oMath xmlns:m="http://schemas.openxmlformats.org/officeDocument/2006/math">
                    <m:r>
                      <a:rPr lang="en-US" altLang="ko-KR" i="1" dirty="0" smtClean="0">
                        <a:latin typeface="Cambria Math" panose="02040503050406030204" pitchFamily="18" charset="0"/>
                      </a:rPr>
                      <m:t>𝑝</m:t>
                    </m:r>
                    <m:r>
                      <a:rPr lang="en-US" altLang="ko-KR" i="1" dirty="0" smtClean="0">
                        <a:latin typeface="Cambria Math" panose="02040503050406030204" pitchFamily="18" charset="0"/>
                      </a:rPr>
                      <m:t> =0.5</m:t>
                    </m:r>
                  </m:oMath>
                </a14:m>
                <a:r>
                  <a:rPr lang="vi-VN" dirty="0"/>
                  <a:t>.</a:t>
                </a:r>
              </a:p>
              <a:p>
                <a:r>
                  <a:rPr lang="vi-VN" dirty="0"/>
                  <a:t>Lưu ý rằng</a:t>
                </a:r>
                <a:r>
                  <a:rPr lang="vi-VN" baseline="0" dirty="0"/>
                  <a:t> số </a:t>
                </a:r>
                <a:r>
                  <a:rPr lang="vi-VN" dirty="0"/>
                  <a:t>trung bình là </a:t>
                </a:r>
                <a14:m>
                  <m:oMath xmlns:m="http://schemas.openxmlformats.org/officeDocument/2006/math">
                    <m:r>
                      <a:rPr lang="en-US" altLang="ko-KR" b="0" i="1" smtClean="0">
                        <a:latin typeface="Cambria Math" panose="02040503050406030204" pitchFamily="18" charset="0"/>
                      </a:rPr>
                      <m:t>𝑛</m:t>
                    </m:r>
                    <m:r>
                      <a:rPr lang="en-US" altLang="ko-KR" b="0" i="1" smtClean="0">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ea typeface="Cambria Math" panose="02040503050406030204" pitchFamily="18" charset="0"/>
                      </a:rPr>
                      <m:t>𝑝</m:t>
                    </m:r>
                    <m:r>
                      <a:rPr lang="en-US" altLang="ko-KR" b="0" i="1" smtClean="0">
                        <a:latin typeface="Cambria Math" panose="02040503050406030204" pitchFamily="18" charset="0"/>
                        <a:ea typeface="Cambria Math" panose="02040503050406030204" pitchFamily="18" charset="0"/>
                      </a:rPr>
                      <m:t>=5</m:t>
                    </m:r>
                  </m:oMath>
                </a14:m>
                <a:r>
                  <a:rPr lang="vi-VN" dirty="0"/>
                  <a:t> </a:t>
                </a:r>
                <a:r>
                  <a:rPr lang="vi-VN" b="1" dirty="0"/>
                  <a:t>trùng với</a:t>
                </a:r>
                <a:r>
                  <a:rPr lang="vi-VN" dirty="0"/>
                  <a:t> đỉnh đồ thị (yếu vị).</a:t>
                </a:r>
              </a:p>
            </p:txBody>
          </p:sp>
        </mc:Choice>
        <mc:Fallback xmlns="">
          <p:sp>
            <p:nvSpPr>
              <p:cNvPr id="3" name="Notes Placeholder 2"/>
              <p:cNvSpPr>
                <a:spLocks noGrp="1"/>
              </p:cNvSpPr>
              <p:nvPr>
                <p:ph type="body" idx="1"/>
              </p:nvPr>
            </p:nvSpPr>
            <p:spPr/>
            <p:txBody>
              <a:bodyPr/>
              <a:lstStyle/>
              <a:p>
                <a:r>
                  <a:rPr lang="en-US" altLang="ko-KR" dirty="0"/>
                  <a:t>Note:</a:t>
                </a:r>
              </a:p>
              <a:p>
                <a:r>
                  <a:rPr lang="en-US" altLang="ko-KR" dirty="0"/>
                  <a:t>You have this shape for the Binomial probability distribution when </a:t>
                </a:r>
                <a:r>
                  <a:rPr lang="en-US" altLang="ko-KR" i="0" dirty="0">
                    <a:latin typeface="Cambria Math" panose="02040503050406030204" pitchFamily="18" charset="0"/>
                  </a:rPr>
                  <a:t>𝑛 = 10 </a:t>
                </a:r>
                <a:r>
                  <a:rPr lang="en-US" altLang="ko-KR" dirty="0"/>
                  <a:t>and </a:t>
                </a:r>
                <a:r>
                  <a:rPr lang="en-US" altLang="ko-KR" i="0" dirty="0">
                    <a:latin typeface="Cambria Math" panose="02040503050406030204" pitchFamily="18" charset="0"/>
                  </a:rPr>
                  <a:t>𝑝 =0.5</a:t>
                </a:r>
                <a:r>
                  <a:rPr lang="en-US" altLang="ko-KR" dirty="0"/>
                  <a:t>.</a:t>
                </a:r>
              </a:p>
              <a:p>
                <a:r>
                  <a:rPr lang="en-US" altLang="ko-KR" dirty="0"/>
                  <a:t>Please note that</a:t>
                </a:r>
                <a:r>
                  <a:rPr lang="en-US" altLang="ko-KR" baseline="0" dirty="0"/>
                  <a:t> the </a:t>
                </a:r>
                <a:r>
                  <a:rPr lang="en-US" altLang="ko-KR" dirty="0"/>
                  <a:t>mean is </a:t>
                </a:r>
                <a:r>
                  <a:rPr lang="en-US" altLang="ko-KR" b="0" i="0">
                    <a:latin typeface="Cambria Math" panose="02040503050406030204" pitchFamily="18" charset="0"/>
                  </a:rPr>
                  <a:t>𝑛</a:t>
                </a:r>
                <a:r>
                  <a:rPr lang="en-US" altLang="ko-KR" b="0" i="0">
                    <a:latin typeface="Cambria Math" panose="02040503050406030204" pitchFamily="18" charset="0"/>
                    <a:ea typeface="Cambria Math" panose="02040503050406030204" pitchFamily="18" charset="0"/>
                  </a:rPr>
                  <a:t>×𝑝=5</a:t>
                </a:r>
                <a:r>
                  <a:rPr lang="en-US" altLang="ko-KR" dirty="0"/>
                  <a:t> </a:t>
                </a:r>
                <a:r>
                  <a:rPr lang="en-US" altLang="ko-KR" b="1" dirty="0"/>
                  <a:t>coincident</a:t>
                </a:r>
                <a:r>
                  <a:rPr lang="en-US" altLang="ko-KR" dirty="0"/>
                  <a:t> with the peak (the mode).</a:t>
                </a:r>
                <a:endParaRPr lang="ko-KR" alt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56</a:t>
            </a:fld>
            <a:endParaRPr lang="ko-KR" altLang="en-US"/>
          </a:p>
        </p:txBody>
      </p:sp>
    </p:spTree>
    <p:extLst>
      <p:ext uri="{BB962C8B-B14F-4D97-AF65-F5344CB8AC3E}">
        <p14:creationId xmlns:p14="http://schemas.microsoft.com/office/powerpoint/2010/main" val="27851649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r>
                  <a:rPr lang="vi-VN" dirty="0"/>
                  <a:t>Bạn sẽ có dạng đồ thị này cho phân phối nhị thức khi </a:t>
                </a:r>
                <a14:m>
                  <m:oMath xmlns:m="http://schemas.openxmlformats.org/officeDocument/2006/math">
                    <m:r>
                      <a:rPr lang="en-US" altLang="ko-KR" i="1" dirty="0" smtClean="0">
                        <a:latin typeface="Cambria Math" panose="02040503050406030204" pitchFamily="18" charset="0"/>
                      </a:rPr>
                      <m:t>𝑛</m:t>
                    </m:r>
                    <m:r>
                      <a:rPr lang="en-US" altLang="ko-KR" i="1" dirty="0" smtClean="0">
                        <a:latin typeface="Cambria Math" panose="02040503050406030204" pitchFamily="18" charset="0"/>
                      </a:rPr>
                      <m:t> = 10 </m:t>
                    </m:r>
                  </m:oMath>
                </a14:m>
                <a:r>
                  <a:rPr lang="vi-VN" dirty="0"/>
                  <a:t>và </a:t>
                </a:r>
                <a14:m>
                  <m:oMath xmlns:m="http://schemas.openxmlformats.org/officeDocument/2006/math">
                    <m:r>
                      <a:rPr lang="en-US" altLang="ko-KR" i="1" dirty="0" smtClean="0">
                        <a:latin typeface="Cambria Math" panose="02040503050406030204" pitchFamily="18" charset="0"/>
                      </a:rPr>
                      <m:t>𝑝</m:t>
                    </m:r>
                    <m:r>
                      <a:rPr lang="en-US" altLang="ko-KR" i="1" dirty="0" smtClean="0">
                        <a:latin typeface="Cambria Math" panose="02040503050406030204" pitchFamily="18" charset="0"/>
                      </a:rPr>
                      <m:t> =0.3</m:t>
                    </m:r>
                  </m:oMath>
                </a14:m>
                <a:r>
                  <a:rPr lang="vi-VN" dirty="0"/>
                  <a:t>.</a:t>
                </a:r>
              </a:p>
              <a:p>
                <a:r>
                  <a:rPr lang="vi-VN" dirty="0"/>
                  <a:t>Lưu ý rằng</a:t>
                </a:r>
                <a:r>
                  <a:rPr lang="vi-VN" baseline="0" dirty="0"/>
                  <a:t> số </a:t>
                </a:r>
                <a:r>
                  <a:rPr lang="vi-VN" dirty="0"/>
                  <a:t>trung bình là </a:t>
                </a:r>
                <a14:m>
                  <m:oMath xmlns:m="http://schemas.openxmlformats.org/officeDocument/2006/math">
                    <m:r>
                      <a:rPr lang="en-US" altLang="ko-KR" b="0" i="1" smtClean="0">
                        <a:latin typeface="Cambria Math" panose="02040503050406030204" pitchFamily="18" charset="0"/>
                      </a:rPr>
                      <m:t>𝑛</m:t>
                    </m:r>
                    <m:r>
                      <a:rPr lang="en-US" altLang="ko-KR" b="0" i="1" smtClean="0">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ea typeface="Cambria Math" panose="02040503050406030204" pitchFamily="18" charset="0"/>
                      </a:rPr>
                      <m:t>𝑝</m:t>
                    </m:r>
                    <m:r>
                      <a:rPr lang="en-US" altLang="ko-KR" b="0" i="1" smtClean="0">
                        <a:latin typeface="Cambria Math" panose="02040503050406030204" pitchFamily="18" charset="0"/>
                        <a:ea typeface="Cambria Math" panose="02040503050406030204" pitchFamily="18" charset="0"/>
                      </a:rPr>
                      <m:t>=3</m:t>
                    </m:r>
                  </m:oMath>
                </a14:m>
                <a:r>
                  <a:rPr lang="vi-VN" dirty="0"/>
                  <a:t> </a:t>
                </a:r>
                <a:r>
                  <a:rPr lang="vi-VN" b="1" dirty="0"/>
                  <a:t>trùng với</a:t>
                </a:r>
                <a:r>
                  <a:rPr lang="vi-VN" dirty="0"/>
                  <a:t> đỉnh đồ thị (yếu vị).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r>
                  <a:rPr lang="en-US" altLang="ko-KR" dirty="0"/>
                  <a:t>You have this shape for the Binomial probability distribution when </a:t>
                </a:r>
                <a:r>
                  <a:rPr lang="en-US" altLang="ko-KR" i="0" dirty="0">
                    <a:latin typeface="Cambria Math" panose="02040503050406030204" pitchFamily="18" charset="0"/>
                  </a:rPr>
                  <a:t>𝑛 = 10 </a:t>
                </a:r>
                <a:r>
                  <a:rPr lang="en-US" altLang="ko-KR" dirty="0"/>
                  <a:t>and </a:t>
                </a:r>
                <a:r>
                  <a:rPr lang="en-US" altLang="ko-KR" i="0" dirty="0">
                    <a:latin typeface="Cambria Math" panose="02040503050406030204" pitchFamily="18" charset="0"/>
                  </a:rPr>
                  <a:t>𝑝 =0.3</a:t>
                </a:r>
                <a:r>
                  <a:rPr lang="en-US" altLang="ko-KR" dirty="0"/>
                  <a:t>.</a:t>
                </a:r>
              </a:p>
              <a:p>
                <a:r>
                  <a:rPr lang="en-US" altLang="ko-KR" dirty="0"/>
                  <a:t>Please note that</a:t>
                </a:r>
                <a:r>
                  <a:rPr lang="en-US" altLang="ko-KR" baseline="0" dirty="0"/>
                  <a:t> the </a:t>
                </a:r>
                <a:r>
                  <a:rPr lang="en-US" altLang="ko-KR" dirty="0"/>
                  <a:t>mean is </a:t>
                </a:r>
                <a:r>
                  <a:rPr lang="en-US" altLang="ko-KR" b="0" i="0">
                    <a:latin typeface="Cambria Math" panose="02040503050406030204" pitchFamily="18" charset="0"/>
                  </a:rPr>
                  <a:t>𝑛</a:t>
                </a:r>
                <a:r>
                  <a:rPr lang="en-US" altLang="ko-KR" b="0" i="0">
                    <a:latin typeface="Cambria Math" panose="02040503050406030204" pitchFamily="18" charset="0"/>
                    <a:ea typeface="Cambria Math" panose="02040503050406030204" pitchFamily="18" charset="0"/>
                  </a:rPr>
                  <a:t>×𝑝=3</a:t>
                </a:r>
                <a:r>
                  <a:rPr lang="en-US" altLang="ko-KR" dirty="0"/>
                  <a:t> </a:t>
                </a:r>
                <a:r>
                  <a:rPr lang="en-US" altLang="ko-KR" b="1" dirty="0"/>
                  <a:t>coincident</a:t>
                </a:r>
                <a:r>
                  <a:rPr lang="en-US" altLang="ko-KR" dirty="0"/>
                  <a:t> with the peak (the mode).  </a:t>
                </a:r>
                <a:endParaRPr lang="ko-KR" alt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57</a:t>
            </a:fld>
            <a:endParaRPr lang="ko-KR" altLang="en-US"/>
          </a:p>
        </p:txBody>
      </p:sp>
    </p:spTree>
    <p:extLst>
      <p:ext uri="{BB962C8B-B14F-4D97-AF65-F5344CB8AC3E}">
        <p14:creationId xmlns:p14="http://schemas.microsoft.com/office/powerpoint/2010/main" val="6647243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vi-VN" dirty="0"/>
                  <a:t>Lưu ý:</a:t>
                </a:r>
              </a:p>
              <a:p>
                <a:r>
                  <a:rPr lang="vi-VN" dirty="0"/>
                  <a:t>Bạn sẽ có dạng đồ thị này cho phân phối nhị thức khi </a:t>
                </a:r>
                <a14:m>
                  <m:oMath xmlns:m="http://schemas.openxmlformats.org/officeDocument/2006/math">
                    <m:r>
                      <a:rPr lang="en-US" altLang="ko-KR" i="1" dirty="0" smtClean="0">
                        <a:latin typeface="Cambria Math" panose="02040503050406030204" pitchFamily="18" charset="0"/>
                      </a:rPr>
                      <m:t>𝑛</m:t>
                    </m:r>
                    <m:r>
                      <a:rPr lang="en-US" altLang="ko-KR" i="1" dirty="0" smtClean="0">
                        <a:latin typeface="Cambria Math" panose="02040503050406030204" pitchFamily="18" charset="0"/>
                      </a:rPr>
                      <m:t> = 10 </m:t>
                    </m:r>
                  </m:oMath>
                </a14:m>
                <a:r>
                  <a:rPr lang="vi-VN" dirty="0"/>
                  <a:t>và </a:t>
                </a:r>
                <a14:m>
                  <m:oMath xmlns:m="http://schemas.openxmlformats.org/officeDocument/2006/math">
                    <m:r>
                      <a:rPr lang="en-US" altLang="ko-KR" i="1" dirty="0" smtClean="0">
                        <a:latin typeface="Cambria Math" panose="02040503050406030204" pitchFamily="18" charset="0"/>
                      </a:rPr>
                      <m:t>𝑝</m:t>
                    </m:r>
                    <m:r>
                      <a:rPr lang="en-US" altLang="ko-KR" i="1" dirty="0" smtClean="0">
                        <a:latin typeface="Cambria Math" panose="02040503050406030204" pitchFamily="18" charset="0"/>
                      </a:rPr>
                      <m:t> =0.7</m:t>
                    </m:r>
                  </m:oMath>
                </a14:m>
                <a:r>
                  <a:rPr lang="vi-VN" dirty="0"/>
                  <a:t>.</a:t>
                </a:r>
              </a:p>
              <a:p>
                <a:r>
                  <a:rPr lang="vi-VN" dirty="0"/>
                  <a:t>Lưu ý rằng</a:t>
                </a:r>
                <a:r>
                  <a:rPr lang="vi-VN" baseline="0" dirty="0"/>
                  <a:t> số </a:t>
                </a:r>
                <a:r>
                  <a:rPr lang="vi-VN" dirty="0"/>
                  <a:t>trung bình là </a:t>
                </a:r>
                <a14:m>
                  <m:oMath xmlns:m="http://schemas.openxmlformats.org/officeDocument/2006/math">
                    <m:r>
                      <a:rPr lang="en-US" altLang="ko-KR" b="0" i="1" smtClean="0">
                        <a:latin typeface="Cambria Math" panose="02040503050406030204" pitchFamily="18" charset="0"/>
                      </a:rPr>
                      <m:t>𝑛</m:t>
                    </m:r>
                    <m:r>
                      <a:rPr lang="en-US" altLang="ko-KR" b="0" i="1" smtClean="0">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ea typeface="Cambria Math" panose="02040503050406030204" pitchFamily="18" charset="0"/>
                      </a:rPr>
                      <m:t>𝑝</m:t>
                    </m:r>
                    <m:r>
                      <a:rPr lang="en-US" altLang="ko-KR" b="0" i="1" smtClean="0">
                        <a:latin typeface="Cambria Math" panose="02040503050406030204" pitchFamily="18" charset="0"/>
                        <a:ea typeface="Cambria Math" panose="02040503050406030204" pitchFamily="18" charset="0"/>
                      </a:rPr>
                      <m:t>=7</m:t>
                    </m:r>
                  </m:oMath>
                </a14:m>
                <a:r>
                  <a:rPr lang="vi-VN" dirty="0"/>
                  <a:t> </a:t>
                </a:r>
                <a:r>
                  <a:rPr lang="vi-VN" b="1" dirty="0"/>
                  <a:t>trùng với</a:t>
                </a:r>
                <a:r>
                  <a:rPr lang="vi-VN" dirty="0"/>
                  <a:t> đỉnh đồ thị (yếu vị).  </a:t>
                </a:r>
              </a:p>
              <a:p>
                <a:endParaRPr lang="ko-KR" altLang="en-US" dirty="0"/>
              </a:p>
            </p:txBody>
          </p:sp>
        </mc:Choice>
        <mc:Fallback xmlns="">
          <p:sp>
            <p:nvSpPr>
              <p:cNvPr id="3" name="Notes Placeholder 2"/>
              <p:cNvSpPr>
                <a:spLocks noGrp="1"/>
              </p:cNvSpPr>
              <p:nvPr>
                <p:ph type="body" idx="1"/>
              </p:nvPr>
            </p:nvSpPr>
            <p:spPr/>
            <p:txBody>
              <a:bodyPr/>
              <a:lstStyle/>
              <a:p>
                <a:r>
                  <a:rPr lang="en-US" altLang="ko-KR" dirty="0"/>
                  <a:t>Note:</a:t>
                </a:r>
              </a:p>
              <a:p>
                <a:r>
                  <a:rPr lang="en-US" altLang="ko-KR" dirty="0"/>
                  <a:t>You have this shape for the Binomial probability distribution when </a:t>
                </a:r>
                <a:r>
                  <a:rPr lang="en-US" altLang="ko-KR" i="0" dirty="0">
                    <a:latin typeface="Cambria Math" panose="02040503050406030204" pitchFamily="18" charset="0"/>
                  </a:rPr>
                  <a:t>𝑛 = 10 </a:t>
                </a:r>
                <a:r>
                  <a:rPr lang="en-US" altLang="ko-KR" dirty="0"/>
                  <a:t>and </a:t>
                </a:r>
                <a:r>
                  <a:rPr lang="en-US" altLang="ko-KR" i="0" dirty="0">
                    <a:latin typeface="Cambria Math" panose="02040503050406030204" pitchFamily="18" charset="0"/>
                  </a:rPr>
                  <a:t>𝑝 =0.7</a:t>
                </a:r>
                <a:r>
                  <a:rPr lang="en-US" altLang="ko-KR" dirty="0"/>
                  <a:t>.</a:t>
                </a:r>
              </a:p>
              <a:p>
                <a:r>
                  <a:rPr lang="en-US" altLang="ko-KR" dirty="0"/>
                  <a:t>Please note that</a:t>
                </a:r>
                <a:r>
                  <a:rPr lang="en-US" altLang="ko-KR" baseline="0" dirty="0"/>
                  <a:t> the </a:t>
                </a:r>
                <a:r>
                  <a:rPr lang="en-US" altLang="ko-KR" dirty="0"/>
                  <a:t>mean is </a:t>
                </a:r>
                <a:r>
                  <a:rPr lang="en-US" altLang="ko-KR" b="0" i="0">
                    <a:latin typeface="Cambria Math" panose="02040503050406030204" pitchFamily="18" charset="0"/>
                  </a:rPr>
                  <a:t>𝑛</a:t>
                </a:r>
                <a:r>
                  <a:rPr lang="en-US" altLang="ko-KR" b="0" i="0">
                    <a:latin typeface="Cambria Math" panose="02040503050406030204" pitchFamily="18" charset="0"/>
                    <a:ea typeface="Cambria Math" panose="02040503050406030204" pitchFamily="18" charset="0"/>
                  </a:rPr>
                  <a:t>×𝑝=7</a:t>
                </a:r>
                <a:r>
                  <a:rPr lang="en-US" altLang="ko-KR" dirty="0"/>
                  <a:t> </a:t>
                </a:r>
                <a:r>
                  <a:rPr lang="en-US" altLang="ko-KR" b="1" dirty="0"/>
                  <a:t>coincident</a:t>
                </a:r>
                <a:r>
                  <a:rPr lang="en-US" altLang="ko-KR" dirty="0"/>
                  <a:t> with the peak (the mode).  </a:t>
                </a:r>
                <a:endParaRPr lang="ko-KR" altLang="en-US" dirty="0"/>
              </a:p>
              <a:p>
                <a:endParaRPr lang="ko-KR" alt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58</a:t>
            </a:fld>
            <a:endParaRPr lang="ko-KR" altLang="en-US"/>
          </a:p>
        </p:txBody>
      </p:sp>
    </p:spTree>
    <p:extLst>
      <p:ext uri="{BB962C8B-B14F-4D97-AF65-F5344CB8AC3E}">
        <p14:creationId xmlns:p14="http://schemas.microsoft.com/office/powerpoint/2010/main" val="69624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r>
              <a:rPr lang="vi-VN" dirty="0"/>
              <a:t>Bạn có thể lập mô hình với biến ngẫu nhiên nhị thức khi kết quả là tổng của các kết quả nhị phân.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59</a:t>
            </a:fld>
            <a:endParaRPr lang="ko-KR" altLang="en-US"/>
          </a:p>
        </p:txBody>
      </p:sp>
    </p:spTree>
    <p:extLst>
      <p:ext uri="{BB962C8B-B14F-4D97-AF65-F5344CB8AC3E}">
        <p14:creationId xmlns:p14="http://schemas.microsoft.com/office/powerpoint/2010/main" val="966997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Ở đây, bạn có thể định nghĩa một không gian mẫu là một khái niệm quan trọng.</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Các ví dụ hiển thị ở đây tương ứng với các không gian mẫu hữu hạn.</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Tuy nhiên, cũng có thể có những không gian mẫu vô hạn như bạn sẽ thấy.</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a:t>
            </a:fld>
            <a:endParaRPr lang="ko-KR" altLang="en-US"/>
          </a:p>
        </p:txBody>
      </p:sp>
    </p:spTree>
    <p:extLst>
      <p:ext uri="{BB962C8B-B14F-4D97-AF65-F5344CB8AC3E}">
        <p14:creationId xmlns:p14="http://schemas.microsoft.com/office/powerpoint/2010/main" val="23466460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Bạn có thể lập mô hình với biến ngẫu nhiên nhị thức khi kết quả là tổng của các kết quả nhị phân. </a:t>
            </a:r>
          </a:p>
          <a:p>
            <a:endParaRPr lang="ko-KR" alt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60</a:t>
            </a:fld>
            <a:endParaRPr lang="ko-KR" altLang="en-US"/>
          </a:p>
        </p:txBody>
      </p:sp>
    </p:spTree>
    <p:extLst>
      <p:ext uri="{BB962C8B-B14F-4D97-AF65-F5344CB8AC3E}">
        <p14:creationId xmlns:p14="http://schemas.microsoft.com/office/powerpoint/2010/main" val="13551320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vi-VN" dirty="0"/>
                  <a:t>Bạn không những có thể tính xác suất một số </a:t>
                </a:r>
                <a14:m>
                  <m:oMath xmlns:m="http://schemas.openxmlformats.org/officeDocument/2006/math">
                    <m:r>
                      <a:rPr lang="en-US" altLang="ko-KR" i="1" dirty="0" smtClean="0">
                        <a:latin typeface="Cambria Math" panose="02040503050406030204" pitchFamily="18" charset="0"/>
                      </a:rPr>
                      <m:t>𝑥</m:t>
                    </m:r>
                  </m:oMath>
                </a14:m>
                <a:r>
                  <a:rPr lang="vi-VN" dirty="0"/>
                  <a:t> cho trước mà còn có thể tính xác suất của các khoảng:</a:t>
                </a:r>
                <a:r>
                  <a:rPr lang="vi-VN" baseline="0" dirty="0"/>
                  <a:t> trong trường hợp này là </a:t>
                </a:r>
                <a14:m>
                  <m:oMath xmlns:m="http://schemas.openxmlformats.org/officeDocument/2006/math">
                    <m:r>
                      <a:rPr lang="en-US" altLang="ko-KR" sz="1200" i="1" dirty="0" smtClean="0">
                        <a:latin typeface="Cambria Math" panose="02040503050406030204" pitchFamily="18" charset="0"/>
                        <a:cs typeface="Times New Roman" panose="02020603050405020304" pitchFamily="18" charset="0"/>
                        <a:sym typeface="Symbol" panose="05050102010706020507" pitchFamily="18" charset="2"/>
                      </a:rPr>
                      <m:t>𝑃</m:t>
                    </m:r>
                    <m:d>
                      <m:dPr>
                        <m:ctrlPr>
                          <a:rPr lang="en-US" altLang="ko-KR" sz="1200" i="1" dirty="0">
                            <a:latin typeface="Cambria Math" panose="02040503050406030204" pitchFamily="18" charset="0"/>
                            <a:cs typeface="Times New Roman" panose="02020603050405020304" pitchFamily="18" charset="0"/>
                            <a:sym typeface="Symbol" panose="05050102010706020507" pitchFamily="18" charset="2"/>
                          </a:rPr>
                        </m:ctrlPr>
                      </m:dPr>
                      <m:e>
                        <m:r>
                          <a:rPr lang="en-US" altLang="ko-KR" sz="1200" i="1" dirty="0">
                            <a:latin typeface="Cambria Math" panose="02040503050406030204" pitchFamily="18" charset="0"/>
                            <a:cs typeface="Times New Roman" panose="02020603050405020304" pitchFamily="18" charset="0"/>
                            <a:sym typeface="Symbol" panose="05050102010706020507" pitchFamily="18" charset="2"/>
                          </a:rPr>
                          <m:t>𝑋</m:t>
                        </m:r>
                        <m:r>
                          <a:rPr lang="en-US" altLang="ko-KR" sz="1200" i="1" dirty="0">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m:t>
                        </m:r>
                        <m:r>
                          <a:rPr lang="en-US" altLang="ko-KR" sz="1200" b="0" i="1" dirty="0" smtClean="0">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2</m:t>
                        </m:r>
                      </m:e>
                    </m:d>
                  </m:oMath>
                </a14:m>
                <a:r>
                  <a:rPr lang="vi-VN" dirty="0"/>
                  <a:t>.</a:t>
                </a:r>
              </a:p>
            </p:txBody>
          </p:sp>
        </mc:Choice>
        <mc:Fallback xmlns="">
          <p:sp>
            <p:nvSpPr>
              <p:cNvPr id="3" name="Notes Placeholder 2"/>
              <p:cNvSpPr>
                <a:spLocks noGrp="1"/>
              </p:cNvSpPr>
              <p:nvPr>
                <p:ph type="body" idx="1"/>
              </p:nvPr>
            </p:nvSpPr>
            <p:spPr/>
            <p:txBody>
              <a:bodyPr/>
              <a:lstStyle/>
              <a:p>
                <a:r>
                  <a:rPr lang="en-US" altLang="ko-KR" dirty="0"/>
                  <a:t>Note:</a:t>
                </a:r>
              </a:p>
              <a:p>
                <a:r>
                  <a:rPr lang="en-US" altLang="ko-KR" dirty="0"/>
                  <a:t>Not only can you calculate the probabilities for a given </a:t>
                </a:r>
                <a:r>
                  <a:rPr lang="en-US" altLang="ko-KR" i="0" dirty="0">
                    <a:latin typeface="Cambria Math" panose="02040503050406030204" pitchFamily="18" charset="0"/>
                  </a:rPr>
                  <a:t>𝑥</a:t>
                </a:r>
                <a:r>
                  <a:rPr lang="en-US" altLang="ko-KR" dirty="0"/>
                  <a:t>, you can also calculate the probability of intervals:</a:t>
                </a:r>
                <a:r>
                  <a:rPr lang="en-US" altLang="ko-KR" baseline="0" dirty="0"/>
                  <a:t> in this case </a:t>
                </a:r>
                <a:r>
                  <a:rPr lang="en-US" altLang="ko-KR" sz="1200" i="0" dirty="0">
                    <a:latin typeface="Cambria Math" panose="02040503050406030204" pitchFamily="18" charset="0"/>
                    <a:cs typeface="Times New Roman" panose="02020603050405020304" pitchFamily="18" charset="0"/>
                    <a:sym typeface="Symbol" panose="05050102010706020507" pitchFamily="18" charset="2"/>
                  </a:rPr>
                  <a:t>𝑃(𝑋</a:t>
                </a:r>
                <a:r>
                  <a:rPr lang="en-US" altLang="ko-KR" sz="1200" i="0" dirty="0">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a:t>≤</a:t>
                </a:r>
                <a:r>
                  <a:rPr lang="en-US" altLang="ko-KR" sz="1200" b="0" i="0" dirty="0">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a:t>2)</a:t>
                </a:r>
                <a:r>
                  <a:rPr lang="en-US" altLang="ko-KR" dirty="0"/>
                  <a:t>.</a:t>
                </a:r>
                <a:endParaRPr lang="ko-KR" alt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61</a:t>
            </a:fld>
            <a:endParaRPr lang="ko-KR" altLang="en-US"/>
          </a:p>
        </p:txBody>
      </p:sp>
    </p:spTree>
    <p:extLst>
      <p:ext uri="{BB962C8B-B14F-4D97-AF65-F5344CB8AC3E}">
        <p14:creationId xmlns:p14="http://schemas.microsoft.com/office/powerpoint/2010/main" val="22517231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r>
              <a:rPr lang="vi-VN" dirty="0"/>
              <a:t>Biến ngẫu nhiên Poisson là ví dụ khác của biến ngẫu nhiên rời rạc.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62</a:t>
            </a:fld>
            <a:endParaRPr lang="ko-KR" altLang="en-US"/>
          </a:p>
        </p:txBody>
      </p:sp>
    </p:spTree>
    <p:extLst>
      <p:ext uri="{BB962C8B-B14F-4D97-AF65-F5344CB8AC3E}">
        <p14:creationId xmlns:p14="http://schemas.microsoft.com/office/powerpoint/2010/main" val="39255762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vi-VN" dirty="0"/>
                  <a:t>Lưu ý:</a:t>
                </a:r>
              </a:p>
              <a:p>
                <a:r>
                  <a:rPr lang="vi-VN" dirty="0"/>
                  <a:t>Phân phối nhị thức và phân phối Poisson giống và khác nhau ở vài điểm.</a:t>
                </a:r>
              </a:p>
              <a:p>
                <a:r>
                  <a:rPr lang="vi-VN" dirty="0"/>
                  <a:t>a) Giống: </a:t>
                </a:r>
              </a:p>
              <a:p>
                <a:r>
                  <a:rPr lang="vi-VN" dirty="0"/>
                  <a:t>    + Cả hai đều lập mô hình tần số hoặc số lần đếm.</a:t>
                </a:r>
              </a:p>
              <a:p>
                <a:r>
                  <a:rPr lang="vi-VN" dirty="0"/>
                  <a:t>    + Cả hai đều đưa ra xác suất cho một tần suất </a:t>
                </a:r>
                <a14:m>
                  <m:oMath xmlns:m="http://schemas.openxmlformats.org/officeDocument/2006/math">
                    <m:r>
                      <a:rPr lang="en-US" altLang="ko-KR" i="1" dirty="0" smtClean="0">
                        <a:latin typeface="Cambria Math" panose="02040503050406030204" pitchFamily="18" charset="0"/>
                      </a:rPr>
                      <m:t>𝑥</m:t>
                    </m:r>
                  </m:oMath>
                </a14:m>
                <a:r>
                  <a:rPr lang="vi-VN" dirty="0"/>
                  <a:t> cho trước.</a:t>
                </a:r>
              </a:p>
              <a:p>
                <a:r>
                  <a:rPr lang="vi-VN" dirty="0"/>
                  <a:t>b) Khác:</a:t>
                </a:r>
              </a:p>
              <a:p>
                <a:r>
                  <a:rPr lang="vi-VN" dirty="0"/>
                  <a:t>    + Trong phân phối nhị thức tồn tại một giới hạn trên của tần suất:  </a:t>
                </a:r>
                <a14:m>
                  <m:oMath xmlns:m="http://schemas.openxmlformats.org/officeDocument/2006/math">
                    <m:r>
                      <a:rPr lang="en-US" altLang="ko-KR" sz="1200" i="1" smtClean="0">
                        <a:latin typeface="Cambria Math" panose="02040503050406030204" pitchFamily="18" charset="0"/>
                        <a:cs typeface="Times New Roman" panose="02020603050405020304" pitchFamily="18" charset="0"/>
                      </a:rPr>
                      <m:t>0≤</m:t>
                    </m:r>
                    <m:r>
                      <a:rPr lang="en-US" altLang="ko-KR" sz="1200" i="1" smtClean="0">
                        <a:solidFill>
                          <a:srgbClr val="FF0000"/>
                        </a:solidFill>
                        <a:latin typeface="Cambria Math" panose="02040503050406030204" pitchFamily="18" charset="0"/>
                        <a:cs typeface="Times New Roman" panose="02020603050405020304" pitchFamily="18" charset="0"/>
                      </a:rPr>
                      <m:t>𝑥</m:t>
                    </m:r>
                    <m:r>
                      <a:rPr lang="en-US" altLang="ko-KR" sz="1200" i="1">
                        <a:latin typeface="Cambria Math" panose="02040503050406030204" pitchFamily="18" charset="0"/>
                        <a:cs typeface="Times New Roman" panose="02020603050405020304" pitchFamily="18" charset="0"/>
                      </a:rPr>
                      <m:t>≤</m:t>
                    </m:r>
                    <m:r>
                      <a:rPr lang="en-US" altLang="ko-KR" sz="1200" i="1" smtClean="0">
                        <a:solidFill>
                          <a:srgbClr val="0070C0"/>
                        </a:solidFill>
                        <a:latin typeface="Cambria Math" panose="02040503050406030204" pitchFamily="18" charset="0"/>
                        <a:cs typeface="Times New Roman" panose="02020603050405020304" pitchFamily="18" charset="0"/>
                      </a:rPr>
                      <m:t>𝑛</m:t>
                    </m:r>
                  </m:oMath>
                </a14:m>
                <a:r>
                  <a:rPr lang="vi-VN" sz="1200" dirty="0">
                    <a:latin typeface="Arial"/>
                    <a:cs typeface="Times New Roman" panose="02020603050405020304" pitchFamily="18" charset="0"/>
                  </a:rPr>
                  <a:t> </a:t>
                </a:r>
              </a:p>
              <a:p>
                <a:r>
                  <a:rPr lang="vi-VN" dirty="0"/>
                  <a:t>    + Trong phân phối Poisson, tần suất không có giới hạn trên:  </a:t>
                </a:r>
                <a14:m>
                  <m:oMath xmlns:m="http://schemas.openxmlformats.org/officeDocument/2006/math">
                    <m:r>
                      <a:rPr lang="en-US" altLang="ko-KR" sz="1200" i="1" smtClean="0">
                        <a:latin typeface="Cambria Math" panose="02040503050406030204" pitchFamily="18" charset="0"/>
                        <a:cs typeface="Times New Roman" panose="02020603050405020304" pitchFamily="18" charset="0"/>
                      </a:rPr>
                      <m:t>0≤</m:t>
                    </m:r>
                    <m:r>
                      <a:rPr lang="en-US" altLang="ko-KR" sz="1200" i="1" smtClean="0">
                        <a:solidFill>
                          <a:srgbClr val="FF0000"/>
                        </a:solidFill>
                        <a:latin typeface="Cambria Math" panose="02040503050406030204" pitchFamily="18" charset="0"/>
                        <a:cs typeface="Times New Roman" panose="02020603050405020304" pitchFamily="18" charset="0"/>
                      </a:rPr>
                      <m:t>𝑥</m:t>
                    </m:r>
                  </m:oMath>
                </a14:m>
                <a:r>
                  <a:rPr lang="vi-VN" sz="1200" dirty="0">
                    <a:latin typeface="Arial"/>
                    <a:cs typeface="Times New Roman" panose="02020603050405020304" pitchFamily="18" charset="0"/>
                  </a:rPr>
                  <a:t>    </a:t>
                </a:r>
              </a:p>
              <a:p>
                <a:r>
                  <a:rPr lang="vi-VN" sz="1200" dirty="0">
                    <a:latin typeface="Arial"/>
                    <a:cs typeface="Times New Roman" panose="02020603050405020304" pitchFamily="18" charset="0"/>
                  </a:rPr>
                  <a:t>Khi </a:t>
                </a:r>
                <a14:m>
                  <m:oMath xmlns:m="http://schemas.openxmlformats.org/officeDocument/2006/math">
                    <m:r>
                      <a:rPr lang="en-US" altLang="ko-KR" sz="1200" i="1" dirty="0" smtClean="0">
                        <a:latin typeface="Cambria Math" panose="02040503050406030204" pitchFamily="18" charset="0"/>
                        <a:cs typeface="Times New Roman" panose="02020603050405020304" pitchFamily="18" charset="0"/>
                      </a:rPr>
                      <m:t>𝑛</m:t>
                    </m:r>
                  </m:oMath>
                </a14:m>
                <a:r>
                  <a:rPr lang="vi-VN" sz="1200" dirty="0">
                    <a:latin typeface="Arial"/>
                    <a:cs typeface="Times New Roman" panose="02020603050405020304" pitchFamily="18" charset="0"/>
                  </a:rPr>
                  <a:t> tăng lên đồng thời </a:t>
                </a:r>
                <a14:m>
                  <m:oMath xmlns:m="http://schemas.openxmlformats.org/officeDocument/2006/math">
                    <m:r>
                      <a:rPr lang="en-US" altLang="ko-KR" sz="1200" i="1" dirty="0" smtClean="0">
                        <a:solidFill>
                          <a:srgbClr val="0070C0"/>
                        </a:solidFill>
                        <a:latin typeface="Cambria Math" panose="02040503050406030204" pitchFamily="18" charset="0"/>
                        <a:cs typeface="Times New Roman" panose="02020603050405020304" pitchFamily="18" charset="0"/>
                      </a:rPr>
                      <m:t>𝑝</m:t>
                    </m:r>
                  </m:oMath>
                </a14:m>
                <a:r>
                  <a:rPr lang="vi-VN" sz="1200" dirty="0">
                    <a:latin typeface="Arial"/>
                    <a:cs typeface="Times New Roman" panose="02020603050405020304" pitchFamily="18" charset="0"/>
                  </a:rPr>
                  <a:t> giữ ở mức nhỏ để giới hạn trên "không ảnh hưởng” thì </a:t>
                </a:r>
                <a:r>
                  <a:rPr lang="vi-VN" sz="1200" baseline="0" dirty="0">
                    <a:latin typeface="Arial"/>
                    <a:cs typeface="Times New Roman" panose="02020603050405020304" pitchFamily="18" charset="0"/>
                  </a:rPr>
                  <a:t>phân phối nhị thức sẽ “hội tụ” về phân phối Poisson.</a:t>
                </a:r>
              </a:p>
              <a:p>
                <a:endParaRPr lang="en-US" altLang="ko-KR" dirty="0"/>
              </a:p>
            </p:txBody>
          </p:sp>
        </mc:Choice>
        <mc:Fallback xmlns="">
          <p:sp>
            <p:nvSpPr>
              <p:cNvPr id="3" name="Notes Placeholder 2"/>
              <p:cNvSpPr>
                <a:spLocks noGrp="1"/>
              </p:cNvSpPr>
              <p:nvPr>
                <p:ph type="body" idx="1"/>
              </p:nvPr>
            </p:nvSpPr>
            <p:spPr/>
            <p:txBody>
              <a:bodyPr/>
              <a:lstStyle/>
              <a:p>
                <a:r>
                  <a:rPr lang="en-US" altLang="ko-KR" dirty="0"/>
                  <a:t>Note:</a:t>
                </a:r>
              </a:p>
              <a:p>
                <a:r>
                  <a:rPr lang="en-US" altLang="ko-KR" dirty="0"/>
                  <a:t>Between the Binomial and the Poisson, there are similarities and differences.</a:t>
                </a:r>
              </a:p>
              <a:p>
                <a:r>
                  <a:rPr lang="en-US" altLang="ko-KR" dirty="0"/>
                  <a:t>a) Similarities:</a:t>
                </a:r>
                <a:r>
                  <a:rPr lang="ko-KR" altLang="en-US" dirty="0"/>
                  <a:t> </a:t>
                </a:r>
                <a:endParaRPr lang="en-US" altLang="ko-KR" dirty="0"/>
              </a:p>
              <a:p>
                <a:r>
                  <a:rPr lang="en-US" altLang="ko-KR" dirty="0"/>
                  <a:t>    +Both</a:t>
                </a:r>
                <a:r>
                  <a:rPr lang="ko-KR" altLang="en-US" dirty="0"/>
                  <a:t> </a:t>
                </a:r>
                <a:r>
                  <a:rPr lang="en-US" altLang="ko-KR" dirty="0"/>
                  <a:t>model</a:t>
                </a:r>
                <a:r>
                  <a:rPr lang="ko-KR" altLang="en-US" dirty="0"/>
                  <a:t> </a:t>
                </a:r>
                <a:r>
                  <a:rPr lang="en-US" altLang="ko-KR" dirty="0"/>
                  <a:t>the</a:t>
                </a:r>
                <a:r>
                  <a:rPr lang="ko-KR" altLang="en-US" dirty="0"/>
                  <a:t> </a:t>
                </a:r>
                <a:r>
                  <a:rPr lang="en-US" altLang="ko-KR" dirty="0"/>
                  <a:t>frequencies or counts.</a:t>
                </a:r>
              </a:p>
              <a:p>
                <a:r>
                  <a:rPr lang="en-US" altLang="ko-KR" dirty="0"/>
                  <a:t>    +Both gives the probabilities for a given frequency </a:t>
                </a:r>
                <a:r>
                  <a:rPr lang="en-US" altLang="ko-KR" i="0" dirty="0">
                    <a:latin typeface="Cambria Math" panose="02040503050406030204" pitchFamily="18" charset="0"/>
                  </a:rPr>
                  <a:t>𝑥</a:t>
                </a:r>
                <a:r>
                  <a:rPr lang="en-US" altLang="ko-KR" dirty="0"/>
                  <a:t>.</a:t>
                </a:r>
              </a:p>
              <a:p>
                <a:r>
                  <a:rPr lang="en-US" altLang="ko-KR" dirty="0"/>
                  <a:t>b) Differences:</a:t>
                </a:r>
              </a:p>
              <a:p>
                <a:r>
                  <a:rPr lang="en-US" altLang="ko-KR" dirty="0"/>
                  <a:t>    +For the Binomial, there is an upper bound to the frequency:  </a:t>
                </a:r>
                <a:r>
                  <a:rPr lang="en-US" altLang="ko-KR" sz="1200" i="0">
                    <a:latin typeface="Cambria Math" panose="02040503050406030204" pitchFamily="18" charset="0"/>
                    <a:cs typeface="Times New Roman" panose="02020603050405020304" pitchFamily="18" charset="0"/>
                  </a:rPr>
                  <a:t>0≤</a:t>
                </a:r>
                <a:r>
                  <a:rPr lang="en-US" altLang="ko-KR" sz="1200" i="0">
                    <a:solidFill>
                      <a:srgbClr val="FF0000"/>
                    </a:solidFill>
                    <a:latin typeface="Cambria Math" panose="02040503050406030204" pitchFamily="18" charset="0"/>
                    <a:cs typeface="Times New Roman" panose="02020603050405020304" pitchFamily="18" charset="0"/>
                  </a:rPr>
                  <a:t>𝑥</a:t>
                </a:r>
                <a:r>
                  <a:rPr lang="en-US" altLang="ko-KR" sz="1200" i="0">
                    <a:latin typeface="Cambria Math" panose="02040503050406030204" pitchFamily="18" charset="0"/>
                    <a:cs typeface="Times New Roman" panose="02020603050405020304" pitchFamily="18" charset="0"/>
                  </a:rPr>
                  <a:t>≤</a:t>
                </a:r>
                <a:r>
                  <a:rPr lang="en-US" altLang="ko-KR" sz="1200" i="0">
                    <a:solidFill>
                      <a:srgbClr val="0070C0"/>
                    </a:solidFill>
                    <a:latin typeface="Cambria Math" panose="02040503050406030204" pitchFamily="18" charset="0"/>
                    <a:cs typeface="Times New Roman" panose="02020603050405020304" pitchFamily="18" charset="0"/>
                  </a:rPr>
                  <a:t>𝑛</a:t>
                </a:r>
                <a:r>
                  <a:rPr lang="en-US" altLang="ko-KR" sz="1200" dirty="0">
                    <a:latin typeface="+mn-ea"/>
                    <a:cs typeface="Times New Roman" panose="02020603050405020304" pitchFamily="18" charset="0"/>
                  </a:rPr>
                  <a:t> </a:t>
                </a:r>
              </a:p>
              <a:p>
                <a:r>
                  <a:rPr lang="en-US" altLang="ko-KR" dirty="0"/>
                  <a:t>    +For the Poisson, there is no upper bound to the frequency:  </a:t>
                </a:r>
                <a:r>
                  <a:rPr lang="en-US" altLang="ko-KR" sz="1200" i="0">
                    <a:latin typeface="Cambria Math" panose="02040503050406030204" pitchFamily="18" charset="0"/>
                    <a:cs typeface="Times New Roman" panose="02020603050405020304" pitchFamily="18" charset="0"/>
                  </a:rPr>
                  <a:t>0≤</a:t>
                </a:r>
                <a:r>
                  <a:rPr lang="en-US" altLang="ko-KR" sz="1200" i="0">
                    <a:solidFill>
                      <a:srgbClr val="FF0000"/>
                    </a:solidFill>
                    <a:latin typeface="Cambria Math" panose="02040503050406030204" pitchFamily="18" charset="0"/>
                    <a:cs typeface="Times New Roman" panose="02020603050405020304" pitchFamily="18" charset="0"/>
                  </a:rPr>
                  <a:t>𝑥</a:t>
                </a:r>
                <a:r>
                  <a:rPr lang="en-US" altLang="ko-KR" sz="1200" dirty="0">
                    <a:latin typeface="+mn-ea"/>
                    <a:cs typeface="Times New Roman" panose="02020603050405020304" pitchFamily="18" charset="0"/>
                  </a:rPr>
                  <a:t>    </a:t>
                </a:r>
              </a:p>
              <a:p>
                <a:r>
                  <a:rPr lang="en-US" altLang="ko-KR" sz="1200" dirty="0">
                    <a:latin typeface="+mn-ea"/>
                    <a:cs typeface="Times New Roman" panose="02020603050405020304" pitchFamily="18" charset="0"/>
                  </a:rPr>
                  <a:t>When </a:t>
                </a:r>
                <a:r>
                  <a:rPr lang="en-US" altLang="ko-KR" sz="1200" i="0" dirty="0">
                    <a:latin typeface="Cambria Math" panose="02040503050406030204" pitchFamily="18" charset="0"/>
                    <a:cs typeface="Times New Roman" panose="02020603050405020304" pitchFamily="18" charset="0"/>
                  </a:rPr>
                  <a:t>𝑛</a:t>
                </a:r>
                <a:r>
                  <a:rPr lang="en-US" altLang="ko-KR" sz="1200" dirty="0">
                    <a:latin typeface="+mn-ea"/>
                    <a:cs typeface="Times New Roman" panose="02020603050405020304" pitchFamily="18" charset="0"/>
                  </a:rPr>
                  <a:t> becomes big while keeping </a:t>
                </a:r>
                <a:r>
                  <a:rPr lang="en-US" altLang="ko-KR" sz="1200" i="0" dirty="0">
                    <a:solidFill>
                      <a:srgbClr val="0070C0"/>
                    </a:solidFill>
                    <a:latin typeface="Cambria Math" panose="02040503050406030204" pitchFamily="18" charset="0"/>
                    <a:cs typeface="Times New Roman" panose="02020603050405020304" pitchFamily="18" charset="0"/>
                  </a:rPr>
                  <a:t>𝑝</a:t>
                </a:r>
                <a:r>
                  <a:rPr lang="en-US" altLang="ko-KR" sz="1200" dirty="0">
                    <a:latin typeface="+mn-ea"/>
                    <a:cs typeface="Times New Roman" panose="02020603050405020304" pitchFamily="18" charset="0"/>
                  </a:rPr>
                  <a:t> small so that the upper bound becomes “irrelevant” then the </a:t>
                </a:r>
                <a:r>
                  <a:rPr lang="en-US" altLang="ko-KR" sz="1200" baseline="0" dirty="0">
                    <a:latin typeface="+mn-ea"/>
                    <a:cs typeface="Times New Roman" panose="02020603050405020304" pitchFamily="18" charset="0"/>
                  </a:rPr>
                  <a:t>Binomial “converges” to the Poisson.</a:t>
                </a:r>
              </a:p>
              <a:p>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63</a:t>
            </a:fld>
            <a:endParaRPr lang="ko-KR" altLang="en-US"/>
          </a:p>
        </p:txBody>
      </p:sp>
    </p:spTree>
    <p:extLst>
      <p:ext uri="{BB962C8B-B14F-4D97-AF65-F5344CB8AC3E}">
        <p14:creationId xmlns:p14="http://schemas.microsoft.com/office/powerpoint/2010/main" val="30706311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vi-VN" dirty="0"/>
                  <a:t>Lưu ý</a:t>
                </a:r>
              </a:p>
              <a:p>
                <a:r>
                  <a:rPr lang="vi-VN" dirty="0"/>
                  <a:t>Bạn sẽ có dạng đồ thị này cho phân phối xác suất Poisson khi </a:t>
                </a:r>
                <a14:m>
                  <m:oMath xmlns:m="http://schemas.openxmlformats.org/officeDocument/2006/math">
                    <m:r>
                      <m:rPr>
                        <m:sty m:val="p"/>
                      </m:rPr>
                      <a:rPr lang="el-GR" altLang="ko-KR" i="1" dirty="0" smtClean="0">
                        <a:latin typeface="Cambria Math" panose="02040503050406030204" pitchFamily="18" charset="0"/>
                        <a:ea typeface="Cambria Math" panose="02040503050406030204" pitchFamily="18" charset="0"/>
                      </a:rPr>
                      <m:t>λ</m:t>
                    </m:r>
                    <m:r>
                      <a:rPr lang="en-US" altLang="ko-KR" i="1" dirty="0" smtClean="0">
                        <a:latin typeface="Cambria Math" panose="02040503050406030204" pitchFamily="18" charset="0"/>
                      </a:rPr>
                      <m:t>=</m:t>
                    </m:r>
                    <m:r>
                      <a:rPr lang="en-US" altLang="ko-KR" b="0" i="1" dirty="0" smtClean="0">
                        <a:latin typeface="Cambria Math" panose="02040503050406030204" pitchFamily="18" charset="0"/>
                      </a:rPr>
                      <m:t>2</m:t>
                    </m:r>
                  </m:oMath>
                </a14:m>
                <a:r>
                  <a:rPr lang="vi-VN" dirty="0"/>
                  <a:t>.</a:t>
                </a:r>
              </a:p>
              <a:p>
                <a:r>
                  <a:rPr lang="vi-VN" dirty="0"/>
                  <a:t>Lưu ý rằng</a:t>
                </a:r>
                <a:r>
                  <a:rPr lang="vi-VN" baseline="0" dirty="0"/>
                  <a:t> số </a:t>
                </a:r>
                <a:r>
                  <a:rPr lang="vi-VN" dirty="0"/>
                  <a:t>trung bình được cho trước bởi </a:t>
                </a:r>
                <a14:m>
                  <m:oMath xmlns:m="http://schemas.openxmlformats.org/officeDocument/2006/math">
                    <m:r>
                      <m:rPr>
                        <m:sty m:val="p"/>
                      </m:rPr>
                      <a:rPr lang="el-GR" altLang="ko-KR" i="1" dirty="0" smtClean="0">
                        <a:latin typeface="Cambria Math" panose="02040503050406030204" pitchFamily="18" charset="0"/>
                        <a:ea typeface="Cambria Math" panose="02040503050406030204" pitchFamily="18" charset="0"/>
                      </a:rPr>
                      <m:t>λ</m:t>
                    </m:r>
                    <m:r>
                      <a:rPr lang="en-US" altLang="ko-KR" b="0" i="1" smtClean="0">
                        <a:latin typeface="Cambria Math" panose="02040503050406030204" pitchFamily="18" charset="0"/>
                        <a:ea typeface="Cambria Math" panose="02040503050406030204" pitchFamily="18" charset="0"/>
                      </a:rPr>
                      <m:t>=2</m:t>
                    </m:r>
                  </m:oMath>
                </a14:m>
                <a:r>
                  <a:rPr lang="vi-VN" dirty="0"/>
                  <a:t> </a:t>
                </a:r>
                <a:r>
                  <a:rPr lang="vi-VN" b="1" dirty="0"/>
                  <a:t> nằm gần</a:t>
                </a:r>
                <a:r>
                  <a:rPr lang="vi-VN" dirty="0"/>
                  <a:t> đỉnh đồ thị (yếu vị). </a:t>
                </a:r>
              </a:p>
              <a:p>
                <a:endParaRPr lang="ko-KR" altLang="en-US" dirty="0"/>
              </a:p>
            </p:txBody>
          </p:sp>
        </mc:Choice>
        <mc:Fallback xmlns="">
          <p:sp>
            <p:nvSpPr>
              <p:cNvPr id="3" name="Notes Placeholder 2"/>
              <p:cNvSpPr>
                <a:spLocks noGrp="1"/>
              </p:cNvSpPr>
              <p:nvPr>
                <p:ph type="body" idx="1"/>
              </p:nvPr>
            </p:nvSpPr>
            <p:spPr/>
            <p:txBody>
              <a:bodyPr/>
              <a:lstStyle/>
              <a:p>
                <a:r>
                  <a:rPr lang="en-US" altLang="ko-KR" dirty="0"/>
                  <a:t>Note</a:t>
                </a:r>
              </a:p>
              <a:p>
                <a:r>
                  <a:rPr lang="en-US" altLang="ko-KR" dirty="0"/>
                  <a:t>You have this shape for the Poisson probability distribution when </a:t>
                </a:r>
                <a:r>
                  <a:rPr lang="el-GR" altLang="ko-KR" i="0" dirty="0">
                    <a:latin typeface="Cambria Math" panose="02040503050406030204" pitchFamily="18" charset="0"/>
                    <a:ea typeface="Cambria Math" panose="02040503050406030204" pitchFamily="18" charset="0"/>
                  </a:rPr>
                  <a:t>λ</a:t>
                </a:r>
                <a:r>
                  <a:rPr lang="en-US" altLang="ko-KR" i="0" dirty="0">
                    <a:latin typeface="Cambria Math" panose="02040503050406030204" pitchFamily="18" charset="0"/>
                  </a:rPr>
                  <a:t>=</a:t>
                </a:r>
                <a:r>
                  <a:rPr lang="en-US" altLang="ko-KR" b="0" i="0" dirty="0">
                    <a:latin typeface="Cambria Math" panose="02040503050406030204" pitchFamily="18" charset="0"/>
                  </a:rPr>
                  <a:t>2</a:t>
                </a:r>
                <a:r>
                  <a:rPr lang="en-US" altLang="ko-KR" dirty="0"/>
                  <a:t>.</a:t>
                </a:r>
              </a:p>
              <a:p>
                <a:r>
                  <a:rPr lang="en-US" altLang="ko-KR" dirty="0"/>
                  <a:t>Please note that</a:t>
                </a:r>
                <a:r>
                  <a:rPr lang="en-US" altLang="ko-KR" baseline="0" dirty="0"/>
                  <a:t> the </a:t>
                </a:r>
                <a:r>
                  <a:rPr lang="en-US" altLang="ko-KR" dirty="0"/>
                  <a:t>mean is given by </a:t>
                </a:r>
                <a:r>
                  <a:rPr lang="el-GR" altLang="ko-KR" i="0" dirty="0">
                    <a:latin typeface="Cambria Math" panose="02040503050406030204" pitchFamily="18" charset="0"/>
                    <a:ea typeface="Cambria Math" panose="02040503050406030204" pitchFamily="18" charset="0"/>
                  </a:rPr>
                  <a:t>λ</a:t>
                </a:r>
                <a:r>
                  <a:rPr lang="en-US" altLang="ko-KR" b="0" i="0">
                    <a:latin typeface="Cambria Math" panose="02040503050406030204" pitchFamily="18" charset="0"/>
                    <a:ea typeface="Cambria Math" panose="02040503050406030204" pitchFamily="18" charset="0"/>
                  </a:rPr>
                  <a:t>=2</a:t>
                </a:r>
                <a:r>
                  <a:rPr lang="en-US" altLang="ko-KR" dirty="0"/>
                  <a:t> </a:t>
                </a:r>
                <a:r>
                  <a:rPr lang="en-US" altLang="ko-KR" b="1" dirty="0"/>
                  <a:t>close</a:t>
                </a:r>
                <a:r>
                  <a:rPr lang="en-US" altLang="ko-KR" dirty="0"/>
                  <a:t> to the peak (the mode). </a:t>
                </a:r>
                <a:endParaRPr lang="ko-KR" altLang="en-US" dirty="0"/>
              </a:p>
              <a:p>
                <a:endParaRPr lang="ko-KR" alt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64</a:t>
            </a:fld>
            <a:endParaRPr lang="ko-KR" altLang="en-US"/>
          </a:p>
        </p:txBody>
      </p:sp>
    </p:spTree>
    <p:extLst>
      <p:ext uri="{BB962C8B-B14F-4D97-AF65-F5344CB8AC3E}">
        <p14:creationId xmlns:p14="http://schemas.microsoft.com/office/powerpoint/2010/main" val="11141540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ltLang="ko-KR" dirty="0"/>
                  <a:t>You have this shape for the Poisson probability distribution when </a:t>
                </a:r>
                <a14:m>
                  <m:oMath xmlns:m="http://schemas.openxmlformats.org/officeDocument/2006/math">
                    <m:r>
                      <m:rPr>
                        <m:sty m:val="p"/>
                      </m:rPr>
                      <a:rPr lang="el-GR" altLang="ko-KR" i="1" dirty="0" smtClean="0">
                        <a:latin typeface="Cambria Math" panose="02040503050406030204" pitchFamily="18" charset="0"/>
                        <a:ea typeface="Cambria Math" panose="02040503050406030204" pitchFamily="18" charset="0"/>
                      </a:rPr>
                      <m:t>λ</m:t>
                    </m:r>
                    <m:r>
                      <a:rPr lang="en-US" altLang="ko-KR" i="1" dirty="0" smtClean="0">
                        <a:latin typeface="Cambria Math" panose="02040503050406030204" pitchFamily="18" charset="0"/>
                      </a:rPr>
                      <m:t>=</m:t>
                    </m:r>
                    <m:r>
                      <a:rPr lang="en-US" altLang="ko-KR" b="0" i="1" dirty="0" smtClean="0">
                        <a:latin typeface="Cambria Math" panose="02040503050406030204" pitchFamily="18" charset="0"/>
                      </a:rPr>
                      <m:t>4</m:t>
                    </m:r>
                  </m:oMath>
                </a14:m>
                <a:r>
                  <a:rPr lang="en-US" altLang="ko-KR" dirty="0"/>
                  <a:t>.</a:t>
                </a:r>
              </a:p>
              <a:p>
                <a:r>
                  <a:rPr lang="en-US" altLang="ko-KR" dirty="0"/>
                  <a:t>Please note that</a:t>
                </a:r>
                <a:r>
                  <a:rPr lang="en-US" altLang="ko-KR" baseline="0" dirty="0"/>
                  <a:t> the </a:t>
                </a:r>
                <a:r>
                  <a:rPr lang="en-US" altLang="ko-KR" dirty="0"/>
                  <a:t>mean is given by </a:t>
                </a:r>
                <a14:m>
                  <m:oMath xmlns:m="http://schemas.openxmlformats.org/officeDocument/2006/math">
                    <m:r>
                      <m:rPr>
                        <m:sty m:val="p"/>
                      </m:rPr>
                      <a:rPr lang="el-GR" altLang="ko-KR" i="1" dirty="0" smtClean="0">
                        <a:latin typeface="Cambria Math" panose="02040503050406030204" pitchFamily="18" charset="0"/>
                        <a:ea typeface="Cambria Math" panose="02040503050406030204" pitchFamily="18" charset="0"/>
                      </a:rPr>
                      <m:t>λ</m:t>
                    </m:r>
                    <m:r>
                      <a:rPr lang="en-US" altLang="ko-KR" b="0" i="1" smtClean="0">
                        <a:latin typeface="Cambria Math" panose="02040503050406030204" pitchFamily="18" charset="0"/>
                        <a:ea typeface="Cambria Math" panose="02040503050406030204" pitchFamily="18" charset="0"/>
                      </a:rPr>
                      <m:t>=4</m:t>
                    </m:r>
                  </m:oMath>
                </a14:m>
                <a:r>
                  <a:rPr lang="en-US" altLang="ko-KR" dirty="0"/>
                  <a:t> </a:t>
                </a:r>
                <a:r>
                  <a:rPr lang="en-US" altLang="ko-KR" b="1" dirty="0"/>
                  <a:t>close</a:t>
                </a:r>
                <a:r>
                  <a:rPr lang="en-US" altLang="ko-KR" dirty="0"/>
                  <a:t> to the peak (the mode).  </a:t>
                </a:r>
                <a:endParaRPr lang="ko-KR" altLang="en-US" dirty="0"/>
              </a:p>
              <a:p>
                <a:endParaRPr lang="ko-KR" altLang="en-US" dirty="0"/>
              </a:p>
            </p:txBody>
          </p:sp>
        </mc:Choice>
        <mc:Fallback xmlns="">
          <p:sp>
            <p:nvSpPr>
              <p:cNvPr id="3" name="Notes Placeholder 2"/>
              <p:cNvSpPr>
                <a:spLocks noGrp="1"/>
              </p:cNvSpPr>
              <p:nvPr>
                <p:ph type="body" idx="1"/>
              </p:nvPr>
            </p:nvSpPr>
            <p:spPr/>
            <p:txBody>
              <a:bodyPr/>
              <a:lstStyle/>
              <a:p>
                <a:r>
                  <a:rPr lang="en-US" altLang="ko-KR" dirty="0"/>
                  <a:t>Note:</a:t>
                </a:r>
              </a:p>
              <a:p>
                <a:r>
                  <a:rPr lang="en-US" altLang="ko-KR" dirty="0"/>
                  <a:t>You have this shape for the Poisson probability distribution when </a:t>
                </a:r>
                <a:r>
                  <a:rPr lang="el-GR" altLang="ko-KR" i="0" dirty="0">
                    <a:latin typeface="Cambria Math" panose="02040503050406030204" pitchFamily="18" charset="0"/>
                    <a:ea typeface="Cambria Math" panose="02040503050406030204" pitchFamily="18" charset="0"/>
                  </a:rPr>
                  <a:t>λ</a:t>
                </a:r>
                <a:r>
                  <a:rPr lang="en-US" altLang="ko-KR" i="0" dirty="0">
                    <a:latin typeface="Cambria Math" panose="02040503050406030204" pitchFamily="18" charset="0"/>
                  </a:rPr>
                  <a:t>=</a:t>
                </a:r>
                <a:r>
                  <a:rPr lang="en-US" altLang="ko-KR" b="0" i="0" dirty="0">
                    <a:latin typeface="Cambria Math" panose="02040503050406030204" pitchFamily="18" charset="0"/>
                  </a:rPr>
                  <a:t>4</a:t>
                </a:r>
                <a:r>
                  <a:rPr lang="en-US" altLang="ko-KR" dirty="0"/>
                  <a:t>.</a:t>
                </a:r>
              </a:p>
              <a:p>
                <a:r>
                  <a:rPr lang="en-US" altLang="ko-KR" dirty="0"/>
                  <a:t>Please note that</a:t>
                </a:r>
                <a:r>
                  <a:rPr lang="en-US" altLang="ko-KR" baseline="0" dirty="0"/>
                  <a:t> the </a:t>
                </a:r>
                <a:r>
                  <a:rPr lang="en-US" altLang="ko-KR" dirty="0"/>
                  <a:t>mean is given by </a:t>
                </a:r>
                <a:r>
                  <a:rPr lang="el-GR" altLang="ko-KR" i="0" dirty="0">
                    <a:latin typeface="Cambria Math" panose="02040503050406030204" pitchFamily="18" charset="0"/>
                    <a:ea typeface="Cambria Math" panose="02040503050406030204" pitchFamily="18" charset="0"/>
                  </a:rPr>
                  <a:t>λ</a:t>
                </a:r>
                <a:r>
                  <a:rPr lang="en-US" altLang="ko-KR" b="0" i="0">
                    <a:latin typeface="Cambria Math" panose="02040503050406030204" pitchFamily="18" charset="0"/>
                    <a:ea typeface="Cambria Math" panose="02040503050406030204" pitchFamily="18" charset="0"/>
                  </a:rPr>
                  <a:t>=4</a:t>
                </a:r>
                <a:r>
                  <a:rPr lang="en-US" altLang="ko-KR" dirty="0"/>
                  <a:t> </a:t>
                </a:r>
                <a:r>
                  <a:rPr lang="en-US" altLang="ko-KR" b="1" dirty="0"/>
                  <a:t>close</a:t>
                </a:r>
                <a:r>
                  <a:rPr lang="en-US" altLang="ko-KR" dirty="0"/>
                  <a:t> to the peak (the mode).  </a:t>
                </a:r>
                <a:endParaRPr lang="ko-KR" altLang="en-US" dirty="0"/>
              </a:p>
              <a:p>
                <a:endParaRPr lang="ko-KR" alt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65</a:t>
            </a:fld>
            <a:endParaRPr lang="ko-KR" altLang="en-US"/>
          </a:p>
        </p:txBody>
      </p:sp>
    </p:spTree>
    <p:extLst>
      <p:ext uri="{BB962C8B-B14F-4D97-AF65-F5344CB8AC3E}">
        <p14:creationId xmlns:p14="http://schemas.microsoft.com/office/powerpoint/2010/main" val="20699172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vi-VN" dirty="0"/>
                  <a:t>Lưu ý:</a:t>
                </a:r>
              </a:p>
              <a:p>
                <a:r>
                  <a:rPr lang="vi-VN" dirty="0"/>
                  <a:t>Bạn sẽ có dạng đồ thị này cho phân phối xác suất Poisson khi </a:t>
                </a:r>
                <a14:m>
                  <m:oMath xmlns:m="http://schemas.openxmlformats.org/officeDocument/2006/math">
                    <m:r>
                      <m:rPr>
                        <m:sty m:val="p"/>
                      </m:rPr>
                      <a:rPr lang="el-GR" altLang="ko-KR" i="1" dirty="0" smtClean="0">
                        <a:latin typeface="Cambria Math" panose="02040503050406030204" pitchFamily="18" charset="0"/>
                        <a:ea typeface="Cambria Math" panose="02040503050406030204" pitchFamily="18" charset="0"/>
                      </a:rPr>
                      <m:t>λ</m:t>
                    </m:r>
                    <m:r>
                      <a:rPr lang="en-US" altLang="ko-KR" i="1" dirty="0" smtClean="0">
                        <a:latin typeface="Cambria Math" panose="02040503050406030204" pitchFamily="18" charset="0"/>
                      </a:rPr>
                      <m:t>=</m:t>
                    </m:r>
                    <m:r>
                      <a:rPr lang="en-US" altLang="ko-KR" b="0" i="1" dirty="0" smtClean="0">
                        <a:latin typeface="Cambria Math" panose="02040503050406030204" pitchFamily="18" charset="0"/>
                      </a:rPr>
                      <m:t>6</m:t>
                    </m:r>
                  </m:oMath>
                </a14:m>
                <a:r>
                  <a:rPr lang="vi-VN" dirty="0"/>
                  <a:t>.</a:t>
                </a:r>
              </a:p>
              <a:p>
                <a:r>
                  <a:rPr lang="vi-VN" dirty="0"/>
                  <a:t>Lưu ý rằng</a:t>
                </a:r>
                <a:r>
                  <a:rPr lang="vi-VN" baseline="0" dirty="0"/>
                  <a:t> số </a:t>
                </a:r>
                <a:r>
                  <a:rPr lang="vi-VN" dirty="0"/>
                  <a:t>trung bình được cho trước bởi </a:t>
                </a:r>
                <a14:m>
                  <m:oMath xmlns:m="http://schemas.openxmlformats.org/officeDocument/2006/math">
                    <m:r>
                      <m:rPr>
                        <m:sty m:val="p"/>
                      </m:rPr>
                      <a:rPr lang="el-GR" altLang="ko-KR" i="1" dirty="0" smtClean="0">
                        <a:latin typeface="Cambria Math" panose="02040503050406030204" pitchFamily="18" charset="0"/>
                        <a:ea typeface="Cambria Math" panose="02040503050406030204" pitchFamily="18" charset="0"/>
                      </a:rPr>
                      <m:t>λ</m:t>
                    </m:r>
                    <m:r>
                      <a:rPr lang="en-US" altLang="ko-KR" b="0" i="1" smtClean="0">
                        <a:latin typeface="Cambria Math" panose="02040503050406030204" pitchFamily="18" charset="0"/>
                        <a:ea typeface="Cambria Math" panose="02040503050406030204" pitchFamily="18" charset="0"/>
                      </a:rPr>
                      <m:t>=6</m:t>
                    </m:r>
                  </m:oMath>
                </a14:m>
                <a:r>
                  <a:rPr lang="vi-VN" dirty="0"/>
                  <a:t> </a:t>
                </a:r>
                <a:r>
                  <a:rPr lang="vi-VN" b="1" dirty="0"/>
                  <a:t> nằm gần</a:t>
                </a:r>
                <a:r>
                  <a:rPr lang="vi-VN" dirty="0"/>
                  <a:t> đỉnh đồ thị (yếu vị).  </a:t>
                </a:r>
              </a:p>
              <a:p>
                <a:endParaRPr lang="ko-KR" altLang="en-US" dirty="0"/>
              </a:p>
            </p:txBody>
          </p:sp>
        </mc:Choice>
        <mc:Fallback xmlns="">
          <p:sp>
            <p:nvSpPr>
              <p:cNvPr id="3" name="Notes Placeholder 2"/>
              <p:cNvSpPr>
                <a:spLocks noGrp="1"/>
              </p:cNvSpPr>
              <p:nvPr>
                <p:ph type="body" idx="1"/>
              </p:nvPr>
            </p:nvSpPr>
            <p:spPr/>
            <p:txBody>
              <a:bodyPr/>
              <a:lstStyle/>
              <a:p>
                <a:r>
                  <a:rPr lang="en-US" altLang="ko-KR" dirty="0"/>
                  <a:t>Note:</a:t>
                </a:r>
              </a:p>
              <a:p>
                <a:r>
                  <a:rPr lang="en-US" altLang="ko-KR" dirty="0"/>
                  <a:t>You have this shape for the Poisson probability distribution when </a:t>
                </a:r>
                <a:r>
                  <a:rPr lang="el-GR" altLang="ko-KR" i="0" dirty="0">
                    <a:latin typeface="Cambria Math" panose="02040503050406030204" pitchFamily="18" charset="0"/>
                    <a:ea typeface="Cambria Math" panose="02040503050406030204" pitchFamily="18" charset="0"/>
                  </a:rPr>
                  <a:t>λ</a:t>
                </a:r>
                <a:r>
                  <a:rPr lang="en-US" altLang="ko-KR" i="0" dirty="0">
                    <a:latin typeface="Cambria Math" panose="02040503050406030204" pitchFamily="18" charset="0"/>
                  </a:rPr>
                  <a:t>=</a:t>
                </a:r>
                <a:r>
                  <a:rPr lang="en-US" altLang="ko-KR" b="0" i="0" dirty="0">
                    <a:latin typeface="Cambria Math" panose="02040503050406030204" pitchFamily="18" charset="0"/>
                  </a:rPr>
                  <a:t>6</a:t>
                </a:r>
                <a:r>
                  <a:rPr lang="en-US" altLang="ko-KR" dirty="0"/>
                  <a:t>.</a:t>
                </a:r>
              </a:p>
              <a:p>
                <a:r>
                  <a:rPr lang="en-US" altLang="ko-KR" dirty="0"/>
                  <a:t>Please note that</a:t>
                </a:r>
                <a:r>
                  <a:rPr lang="en-US" altLang="ko-KR" baseline="0" dirty="0"/>
                  <a:t> the </a:t>
                </a:r>
                <a:r>
                  <a:rPr lang="en-US" altLang="ko-KR" dirty="0"/>
                  <a:t>mean is given by </a:t>
                </a:r>
                <a:r>
                  <a:rPr lang="el-GR" altLang="ko-KR" i="0" dirty="0">
                    <a:latin typeface="Cambria Math" panose="02040503050406030204" pitchFamily="18" charset="0"/>
                    <a:ea typeface="Cambria Math" panose="02040503050406030204" pitchFamily="18" charset="0"/>
                  </a:rPr>
                  <a:t>λ</a:t>
                </a:r>
                <a:r>
                  <a:rPr lang="en-US" altLang="ko-KR" b="0" i="0">
                    <a:latin typeface="Cambria Math" panose="02040503050406030204" pitchFamily="18" charset="0"/>
                    <a:ea typeface="Cambria Math" panose="02040503050406030204" pitchFamily="18" charset="0"/>
                  </a:rPr>
                  <a:t>=6</a:t>
                </a:r>
                <a:r>
                  <a:rPr lang="en-US" altLang="ko-KR" dirty="0"/>
                  <a:t> </a:t>
                </a:r>
                <a:r>
                  <a:rPr lang="en-US" altLang="ko-KR" b="1" dirty="0"/>
                  <a:t>close</a:t>
                </a:r>
                <a:r>
                  <a:rPr lang="en-US" altLang="ko-KR" dirty="0"/>
                  <a:t> to the peak (the mode).  </a:t>
                </a:r>
                <a:endParaRPr lang="ko-KR" altLang="en-US" dirty="0"/>
              </a:p>
              <a:p>
                <a:endParaRPr lang="ko-KR" alt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66</a:t>
            </a:fld>
            <a:endParaRPr lang="ko-KR" altLang="en-US"/>
          </a:p>
        </p:txBody>
      </p:sp>
    </p:spTree>
    <p:extLst>
      <p:ext uri="{BB962C8B-B14F-4D97-AF65-F5344CB8AC3E}">
        <p14:creationId xmlns:p14="http://schemas.microsoft.com/office/powerpoint/2010/main" val="38378184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r>
              <a:rPr lang="vi-VN" sz="1200" dirty="0">
                <a:latin typeface="Arial" panose="02020603050405020304" pitchFamily="18" charset="0"/>
                <a:ea typeface="Noto Sans CJK KR Regular" panose="020B0500000000000000" pitchFamily="34" charset="-127"/>
                <a:cs typeface="Times New Roman" panose="02020603050405020304" pitchFamily="18" charset="0"/>
              </a:rPr>
              <a:t>Biến ngẫu nhiên Poisson rất hữu ích để lập mô hình tần suất của các biến cố trong một khoảng thời gian cho trước.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67</a:t>
            </a:fld>
            <a:endParaRPr lang="ko-KR" altLang="en-US"/>
          </a:p>
        </p:txBody>
      </p:sp>
    </p:spTree>
    <p:extLst>
      <p:ext uri="{BB962C8B-B14F-4D97-AF65-F5344CB8AC3E}">
        <p14:creationId xmlns:p14="http://schemas.microsoft.com/office/powerpoint/2010/main" val="80376006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dirty="0">
                <a:latin typeface="Arial" panose="02020603050405020304" pitchFamily="18" charset="0"/>
                <a:ea typeface="Noto Sans CJK KR Regular" panose="020B0500000000000000" pitchFamily="34" charset="-127"/>
                <a:cs typeface="Times New Roman" panose="02020603050405020304" pitchFamily="18" charset="0"/>
              </a:rPr>
              <a:t>Biến ngẫu nhiên Poisson rất hữu ích để lập mô hình tần suất của các biến cố trong một khoảng thời gian cho trước.</a:t>
            </a:r>
          </a:p>
          <a:p>
            <a:r>
              <a:rPr lang="vi-VN" dirty="0"/>
              <a:t>Ở đây, thay vì tính trực tiếp xác suất của biến cố (rất khó tính), </a:t>
            </a:r>
          </a:p>
          <a:p>
            <a:r>
              <a:rPr lang="vi-VN" dirty="0"/>
              <a:t>đầu tiên bạn sẽ tính xác suất của biến cố bù và lấy 1 trừ đi xác suất đó.</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68</a:t>
            </a:fld>
            <a:endParaRPr lang="ko-KR" altLang="en-US"/>
          </a:p>
        </p:txBody>
      </p:sp>
    </p:spTree>
    <p:extLst>
      <p:ext uri="{BB962C8B-B14F-4D97-AF65-F5344CB8AC3E}">
        <p14:creationId xmlns:p14="http://schemas.microsoft.com/office/powerpoint/2010/main" val="7522577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b="1" dirty="0">
                <a:latin typeface="Arial" panose="02020603050405020304" pitchFamily="18" charset="0"/>
              </a:rPr>
              <a:t>MỤC ĐÍCH CỦA PHẦN THỰC HÀNH NÀY</a:t>
            </a:r>
          </a:p>
          <a:p>
            <a:pPr latinLnBrk="1"/>
            <a:r>
              <a:rPr lang="vi-VN" sz="1200" dirty="0">
                <a:solidFill>
                  <a:schemeClr val="tx1"/>
                </a:solidFill>
                <a:latin typeface="Arial"/>
                <a:ea typeface="+mn-ea"/>
                <a:cs typeface="+mn-cs"/>
              </a:rPr>
              <a:t>Trong phần thực hành này, bạn sẽ sử dụng thử một vài chức năng của thư viện SciPy liên quan đến xác suất rời rạc. </a:t>
            </a:r>
          </a:p>
          <a:p>
            <a:pPr latinLnBrk="1"/>
            <a:r>
              <a:rPr lang="vi-VN" sz="1200" dirty="0">
                <a:solidFill>
                  <a:schemeClr val="tx1"/>
                </a:solidFill>
                <a:latin typeface="Arial"/>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000" b="1" dirty="0">
                <a:solidFill>
                  <a:prstClr val="black"/>
                </a:solidFill>
                <a:latin typeface="Arial" panose="02020603050405020304" pitchFamily="18" charset="0"/>
              </a:rPr>
              <a:t>HƯỚNG DẪN THỰC HÀNH</a:t>
            </a:r>
          </a:p>
          <a:p>
            <a:pPr marL="342900" lvl="0" indent="-342900">
              <a:spcAft>
                <a:spcPts val="800"/>
              </a:spcAft>
              <a:buFont typeface="+mj-lt"/>
              <a:buAutoNum type="arabicPeriod"/>
            </a:pPr>
            <a:r>
              <a:rPr lang="vi-VN" sz="1200" dirty="0">
                <a:solidFill>
                  <a:srgbClr val="000000"/>
                </a:solidFill>
                <a:latin typeface="Arial" panose="02020603050405020304" pitchFamily="18" charset="0"/>
                <a:cs typeface="Times New Roman" panose="02020603050405020304" pitchFamily="18" charset="0"/>
              </a:rPr>
              <a:t>Nhấp vào nút </a:t>
            </a:r>
            <a:r>
              <a:rPr lang="vi-VN" sz="1200" b="1" dirty="0">
                <a:solidFill>
                  <a:srgbClr val="000000"/>
                </a:solidFill>
                <a:latin typeface="Arial" panose="02020603050405020304" pitchFamily="18" charset="0"/>
                <a:cs typeface="Times New Roman" panose="02020603050405020304" pitchFamily="18" charset="0"/>
              </a:rPr>
              <a:t>Window</a:t>
            </a:r>
            <a:r>
              <a:rPr lang="vi-VN" sz="1200" dirty="0">
                <a:solidFill>
                  <a:srgbClr val="000000"/>
                </a:solidFill>
                <a:latin typeface="Arial" panose="02020603050405020304" pitchFamily="18" charset="0"/>
                <a:cs typeface="Times New Roman" panose="02020603050405020304" pitchFamily="18" charset="0"/>
              </a:rPr>
              <a:t>. </a:t>
            </a:r>
          </a:p>
          <a:p>
            <a:pPr marL="342900" lvl="0" indent="-342900">
              <a:spcAft>
                <a:spcPts val="800"/>
              </a:spcAft>
              <a:buFont typeface="+mj-lt"/>
              <a:buAutoNum type="arabicPeriod"/>
            </a:pPr>
            <a:r>
              <a:rPr lang="vi-VN" sz="1200" dirty="0">
                <a:solidFill>
                  <a:srgbClr val="000000"/>
                </a:solidFill>
                <a:latin typeface="Arial" panose="02020603050405020304" pitchFamily="18" charset="0"/>
                <a:cs typeface="Times New Roman" panose="02020603050405020304" pitchFamily="18" charset="0"/>
              </a:rPr>
              <a:t>Tìm kiếm “</a:t>
            </a:r>
            <a:r>
              <a:rPr lang="vi-VN" sz="1200" b="1" dirty="0">
                <a:solidFill>
                  <a:srgbClr val="000000"/>
                </a:solidFill>
                <a:latin typeface="Arial" panose="02020603050405020304" pitchFamily="18" charset="0"/>
                <a:cs typeface="Times New Roman" panose="02020603050405020304" pitchFamily="18" charset="0"/>
              </a:rPr>
              <a:t>anaconda prompt</a:t>
            </a:r>
            <a:r>
              <a:rPr lang="vi-VN" sz="1200" dirty="0">
                <a:solidFill>
                  <a:srgbClr val="000000"/>
                </a:solidFill>
                <a:latin typeface="Arial" panose="02020603050405020304" pitchFamily="18" charset="0"/>
                <a:cs typeface="Times New Roman" panose="02020603050405020304" pitchFamily="18" charset="0"/>
              </a:rPr>
              <a:t>” và chạy.</a:t>
            </a:r>
          </a:p>
          <a:p>
            <a:pPr marL="342900" lvl="0" indent="-342900">
              <a:spcAft>
                <a:spcPts val="800"/>
              </a:spcAft>
              <a:buFont typeface="+mj-lt"/>
              <a:buAutoNum type="arabicPeriod"/>
            </a:pPr>
            <a:r>
              <a:rPr lang="vi-VN" sz="1200" dirty="0">
                <a:solidFill>
                  <a:srgbClr val="000000"/>
                </a:solidFill>
                <a:latin typeface="Arial" panose="02020603050405020304" pitchFamily="18" charset="0"/>
                <a:cs typeface="Times New Roman" panose="02020603050405020304" pitchFamily="18" charset="0"/>
              </a:rPr>
              <a:t>Gõ lệnh "</a:t>
            </a:r>
            <a:r>
              <a:rPr lang="vi-VN" sz="1200" b="1" dirty="0">
                <a:solidFill>
                  <a:srgbClr val="000000"/>
                </a:solidFill>
                <a:latin typeface="Arial" panose="02020603050405020304" pitchFamily="18" charset="0"/>
                <a:cs typeface="Times New Roman" panose="02020603050405020304" pitchFamily="18" charset="0"/>
              </a:rPr>
              <a:t>jupyter notebook</a:t>
            </a:r>
            <a:r>
              <a:rPr lang="vi-VN" sz="1200" dirty="0">
                <a:solidFill>
                  <a:srgbClr val="000000"/>
                </a:solidFill>
                <a:latin typeface="Arial" panose="02020603050405020304" pitchFamily="18" charset="0"/>
                <a:cs typeface="Times New Roman" panose="02020603050405020304" pitchFamily="18" charset="0"/>
              </a:rPr>
              <a:t>" và ấn Enter. </a:t>
            </a:r>
          </a:p>
          <a:p>
            <a:pPr marL="342900" lvl="0" indent="-342900">
              <a:spcAft>
                <a:spcPts val="800"/>
              </a:spcAft>
              <a:buFont typeface="+mj-lt"/>
              <a:buAutoNum type="arabicPeriod"/>
            </a:pPr>
            <a:r>
              <a:rPr lang="vi-VN" sz="1200" dirty="0">
                <a:solidFill>
                  <a:srgbClr val="000000"/>
                </a:solidFill>
                <a:latin typeface="Arial" panose="02020603050405020304" pitchFamily="18" charset="0"/>
                <a:cs typeface="Times New Roman" panose="02020603050405020304" pitchFamily="18" charset="0"/>
              </a:rPr>
              <a:t>Trong Jupyter Notebook, tới thư mục chứa các tệp thực hành.</a:t>
            </a:r>
            <a:r>
              <a:rPr lang="vi-VN" sz="1000" dirty="0">
                <a:latin typeface="Arial" panose="020B0503020000020004" pitchFamily="50" charset="-127"/>
                <a:cs typeface="Times New Roman" panose="02020603050405020304" pitchFamily="18" charset="0"/>
              </a:rPr>
              <a:t> </a:t>
            </a:r>
            <a:r>
              <a:rPr lang="vi-VN" sz="1200" dirty="0">
                <a:solidFill>
                  <a:srgbClr val="000000"/>
                </a:solidFill>
                <a:latin typeface="Arial" panose="02020603050405020304" pitchFamily="18" charset="0"/>
                <a:cs typeface="Times New Roman" panose="02020603050405020304" pitchFamily="18" charset="0"/>
              </a:rPr>
              <a:t>(Nếu bạn chưa có tệp thực hành, hãy hỏi giáo viên hướng dẫn)</a:t>
            </a:r>
          </a:p>
          <a:p>
            <a:pPr marL="342900" lvl="0" indent="-342900">
              <a:spcAft>
                <a:spcPts val="800"/>
              </a:spcAft>
              <a:buFont typeface="+mj-lt"/>
              <a:buAutoNum type="arabicPeriod"/>
            </a:pPr>
            <a:r>
              <a:rPr lang="vi-VN" sz="1200" dirty="0">
                <a:solidFill>
                  <a:srgbClr val="000000"/>
                </a:solidFill>
                <a:latin typeface="Arial" panose="02020603050405020304" pitchFamily="18" charset="0"/>
                <a:cs typeface="Times New Roman" panose="02020603050405020304" pitchFamily="18" charset="0"/>
              </a:rPr>
              <a:t>Nhấp vào thư mục </a:t>
            </a:r>
            <a:r>
              <a:rPr lang="vi-VN" sz="1200" b="1" dirty="0">
                <a:solidFill>
                  <a:srgbClr val="000000"/>
                </a:solidFill>
                <a:latin typeface="Arial" panose="02020603050405020304" pitchFamily="18" charset="0"/>
                <a:cs typeface="Times New Roman" panose="02020603050405020304" pitchFamily="18" charset="0"/>
              </a:rPr>
              <a:t>Coding Exercise</a:t>
            </a:r>
            <a:r>
              <a:rPr lang="vi-VN" sz="1200" dirty="0">
                <a:solidFill>
                  <a:srgbClr val="000000"/>
                </a:solidFill>
                <a:latin typeface="Arial" panose="02020603050405020304" pitchFamily="18" charset="0"/>
                <a:cs typeface="Times New Roman" panose="02020603050405020304" pitchFamily="18" charset="0"/>
              </a:rPr>
              <a:t>.</a:t>
            </a:r>
          </a:p>
          <a:p>
            <a:pPr marL="342900" lvl="0" indent="-342900">
              <a:spcAft>
                <a:spcPts val="800"/>
              </a:spcAft>
              <a:buFont typeface="+mj-lt"/>
              <a:buAutoNum type="arabicPeriod"/>
            </a:pPr>
            <a:r>
              <a:rPr lang="vi-VN" sz="1200" dirty="0">
                <a:solidFill>
                  <a:srgbClr val="000000"/>
                </a:solidFill>
                <a:latin typeface="Arial" panose="02020603050405020304" pitchFamily="18" charset="0"/>
                <a:cs typeface="Times New Roman" panose="02020603050405020304" pitchFamily="18" charset="0"/>
              </a:rPr>
              <a:t>Nhấp vào tệp</a:t>
            </a:r>
            <a:r>
              <a:rPr lang="vi-VN" sz="1200" b="1" dirty="0">
                <a:solidFill>
                  <a:srgbClr val="000000"/>
                </a:solidFill>
                <a:latin typeface="Arial" panose="02020603050405020304" pitchFamily="18" charset="0"/>
                <a:cs typeface="Times New Roman" panose="02020603050405020304" pitchFamily="18" charset="0"/>
              </a:rPr>
              <a:t> ex_0301.ipynb</a:t>
            </a:r>
            <a:r>
              <a:rPr lang="vi-VN" sz="1200" dirty="0">
                <a:solidFill>
                  <a:srgbClr val="000000"/>
                </a:solidFill>
                <a:latin typeface="Arial" panose="02020603050405020304" pitchFamily="18" charset="0"/>
                <a:cs typeface="Times New Roman" panose="02020603050405020304" pitchFamily="18" charset="0"/>
              </a:rPr>
              <a:t>.</a:t>
            </a:r>
          </a:p>
          <a:p>
            <a:pPr marL="342900" lvl="0" indent="-342900">
              <a:spcAft>
                <a:spcPts val="800"/>
              </a:spcAft>
              <a:buFont typeface="+mj-lt"/>
              <a:buAutoNum type="arabicPeriod"/>
            </a:pPr>
            <a:r>
              <a:rPr lang="vi-VN" sz="1200" dirty="0">
                <a:solidFill>
                  <a:srgbClr val="FF0000"/>
                </a:solidFill>
                <a:latin typeface="Arial"/>
                <a:ea typeface="+mn-ea"/>
                <a:cs typeface="+mn-cs"/>
              </a:rPr>
              <a:t>Xem lại các ví dụ về các chủ đề ở dưới đây:</a:t>
            </a:r>
            <a:br>
              <a:rPr lang="vi-VN" sz="1000" i="0" dirty="0">
                <a:solidFill>
                  <a:srgbClr val="FF0000"/>
                </a:solidFill>
                <a:latin typeface="Arial"/>
                <a:ea typeface="+mn-ea"/>
                <a:cs typeface="+mn-cs"/>
              </a:rPr>
            </a:br>
            <a:br>
              <a:rPr lang="vi-VN" sz="1000" i="0" dirty="0">
                <a:solidFill>
                  <a:srgbClr val="FF0000"/>
                </a:solidFill>
                <a:latin typeface="Arial"/>
                <a:ea typeface="+mn-ea"/>
                <a:cs typeface="+mn-cs"/>
              </a:rPr>
            </a:br>
            <a:r>
              <a:rPr lang="vi-VN" sz="1200" i="1" dirty="0">
                <a:solidFill>
                  <a:schemeClr val="tx1"/>
                </a:solidFill>
                <a:latin typeface="Arial"/>
                <a:ea typeface="+mn-ea"/>
                <a:cs typeface="+mn-cs"/>
              </a:rPr>
              <a:t>A. Phân phối xác suất rời rạc</a:t>
            </a:r>
            <a:br>
              <a:rPr lang="vi-VN" sz="1000" i="1" dirty="0">
                <a:solidFill>
                  <a:schemeClr val="tx1"/>
                </a:solidFill>
                <a:latin typeface="Arial"/>
                <a:ea typeface="+mn-ea"/>
                <a:cs typeface="+mn-cs"/>
              </a:rPr>
            </a:br>
            <a:r>
              <a:rPr lang="vi-VN" sz="1000" i="1" dirty="0">
                <a:solidFill>
                  <a:schemeClr val="tx1"/>
                </a:solidFill>
                <a:latin typeface="Arial"/>
                <a:ea typeface="+mn-ea"/>
                <a:cs typeface="+mn-cs"/>
              </a:rPr>
              <a:t>	</a:t>
            </a:r>
            <a:r>
              <a:rPr lang="vi-VN" sz="1200" i="1" dirty="0">
                <a:solidFill>
                  <a:schemeClr val="tx1"/>
                </a:solidFill>
                <a:latin typeface="Arial"/>
                <a:ea typeface="+mn-ea"/>
                <a:cs typeface="+mn-cs"/>
              </a:rPr>
              <a:t>i. Nhị thức</a:t>
            </a:r>
            <a:br>
              <a:rPr lang="vi-VN" sz="1000" i="1" dirty="0">
                <a:solidFill>
                  <a:schemeClr val="tx1"/>
                </a:solidFill>
                <a:latin typeface="Arial"/>
                <a:ea typeface="+mn-ea"/>
                <a:cs typeface="+mn-cs"/>
              </a:rPr>
            </a:br>
            <a:r>
              <a:rPr lang="vi-VN" sz="1200" i="1" dirty="0">
                <a:solidFill>
                  <a:schemeClr val="tx1"/>
                </a:solidFill>
                <a:latin typeface="Arial"/>
                <a:ea typeface="+mn-ea"/>
                <a:cs typeface="+mn-cs"/>
              </a:rPr>
              <a:t>	ii. Poisson</a:t>
            </a:r>
            <a:br>
              <a:rPr lang="vi-VN" sz="1200" i="1" dirty="0">
                <a:solidFill>
                  <a:schemeClr val="tx1"/>
                </a:solidFill>
                <a:latin typeface="Arial"/>
                <a:ea typeface="+mn-ea"/>
                <a:cs typeface="+mn-cs"/>
              </a:rPr>
            </a:br>
            <a:endParaRPr lang="vi-VN" sz="1200" i="1" dirty="0">
              <a:solidFill>
                <a:schemeClr val="tx1"/>
              </a:solidFill>
              <a:latin typeface="Arial"/>
              <a:ea typeface="+mn-ea"/>
              <a:cs typeface="+mn-cs"/>
            </a:endParaRPr>
          </a:p>
          <a:p>
            <a:pPr marL="342900" lvl="0" indent="-342900">
              <a:spcAft>
                <a:spcPts val="800"/>
              </a:spcAft>
              <a:buFont typeface="+mj-lt"/>
              <a:buAutoNum type="arabicPeriod"/>
            </a:pPr>
            <a:r>
              <a:rPr lang="vi-VN" sz="1200" dirty="0">
                <a:solidFill>
                  <a:schemeClr val="tx1"/>
                </a:solidFill>
                <a:latin typeface="Arial"/>
                <a:ea typeface="+mn-ea"/>
                <a:cs typeface="+mn-cs"/>
              </a:rPr>
              <a:t>(Không bắt buộc) Sử dụng ô trống ở dưới để tùy ý thực hành riêng.</a:t>
            </a: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69</a:t>
            </a:fld>
            <a:endParaRPr lang="ko-KR" altLang="en-US" dirty="0"/>
          </a:p>
        </p:txBody>
      </p:sp>
    </p:spTree>
    <p:extLst>
      <p:ext uri="{BB962C8B-B14F-4D97-AF65-F5344CB8AC3E}">
        <p14:creationId xmlns:p14="http://schemas.microsoft.com/office/powerpoint/2010/main" val="1081056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Bạn</a:t>
            </a:r>
            <a:r>
              <a:rPr lang="en-US" altLang="ko-KR" dirty="0"/>
              <a:t> </a:t>
            </a:r>
            <a:r>
              <a:rPr lang="en-US" altLang="ko-KR" dirty="0" err="1"/>
              <a:t>có</a:t>
            </a:r>
            <a:r>
              <a:rPr lang="en-US" altLang="ko-KR" dirty="0"/>
              <a:t> </a:t>
            </a:r>
            <a:r>
              <a:rPr lang="en-US" altLang="ko-KR" dirty="0" err="1"/>
              <a:t>thể</a:t>
            </a:r>
            <a:r>
              <a:rPr lang="en-US" altLang="ko-KR" dirty="0"/>
              <a:t> </a:t>
            </a:r>
            <a:r>
              <a:rPr lang="en-US" altLang="ko-KR" dirty="0" err="1"/>
              <a:t>tiếp</a:t>
            </a:r>
            <a:r>
              <a:rPr lang="en-US" altLang="ko-KR" dirty="0"/>
              <a:t> </a:t>
            </a:r>
            <a:r>
              <a:rPr lang="en-US" altLang="ko-KR" dirty="0" err="1"/>
              <a:t>tục</a:t>
            </a:r>
            <a:r>
              <a:rPr lang="en-US" altLang="ko-KR" dirty="0"/>
              <a:t> </a:t>
            </a:r>
            <a:r>
              <a:rPr lang="en-US" altLang="ko-KR" dirty="0" err="1"/>
              <a:t>với</a:t>
            </a:r>
            <a:r>
              <a:rPr lang="en-US" altLang="ko-KR" dirty="0"/>
              <a:t> </a:t>
            </a:r>
            <a:r>
              <a:rPr lang="en-US" altLang="ko-KR" dirty="0" err="1"/>
              <a:t>ký</a:t>
            </a:r>
            <a:r>
              <a:rPr lang="en-US" altLang="ko-KR" dirty="0"/>
              <a:t> </a:t>
            </a:r>
            <a:r>
              <a:rPr lang="en-US" altLang="ko-KR" dirty="0" err="1"/>
              <a:t>hiệu</a:t>
            </a:r>
            <a:r>
              <a:rPr lang="en-US" altLang="ko-KR" dirty="0"/>
              <a:t> </a:t>
            </a:r>
            <a:r>
              <a:rPr lang="en-US" altLang="ko-KR" dirty="0" err="1"/>
              <a:t>tập</a:t>
            </a:r>
            <a:r>
              <a:rPr lang="en-US" altLang="ko-KR" dirty="0"/>
              <a:t> </a:t>
            </a:r>
            <a:r>
              <a:rPr lang="en-US" altLang="ko-KR" dirty="0" err="1"/>
              <a:t>hợp</a:t>
            </a:r>
            <a:r>
              <a:rPr lang="en-US" altLang="ko-KR" dirty="0"/>
              <a:t> </a:t>
            </a:r>
            <a:r>
              <a:rPr lang="en-US" altLang="ko-KR" dirty="0" err="1"/>
              <a:t>để</a:t>
            </a:r>
            <a:r>
              <a:rPr lang="en-US" altLang="ko-KR" dirty="0"/>
              <a:t> </a:t>
            </a:r>
            <a:r>
              <a:rPr lang="en-US" altLang="ko-KR" dirty="0" err="1"/>
              <a:t>xác</a:t>
            </a:r>
            <a:r>
              <a:rPr lang="en-US" altLang="ko-KR" dirty="0"/>
              <a:t> </a:t>
            </a:r>
            <a:r>
              <a:rPr lang="en-US" altLang="ko-KR" dirty="0" err="1"/>
              <a:t>định</a:t>
            </a:r>
            <a:r>
              <a:rPr lang="en-US" altLang="ko-KR" dirty="0"/>
              <a:t> </a:t>
            </a:r>
            <a:r>
              <a:rPr lang="en-US" altLang="ko-KR" dirty="0" err="1"/>
              <a:t>các</a:t>
            </a:r>
            <a:r>
              <a:rPr lang="en-US" altLang="ko-KR" dirty="0"/>
              <a:t> </a:t>
            </a:r>
            <a:r>
              <a:rPr lang="en-US" altLang="ko-KR" dirty="0" err="1"/>
              <a:t>sự</a:t>
            </a:r>
            <a:r>
              <a:rPr lang="en-US" altLang="ko-KR" dirty="0"/>
              <a:t> </a:t>
            </a:r>
            <a:r>
              <a:rPr lang="en-US" altLang="ko-KR" dirty="0" err="1"/>
              <a:t>kiện</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Biến</a:t>
            </a:r>
            <a:r>
              <a:rPr lang="en-US" altLang="ko-KR" dirty="0"/>
              <a:t> </a:t>
            </a:r>
            <a:r>
              <a:rPr lang="en-US" altLang="ko-KR" dirty="0" err="1"/>
              <a:t>cố</a:t>
            </a:r>
            <a:r>
              <a:rPr lang="en-US" altLang="ko-KR" dirty="0"/>
              <a:t> </a:t>
            </a:r>
            <a:r>
              <a:rPr lang="en-US" altLang="ko-KR" dirty="0" err="1"/>
              <a:t>là</a:t>
            </a:r>
            <a:r>
              <a:rPr lang="en-US" altLang="ko-KR" dirty="0"/>
              <a:t> </a:t>
            </a:r>
            <a:r>
              <a:rPr lang="en-US" altLang="ko-KR" dirty="0" err="1"/>
              <a:t>tập</a:t>
            </a:r>
            <a:r>
              <a:rPr lang="en-US" altLang="ko-KR" dirty="0"/>
              <a:t> con </a:t>
            </a:r>
            <a:r>
              <a:rPr lang="en-US" altLang="ko-KR" dirty="0" err="1"/>
              <a:t>của</a:t>
            </a:r>
            <a:r>
              <a:rPr lang="en-US" altLang="ko-KR" dirty="0"/>
              <a:t> </a:t>
            </a:r>
            <a:r>
              <a:rPr lang="en-US" altLang="ko-KR" dirty="0" err="1"/>
              <a:t>không</a:t>
            </a:r>
            <a:r>
              <a:rPr lang="en-US" altLang="ko-KR" dirty="0"/>
              <a:t> </a:t>
            </a:r>
            <a:r>
              <a:rPr lang="en-US" altLang="ko-KR" dirty="0" err="1"/>
              <a:t>gian</a:t>
            </a:r>
            <a:r>
              <a:rPr lang="en-US" altLang="ko-KR" dirty="0"/>
              <a:t> </a:t>
            </a:r>
            <a:r>
              <a:rPr lang="en-US" altLang="ko-KR" dirty="0" err="1"/>
              <a:t>mẫu</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Bạn</a:t>
            </a:r>
            <a:r>
              <a:rPr lang="en-US" altLang="ko-KR" dirty="0"/>
              <a:t> </a:t>
            </a:r>
            <a:r>
              <a:rPr lang="en-US" altLang="ko-KR" dirty="0" err="1"/>
              <a:t>có</a:t>
            </a:r>
            <a:r>
              <a:rPr lang="en-US" altLang="ko-KR" dirty="0"/>
              <a:t> </a:t>
            </a:r>
            <a:r>
              <a:rPr lang="en-US" altLang="ko-KR" dirty="0" err="1"/>
              <a:t>thể</a:t>
            </a:r>
            <a:r>
              <a:rPr lang="en-US" altLang="ko-KR" dirty="0"/>
              <a:t> </a:t>
            </a:r>
            <a:r>
              <a:rPr lang="en-US" altLang="ko-KR" dirty="0" err="1"/>
              <a:t>kết</a:t>
            </a:r>
            <a:r>
              <a:rPr lang="en-US" altLang="ko-KR" dirty="0"/>
              <a:t> </a:t>
            </a:r>
            <a:r>
              <a:rPr lang="en-US" altLang="ko-KR" dirty="0" err="1"/>
              <a:t>hợp</a:t>
            </a:r>
            <a:r>
              <a:rPr lang="en-US" altLang="ko-KR" dirty="0"/>
              <a:t> </a:t>
            </a:r>
            <a:r>
              <a:rPr lang="en-US" altLang="ko-KR" dirty="0" err="1"/>
              <a:t>các</a:t>
            </a:r>
            <a:r>
              <a:rPr lang="en-US" altLang="ko-KR" dirty="0"/>
              <a:t> </a:t>
            </a:r>
            <a:r>
              <a:rPr lang="en-US" altLang="ko-KR" dirty="0" err="1"/>
              <a:t>phần</a:t>
            </a:r>
            <a:r>
              <a:rPr lang="en-US" altLang="ko-KR" dirty="0"/>
              <a:t> </a:t>
            </a:r>
            <a:r>
              <a:rPr lang="en-US" altLang="ko-KR" dirty="0" err="1"/>
              <a:t>tử</a:t>
            </a:r>
            <a:r>
              <a:rPr lang="en-US" altLang="ko-KR" dirty="0"/>
              <a:t> </a:t>
            </a:r>
            <a:r>
              <a:rPr lang="en-US" altLang="ko-KR" dirty="0" err="1"/>
              <a:t>riêng</a:t>
            </a:r>
            <a:r>
              <a:rPr lang="en-US" altLang="ko-KR" dirty="0"/>
              <a:t> </a:t>
            </a:r>
            <a:r>
              <a:rPr lang="en-US" altLang="ko-KR" dirty="0" err="1"/>
              <a:t>lẻ</a:t>
            </a:r>
            <a:r>
              <a:rPr lang="en-US" altLang="ko-KR" dirty="0"/>
              <a:t> </a:t>
            </a:r>
            <a:r>
              <a:rPr lang="en-US" altLang="ko-KR" dirty="0" err="1"/>
              <a:t>của</a:t>
            </a:r>
            <a:r>
              <a:rPr lang="en-US" altLang="ko-KR" dirty="0"/>
              <a:t> </a:t>
            </a:r>
            <a:r>
              <a:rPr lang="en-US" altLang="ko-KR" dirty="0" err="1"/>
              <a:t>không</a:t>
            </a:r>
            <a:r>
              <a:rPr lang="en-US" altLang="ko-KR" dirty="0"/>
              <a:t> </a:t>
            </a:r>
            <a:r>
              <a:rPr lang="en-US" altLang="ko-KR" dirty="0" err="1"/>
              <a:t>gian</a:t>
            </a:r>
            <a:r>
              <a:rPr lang="en-US" altLang="ko-KR" dirty="0"/>
              <a:t> </a:t>
            </a:r>
            <a:r>
              <a:rPr lang="en-US" altLang="ko-KR" dirty="0" err="1"/>
              <a:t>mẫu</a:t>
            </a:r>
            <a:r>
              <a:rPr lang="en-US" altLang="ko-KR" dirty="0"/>
              <a:t> </a:t>
            </a:r>
            <a:r>
              <a:rPr lang="en-US" altLang="ko-KR" dirty="0" err="1"/>
              <a:t>để</a:t>
            </a:r>
            <a:r>
              <a:rPr lang="en-US" altLang="ko-KR" dirty="0"/>
              <a:t> </a:t>
            </a:r>
            <a:r>
              <a:rPr lang="en-US" altLang="ko-KR" dirty="0" err="1"/>
              <a:t>biểu</a:t>
            </a:r>
            <a:r>
              <a:rPr lang="en-US" altLang="ko-KR" dirty="0"/>
              <a:t> </a:t>
            </a:r>
            <a:r>
              <a:rPr lang="en-US" altLang="ko-KR" dirty="0" err="1"/>
              <a:t>diễn</a:t>
            </a:r>
            <a:r>
              <a:rPr lang="en-US" altLang="ko-KR" dirty="0"/>
              <a:t> </a:t>
            </a:r>
            <a:r>
              <a:rPr lang="en-US" altLang="ko-KR" dirty="0" err="1"/>
              <a:t>các</a:t>
            </a:r>
            <a:r>
              <a:rPr lang="en-US" altLang="ko-KR" dirty="0"/>
              <a:t> </a:t>
            </a:r>
            <a:r>
              <a:rPr lang="en-US" altLang="ko-KR" dirty="0" err="1"/>
              <a:t>sự</a:t>
            </a:r>
            <a:r>
              <a:rPr lang="en-US" altLang="ko-KR" dirty="0"/>
              <a:t> </a:t>
            </a:r>
            <a:r>
              <a:rPr lang="en-US" altLang="ko-KR" dirty="0" err="1"/>
              <a:t>kiện</a:t>
            </a:r>
            <a:r>
              <a:rPr lang="en-US" altLang="ko-KR" dirty="0"/>
              <a:t> </a:t>
            </a:r>
            <a:r>
              <a:rPr lang="en-US" altLang="ko-KR" dirty="0" err="1"/>
              <a:t>mới</a:t>
            </a:r>
            <a:r>
              <a:rPr lang="en-US" altLang="ko-KR" dirty="0"/>
              <a:t>.</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a:t>
            </a:fld>
            <a:endParaRPr lang="ko-KR" altLang="en-US"/>
          </a:p>
        </p:txBody>
      </p:sp>
    </p:spTree>
    <p:extLst>
      <p:ext uri="{BB962C8B-B14F-4D97-AF65-F5344CB8AC3E}">
        <p14:creationId xmlns:p14="http://schemas.microsoft.com/office/powerpoint/2010/main" val="156007006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70</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9586717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vi-VN" dirty="0"/>
                  <a:t>Lưu ý:</a:t>
                </a:r>
              </a:p>
              <a:p>
                <a:r>
                  <a:rPr lang="vi-VN" dirty="0"/>
                  <a:t>Không như phân phối xác suất (rời rạc), mật độ xác suất (liên tục) </a:t>
                </a:r>
                <a:r>
                  <a:rPr lang="vi-VN" b="1" dirty="0"/>
                  <a:t>không </a:t>
                </a:r>
                <a:r>
                  <a:rPr lang="vi-VN" dirty="0"/>
                  <a:t>phải là xác suất. </a:t>
                </a:r>
              </a:p>
              <a:p>
                <a:r>
                  <a:rPr lang="vi-VN" dirty="0"/>
                  <a:t>Bạn chỉ có thể nói về xác suất của các khoảng khi đang xử lý biến ngẫu nhiên liên tục.</a:t>
                </a:r>
              </a:p>
              <a:p>
                <a:r>
                  <a:rPr lang="vi-VN" dirty="0"/>
                  <a:t>Khi giới hạn dưới của khoảng tiến dần đến </a:t>
                </a:r>
                <a14:m>
                  <m:oMath xmlns:m="http://schemas.openxmlformats.org/officeDocument/2006/math">
                    <m:r>
                      <a:rPr lang="en-US" altLang="ko-KR" sz="1200" i="1" dirty="0" smtClean="0">
                        <a:latin typeface="Cambria Math" panose="02040503050406030204" pitchFamily="18" charset="0"/>
                        <a:cs typeface="Times New Roman" panose="02020603050405020304" pitchFamily="18" charset="0"/>
                      </a:rPr>
                      <m:t>−∞</m:t>
                    </m:r>
                  </m:oMath>
                </a14:m>
                <a:r>
                  <a:rPr lang="vi-VN" dirty="0"/>
                  <a:t> thì bạn có</a:t>
                </a:r>
                <a:r>
                  <a:rPr lang="vi-VN" baseline="0" dirty="0"/>
                  <a:t> xác suất tích lũy hoặc “hàm phân phối tích lũy (CFD)”.</a:t>
                </a:r>
              </a:p>
              <a:p>
                <a:r>
                  <a:rPr lang="vi-VN" baseline="0" dirty="0"/>
                  <a:t>Với hàm CFD, bạn có thể dễ dàng tính được xác suất của khoảng: </a:t>
                </a:r>
                <a14:m>
                  <m:oMath xmlns:m="http://schemas.openxmlformats.org/officeDocument/2006/math">
                    <m:r>
                      <a:rPr lang="en-US" altLang="ko-KR" sz="1200" i="1" dirty="0" smtClean="0">
                        <a:latin typeface="Cambria Math" panose="02040503050406030204" pitchFamily="18" charset="0"/>
                        <a:cs typeface="Times New Roman" panose="02020603050405020304" pitchFamily="18" charset="0"/>
                        <a:sym typeface="Symbol" panose="05050102010706020507" pitchFamily="18" charset="2"/>
                      </a:rPr>
                      <m:t>𝑃</m:t>
                    </m:r>
                    <m:d>
                      <m:dPr>
                        <m:ctrlPr>
                          <a:rPr lang="en-US" altLang="ko-KR" sz="1200" i="1" dirty="0">
                            <a:latin typeface="Cambria Math" panose="02040503050406030204" pitchFamily="18" charset="0"/>
                            <a:cs typeface="Times New Roman" panose="02020603050405020304" pitchFamily="18" charset="0"/>
                            <a:sym typeface="Symbol" panose="05050102010706020507" pitchFamily="18" charset="2"/>
                          </a:rPr>
                        </m:ctrlPr>
                      </m:dPr>
                      <m:e>
                        <m:sSub>
                          <m:sSubPr>
                            <m:ctrlPr>
                              <a:rPr lang="en-US" altLang="ko-KR" sz="1200" i="1" dirty="0">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200" i="1" dirty="0">
                                <a:latin typeface="Cambria Math" panose="02040503050406030204" pitchFamily="18" charset="0"/>
                                <a:cs typeface="Times New Roman" panose="02020603050405020304" pitchFamily="18" charset="0"/>
                                <a:sym typeface="Symbol" panose="05050102010706020507" pitchFamily="18" charset="2"/>
                              </a:rPr>
                              <m:t>𝑥</m:t>
                            </m:r>
                          </m:e>
                          <m:sub>
                            <m:r>
                              <a:rPr lang="en-US" altLang="ko-KR" sz="1200" i="1" dirty="0">
                                <a:latin typeface="Cambria Math" panose="02040503050406030204" pitchFamily="18" charset="0"/>
                                <a:cs typeface="Times New Roman" panose="02020603050405020304" pitchFamily="18" charset="0"/>
                                <a:sym typeface="Symbol" panose="05050102010706020507" pitchFamily="18" charset="2"/>
                              </a:rPr>
                              <m:t>1</m:t>
                            </m:r>
                          </m:sub>
                        </m:sSub>
                        <m:r>
                          <a:rPr lang="en-US" altLang="ko-KR" sz="1200" b="1" i="1" dirty="0">
                            <a:solidFill>
                              <a:srgbClr val="0070C0"/>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200" i="1" dirty="0">
                            <a:latin typeface="Cambria Math" panose="02040503050406030204" pitchFamily="18" charset="0"/>
                            <a:cs typeface="Times New Roman" panose="02020603050405020304" pitchFamily="18" charset="0"/>
                            <a:sym typeface="Symbol" panose="05050102010706020507" pitchFamily="18" charset="2"/>
                          </a:rPr>
                          <m:t>𝑋</m:t>
                        </m:r>
                        <m:r>
                          <a:rPr lang="en-US" altLang="ko-KR" sz="1200" i="1" dirty="0">
                            <a:solidFill>
                              <a:srgbClr val="0070C0"/>
                            </a:solidFill>
                            <a:latin typeface="Cambria Math" panose="02040503050406030204" pitchFamily="18" charset="0"/>
                            <a:cs typeface="Times New Roman" panose="02020603050405020304" pitchFamily="18" charset="0"/>
                            <a:sym typeface="Symbol" panose="05050102010706020507" pitchFamily="18" charset="2"/>
                          </a:rPr>
                          <m:t>≤</m:t>
                        </m:r>
                        <m:sSub>
                          <m:sSubPr>
                            <m:ctrlPr>
                              <a:rPr lang="en-US" altLang="ko-KR" sz="1200" i="1" dirty="0">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200" i="1" dirty="0">
                                <a:latin typeface="Cambria Math" panose="02040503050406030204" pitchFamily="18" charset="0"/>
                                <a:cs typeface="Times New Roman" panose="02020603050405020304" pitchFamily="18" charset="0"/>
                                <a:sym typeface="Symbol" panose="05050102010706020507" pitchFamily="18" charset="2"/>
                              </a:rPr>
                              <m:t>𝑥</m:t>
                            </m:r>
                          </m:e>
                          <m:sub>
                            <m:r>
                              <a:rPr lang="en-US" altLang="ko-KR" sz="1200" i="1" dirty="0">
                                <a:latin typeface="Cambria Math" panose="02040503050406030204" pitchFamily="18" charset="0"/>
                                <a:cs typeface="Times New Roman" panose="02020603050405020304" pitchFamily="18" charset="0"/>
                                <a:sym typeface="Symbol" panose="05050102010706020507" pitchFamily="18" charset="2"/>
                              </a:rPr>
                              <m:t>2</m:t>
                            </m:r>
                          </m:sub>
                        </m:sSub>
                      </m:e>
                    </m:d>
                    <m:r>
                      <a:rPr lang="en-US" altLang="ko-KR" sz="1200" b="0" i="1" dirty="0" smtClean="0">
                        <a:latin typeface="Cambria Math" panose="02040503050406030204" pitchFamily="18" charset="0"/>
                        <a:cs typeface="Times New Roman" panose="02020603050405020304" pitchFamily="18" charset="0"/>
                        <a:sym typeface="Symbol" panose="05050102010706020507" pitchFamily="18" charset="2"/>
                      </a:rPr>
                      <m:t>=</m:t>
                    </m:r>
                    <m:r>
                      <a:rPr lang="en-US" altLang="ko-KR" sz="1200" b="0" i="1" dirty="0" smtClean="0">
                        <a:latin typeface="Cambria Math" panose="02040503050406030204" pitchFamily="18" charset="0"/>
                        <a:cs typeface="Times New Roman" panose="02020603050405020304" pitchFamily="18" charset="0"/>
                        <a:sym typeface="Symbol" panose="05050102010706020507" pitchFamily="18" charset="2"/>
                      </a:rPr>
                      <m:t>𝐶𝐷𝐹</m:t>
                    </m:r>
                    <m:d>
                      <m:dPr>
                        <m:ctrlPr>
                          <a:rPr lang="en-US" altLang="ko-KR" sz="1200" b="0" i="1" dirty="0" smtClean="0">
                            <a:latin typeface="Cambria Math" panose="02040503050406030204" pitchFamily="18" charset="0"/>
                            <a:cs typeface="Times New Roman" panose="02020603050405020304" pitchFamily="18" charset="0"/>
                            <a:sym typeface="Symbol" panose="05050102010706020507" pitchFamily="18" charset="2"/>
                          </a:rPr>
                        </m:ctrlPr>
                      </m:dPr>
                      <m:e>
                        <m:sSub>
                          <m:sSubPr>
                            <m:ctrlPr>
                              <a:rPr lang="en-US" altLang="ko-KR" sz="1200" i="1" dirty="0">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200" i="1" dirty="0">
                                <a:latin typeface="Cambria Math" panose="02040503050406030204" pitchFamily="18" charset="0"/>
                                <a:cs typeface="Times New Roman" panose="02020603050405020304" pitchFamily="18" charset="0"/>
                                <a:sym typeface="Symbol" panose="05050102010706020507" pitchFamily="18" charset="2"/>
                              </a:rPr>
                              <m:t>𝑥</m:t>
                            </m:r>
                          </m:e>
                          <m:sub>
                            <m:r>
                              <a:rPr lang="en-US" altLang="ko-KR" sz="1200" b="0" i="1" dirty="0" smtClean="0">
                                <a:latin typeface="Cambria Math" panose="02040503050406030204" pitchFamily="18" charset="0"/>
                                <a:cs typeface="Times New Roman" panose="02020603050405020304" pitchFamily="18" charset="0"/>
                                <a:sym typeface="Symbol" panose="05050102010706020507" pitchFamily="18" charset="2"/>
                              </a:rPr>
                              <m:t>2</m:t>
                            </m:r>
                          </m:sub>
                        </m:sSub>
                      </m:e>
                    </m:d>
                    <m:r>
                      <a:rPr lang="en-US" altLang="ko-KR" sz="1200" b="0" i="1" dirty="0" smtClean="0">
                        <a:latin typeface="Cambria Math" panose="02040503050406030204" pitchFamily="18" charset="0"/>
                        <a:cs typeface="Times New Roman" panose="02020603050405020304" pitchFamily="18" charset="0"/>
                        <a:sym typeface="Symbol" panose="05050102010706020507" pitchFamily="18" charset="2"/>
                      </a:rPr>
                      <m:t>−</m:t>
                    </m:r>
                    <m:r>
                      <a:rPr lang="en-US" altLang="ko-KR" sz="1200" b="0" i="1" dirty="0" smtClean="0">
                        <a:latin typeface="Cambria Math" panose="02040503050406030204" pitchFamily="18" charset="0"/>
                        <a:cs typeface="Times New Roman" panose="02020603050405020304" pitchFamily="18" charset="0"/>
                        <a:sym typeface="Symbol" panose="05050102010706020507" pitchFamily="18" charset="2"/>
                      </a:rPr>
                      <m:t>𝐶𝐷𝐹</m:t>
                    </m:r>
                    <m:r>
                      <a:rPr lang="en-US" altLang="ko-KR" sz="1200" b="0" i="1" dirty="0" smtClean="0">
                        <a:latin typeface="Cambria Math" panose="02040503050406030204" pitchFamily="18" charset="0"/>
                        <a:cs typeface="Times New Roman" panose="02020603050405020304" pitchFamily="18" charset="0"/>
                        <a:sym typeface="Symbol" panose="05050102010706020507" pitchFamily="18" charset="2"/>
                      </a:rPr>
                      <m:t>(</m:t>
                    </m:r>
                    <m:sSub>
                      <m:sSubPr>
                        <m:ctrlPr>
                          <a:rPr lang="en-US" altLang="ko-KR" sz="1200" i="1" dirty="0">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200" i="1" dirty="0">
                            <a:latin typeface="Cambria Math" panose="02040503050406030204" pitchFamily="18" charset="0"/>
                            <a:cs typeface="Times New Roman" panose="02020603050405020304" pitchFamily="18" charset="0"/>
                            <a:sym typeface="Symbol" panose="05050102010706020507" pitchFamily="18" charset="2"/>
                          </a:rPr>
                          <m:t>𝑥</m:t>
                        </m:r>
                      </m:e>
                      <m:sub>
                        <m:r>
                          <a:rPr lang="en-US" altLang="ko-KR" sz="1200" i="1" dirty="0">
                            <a:latin typeface="Cambria Math" panose="02040503050406030204" pitchFamily="18" charset="0"/>
                            <a:cs typeface="Times New Roman" panose="02020603050405020304" pitchFamily="18" charset="0"/>
                            <a:sym typeface="Symbol" panose="05050102010706020507" pitchFamily="18" charset="2"/>
                          </a:rPr>
                          <m:t>1</m:t>
                        </m:r>
                      </m:sub>
                    </m:sSub>
                    <m:r>
                      <a:rPr lang="en-US" altLang="ko-KR" sz="1200" b="0" i="1" dirty="0" smtClean="0">
                        <a:latin typeface="Cambria Math" panose="02040503050406030204" pitchFamily="18" charset="0"/>
                        <a:cs typeface="Times New Roman" panose="02020603050405020304" pitchFamily="18" charset="0"/>
                        <a:sym typeface="Symbol" panose="05050102010706020507" pitchFamily="18" charset="2"/>
                      </a:rPr>
                      <m:t>)</m:t>
                    </m:r>
                  </m:oMath>
                </a14:m>
                <a:endParaRPr lang="vi-VN" baseline="0" dirty="0"/>
              </a:p>
              <a:p>
                <a:endParaRPr lang="ko-KR" altLang="en-US" dirty="0"/>
              </a:p>
            </p:txBody>
          </p:sp>
        </mc:Choice>
        <mc:Fallback xmlns="">
          <p:sp>
            <p:nvSpPr>
              <p:cNvPr id="3" name="Notes Placeholder 2"/>
              <p:cNvSpPr>
                <a:spLocks noGrp="1"/>
              </p:cNvSpPr>
              <p:nvPr>
                <p:ph type="body" idx="1"/>
              </p:nvPr>
            </p:nvSpPr>
            <p:spPr/>
            <p:txBody>
              <a:bodyPr/>
              <a:lstStyle/>
              <a:p>
                <a:r>
                  <a:rPr lang="vi-VN" dirty="0"/>
                  <a:t>Lưu ý:</a:t>
                </a:r>
              </a:p>
              <a:p>
                <a:r>
                  <a:rPr lang="vi-VN" dirty="0"/>
                  <a:t>Không như phân phối xác suất (rời rạc), mật độ xác suất (liên tục) </a:t>
                </a:r>
                <a:r>
                  <a:rPr lang="vi-VN" b="1" dirty="0"/>
                  <a:t>không </a:t>
                </a:r>
                <a:r>
                  <a:rPr lang="vi-VN" dirty="0"/>
                  <a:t>phải là xác suất. </a:t>
                </a:r>
              </a:p>
              <a:p>
                <a:r>
                  <a:rPr lang="vi-VN" dirty="0"/>
                  <a:t>Bạn chỉ có thể nói về xác suất của các khoảng khi đang xử lý biến ngẫu nhiên liên tục.</a:t>
                </a:r>
              </a:p>
              <a:p>
                <a:r>
                  <a:rPr lang="vi-VN" dirty="0"/>
                  <a:t>Khi giới hạn dưới của khoảng tiến dần đến </a:t>
                </a:r>
                <a:r>
                  <a:rPr lang="en-US" altLang="ko-KR" sz="1200" i="0" dirty="0">
                    <a:latin typeface="Cambria Math" panose="02040503050406030204" pitchFamily="18" charset="0"/>
                    <a:cs typeface="Times New Roman" panose="02020603050405020304" pitchFamily="18" charset="0"/>
                  </a:rPr>
                  <a:t>−∞</a:t>
                </a:r>
                <a:r>
                  <a:rPr lang="vi-VN" dirty="0"/>
                  <a:t> thì bạn có</a:t>
                </a:r>
                <a:r>
                  <a:rPr lang="vi-VN" baseline="0" dirty="0"/>
                  <a:t> xác suất tích lũy hoặc “hàm phân phối tích lũy (CFD)”.</a:t>
                </a:r>
              </a:p>
              <a:p>
                <a:r>
                  <a:rPr lang="vi-VN" baseline="0" dirty="0"/>
                  <a:t>Với hàm CFD, bạn có thể dễ dàng tính được xác suất của khoảng: </a:t>
                </a:r>
                <a:r>
                  <a:rPr lang="en-US" altLang="ko-KR" sz="1200" i="0" dirty="0">
                    <a:latin typeface="Cambria Math" panose="02040503050406030204" pitchFamily="18" charset="0"/>
                    <a:cs typeface="Times New Roman" panose="02020603050405020304" pitchFamily="18" charset="0"/>
                    <a:sym typeface="Symbol" panose="05050102010706020507" pitchFamily="18" charset="2"/>
                  </a:rPr>
                  <a:t>𝑃(𝑥_1</a:t>
                </a:r>
                <a:r>
                  <a:rPr lang="en-US" altLang="ko-KR" sz="1200" b="1" i="0" dirty="0">
                    <a:solidFill>
                      <a:srgbClr val="0070C0"/>
                    </a:solidFill>
                    <a:latin typeface="Cambria Math" panose="02040503050406030204" pitchFamily="18" charset="0"/>
                    <a:cs typeface="Times New Roman" panose="02020603050405020304" pitchFamily="18" charset="0"/>
                    <a:sym typeface="Symbol" panose="05050102010706020507" pitchFamily="18" charset="2"/>
                  </a:rPr>
                  <a:t>≤</a:t>
                </a:r>
                <a:r>
                  <a:rPr lang="en-US" altLang="ko-KR" sz="1200" i="0" dirty="0">
                    <a:latin typeface="Cambria Math" panose="02040503050406030204" pitchFamily="18" charset="0"/>
                    <a:cs typeface="Times New Roman" panose="02020603050405020304" pitchFamily="18" charset="0"/>
                    <a:sym typeface="Symbol" panose="05050102010706020507" pitchFamily="18" charset="2"/>
                  </a:rPr>
                  <a:t>𝑋</a:t>
                </a:r>
                <a:r>
                  <a:rPr lang="en-US" altLang="ko-KR" sz="1200" i="0" dirty="0">
                    <a:solidFill>
                      <a:srgbClr val="0070C0"/>
                    </a:solidFill>
                    <a:latin typeface="Cambria Math" panose="02040503050406030204" pitchFamily="18" charset="0"/>
                    <a:cs typeface="Times New Roman" panose="02020603050405020304" pitchFamily="18" charset="0"/>
                    <a:sym typeface="Symbol" panose="05050102010706020507" pitchFamily="18" charset="2"/>
                  </a:rPr>
                  <a:t>≤</a:t>
                </a:r>
                <a:r>
                  <a:rPr lang="en-US" altLang="ko-KR" sz="1200" i="0" dirty="0">
                    <a:latin typeface="Cambria Math" panose="02040503050406030204" pitchFamily="18" charset="0"/>
                    <a:cs typeface="Times New Roman" panose="02020603050405020304" pitchFamily="18" charset="0"/>
                    <a:sym typeface="Symbol" panose="05050102010706020507" pitchFamily="18" charset="2"/>
                  </a:rPr>
                  <a:t>𝑥_2 )</a:t>
                </a:r>
                <a:r>
                  <a:rPr lang="en-US" altLang="ko-KR" sz="1200" b="0" i="0" dirty="0">
                    <a:latin typeface="Cambria Math" panose="02040503050406030204" pitchFamily="18" charset="0"/>
                    <a:cs typeface="Times New Roman" panose="02020603050405020304" pitchFamily="18" charset="0"/>
                    <a:sym typeface="Symbol" panose="05050102010706020507" pitchFamily="18" charset="2"/>
                  </a:rPr>
                  <a:t>=𝐶𝐷𝐹(</a:t>
                </a:r>
                <a:r>
                  <a:rPr lang="en-US" altLang="ko-KR" sz="1200" i="0" dirty="0">
                    <a:latin typeface="Cambria Math" panose="02040503050406030204" pitchFamily="18" charset="0"/>
                    <a:cs typeface="Times New Roman" panose="02020603050405020304" pitchFamily="18" charset="0"/>
                    <a:sym typeface="Symbol" panose="05050102010706020507" pitchFamily="18" charset="2"/>
                  </a:rPr>
                  <a:t>𝑥_</a:t>
                </a:r>
                <a:r>
                  <a:rPr lang="en-US" altLang="ko-KR" sz="1200" b="0" i="0" dirty="0">
                    <a:latin typeface="Cambria Math" panose="02040503050406030204" pitchFamily="18" charset="0"/>
                    <a:cs typeface="Times New Roman" panose="02020603050405020304" pitchFamily="18" charset="0"/>
                    <a:sym typeface="Symbol" panose="05050102010706020507" pitchFamily="18" charset="2"/>
                  </a:rPr>
                  <a:t>2 )−𝐶𝐷𝐹(</a:t>
                </a:r>
                <a:r>
                  <a:rPr lang="en-US" altLang="ko-KR" sz="1200" i="0" dirty="0">
                    <a:latin typeface="Cambria Math" panose="02040503050406030204" pitchFamily="18" charset="0"/>
                    <a:cs typeface="Times New Roman" panose="02020603050405020304" pitchFamily="18" charset="0"/>
                    <a:sym typeface="Symbol" panose="05050102010706020507" pitchFamily="18" charset="2"/>
                  </a:rPr>
                  <a:t>𝑥_1</a:t>
                </a:r>
                <a:r>
                  <a:rPr lang="en-US" altLang="ko-KR" sz="1200" b="0" i="0" dirty="0">
                    <a:latin typeface="Cambria Math" panose="02040503050406030204" pitchFamily="18" charset="0"/>
                    <a:cs typeface="Times New Roman" panose="02020603050405020304" pitchFamily="18" charset="0"/>
                    <a:sym typeface="Symbol" panose="05050102010706020507" pitchFamily="18" charset="2"/>
                  </a:rPr>
                  <a:t>)</a:t>
                </a:r>
                <a:endParaRPr lang="vi-VN" baseline="0" dirty="0"/>
              </a:p>
              <a:p>
                <a:endParaRPr lang="ko-KR" alt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71</a:t>
            </a:fld>
            <a:endParaRPr lang="ko-KR" altLang="en-US"/>
          </a:p>
        </p:txBody>
      </p:sp>
    </p:spTree>
    <p:extLst>
      <p:ext uri="{BB962C8B-B14F-4D97-AF65-F5344CB8AC3E}">
        <p14:creationId xmlns:p14="http://schemas.microsoft.com/office/powerpoint/2010/main" val="29225980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vi-VN" dirty="0"/>
                  <a:t>Lưu ý:</a:t>
                </a:r>
              </a:p>
              <a:p>
                <a:r>
                  <a:rPr lang="vi-VN" dirty="0"/>
                  <a:t>Các tính chất này tương tự như các tính chất của phân phối xác suất rời rạc.</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Tuy nhiên</a:t>
                </a:r>
                <a:r>
                  <a:rPr lang="vi-VN" baseline="0" dirty="0"/>
                  <a:t> </a:t>
                </a:r>
                <a:r>
                  <a:rPr lang="vi-VN" dirty="0"/>
                  <a:t>có một điểm khác biệt lớn: </a:t>
                </a:r>
                <a14:m>
                  <m:oMath xmlns:m="http://schemas.openxmlformats.org/officeDocument/2006/math">
                    <m:r>
                      <a:rPr lang="en-US" altLang="ko-KR" sz="1200" b="0" i="1" smtClean="0">
                        <a:latin typeface="Cambria Math" panose="02040503050406030204" pitchFamily="18" charset="0"/>
                        <a:cs typeface="Times New Roman" panose="02020603050405020304" pitchFamily="18" charset="0"/>
                      </a:rPr>
                      <m:t>𝑓</m:t>
                    </m:r>
                    <m:r>
                      <a:rPr lang="en-US" altLang="ko-KR" sz="1200" i="1">
                        <a:latin typeface="Cambria Math" panose="02040503050406030204" pitchFamily="18" charset="0"/>
                        <a:cs typeface="Times New Roman" panose="02020603050405020304" pitchFamily="18" charset="0"/>
                      </a:rPr>
                      <m:t>(</m:t>
                    </m:r>
                    <m:r>
                      <a:rPr lang="en-US" altLang="ko-KR" sz="1200" i="1">
                        <a:latin typeface="Cambria Math" panose="02040503050406030204" pitchFamily="18" charset="0"/>
                        <a:cs typeface="Times New Roman" panose="02020603050405020304" pitchFamily="18" charset="0"/>
                      </a:rPr>
                      <m:t>𝑥</m:t>
                    </m:r>
                    <m:r>
                      <a:rPr lang="en-US" altLang="ko-KR" sz="1200" i="1">
                        <a:latin typeface="Cambria Math" panose="02040503050406030204" pitchFamily="18" charset="0"/>
                        <a:cs typeface="Times New Roman" panose="02020603050405020304" pitchFamily="18" charset="0"/>
                      </a:rPr>
                      <m:t>)</m:t>
                    </m:r>
                  </m:oMath>
                </a14:m>
                <a:r>
                  <a:rPr lang="vi-VN" sz="1200" dirty="0">
                    <a:latin typeface="Arial" panose="02020603050405020304" pitchFamily="18" charset="0"/>
                    <a:ea typeface="Noto Sans CJK KR Regular" panose="020B0500000000000000" pitchFamily="34" charset="-127"/>
                    <a:cs typeface="Times New Roman" panose="02020603050405020304" pitchFamily="18" charset="0"/>
                  </a:rPr>
                  <a:t> không có giới hạn trên.</a:t>
                </a:r>
              </a:p>
              <a:p>
                <a:pPr marL="0" marR="0" lvl="0" indent="0" algn="just" defTabSz="914400" rtl="0" eaLnBrk="1" fontAlgn="auto" latinLnBrk="1" hangingPunct="1">
                  <a:lnSpc>
                    <a:spcPct val="100000"/>
                  </a:lnSpc>
                  <a:spcBef>
                    <a:spcPts val="0"/>
                  </a:spcBef>
                  <a:spcAft>
                    <a:spcPts val="0"/>
                  </a:spcAft>
                  <a:buClrTx/>
                  <a:buSzTx/>
                  <a:buFontTx/>
                  <a:buNone/>
                  <a:tabLst/>
                  <a:defRPr/>
                </a:pPr>
                <a14:m>
                  <m:oMath xmlns:m="http://schemas.openxmlformats.org/officeDocument/2006/math">
                    <m:r>
                      <a:rPr lang="en-US" altLang="ko-KR" sz="1200" b="0" i="1" smtClean="0">
                        <a:latin typeface="Cambria Math" panose="02040503050406030204" pitchFamily="18" charset="0"/>
                        <a:cs typeface="Times New Roman" panose="02020603050405020304" pitchFamily="18" charset="0"/>
                      </a:rPr>
                      <m:t>𝑓</m:t>
                    </m:r>
                    <m:r>
                      <a:rPr lang="en-US" altLang="ko-KR" sz="1200" i="1">
                        <a:latin typeface="Cambria Math" panose="02040503050406030204" pitchFamily="18" charset="0"/>
                        <a:cs typeface="Times New Roman" panose="02020603050405020304" pitchFamily="18" charset="0"/>
                      </a:rPr>
                      <m:t>(</m:t>
                    </m:r>
                    <m:r>
                      <a:rPr lang="en-US" altLang="ko-KR" sz="1200" i="1">
                        <a:latin typeface="Cambria Math" panose="02040503050406030204" pitchFamily="18" charset="0"/>
                        <a:cs typeface="Times New Roman" panose="02020603050405020304" pitchFamily="18" charset="0"/>
                      </a:rPr>
                      <m:t>𝑥</m:t>
                    </m:r>
                    <m:r>
                      <a:rPr lang="en-US" altLang="ko-KR" sz="1200" i="1">
                        <a:latin typeface="Cambria Math" panose="02040503050406030204" pitchFamily="18" charset="0"/>
                        <a:cs typeface="Times New Roman" panose="02020603050405020304" pitchFamily="18" charset="0"/>
                      </a:rPr>
                      <m:t>)</m:t>
                    </m:r>
                  </m:oMath>
                </a14:m>
                <a:r>
                  <a:rPr lang="vi-VN" sz="1200" dirty="0">
                    <a:latin typeface="Arial" panose="02020603050405020304" pitchFamily="18" charset="0"/>
                    <a:ea typeface="Noto Sans CJK KR Regular" panose="020B0500000000000000" pitchFamily="34" charset="-127"/>
                    <a:cs typeface="Times New Roman" panose="02020603050405020304" pitchFamily="18" charset="0"/>
                  </a:rPr>
                  <a:t> có thể</a:t>
                </a:r>
                <a:r>
                  <a:rPr lang="vi-VN" sz="1200" baseline="0" dirty="0">
                    <a:latin typeface="Arial" panose="02020603050405020304" pitchFamily="18" charset="0"/>
                    <a:ea typeface="Noto Sans CJK KR Regular" panose="020B0500000000000000" pitchFamily="34" charset="-127"/>
                    <a:cs typeface="Times New Roman" panose="02020603050405020304" pitchFamily="18" charset="0"/>
                  </a:rPr>
                  <a:t> có “đỉnh” lớn hơn 1 miễn là tích phân vẫn bằng 1. </a:t>
                </a:r>
              </a:p>
            </p:txBody>
          </p:sp>
        </mc:Choice>
        <mc:Fallback xmlns="">
          <p:sp>
            <p:nvSpPr>
              <p:cNvPr id="3" name="Notes Placeholder 2"/>
              <p:cNvSpPr>
                <a:spLocks noGrp="1"/>
              </p:cNvSpPr>
              <p:nvPr>
                <p:ph type="body" idx="1"/>
              </p:nvPr>
            </p:nvSpPr>
            <p:spPr/>
            <p:txBody>
              <a:bodyPr/>
              <a:lstStyle/>
              <a:p>
                <a:r>
                  <a:rPr lang="vi-VN" dirty="0"/>
                  <a:t>Lưu ý:</a:t>
                </a:r>
              </a:p>
              <a:p>
                <a:r>
                  <a:rPr lang="vi-VN" dirty="0"/>
                  <a:t>Các tính chất này tương tự như các tính chất của phân phối xác suất rời rạc.</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Tuy nhiên</a:t>
                </a:r>
                <a:r>
                  <a:rPr lang="vi-VN" baseline="0" dirty="0"/>
                  <a:t> </a:t>
                </a:r>
                <a:r>
                  <a:rPr lang="vi-VN" dirty="0"/>
                  <a:t>có một điểm khác biệt lớn: </a:t>
                </a:r>
                <a:r>
                  <a:rPr lang="en-US" altLang="ko-KR" sz="1200" b="0" i="0">
                    <a:latin typeface="Cambria Math" panose="02040503050406030204" pitchFamily="18" charset="0"/>
                    <a:cs typeface="Times New Roman" panose="02020603050405020304" pitchFamily="18" charset="0"/>
                  </a:rPr>
                  <a:t>𝑓</a:t>
                </a:r>
                <a:r>
                  <a:rPr lang="en-US" altLang="ko-KR" sz="1200" i="0">
                    <a:latin typeface="Cambria Math" panose="02040503050406030204" pitchFamily="18" charset="0"/>
                    <a:cs typeface="Times New Roman" panose="02020603050405020304" pitchFamily="18" charset="0"/>
                  </a:rPr>
                  <a:t>(𝑥)</a:t>
                </a:r>
                <a:r>
                  <a:rPr lang="vi-VN" sz="1200" dirty="0">
                    <a:latin typeface="Arial" panose="02020603050405020304" pitchFamily="18" charset="0"/>
                    <a:ea typeface="Noto Sans CJK KR Regular" panose="020B0500000000000000" pitchFamily="34" charset="-127"/>
                    <a:cs typeface="Times New Roman" panose="02020603050405020304" pitchFamily="18" charset="0"/>
                  </a:rPr>
                  <a:t> không có giới hạn trên.</a:t>
                </a:r>
              </a:p>
              <a:p>
                <a:pPr marL="0" marR="0" lvl="0" indent="0" algn="just" defTabSz="914400" rtl="0" eaLnBrk="1" fontAlgn="auto" latinLnBrk="1" hangingPunct="1">
                  <a:lnSpc>
                    <a:spcPct val="100000"/>
                  </a:lnSpc>
                  <a:spcBef>
                    <a:spcPts val="0"/>
                  </a:spcBef>
                  <a:spcAft>
                    <a:spcPts val="0"/>
                  </a:spcAft>
                  <a:buClrTx/>
                  <a:buSzTx/>
                  <a:buFontTx/>
                  <a:buNone/>
                  <a:tabLst/>
                  <a:defRPr/>
                </a:pPr>
                <a:r>
                  <a:rPr lang="en-US" altLang="ko-KR" sz="1200" b="0" i="0">
                    <a:latin typeface="Cambria Math" panose="02040503050406030204" pitchFamily="18" charset="0"/>
                    <a:cs typeface="Times New Roman" panose="02020603050405020304" pitchFamily="18" charset="0"/>
                  </a:rPr>
                  <a:t>𝑓</a:t>
                </a:r>
                <a:r>
                  <a:rPr lang="en-US" altLang="ko-KR" sz="1200" i="0">
                    <a:latin typeface="Cambria Math" panose="02040503050406030204" pitchFamily="18" charset="0"/>
                    <a:cs typeface="Times New Roman" panose="02020603050405020304" pitchFamily="18" charset="0"/>
                  </a:rPr>
                  <a:t>(𝑥)</a:t>
                </a:r>
                <a:r>
                  <a:rPr lang="vi-VN" sz="1200" dirty="0">
                    <a:latin typeface="Arial" panose="02020603050405020304" pitchFamily="18" charset="0"/>
                    <a:ea typeface="Noto Sans CJK KR Regular" panose="020B0500000000000000" pitchFamily="34" charset="-127"/>
                    <a:cs typeface="Times New Roman" panose="02020603050405020304" pitchFamily="18" charset="0"/>
                  </a:rPr>
                  <a:t> có thể</a:t>
                </a:r>
                <a:r>
                  <a:rPr lang="vi-VN" sz="1200" baseline="0" dirty="0">
                    <a:latin typeface="Arial" panose="02020603050405020304" pitchFamily="18" charset="0"/>
                    <a:ea typeface="Noto Sans CJK KR Regular" panose="020B0500000000000000" pitchFamily="34" charset="-127"/>
                    <a:cs typeface="Times New Roman" panose="02020603050405020304" pitchFamily="18" charset="0"/>
                  </a:rPr>
                  <a:t> có “đỉnh” lớn hơn 1 miễn là tích phân vẫn bằng 1. </a:t>
                </a:r>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72</a:t>
            </a:fld>
            <a:endParaRPr lang="ko-KR" altLang="en-US"/>
          </a:p>
        </p:txBody>
      </p:sp>
    </p:spTree>
    <p:extLst>
      <p:ext uri="{BB962C8B-B14F-4D97-AF65-F5344CB8AC3E}">
        <p14:creationId xmlns:p14="http://schemas.microsoft.com/office/powerpoint/2010/main" val="396311984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vi-VN" dirty="0"/>
                  <a:t>Lưu ý:</a:t>
                </a:r>
              </a:p>
              <a:p>
                <a:r>
                  <a:rPr lang="vi-VN" dirty="0"/>
                  <a:t>Trường hợp đơn giản nhất về mật độ xác suất là mật độ xác suất của biến ngẫu nhiên đồng nhất.</a:t>
                </a:r>
              </a:p>
              <a:p>
                <a:r>
                  <a:rPr lang="vi-VN" dirty="0"/>
                  <a:t>Mật độ xác suất đồng nhất được xác định trong </a:t>
                </a:r>
                <a:r>
                  <a:rPr lang="vi-VN" sz="1200" dirty="0">
                    <a:solidFill>
                      <a:schemeClr val="tx1"/>
                    </a:solidFill>
                    <a:latin typeface="Arial" panose="02020603050405020304" pitchFamily="18" charset="0"/>
                    <a:cs typeface="Times New Roman" panose="02020603050405020304" pitchFamily="18" charset="0"/>
                    <a:sym typeface="Symbol" panose="05050102010706020507" pitchFamily="18" charset="2"/>
                  </a:rPr>
                  <a:t>terval </a:t>
                </a:r>
                <a14:m>
                  <m:oMath xmlns:m="http://schemas.openxmlformats.org/officeDocument/2006/math">
                    <m:r>
                      <a:rPr lang="en-US" altLang="ko-KR" sz="1200" i="1" dirty="0">
                        <a:solidFill>
                          <a:schemeClr val="tx1"/>
                        </a:solidFill>
                        <a:latin typeface="Cambria Math" panose="02040503050406030204" pitchFamily="18" charset="0"/>
                        <a:cs typeface="Times New Roman" panose="02020603050405020304" pitchFamily="18" charset="0"/>
                      </a:rPr>
                      <m:t>[</m:t>
                    </m:r>
                    <m:r>
                      <a:rPr lang="en-US" altLang="ko-KR" sz="1200" i="1" dirty="0" err="1">
                        <a:solidFill>
                          <a:schemeClr val="tx1"/>
                        </a:solidFill>
                        <a:latin typeface="Cambria Math" panose="02040503050406030204" pitchFamily="18" charset="0"/>
                        <a:cs typeface="Times New Roman" panose="02020603050405020304" pitchFamily="18" charset="0"/>
                      </a:rPr>
                      <m:t>𝑎</m:t>
                    </m:r>
                    <m:r>
                      <a:rPr lang="en-US" altLang="ko-KR" sz="1200" i="1" dirty="0" err="1">
                        <a:solidFill>
                          <a:schemeClr val="tx1"/>
                        </a:solidFill>
                        <a:latin typeface="Cambria Math" panose="02040503050406030204" pitchFamily="18" charset="0"/>
                        <a:cs typeface="Times New Roman" panose="02020603050405020304" pitchFamily="18" charset="0"/>
                      </a:rPr>
                      <m:t>,</m:t>
                    </m:r>
                    <m:r>
                      <a:rPr lang="en-US" altLang="ko-KR" sz="1200" i="1" dirty="0" err="1">
                        <a:solidFill>
                          <a:schemeClr val="tx1"/>
                        </a:solidFill>
                        <a:latin typeface="Cambria Math" panose="02040503050406030204" pitchFamily="18" charset="0"/>
                        <a:cs typeface="Times New Roman" panose="02020603050405020304" pitchFamily="18" charset="0"/>
                      </a:rPr>
                      <m:t>𝑏</m:t>
                    </m:r>
                    <m:r>
                      <a:rPr lang="en-US" altLang="ko-KR" sz="1200" i="1" dirty="0">
                        <a:solidFill>
                          <a:schemeClr val="tx1"/>
                        </a:solidFill>
                        <a:latin typeface="Cambria Math" panose="02040503050406030204" pitchFamily="18" charset="0"/>
                        <a:cs typeface="Times New Roman" panose="02020603050405020304" pitchFamily="18" charset="0"/>
                      </a:rPr>
                      <m:t>]</m:t>
                    </m:r>
                  </m:oMath>
                </a14:m>
                <a:r>
                  <a:rPr lang="vi-VN" sz="1200" dirty="0">
                    <a:solidFill>
                      <a:schemeClr val="tx1"/>
                    </a:solidFill>
                    <a:latin typeface="Arial" panose="02020603050405020304" pitchFamily="18" charset="0"/>
                    <a:cs typeface="Times New Roman" panose="02020603050405020304" pitchFamily="18" charset="0"/>
                  </a:rPr>
                  <a:t> và được coi là bằng 0 ở tại một giá trị nào đó.</a:t>
                </a:r>
              </a:p>
            </p:txBody>
          </p:sp>
        </mc:Choice>
        <mc:Fallback xmlns="">
          <p:sp>
            <p:nvSpPr>
              <p:cNvPr id="3" name="Notes Placeholder 2"/>
              <p:cNvSpPr>
                <a:spLocks noGrp="1"/>
              </p:cNvSpPr>
              <p:nvPr>
                <p:ph type="body" idx="1"/>
              </p:nvPr>
            </p:nvSpPr>
            <p:spPr/>
            <p:txBody>
              <a:bodyPr/>
              <a:lstStyle/>
              <a:p>
                <a:r>
                  <a:rPr lang="vi-VN" dirty="0"/>
                  <a:t>Lưu ý:</a:t>
                </a:r>
              </a:p>
              <a:p>
                <a:r>
                  <a:rPr lang="vi-VN" dirty="0"/>
                  <a:t>Trường hợp đơn giản nhất về mật độ xác suất là mật độ xác suất của biến ngẫu nhiên đồng nhất.</a:t>
                </a:r>
              </a:p>
              <a:p>
                <a:r>
                  <a:rPr lang="vi-VN" dirty="0"/>
                  <a:t>Mật độ xác suất đồng nhất được xác định trong </a:t>
                </a:r>
                <a:r>
                  <a:rPr lang="vi-VN" sz="1200" dirty="0">
                    <a:solidFill>
                      <a:schemeClr val="tx1"/>
                    </a:solidFill>
                    <a:latin typeface="Arial" panose="02020603050405020304" pitchFamily="18" charset="0"/>
                    <a:cs typeface="Times New Roman" panose="02020603050405020304" pitchFamily="18" charset="0"/>
                    <a:sym typeface="Symbol" panose="05050102010706020507" pitchFamily="18" charset="2"/>
                  </a:rPr>
                  <a:t>terval </a:t>
                </a:r>
                <a:r>
                  <a:rPr lang="en-US" altLang="ko-KR" sz="1200" i="0" dirty="0">
                    <a:solidFill>
                      <a:schemeClr val="tx1"/>
                    </a:solidFill>
                    <a:latin typeface="Cambria Math" panose="02040503050406030204" pitchFamily="18" charset="0"/>
                    <a:cs typeface="Times New Roman" panose="02020603050405020304" pitchFamily="18" charset="0"/>
                  </a:rPr>
                  <a:t>[</a:t>
                </a:r>
                <a:r>
                  <a:rPr lang="en-US" altLang="ko-KR" sz="1200" i="0" dirty="0" err="1">
                    <a:solidFill>
                      <a:schemeClr val="tx1"/>
                    </a:solidFill>
                    <a:latin typeface="Cambria Math" panose="02040503050406030204" pitchFamily="18" charset="0"/>
                    <a:cs typeface="Times New Roman" panose="02020603050405020304" pitchFamily="18" charset="0"/>
                  </a:rPr>
                  <a:t>𝑎,𝑏</a:t>
                </a:r>
                <a:r>
                  <a:rPr lang="en-US" altLang="ko-KR" sz="1200" i="0" dirty="0">
                    <a:solidFill>
                      <a:schemeClr val="tx1"/>
                    </a:solidFill>
                    <a:latin typeface="Cambria Math" panose="02040503050406030204" pitchFamily="18" charset="0"/>
                    <a:cs typeface="Times New Roman" panose="02020603050405020304" pitchFamily="18" charset="0"/>
                  </a:rPr>
                  <a:t>]</a:t>
                </a:r>
                <a:r>
                  <a:rPr lang="vi-VN" sz="1200" dirty="0">
                    <a:solidFill>
                      <a:schemeClr val="tx1"/>
                    </a:solidFill>
                    <a:latin typeface="Arial" panose="02020603050405020304" pitchFamily="18" charset="0"/>
                    <a:cs typeface="Times New Roman" panose="02020603050405020304" pitchFamily="18" charset="0"/>
                  </a:rPr>
                  <a:t> và được coi là bằng 0 ở tại một giá trị nào đó.</a:t>
                </a:r>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73</a:t>
            </a:fld>
            <a:endParaRPr lang="ko-KR" altLang="en-US"/>
          </a:p>
        </p:txBody>
      </p:sp>
    </p:spTree>
    <p:extLst>
      <p:ext uri="{BB962C8B-B14F-4D97-AF65-F5344CB8AC3E}">
        <p14:creationId xmlns:p14="http://schemas.microsoft.com/office/powerpoint/2010/main" val="277005291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Ở đây, bạn có thể thấy trường hợp khi </a:t>
                </a:r>
                <a14:m>
                  <m:oMath xmlns:m="http://schemas.openxmlformats.org/officeDocument/2006/math">
                    <m:r>
                      <a:rPr lang="en-US" altLang="ko-KR" sz="1200" i="1" dirty="0" smtClean="0">
                        <a:latin typeface="Cambria Math" panose="02040503050406030204" pitchFamily="18" charset="0"/>
                        <a:cs typeface="Times New Roman" panose="02020603050405020304" pitchFamily="18" charset="0"/>
                        <a:sym typeface="Symbol" panose="05050102010706020507" pitchFamily="18" charset="2"/>
                      </a:rPr>
                      <m:t>𝑎</m:t>
                    </m:r>
                    <m:r>
                      <a:rPr lang="en-US" altLang="ko-KR" sz="1200" i="1" dirty="0" smtClean="0">
                        <a:latin typeface="Cambria Math" panose="02040503050406030204" pitchFamily="18" charset="0"/>
                        <a:cs typeface="Times New Roman" panose="02020603050405020304" pitchFamily="18" charset="0"/>
                        <a:sym typeface="Symbol" panose="05050102010706020507" pitchFamily="18" charset="2"/>
                      </a:rPr>
                      <m:t>=−1</m:t>
                    </m:r>
                  </m:oMath>
                </a14:m>
                <a:r>
                  <a:rPr lang="vi-VN" sz="1200" dirty="0">
                    <a:latin typeface="Arial" panose="02020603050405020304" pitchFamily="18" charset="0"/>
                    <a:cs typeface="Times New Roman" panose="02020603050405020304" pitchFamily="18" charset="0"/>
                    <a:sym typeface="Symbol" panose="05050102010706020507" pitchFamily="18" charset="2"/>
                  </a:rPr>
                  <a:t>, </a:t>
                </a:r>
                <a14:m>
                  <m:oMath xmlns:m="http://schemas.openxmlformats.org/officeDocument/2006/math">
                    <m:r>
                      <a:rPr lang="en-US" altLang="ko-KR" sz="1200" i="1" dirty="0">
                        <a:latin typeface="Cambria Math" panose="02040503050406030204" pitchFamily="18" charset="0"/>
                        <a:cs typeface="Times New Roman" panose="02020603050405020304" pitchFamily="18" charset="0"/>
                        <a:sym typeface="Symbol" panose="05050102010706020507" pitchFamily="18" charset="2"/>
                      </a:rPr>
                      <m:t>𝑏</m:t>
                    </m:r>
                    <m:r>
                      <a:rPr lang="en-US" altLang="ko-KR" sz="1200" i="1" dirty="0">
                        <a:latin typeface="Cambria Math" panose="02040503050406030204" pitchFamily="18" charset="0"/>
                        <a:cs typeface="Times New Roman" panose="02020603050405020304" pitchFamily="18" charset="0"/>
                        <a:sym typeface="Symbol" panose="05050102010706020507" pitchFamily="18" charset="2"/>
                      </a:rPr>
                      <m:t>=+1</m:t>
                    </m:r>
                  </m:oMath>
                </a14:m>
                <a:r>
                  <a:rPr lang="vi-VN" sz="1200" dirty="0">
                    <a:latin typeface="Arial" panose="02020603050405020304" pitchFamily="18" charset="0"/>
                    <a:ea typeface="Noto Sans CJK KR Regular" panose="020B0500000000000000" pitchFamily="34" charset="-127"/>
                    <a:cs typeface="Times New Roman" panose="02020603050405020304" pitchFamily="18" charset="0"/>
                  </a:rPr>
                  <a:t>.</a:t>
                </a:r>
              </a:p>
              <a:p>
                <a:r>
                  <a:rPr lang="vi-VN" dirty="0"/>
                  <a:t>Hàm CDF cũng được thể hiện. Vì </a:t>
                </a:r>
                <a14:m>
                  <m:oMath xmlns:m="http://schemas.openxmlformats.org/officeDocument/2006/math">
                    <m:r>
                      <a:rPr lang="en-US" altLang="ko-KR" i="1" dirty="0" smtClean="0">
                        <a:latin typeface="Cambria Math" panose="02040503050406030204" pitchFamily="18" charset="0"/>
                      </a:rPr>
                      <m:t>𝑥</m:t>
                    </m:r>
                  </m:oMath>
                </a14:m>
                <a:r>
                  <a:rPr lang="vi-VN" dirty="0"/>
                  <a:t> tăng lên, hàm CDF hội tụ dần về 1. </a:t>
                </a:r>
              </a:p>
            </p:txBody>
          </p:sp>
        </mc:Choice>
        <mc:Fallback xmlns="">
          <p:sp>
            <p:nvSpPr>
              <p:cNvPr id="3" name="Notes Placeholder 2"/>
              <p:cNvSpPr>
                <a:spLocks noGrp="1"/>
              </p:cNvSpPr>
              <p:nvPr>
                <p:ph type="body" idx="1"/>
              </p:nvPr>
            </p:nvSpPr>
            <p:spPr/>
            <p:txBody>
              <a:bodyPr/>
              <a:lstStyle/>
              <a:p>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you can see the case when </a:t>
                </a:r>
                <a:r>
                  <a:rPr lang="en-US" altLang="ko-KR" sz="1200" i="0" dirty="0">
                    <a:latin typeface="Cambria Math" panose="02040503050406030204" pitchFamily="18" charset="0"/>
                    <a:cs typeface="Times New Roman" panose="02020603050405020304" pitchFamily="18" charset="0"/>
                    <a:sym typeface="Symbol" panose="05050102010706020507" pitchFamily="18" charset="2"/>
                  </a:rPr>
                  <a:t>𝑎=−1</a:t>
                </a:r>
                <a:r>
                  <a:rPr lang="en-US" altLang="ko-KR" sz="1200" dirty="0">
                    <a:latin typeface="Times New Roman" panose="02020603050405020304" pitchFamily="18" charset="0"/>
                    <a:cs typeface="Times New Roman" panose="02020603050405020304" pitchFamily="18" charset="0"/>
                    <a:sym typeface="Symbol" panose="05050102010706020507" pitchFamily="18" charset="2"/>
                  </a:rPr>
                  <a:t>, </a:t>
                </a:r>
                <a:r>
                  <a:rPr lang="en-US" altLang="ko-KR" sz="1200" i="0" dirty="0">
                    <a:latin typeface="Cambria Math" panose="02040503050406030204" pitchFamily="18" charset="0"/>
                    <a:cs typeface="Times New Roman" panose="02020603050405020304" pitchFamily="18" charset="0"/>
                    <a:sym typeface="Symbol" panose="05050102010706020507" pitchFamily="18" charset="2"/>
                  </a:rPr>
                  <a:t>𝑏=+1</a:t>
                </a:r>
                <a:r>
                  <a:rPr lang="en-US" altLang="ko-KR" sz="1200" dirty="0">
                    <a:latin typeface="Times New Roman" panose="02020603050405020304" pitchFamily="18" charset="0"/>
                    <a:ea typeface="Noto Sans CJK KR Regular" panose="020B0500000000000000" pitchFamily="34" charset="-127"/>
                    <a:cs typeface="Times New Roman" panose="02020603050405020304" pitchFamily="18" charset="0"/>
                  </a:rPr>
                  <a:t>.</a:t>
                </a:r>
                <a:endParaRPr lang="en-US" altLang="ko-KR" dirty="0"/>
              </a:p>
              <a:p>
                <a:r>
                  <a:rPr lang="en-US" altLang="ko-KR" dirty="0"/>
                  <a:t>Also the CDF is shown. As </a:t>
                </a:r>
                <a:r>
                  <a:rPr lang="en-US" altLang="ko-KR" i="0" dirty="0">
                    <a:latin typeface="Cambria Math" panose="02040503050406030204" pitchFamily="18" charset="0"/>
                  </a:rPr>
                  <a:t>𝑥</a:t>
                </a:r>
                <a:r>
                  <a:rPr lang="en-US" altLang="ko-KR" dirty="0"/>
                  <a:t> increases, the CDF converges to 1. </a:t>
                </a:r>
                <a:endParaRPr lang="ko-KR" alt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74</a:t>
            </a:fld>
            <a:endParaRPr lang="ko-KR" altLang="en-US"/>
          </a:p>
        </p:txBody>
      </p:sp>
    </p:spTree>
    <p:extLst>
      <p:ext uri="{BB962C8B-B14F-4D97-AF65-F5344CB8AC3E}">
        <p14:creationId xmlns:p14="http://schemas.microsoft.com/office/powerpoint/2010/main" val="32617312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r>
              <a:rPr lang="vi-VN" dirty="0"/>
              <a:t>Bạn có thể tính xác suất của một khoảng bằng mật độ xác suất đồng nhất. </a:t>
            </a:r>
          </a:p>
          <a:p>
            <a:endParaRPr lang="ko-KR" alt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75</a:t>
            </a:fld>
            <a:endParaRPr lang="ko-KR" altLang="en-US"/>
          </a:p>
        </p:txBody>
      </p:sp>
    </p:spTree>
    <p:extLst>
      <p:ext uri="{BB962C8B-B14F-4D97-AF65-F5344CB8AC3E}">
        <p14:creationId xmlns:p14="http://schemas.microsoft.com/office/powerpoint/2010/main" val="158716916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r>
              <a:rPr lang="vi-VN" dirty="0"/>
              <a:t>Bạn có thể tính xác suất của một khoảng bằng mật độ xác suất đồng nhất. </a:t>
            </a:r>
          </a:p>
          <a:p>
            <a:endParaRPr lang="ko-KR" alt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76</a:t>
            </a:fld>
            <a:endParaRPr lang="ko-KR" altLang="en-US"/>
          </a:p>
        </p:txBody>
      </p:sp>
    </p:spTree>
    <p:extLst>
      <p:ext uri="{BB962C8B-B14F-4D97-AF65-F5344CB8AC3E}">
        <p14:creationId xmlns:p14="http://schemas.microsoft.com/office/powerpoint/2010/main" val="279062702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vi-VN" dirty="0"/>
                  <a:t>Lưu ý:</a:t>
                </a:r>
              </a:p>
              <a:p>
                <a:r>
                  <a:rPr lang="vi-VN" dirty="0"/>
                  <a:t>Mật độ xác suất chuẩn có lẽ là mật độ được “công nhận” nhiều nhất trong thống kê.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Nó được xác định trong khoảng </a:t>
                </a:r>
                <a14:m>
                  <m:oMath xmlns:m="http://schemas.openxmlformats.org/officeDocument/2006/math">
                    <m:r>
                      <a:rPr lang="en-US" altLang="ko-KR" sz="1200" i="1" dirty="0" smtClean="0">
                        <a:latin typeface="Cambria Math" panose="02040503050406030204" pitchFamily="18" charset="0"/>
                        <a:cs typeface="Times New Roman" panose="02020603050405020304" pitchFamily="18" charset="0"/>
                      </a:rPr>
                      <m:t>(−∞</m:t>
                    </m:r>
                    <m:r>
                      <a:rPr lang="en-US" altLang="ko-KR" sz="1200" i="1" dirty="0" err="1">
                        <a:latin typeface="Cambria Math" panose="02040503050406030204" pitchFamily="18" charset="0"/>
                        <a:cs typeface="Times New Roman" panose="02020603050405020304" pitchFamily="18" charset="0"/>
                      </a:rPr>
                      <m:t>,</m:t>
                    </m:r>
                    <m:r>
                      <a:rPr lang="en-US" altLang="ko-KR" sz="1200" i="1" dirty="0">
                        <a:latin typeface="Cambria Math" panose="02040503050406030204" pitchFamily="18" charset="0"/>
                        <a:cs typeface="Times New Roman" panose="02020603050405020304" pitchFamily="18" charset="0"/>
                      </a:rPr>
                      <m:t>+∞</m:t>
                    </m:r>
                    <m:r>
                      <a:rPr lang="en-US" altLang="ko-KR" sz="1200" i="1" dirty="0" smtClean="0">
                        <a:latin typeface="Cambria Math" panose="02040503050406030204" pitchFamily="18" charset="0"/>
                        <a:cs typeface="Times New Roman" panose="02020603050405020304" pitchFamily="18" charset="0"/>
                      </a:rPr>
                      <m:t>)</m:t>
                    </m:r>
                  </m:oMath>
                </a14:m>
                <a:r>
                  <a:rPr lang="vi-VN" sz="1200" dirty="0">
                    <a:solidFill>
                      <a:schemeClr val="tx1"/>
                    </a:solidFill>
                    <a:latin typeface="Arial" panose="02020603050405020304" pitchFamily="18" charset="0"/>
                    <a:cs typeface="Times New Roman" panose="02020603050405020304" pitchFamily="18" charset="0"/>
                  </a:rPr>
                  <a:t>.</a:t>
                </a:r>
              </a:p>
            </p:txBody>
          </p:sp>
        </mc:Choice>
        <mc:Fallback xmlns="">
          <p:sp>
            <p:nvSpPr>
              <p:cNvPr id="3" name="Notes Placeholder 2"/>
              <p:cNvSpPr>
                <a:spLocks noGrp="1"/>
              </p:cNvSpPr>
              <p:nvPr>
                <p:ph type="body" idx="1"/>
              </p:nvPr>
            </p:nvSpPr>
            <p:spPr/>
            <p:txBody>
              <a:bodyPr/>
              <a:lstStyle/>
              <a:p>
                <a:r>
                  <a:rPr lang="en-US" altLang="ko-KR" dirty="0"/>
                  <a:t>Note:</a:t>
                </a:r>
              </a:p>
              <a:p>
                <a:r>
                  <a:rPr lang="en-US" altLang="ko-KR" dirty="0"/>
                  <a:t>The Normal probability density is perhaps the most “recognized” one in statistics.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It is defined in the interval </a:t>
                </a:r>
                <a:r>
                  <a:rPr lang="en-US" altLang="ko-KR" sz="1200" i="0" dirty="0">
                    <a:latin typeface="Cambria Math" panose="02040503050406030204" pitchFamily="18" charset="0"/>
                    <a:cs typeface="Times New Roman" panose="02020603050405020304" pitchFamily="18" charset="0"/>
                  </a:rPr>
                  <a:t>(−∞</a:t>
                </a:r>
                <a:r>
                  <a:rPr lang="en-US" altLang="ko-KR" sz="1200" i="0" dirty="0" err="1">
                    <a:latin typeface="Cambria Math" panose="02040503050406030204" pitchFamily="18" charset="0"/>
                    <a:cs typeface="Times New Roman" panose="02020603050405020304" pitchFamily="18" charset="0"/>
                  </a:rPr>
                  <a:t>,</a:t>
                </a:r>
                <a:r>
                  <a:rPr lang="en-US" altLang="ko-KR" sz="1200" i="0" dirty="0">
                    <a:latin typeface="Cambria Math" panose="02040503050406030204" pitchFamily="18" charset="0"/>
                    <a:cs typeface="Times New Roman" panose="02020603050405020304" pitchFamily="18" charset="0"/>
                  </a:rPr>
                  <a:t>+∞)</a:t>
                </a:r>
                <a:r>
                  <a:rPr lang="en-US" altLang="ko-KR" sz="1200" dirty="0">
                    <a:solidFill>
                      <a:schemeClr val="tx1"/>
                    </a:solidFill>
                    <a:latin typeface="Times New Roman" panose="02020603050405020304" pitchFamily="18" charset="0"/>
                    <a:cs typeface="Times New Roman" panose="02020603050405020304" pitchFamily="18" charset="0"/>
                  </a:rPr>
                  <a:t>.</a:t>
                </a:r>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77</a:t>
            </a:fld>
            <a:endParaRPr lang="ko-KR" altLang="en-US"/>
          </a:p>
        </p:txBody>
      </p:sp>
    </p:spTree>
    <p:extLst>
      <p:ext uri="{BB962C8B-B14F-4D97-AF65-F5344CB8AC3E}">
        <p14:creationId xmlns:p14="http://schemas.microsoft.com/office/powerpoint/2010/main" val="42245454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dirty="0">
                    <a:cs typeface="Times New Roman" panose="02020603050405020304" pitchFamily="18" charset="0"/>
                  </a:rPr>
                  <a:t>Đối với mật độ xác suất chuẩn</a:t>
                </a:r>
                <a:r>
                  <a:rPr lang="vi-VN" sz="1200" baseline="0" dirty="0">
                    <a:cs typeface="Times New Roman" panose="02020603050405020304" pitchFamily="18" charset="0"/>
                  </a:rPr>
                  <a:t>, </a:t>
                </a:r>
                <a14:m>
                  <m:oMath xmlns:m="http://schemas.openxmlformats.org/officeDocument/2006/math">
                    <m:r>
                      <a:rPr lang="ko-KR" altLang="en-US" sz="1200" i="1" smtClean="0">
                        <a:latin typeface="Cambria Math" panose="02040503050406030204" pitchFamily="18" charset="0"/>
                        <a:cs typeface="Times New Roman" panose="02020603050405020304" pitchFamily="18" charset="0"/>
                      </a:rPr>
                      <m:t>𝜇</m:t>
                    </m:r>
                  </m:oMath>
                </a14:m>
                <a:r>
                  <a:rPr lang="vi-VN" sz="1200" dirty="0">
                    <a:latin typeface="Arial" panose="02020603050405020304" pitchFamily="18" charset="0"/>
                    <a:cs typeface="Times New Roman" panose="02020603050405020304" pitchFamily="18" charset="0"/>
                  </a:rPr>
                  <a:t> được gọi là tham số “</a:t>
                </a:r>
                <a:r>
                  <a:rPr lang="vi-VN" sz="1200" dirty="0">
                    <a:solidFill>
                      <a:srgbClr val="0070C0"/>
                    </a:solidFill>
                    <a:latin typeface="Arial" panose="02020603050405020304" pitchFamily="18" charset="0"/>
                    <a:cs typeface="Times New Roman" panose="02020603050405020304" pitchFamily="18" charset="0"/>
                  </a:rPr>
                  <a:t>vị trí</a:t>
                </a:r>
                <a:r>
                  <a:rPr lang="vi-VN" sz="1200" dirty="0">
                    <a:latin typeface="Arial"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dirty="0">
                    <a:latin typeface="Arial" panose="02020603050405020304" pitchFamily="18" charset="0"/>
                    <a:cs typeface="Times New Roman" panose="02020603050405020304" pitchFamily="18" charset="0"/>
                  </a:rPr>
                  <a:t>Với </a:t>
                </a:r>
                <a14:m>
                  <m:oMath xmlns:m="http://schemas.openxmlformats.org/officeDocument/2006/math">
                    <m:r>
                      <a:rPr lang="ko-KR" altLang="en-US" sz="1200" i="1" smtClean="0">
                        <a:latin typeface="Cambria Math" panose="02040503050406030204" pitchFamily="18" charset="0"/>
                        <a:cs typeface="Times New Roman" panose="02020603050405020304" pitchFamily="18" charset="0"/>
                      </a:rPr>
                      <m:t>𝜇</m:t>
                    </m:r>
                  </m:oMath>
                </a14:m>
                <a:r>
                  <a:rPr lang="vi-VN" sz="1200" dirty="0">
                    <a:latin typeface="Arial" panose="02020603050405020304" pitchFamily="18" charset="0"/>
                    <a:cs typeface="Times New Roman" panose="02020603050405020304" pitchFamily="18" charset="0"/>
                  </a:rPr>
                  <a:t>, bạn có thể kiểm soát</a:t>
                </a:r>
                <a:r>
                  <a:rPr lang="vi-VN" sz="1200" baseline="0" dirty="0">
                    <a:latin typeface="Arial" panose="02020603050405020304" pitchFamily="18" charset="0"/>
                    <a:cs typeface="Times New Roman" panose="02020603050405020304" pitchFamily="18" charset="0"/>
                  </a:rPr>
                  <a:t> vị trí trung tâm (số trung bình, số trung vị, đỉnh, yếu vị).</a:t>
                </a:r>
              </a:p>
              <a:p>
                <a:endParaRPr lang="ko-KR" altLang="en-US" dirty="0"/>
              </a:p>
            </p:txBody>
          </p:sp>
        </mc:Choice>
        <mc:Fallback xmlns="">
          <p:sp>
            <p:nvSpPr>
              <p:cNvPr id="3" name="Notes Placeholder 2"/>
              <p:cNvSpPr>
                <a:spLocks noGrp="1"/>
              </p:cNvSpPr>
              <p:nvPr>
                <p:ph type="body" idx="1"/>
              </p:nvPr>
            </p:nvSpPr>
            <p:spPr/>
            <p:txBody>
              <a:bodyPr/>
              <a:lstStyle/>
              <a:p>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cs typeface="Times New Roman" panose="02020603050405020304" pitchFamily="18" charset="0"/>
                  </a:rPr>
                  <a:t>For the Normal</a:t>
                </a:r>
                <a:r>
                  <a:rPr lang="en-US" altLang="ko-KR" sz="1200" baseline="0" dirty="0">
                    <a:cs typeface="Times New Roman" panose="02020603050405020304" pitchFamily="18" charset="0"/>
                  </a:rPr>
                  <a:t> probability density, </a:t>
                </a:r>
                <a:r>
                  <a:rPr lang="ko-KR" altLang="en-US" sz="1200" i="0">
                    <a:latin typeface="Cambria Math" panose="02040503050406030204" pitchFamily="18" charset="0"/>
                    <a:cs typeface="Times New Roman" panose="02020603050405020304" pitchFamily="18" charset="0"/>
                  </a:rPr>
                  <a:t>𝜇</a:t>
                </a:r>
                <a:r>
                  <a:rPr lang="en-US" altLang="ko-KR" sz="1200" dirty="0">
                    <a:latin typeface="Times New Roman" panose="02020603050405020304" pitchFamily="18" charset="0"/>
                    <a:cs typeface="Times New Roman" panose="02020603050405020304" pitchFamily="18" charset="0"/>
                  </a:rPr>
                  <a:t> is the so-called “</a:t>
                </a:r>
                <a:r>
                  <a:rPr lang="en-US" altLang="ko-KR" sz="1200" dirty="0">
                    <a:solidFill>
                      <a:srgbClr val="0070C0"/>
                    </a:solidFill>
                    <a:latin typeface="Times New Roman" panose="02020603050405020304" pitchFamily="18" charset="0"/>
                    <a:cs typeface="Times New Roman" panose="02020603050405020304" pitchFamily="18" charset="0"/>
                  </a:rPr>
                  <a:t>location</a:t>
                </a:r>
                <a:r>
                  <a:rPr lang="en-US" altLang="ko-KR" sz="1200" dirty="0">
                    <a:latin typeface="Times New Roman" panose="02020603050405020304" pitchFamily="18" charset="0"/>
                    <a:cs typeface="Times New Roman" panose="02020603050405020304" pitchFamily="18" charset="0"/>
                  </a:rPr>
                  <a:t>” parameter.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With </a:t>
                </a:r>
                <a:r>
                  <a:rPr lang="ko-KR" altLang="en-US" sz="1200" i="0">
                    <a:latin typeface="Cambria Math" panose="02040503050406030204" pitchFamily="18" charset="0"/>
                    <a:cs typeface="Times New Roman" panose="02020603050405020304" pitchFamily="18" charset="0"/>
                  </a:rPr>
                  <a:t>𝜇</a:t>
                </a:r>
                <a:r>
                  <a:rPr lang="en-US" altLang="ko-KR" sz="1200" dirty="0">
                    <a:latin typeface="Times New Roman" panose="02020603050405020304" pitchFamily="18" charset="0"/>
                    <a:cs typeface="Times New Roman" panose="02020603050405020304" pitchFamily="18" charset="0"/>
                  </a:rPr>
                  <a:t>, you can control the</a:t>
                </a:r>
                <a:r>
                  <a:rPr lang="en-US" altLang="ko-KR" sz="1200" baseline="0" dirty="0">
                    <a:latin typeface="Times New Roman" panose="02020603050405020304" pitchFamily="18" charset="0"/>
                    <a:cs typeface="Times New Roman" panose="02020603050405020304" pitchFamily="18" charset="0"/>
                  </a:rPr>
                  <a:t> position of the center (mean, median, peak, mode).</a:t>
                </a:r>
                <a:endParaRPr lang="en-US" altLang="ko-KR" sz="1200" dirty="0">
                  <a:latin typeface="Times New Roman" panose="02020603050405020304" pitchFamily="18" charset="0"/>
                  <a:cs typeface="Times New Roman" panose="02020603050405020304" pitchFamily="18" charset="0"/>
                </a:endParaRPr>
              </a:p>
              <a:p>
                <a:endParaRPr lang="ko-KR" alt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78</a:t>
            </a:fld>
            <a:endParaRPr lang="ko-KR" altLang="en-US"/>
          </a:p>
        </p:txBody>
      </p:sp>
    </p:spTree>
    <p:extLst>
      <p:ext uri="{BB962C8B-B14F-4D97-AF65-F5344CB8AC3E}">
        <p14:creationId xmlns:p14="http://schemas.microsoft.com/office/powerpoint/2010/main" val="187322726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dirty="0">
                    <a:cs typeface="Times New Roman" panose="02020603050405020304" pitchFamily="18" charset="0"/>
                  </a:rPr>
                  <a:t>Đối với mật độ xác suất chuẩn</a:t>
                </a:r>
                <a:r>
                  <a:rPr lang="vi-VN" sz="1200" baseline="0" dirty="0">
                    <a:cs typeface="Times New Roman" panose="02020603050405020304" pitchFamily="18" charset="0"/>
                  </a:rPr>
                  <a:t>, </a:t>
                </a:r>
                <a14:m>
                  <m:oMath xmlns:m="http://schemas.openxmlformats.org/officeDocument/2006/math">
                    <m:r>
                      <a:rPr lang="ko-KR" altLang="en-US" sz="1200" i="1" smtClean="0">
                        <a:latin typeface="Cambria Math" panose="02040503050406030204" pitchFamily="18" charset="0"/>
                        <a:cs typeface="Times New Roman" panose="02020603050405020304" pitchFamily="18" charset="0"/>
                      </a:rPr>
                      <m:t>𝜎</m:t>
                    </m:r>
                  </m:oMath>
                </a14:m>
                <a:r>
                  <a:rPr lang="vi-VN" sz="1200" dirty="0">
                    <a:latin typeface="Arial" panose="02020603050405020304" pitchFamily="18" charset="0"/>
                    <a:cs typeface="Times New Roman" panose="02020603050405020304" pitchFamily="18" charset="0"/>
                  </a:rPr>
                  <a:t> được gọi là tham số “</a:t>
                </a:r>
                <a:r>
                  <a:rPr lang="vi-VN" sz="1200" dirty="0">
                    <a:solidFill>
                      <a:srgbClr val="0070C0"/>
                    </a:solidFill>
                    <a:latin typeface="Arial" panose="02020603050405020304" pitchFamily="18" charset="0"/>
                    <a:cs typeface="Times New Roman" panose="02020603050405020304" pitchFamily="18" charset="0"/>
                  </a:rPr>
                  <a:t>hình dạng</a:t>
                </a:r>
                <a:r>
                  <a:rPr lang="vi-VN" sz="1200" dirty="0">
                    <a:latin typeface="Arial"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dirty="0">
                    <a:latin typeface="Arial" panose="02020603050405020304" pitchFamily="18" charset="0"/>
                    <a:cs typeface="Times New Roman" panose="02020603050405020304" pitchFamily="18" charset="0"/>
                  </a:rPr>
                  <a:t>Với </a:t>
                </a:r>
                <a14:m>
                  <m:oMath xmlns:m="http://schemas.openxmlformats.org/officeDocument/2006/math">
                    <m:r>
                      <a:rPr lang="ko-KR" altLang="en-US" sz="1200" i="1" smtClean="0">
                        <a:latin typeface="Cambria Math" panose="02040503050406030204" pitchFamily="18" charset="0"/>
                        <a:cs typeface="Times New Roman" panose="02020603050405020304" pitchFamily="18" charset="0"/>
                      </a:rPr>
                      <m:t>𝜎</m:t>
                    </m:r>
                  </m:oMath>
                </a14:m>
                <a:r>
                  <a:rPr lang="vi-VN" sz="1200" dirty="0">
                    <a:latin typeface="Arial" panose="02020603050405020304" pitchFamily="18" charset="0"/>
                    <a:cs typeface="Times New Roman" panose="02020603050405020304" pitchFamily="18" charset="0"/>
                  </a:rPr>
                  <a:t>, bạn có thể kiểm soát</a:t>
                </a:r>
                <a:r>
                  <a:rPr lang="vi-VN" sz="1200" baseline="0" dirty="0">
                    <a:latin typeface="Arial" panose="02020603050405020304" pitchFamily="18" charset="0"/>
                    <a:cs typeface="Times New Roman" panose="02020603050405020304" pitchFamily="18" charset="0"/>
                  </a:rPr>
                  <a:t> độ trải rộng của hình dạng đồ thị (độ lệch chuẩn). </a:t>
                </a:r>
              </a:p>
            </p:txBody>
          </p:sp>
        </mc:Choice>
        <mc:Fallback xmlns="">
          <p:sp>
            <p:nvSpPr>
              <p:cNvPr id="3" name="Notes Placeholder 2"/>
              <p:cNvSpPr>
                <a:spLocks noGrp="1"/>
              </p:cNvSpPr>
              <p:nvPr>
                <p:ph type="body" idx="1"/>
              </p:nvPr>
            </p:nvSpPr>
            <p:spPr/>
            <p:txBody>
              <a:bodyPr/>
              <a:lstStyle/>
              <a:p>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cs typeface="Times New Roman" panose="02020603050405020304" pitchFamily="18" charset="0"/>
                  </a:rPr>
                  <a:t>For the Normal</a:t>
                </a:r>
                <a:r>
                  <a:rPr lang="en-US" altLang="ko-KR" sz="1200" baseline="0" dirty="0">
                    <a:cs typeface="Times New Roman" panose="02020603050405020304" pitchFamily="18" charset="0"/>
                  </a:rPr>
                  <a:t> probability density, </a:t>
                </a:r>
                <a:r>
                  <a:rPr lang="ko-KR" altLang="en-US" sz="1200" i="0">
                    <a:latin typeface="Cambria Math" panose="02040503050406030204" pitchFamily="18" charset="0"/>
                    <a:cs typeface="Times New Roman" panose="02020603050405020304" pitchFamily="18" charset="0"/>
                  </a:rPr>
                  <a:t>𝜎</a:t>
                </a:r>
                <a:r>
                  <a:rPr lang="en-US" altLang="ko-KR" sz="1200" dirty="0">
                    <a:latin typeface="Times New Roman" panose="02020603050405020304" pitchFamily="18" charset="0"/>
                    <a:cs typeface="Times New Roman" panose="02020603050405020304" pitchFamily="18" charset="0"/>
                  </a:rPr>
                  <a:t> is the so-called “</a:t>
                </a:r>
                <a:r>
                  <a:rPr lang="en-US" altLang="ko-KR" sz="1200" dirty="0">
                    <a:solidFill>
                      <a:srgbClr val="0070C0"/>
                    </a:solidFill>
                    <a:latin typeface="Times New Roman" panose="02020603050405020304" pitchFamily="18" charset="0"/>
                    <a:cs typeface="Times New Roman" panose="02020603050405020304" pitchFamily="18" charset="0"/>
                  </a:rPr>
                  <a:t>shape</a:t>
                </a:r>
                <a:r>
                  <a:rPr lang="en-US" altLang="ko-KR" sz="1200" dirty="0">
                    <a:latin typeface="Times New Roman" panose="02020603050405020304" pitchFamily="18" charset="0"/>
                    <a:cs typeface="Times New Roman" panose="02020603050405020304" pitchFamily="18" charset="0"/>
                  </a:rPr>
                  <a:t>” parameter.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With </a:t>
                </a:r>
                <a:r>
                  <a:rPr lang="ko-KR" altLang="en-US" sz="1200" i="0">
                    <a:latin typeface="Cambria Math" panose="02040503050406030204" pitchFamily="18" charset="0"/>
                    <a:cs typeface="Times New Roman" panose="02020603050405020304" pitchFamily="18" charset="0"/>
                  </a:rPr>
                  <a:t>𝜎</a:t>
                </a:r>
                <a:r>
                  <a:rPr lang="en-US" altLang="ko-KR" sz="1200" dirty="0">
                    <a:latin typeface="Times New Roman" panose="02020603050405020304" pitchFamily="18" charset="0"/>
                    <a:cs typeface="Times New Roman" panose="02020603050405020304" pitchFamily="18" charset="0"/>
                  </a:rPr>
                  <a:t>, you can control how</a:t>
                </a:r>
                <a:r>
                  <a:rPr lang="en-US" altLang="ko-KR" sz="1200" baseline="0" dirty="0">
                    <a:latin typeface="Times New Roman" panose="02020603050405020304" pitchFamily="18" charset="0"/>
                    <a:cs typeface="Times New Roman" panose="02020603050405020304" pitchFamily="18" charset="0"/>
                  </a:rPr>
                  <a:t> spread out the shape is (standard deviation). </a:t>
                </a:r>
                <a:endParaRPr lang="ko-KR" alt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79</a:t>
            </a:fld>
            <a:endParaRPr lang="ko-KR" altLang="en-US"/>
          </a:p>
        </p:txBody>
      </p:sp>
    </p:spTree>
    <p:extLst>
      <p:ext uri="{BB962C8B-B14F-4D97-AF65-F5344CB8AC3E}">
        <p14:creationId xmlns:p14="http://schemas.microsoft.com/office/powerpoint/2010/main" val="377600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Ở đây, bạn có thể thấy các ví dụ khác về các biến cố từ phép thử ngẫu nhiên “gieo xúc xắc”.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Phép giao được sử dụng khi bạn kết hợp nhiều biến cố bằng </a:t>
            </a:r>
            <a:r>
              <a:rPr lang="vi-VN" b="1" dirty="0"/>
              <a:t>VÀ</a:t>
            </a:r>
            <a:r>
              <a:rPr lang="vi-VN"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Phép hợp được sử dụng khi bạn kết hợp nhiều biến cố với nhau bằng </a:t>
            </a:r>
            <a:r>
              <a:rPr lang="vi-VN" b="1" dirty="0"/>
              <a:t>HOẶC</a:t>
            </a:r>
            <a:r>
              <a:rPr lang="vi-VN" dirty="0"/>
              <a:t>.</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a:t>
            </a:fld>
            <a:endParaRPr lang="ko-KR" altLang="en-US"/>
          </a:p>
        </p:txBody>
      </p:sp>
    </p:spTree>
    <p:extLst>
      <p:ext uri="{BB962C8B-B14F-4D97-AF65-F5344CB8AC3E}">
        <p14:creationId xmlns:p14="http://schemas.microsoft.com/office/powerpoint/2010/main" val="132315382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vi-VN" dirty="0"/>
                  <a:t>Lưu ý:</a:t>
                </a:r>
              </a:p>
              <a:p>
                <a:r>
                  <a:rPr lang="vi-VN" dirty="0"/>
                  <a:t>Một trường hợp đặc biệt của mật độ xác suất chuẩn là trường hợp của mật độ xác suất chuẩn tắc.</a:t>
                </a:r>
              </a:p>
              <a:p>
                <a:r>
                  <a:rPr lang="vi-VN" dirty="0"/>
                  <a:t>Trong</a:t>
                </a:r>
                <a:r>
                  <a:rPr lang="vi-VN" baseline="0" dirty="0"/>
                  <a:t> trường hợp này</a:t>
                </a:r>
                <a:r>
                  <a:rPr lang="vi-VN" dirty="0"/>
                  <a:t>,</a:t>
                </a:r>
                <a:r>
                  <a:rPr lang="vi-VN" baseline="0" dirty="0"/>
                  <a:t> bạn</a:t>
                </a:r>
                <a:r>
                  <a:rPr lang="vi-VN" dirty="0"/>
                  <a:t> có </a:t>
                </a:r>
                <a14:m>
                  <m:oMath xmlns:m="http://schemas.openxmlformats.org/officeDocument/2006/math">
                    <m:r>
                      <a:rPr lang="ko-KR" altLang="en-US" sz="1200" i="1" smtClean="0">
                        <a:latin typeface="Cambria Math" panose="02040503050406030204" pitchFamily="18" charset="0"/>
                        <a:cs typeface="Times New Roman" panose="02020603050405020304" pitchFamily="18" charset="0"/>
                      </a:rPr>
                      <m:t>𝜇</m:t>
                    </m:r>
                    <m:r>
                      <a:rPr lang="en-US" altLang="ko-KR" sz="1200" b="0" i="0" smtClean="0">
                        <a:latin typeface="Cambria Math" panose="02040503050406030204" pitchFamily="18" charset="0"/>
                        <a:cs typeface="Times New Roman" panose="02020603050405020304" pitchFamily="18" charset="0"/>
                      </a:rPr>
                      <m:t>=0</m:t>
                    </m:r>
                  </m:oMath>
                </a14:m>
                <a:r>
                  <a:rPr lang="vi-VN" dirty="0"/>
                  <a:t> và </a:t>
                </a:r>
                <a14:m>
                  <m:oMath xmlns:m="http://schemas.openxmlformats.org/officeDocument/2006/math">
                    <m:r>
                      <a:rPr lang="ko-KR" altLang="en-US" i="1" smtClean="0">
                        <a:latin typeface="Cambria Math" panose="02040503050406030204" pitchFamily="18" charset="0"/>
                      </a:rPr>
                      <m:t>𝜎</m:t>
                    </m:r>
                    <m:r>
                      <a:rPr lang="en-US" altLang="ko-KR" b="0" i="1" smtClean="0">
                        <a:latin typeface="Cambria Math" panose="02040503050406030204" pitchFamily="18" charset="0"/>
                      </a:rPr>
                      <m:t>=1</m:t>
                    </m:r>
                  </m:oMath>
                </a14:m>
                <a:r>
                  <a:rPr lang="vi-VN" dirty="0"/>
                  <a:t>.</a:t>
                </a:r>
              </a:p>
              <a:p>
                <a:endParaRPr lang="ko-KR" altLang="en-US" dirty="0"/>
              </a:p>
            </p:txBody>
          </p:sp>
        </mc:Choice>
        <mc:Fallback xmlns="">
          <p:sp>
            <p:nvSpPr>
              <p:cNvPr id="3" name="Notes Placeholder 2"/>
              <p:cNvSpPr>
                <a:spLocks noGrp="1"/>
              </p:cNvSpPr>
              <p:nvPr>
                <p:ph type="body" idx="1"/>
              </p:nvPr>
            </p:nvSpPr>
            <p:spPr/>
            <p:txBody>
              <a:bodyPr/>
              <a:lstStyle/>
              <a:p>
                <a:r>
                  <a:rPr lang="en-US" altLang="ko-KR" dirty="0"/>
                  <a:t>Note:</a:t>
                </a:r>
              </a:p>
              <a:p>
                <a:r>
                  <a:rPr lang="en-US" altLang="ko-KR" dirty="0"/>
                  <a:t>A special case of the Normal probability density is that of the Standard Normal probability density.</a:t>
                </a:r>
              </a:p>
              <a:p>
                <a:r>
                  <a:rPr lang="en-US" altLang="ko-KR" dirty="0"/>
                  <a:t>I</a:t>
                </a:r>
                <a:r>
                  <a:rPr lang="en-US" altLang="ko-KR" baseline="0" dirty="0"/>
                  <a:t>n this case</a:t>
                </a:r>
                <a:r>
                  <a:rPr lang="en-US" altLang="ko-KR" dirty="0"/>
                  <a:t>,</a:t>
                </a:r>
                <a:r>
                  <a:rPr lang="en-US" altLang="ko-KR" baseline="0" dirty="0"/>
                  <a:t> you</a:t>
                </a:r>
                <a:r>
                  <a:rPr lang="en-US" altLang="ko-KR" dirty="0"/>
                  <a:t> have </a:t>
                </a:r>
                <a:r>
                  <a:rPr lang="ko-KR" altLang="en-US" sz="1200" i="0">
                    <a:latin typeface="Cambria Math" panose="02040503050406030204" pitchFamily="18" charset="0"/>
                    <a:cs typeface="Times New Roman" panose="02020603050405020304" pitchFamily="18" charset="0"/>
                  </a:rPr>
                  <a:t>𝜇</a:t>
                </a:r>
                <a:r>
                  <a:rPr lang="en-US" altLang="ko-KR" sz="1200" b="0" i="0">
                    <a:latin typeface="Cambria Math" panose="02040503050406030204" pitchFamily="18" charset="0"/>
                    <a:cs typeface="Times New Roman" panose="02020603050405020304" pitchFamily="18" charset="0"/>
                  </a:rPr>
                  <a:t>=0</a:t>
                </a:r>
                <a:r>
                  <a:rPr lang="ko-KR" altLang="en-US" dirty="0"/>
                  <a:t> </a:t>
                </a:r>
                <a:r>
                  <a:rPr lang="en-US" altLang="ko-KR" dirty="0"/>
                  <a:t>and </a:t>
                </a:r>
                <a:r>
                  <a:rPr lang="ko-KR" altLang="en-US" i="0">
                    <a:latin typeface="Cambria Math" panose="02040503050406030204" pitchFamily="18" charset="0"/>
                  </a:rPr>
                  <a:t>𝜎</a:t>
                </a:r>
                <a:r>
                  <a:rPr lang="en-US" altLang="ko-KR" b="0" i="0">
                    <a:latin typeface="Cambria Math" panose="02040503050406030204" pitchFamily="18" charset="0"/>
                  </a:rPr>
                  <a:t>=1</a:t>
                </a:r>
                <a:r>
                  <a:rPr lang="en-US" altLang="ko-KR" dirty="0"/>
                  <a:t>.</a:t>
                </a:r>
              </a:p>
              <a:p>
                <a:endParaRPr lang="ko-KR" alt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80</a:t>
            </a:fld>
            <a:endParaRPr lang="ko-KR" altLang="en-US"/>
          </a:p>
        </p:txBody>
      </p:sp>
    </p:spTree>
    <p:extLst>
      <p:ext uri="{BB962C8B-B14F-4D97-AF65-F5344CB8AC3E}">
        <p14:creationId xmlns:p14="http://schemas.microsoft.com/office/powerpoint/2010/main" val="46255926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r>
              <a:rPr lang="vi-VN" dirty="0"/>
              <a:t>Lưu ý:</a:t>
            </a:r>
          </a:p>
          <a:p>
            <a:r>
              <a:rPr lang="vi-VN" dirty="0"/>
              <a:t>Khi các biến ngẫu nhiên chuẩn 𝑋 và 𝑌 </a:t>
            </a:r>
            <a:r>
              <a:rPr lang="vi-VN" b="1" dirty="0"/>
              <a:t>độc lập </a:t>
            </a:r>
            <a:r>
              <a:rPr lang="vi-VN" dirty="0"/>
              <a:t>với nhau, bạn có thể áp dụng các quy tắc phép cộng và phép trừ này.</a:t>
            </a:r>
          </a:p>
          <a:p>
            <a:r>
              <a:rPr lang="vi-VN" dirty="0"/>
              <a:t>Lưu ý rằng, theo kết quả của phép cộng (hoặc phép trừ), bạn sẽ có một biến ngẫu nhiên Chuẩn khác</a:t>
            </a:r>
            <a:r>
              <a:rPr lang="vi-VN" sz="1200" baseline="0" dirty="0">
                <a:latin typeface="Arial" panose="02020603050405020304" pitchFamily="18" charset="0"/>
                <a:cs typeface="Times New Roman" panose="02020603050405020304" pitchFamily="18" charset="0"/>
                <a:sym typeface="Symbol" panose="05050102010706020507" pitchFamily="18" charset="2"/>
              </a:rPr>
              <a:t>.</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81</a:t>
            </a:fld>
            <a:endParaRPr lang="ko-KR" altLang="en-US"/>
          </a:p>
        </p:txBody>
      </p:sp>
    </p:spTree>
    <p:extLst>
      <p:ext uri="{BB962C8B-B14F-4D97-AF65-F5344CB8AC3E}">
        <p14:creationId xmlns:p14="http://schemas.microsoft.com/office/powerpoint/2010/main" val="202063761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Ở đây, bạn có thể thấy mật độ xác suất chuẩn cũng như hàm CDF tương ứng.</a:t>
                </a:r>
              </a:p>
              <a:p>
                <a:r>
                  <a:rPr lang="vi-VN" dirty="0"/>
                  <a:t>Vì </a:t>
                </a:r>
                <a14:m>
                  <m:oMath xmlns:m="http://schemas.openxmlformats.org/officeDocument/2006/math">
                    <m:r>
                      <a:rPr lang="en-US" altLang="ko-KR" i="1" dirty="0" smtClean="0">
                        <a:latin typeface="Cambria Math" panose="02040503050406030204" pitchFamily="18" charset="0"/>
                      </a:rPr>
                      <m:t>𝑥</m:t>
                    </m:r>
                  </m:oMath>
                </a14:m>
                <a:r>
                  <a:rPr lang="vi-VN" dirty="0"/>
                  <a:t> tăng lên, </a:t>
                </a:r>
                <a14:m>
                  <m:oMath xmlns:m="http://schemas.openxmlformats.org/officeDocument/2006/math">
                    <m:r>
                      <a:rPr lang="en-US" altLang="ko-KR" i="1" dirty="0" smtClean="0">
                        <a:latin typeface="Cambria Math" panose="02040503050406030204" pitchFamily="18" charset="0"/>
                      </a:rPr>
                      <m:t>𝐶𝐷𝐹</m:t>
                    </m:r>
                    <m:r>
                      <a:rPr lang="en-US" altLang="ko-KR" i="1" dirty="0" smtClean="0">
                        <a:latin typeface="Cambria Math" panose="02040503050406030204" pitchFamily="18" charset="0"/>
                      </a:rPr>
                      <m:t>(</m:t>
                    </m:r>
                    <m:r>
                      <a:rPr lang="en-US" altLang="ko-KR" i="1" dirty="0" smtClean="0">
                        <a:latin typeface="Cambria Math" panose="02040503050406030204" pitchFamily="18" charset="0"/>
                      </a:rPr>
                      <m:t>𝑥</m:t>
                    </m:r>
                    <m:r>
                      <a:rPr lang="en-US" altLang="ko-KR" i="1" dirty="0" smtClean="0">
                        <a:latin typeface="Cambria Math" panose="02040503050406030204" pitchFamily="18" charset="0"/>
                      </a:rPr>
                      <m:t>)</m:t>
                    </m:r>
                  </m:oMath>
                </a14:m>
                <a:r>
                  <a:rPr lang="vi-VN" dirty="0"/>
                  <a:t> hội tụ dần về 1</a:t>
                </a:r>
                <a:r>
                  <a:rPr lang="vi-VN" baseline="0" dirty="0"/>
                  <a:t>. </a:t>
                </a:r>
              </a:p>
              <a:p>
                <a:r>
                  <a:rPr lang="vi-VN" baseline="0" dirty="0"/>
                  <a:t>Sự hội tụ này đều hơn so với trường hợp phân phối đồng nhất. </a:t>
                </a:r>
                <a:r>
                  <a:rPr lang="vi-VN" dirty="0"/>
                  <a:t> </a:t>
                </a:r>
              </a:p>
              <a:p>
                <a:endParaRPr lang="ko-KR" altLang="en-US" dirty="0"/>
              </a:p>
            </p:txBody>
          </p:sp>
        </mc:Choice>
        <mc:Fallback xmlns="">
          <p:sp>
            <p:nvSpPr>
              <p:cNvPr id="3" name="Notes Placeholder 2"/>
              <p:cNvSpPr>
                <a:spLocks noGrp="1"/>
              </p:cNvSpPr>
              <p:nvPr>
                <p:ph type="body" idx="1"/>
              </p:nvPr>
            </p:nvSpPr>
            <p:spPr/>
            <p:txBody>
              <a:bodyPr/>
              <a:lstStyle/>
              <a:p>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you can see the Normal probability density as well as the corresponding CDF.</a:t>
                </a:r>
              </a:p>
              <a:p>
                <a:r>
                  <a:rPr lang="en-US" altLang="ko-KR" dirty="0"/>
                  <a:t>As </a:t>
                </a:r>
                <a:r>
                  <a:rPr lang="en-US" altLang="ko-KR" i="0" dirty="0">
                    <a:latin typeface="Cambria Math" panose="02040503050406030204" pitchFamily="18" charset="0"/>
                  </a:rPr>
                  <a:t>𝑥</a:t>
                </a:r>
                <a:r>
                  <a:rPr lang="en-US" altLang="ko-KR" dirty="0"/>
                  <a:t> increases, the </a:t>
                </a:r>
                <a:r>
                  <a:rPr lang="en-US" altLang="ko-KR" i="0" dirty="0">
                    <a:latin typeface="Cambria Math" panose="02040503050406030204" pitchFamily="18" charset="0"/>
                  </a:rPr>
                  <a:t>𝐶𝐷𝐹(𝑥)</a:t>
                </a:r>
                <a:r>
                  <a:rPr lang="en-US" altLang="ko-KR" dirty="0"/>
                  <a:t> converges to 1</a:t>
                </a:r>
                <a:r>
                  <a:rPr lang="en-US" altLang="ko-KR" baseline="0" dirty="0"/>
                  <a:t>. </a:t>
                </a:r>
              </a:p>
              <a:p>
                <a:r>
                  <a:rPr lang="en-US" altLang="ko-KR" baseline="0" dirty="0"/>
                  <a:t>This convergence is smoother than that of the Uniform case. </a:t>
                </a:r>
                <a:r>
                  <a:rPr lang="en-US" altLang="ko-KR" dirty="0"/>
                  <a:t> </a:t>
                </a:r>
                <a:endParaRPr lang="ko-KR" altLang="en-US" dirty="0"/>
              </a:p>
              <a:p>
                <a:endParaRPr lang="ko-KR" alt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82</a:t>
            </a:fld>
            <a:endParaRPr lang="ko-KR" altLang="en-US"/>
          </a:p>
        </p:txBody>
      </p:sp>
    </p:spTree>
    <p:extLst>
      <p:ext uri="{BB962C8B-B14F-4D97-AF65-F5344CB8AC3E}">
        <p14:creationId xmlns:p14="http://schemas.microsoft.com/office/powerpoint/2010/main" val="401624428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r>
              <a:rPr lang="vi-VN" dirty="0"/>
              <a:t>Lưu ý:</a:t>
            </a:r>
          </a:p>
          <a:p>
            <a:r>
              <a:rPr lang="vi-VN" dirty="0"/>
              <a:t>Bạn có thể chuyển đổi một biến ngẫu nhiên chuẩn sang biến ngẫu nhiên chuẩn tắc bằng quy trình “chuẩn hóa”.</a:t>
            </a:r>
          </a:p>
          <a:p>
            <a:r>
              <a:rPr lang="vi-VN" dirty="0"/>
              <a:t>Ta cũng có thể thực hiện quy trình ngược lại.</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83</a:t>
            </a:fld>
            <a:endParaRPr lang="ko-KR" altLang="en-US"/>
          </a:p>
        </p:txBody>
      </p:sp>
    </p:spTree>
    <p:extLst>
      <p:ext uri="{BB962C8B-B14F-4D97-AF65-F5344CB8AC3E}">
        <p14:creationId xmlns:p14="http://schemas.microsoft.com/office/powerpoint/2010/main" val="252538763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r>
              <a:rPr lang="vi-VN" dirty="0"/>
              <a:t>Ví dụ này là về quy trình chuẩn hóa và sử dụng bảng CFD để ước lượng xác suất của khoảng.</a:t>
            </a:r>
          </a:p>
          <a:p>
            <a:endParaRPr lang="ko-KR" alt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84</a:t>
            </a:fld>
            <a:endParaRPr lang="ko-KR" altLang="en-US"/>
          </a:p>
        </p:txBody>
      </p:sp>
    </p:spTree>
    <p:extLst>
      <p:ext uri="{BB962C8B-B14F-4D97-AF65-F5344CB8AC3E}">
        <p14:creationId xmlns:p14="http://schemas.microsoft.com/office/powerpoint/2010/main" val="7026486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Ví dụ này là về quy trình chuẩn hóa và sử dụng bảng CFD để ước lượng xác suất của khoảng.</a:t>
            </a:r>
          </a:p>
          <a:p>
            <a:endParaRPr lang="ko-KR" alt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85</a:t>
            </a:fld>
            <a:endParaRPr lang="ko-KR" altLang="en-US"/>
          </a:p>
        </p:txBody>
      </p:sp>
    </p:spTree>
    <p:extLst>
      <p:ext uri="{BB962C8B-B14F-4D97-AF65-F5344CB8AC3E}">
        <p14:creationId xmlns:p14="http://schemas.microsoft.com/office/powerpoint/2010/main" val="215792702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vi-VN" dirty="0"/>
                  <a:t>Lưu ý:</a:t>
                </a:r>
              </a:p>
              <a:p>
                <a:r>
                  <a:rPr lang="vi-VN" dirty="0"/>
                  <a:t>Giờ. ta sẽ tìm hiểu biến ngẫu nhiên và mật độ xác suất Chi-bình phương.</a:t>
                </a:r>
              </a:p>
              <a:p>
                <a:r>
                  <a:rPr lang="vi-VN" sz="1200" dirty="0">
                    <a:latin typeface="Arial" panose="02020603050405020304" pitchFamily="18" charset="0"/>
                    <a:ea typeface="Noto Sans CJK KR Regular" panose="020B0500000000000000" pitchFamily="34" charset="-127"/>
                    <a:cs typeface="Times New Roman" panose="02020603050405020304" pitchFamily="18" charset="0"/>
                  </a:rPr>
                  <a:t>Biến ngẫu nhiên Chi-bình phương được xác định</a:t>
                </a:r>
                <a:r>
                  <a:rPr lang="vi-VN" sz="1200" baseline="0" dirty="0">
                    <a:latin typeface="Arial" panose="02020603050405020304" pitchFamily="18" charset="0"/>
                    <a:ea typeface="Noto Sans CJK KR Regular" panose="020B0500000000000000" pitchFamily="34" charset="-127"/>
                    <a:cs typeface="Times New Roman" panose="02020603050405020304" pitchFamily="18" charset="0"/>
                  </a:rPr>
                  <a:t> bằng các biến ngẫu nhiên chuẩn tắc độc lập.</a:t>
                </a:r>
              </a:p>
              <a:p>
                <a:r>
                  <a:rPr lang="vi-VN" sz="1200" baseline="0" dirty="0">
                    <a:latin typeface="Arial" panose="02020603050405020304" pitchFamily="18" charset="0"/>
                    <a:ea typeface="Noto Sans CJK KR Regular" panose="020B0500000000000000" pitchFamily="34" charset="-127"/>
                    <a:cs typeface="Times New Roman" panose="02020603050405020304" pitchFamily="18" charset="0"/>
                  </a:rPr>
                  <a:t>Tham số quan trọng nhất của một biến ngẫu nhiên Chi-bình phương là số bậc tự do. </a:t>
                </a:r>
              </a:p>
              <a:p>
                <a:r>
                  <a:rPr lang="vi-VN" sz="1200" baseline="0" dirty="0">
                    <a:latin typeface="Arial" panose="02020603050405020304" pitchFamily="18" charset="0"/>
                    <a:ea typeface="Noto Sans CJK KR Regular" panose="020B0500000000000000" pitchFamily="34" charset="-127"/>
                    <a:cs typeface="Times New Roman" panose="02020603050405020304" pitchFamily="18" charset="0"/>
                  </a:rPr>
                  <a:t>Hãy lưu ý rằng mật độ xác suất Chi-bình phương chỉ được xác định đối với các giá trị dương của </a:t>
                </a:r>
                <a14:m>
                  <m:oMath xmlns:m="http://schemas.openxmlformats.org/officeDocument/2006/math">
                    <m:r>
                      <a:rPr lang="en-US" altLang="ko-KR" sz="1200" i="1" baseline="0" dirty="0" smtClean="0">
                        <a:latin typeface="Cambria Math" panose="02040503050406030204" pitchFamily="18" charset="0"/>
                        <a:ea typeface="Noto Sans CJK KR Regular" panose="020B0500000000000000" pitchFamily="34" charset="-127"/>
                        <a:cs typeface="Times New Roman" panose="02020603050405020304" pitchFamily="18" charset="0"/>
                      </a:rPr>
                      <m:t>𝑥</m:t>
                    </m:r>
                  </m:oMath>
                </a14:m>
                <a:r>
                  <a:rPr lang="vi-VN" sz="1200" baseline="0" dirty="0">
                    <a:latin typeface="Arial" panose="02020603050405020304" pitchFamily="18" charset="0"/>
                    <a:ea typeface="Noto Sans CJK KR Regular" panose="020B0500000000000000" pitchFamily="34" charset="-127"/>
                    <a:cs typeface="Times New Roman" panose="02020603050405020304" pitchFamily="18" charset="0"/>
                  </a:rPr>
                  <a:t>. </a:t>
                </a:r>
              </a:p>
            </p:txBody>
          </p:sp>
        </mc:Choice>
        <mc:Fallback xmlns="">
          <p:sp>
            <p:nvSpPr>
              <p:cNvPr id="3" name="Notes Placeholder 2"/>
              <p:cNvSpPr>
                <a:spLocks noGrp="1"/>
              </p:cNvSpPr>
              <p:nvPr>
                <p:ph type="body" idx="1"/>
              </p:nvPr>
            </p:nvSpPr>
            <p:spPr/>
            <p:txBody>
              <a:bodyPr/>
              <a:lstStyle/>
              <a:p>
                <a:r>
                  <a:rPr lang="vi-VN" dirty="0"/>
                  <a:t>Lưu ý:</a:t>
                </a:r>
              </a:p>
              <a:p>
                <a:r>
                  <a:rPr lang="vi-VN" dirty="0"/>
                  <a:t>Giờ. ta sẽ tìm hiểu biến ngẫu nhiên và mật độ xác suất Chi-bình phương.</a:t>
                </a:r>
              </a:p>
              <a:p>
                <a:r>
                  <a:rPr lang="vi-VN" sz="1200" dirty="0">
                    <a:latin typeface="Arial" panose="02020603050405020304" pitchFamily="18" charset="0"/>
                    <a:ea typeface="Noto Sans CJK KR Regular" panose="020B0500000000000000" pitchFamily="34" charset="-127"/>
                    <a:cs typeface="Times New Roman" panose="02020603050405020304" pitchFamily="18" charset="0"/>
                  </a:rPr>
                  <a:t>Biến ngẫu nhiên Chi-bình phương được xác định</a:t>
                </a:r>
                <a:r>
                  <a:rPr lang="vi-VN" sz="1200" baseline="0" dirty="0">
                    <a:latin typeface="Arial" panose="02020603050405020304" pitchFamily="18" charset="0"/>
                    <a:ea typeface="Noto Sans CJK KR Regular" panose="020B0500000000000000" pitchFamily="34" charset="-127"/>
                    <a:cs typeface="Times New Roman" panose="02020603050405020304" pitchFamily="18" charset="0"/>
                  </a:rPr>
                  <a:t> bằng các biến ngẫu nhiên chuẩn tắc độc lập.</a:t>
                </a:r>
              </a:p>
              <a:p>
                <a:r>
                  <a:rPr lang="vi-VN" sz="1200" baseline="0" dirty="0">
                    <a:latin typeface="Arial" panose="02020603050405020304" pitchFamily="18" charset="0"/>
                    <a:ea typeface="Noto Sans CJK KR Regular" panose="020B0500000000000000" pitchFamily="34" charset="-127"/>
                    <a:cs typeface="Times New Roman" panose="02020603050405020304" pitchFamily="18" charset="0"/>
                  </a:rPr>
                  <a:t>Tham số quan trọng nhất của một biến ngẫu nhiên Chi-bình phương là số bậc tự do. </a:t>
                </a:r>
              </a:p>
              <a:p>
                <a:r>
                  <a:rPr lang="vi-VN" sz="1200" baseline="0" dirty="0">
                    <a:latin typeface="Arial" panose="02020603050405020304" pitchFamily="18" charset="0"/>
                    <a:ea typeface="Noto Sans CJK KR Regular" panose="020B0500000000000000" pitchFamily="34" charset="-127"/>
                    <a:cs typeface="Times New Roman" panose="02020603050405020304" pitchFamily="18" charset="0"/>
                  </a:rPr>
                  <a:t>Hãy lưu ý rằng mật độ xác suất Chi-bình phương chỉ được xác định đối với các giá trị dương của </a:t>
                </a:r>
                <a:r>
                  <a:rPr lang="en-US" altLang="ko-KR" sz="1200" i="0" baseline="0" dirty="0">
                    <a:latin typeface="Cambria Math" panose="02040503050406030204" pitchFamily="18" charset="0"/>
                    <a:ea typeface="Noto Sans CJK KR Regular" panose="020B0500000000000000" pitchFamily="34" charset="-127"/>
                    <a:cs typeface="Times New Roman" panose="02020603050405020304" pitchFamily="18" charset="0"/>
                  </a:rPr>
                  <a:t>𝑥</a:t>
                </a:r>
                <a:r>
                  <a:rPr lang="vi-VN" sz="1200" baseline="0" dirty="0">
                    <a:latin typeface="Arial" panose="02020603050405020304" pitchFamily="18" charset="0"/>
                    <a:ea typeface="Noto Sans CJK KR Regular" panose="020B0500000000000000" pitchFamily="34" charset="-127"/>
                    <a:cs typeface="Times New Roman" panose="02020603050405020304" pitchFamily="18" charset="0"/>
                  </a:rPr>
                  <a:t>. </a:t>
                </a:r>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86</a:t>
            </a:fld>
            <a:endParaRPr lang="ko-KR" altLang="en-US"/>
          </a:p>
        </p:txBody>
      </p:sp>
    </p:spTree>
    <p:extLst>
      <p:ext uri="{BB962C8B-B14F-4D97-AF65-F5344CB8AC3E}">
        <p14:creationId xmlns:p14="http://schemas.microsoft.com/office/powerpoint/2010/main" val="9227919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r>
              <a:rPr lang="vi-VN" dirty="0"/>
              <a:t>Ở đây, đồ thị này minh họa mật độ xác suất Chi-bình phương tại các bậc tự do khác nhau.</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87</a:t>
            </a:fld>
            <a:endParaRPr lang="ko-KR" altLang="en-US"/>
          </a:p>
        </p:txBody>
      </p:sp>
    </p:spTree>
    <p:extLst>
      <p:ext uri="{BB962C8B-B14F-4D97-AF65-F5344CB8AC3E}">
        <p14:creationId xmlns:p14="http://schemas.microsoft.com/office/powerpoint/2010/main" val="349148790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r>
              <a:rPr lang="vi-VN" dirty="0"/>
              <a:t>Lưu ý:</a:t>
            </a:r>
          </a:p>
          <a:p>
            <a:r>
              <a:rPr lang="vi-VN" dirty="0"/>
              <a:t>Tổng của hai biến ngẫu nhiên Chi-bình phương độc lập là một biến ngẫu nhiên Chi-bình phương khác.</a:t>
            </a:r>
          </a:p>
          <a:p>
            <a:r>
              <a:rPr lang="vi-VN" dirty="0"/>
              <a:t>Phép chứng minh này khá đơn giản.</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88</a:t>
            </a:fld>
            <a:endParaRPr lang="ko-KR" altLang="en-US"/>
          </a:p>
        </p:txBody>
      </p:sp>
    </p:spTree>
    <p:extLst>
      <p:ext uri="{BB962C8B-B14F-4D97-AF65-F5344CB8AC3E}">
        <p14:creationId xmlns:p14="http://schemas.microsoft.com/office/powerpoint/2010/main" val="361843189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r>
              <a:rPr lang="vi-VN" dirty="0"/>
              <a:t>Lưu ý:</a:t>
            </a:r>
          </a:p>
          <a:p>
            <a:r>
              <a:rPr lang="vi-VN" dirty="0"/>
              <a:t>Ở đây, ta có một biến ngẫu nhiên liên tục mới: Student-t.</a:t>
            </a:r>
          </a:p>
          <a:p>
            <a:r>
              <a:rPr lang="vi-VN" dirty="0"/>
              <a:t>Tương tự như biến ngẫu nhiên Chi-bình phương, biến ngẫu nhiên Student-t cũng có tham số bậc tự do.</a:t>
            </a:r>
          </a:p>
          <a:p>
            <a:r>
              <a:rPr lang="vi-VN" dirty="0"/>
              <a:t>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89</a:t>
            </a:fld>
            <a:endParaRPr lang="ko-KR" altLang="en-US"/>
          </a:p>
        </p:txBody>
      </p:sp>
    </p:spTree>
    <p:extLst>
      <p:ext uri="{BB962C8B-B14F-4D97-AF65-F5344CB8AC3E}">
        <p14:creationId xmlns:p14="http://schemas.microsoft.com/office/powerpoint/2010/main" val="37233431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Đôi khi bạn nên xét đến các biến cố bù.</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Ta sẽ tìm hiểu thêm về điều này trong phần tính xác suất.</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a:t>
            </a:fld>
            <a:endParaRPr lang="ko-KR" altLang="en-US"/>
          </a:p>
        </p:txBody>
      </p:sp>
    </p:spTree>
    <p:extLst>
      <p:ext uri="{BB962C8B-B14F-4D97-AF65-F5344CB8AC3E}">
        <p14:creationId xmlns:p14="http://schemas.microsoft.com/office/powerpoint/2010/main" val="398163712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r>
              <a:rPr lang="vi-VN" dirty="0"/>
              <a:t>Lưu ý:</a:t>
            </a:r>
          </a:p>
          <a:p>
            <a:r>
              <a:rPr lang="vi-VN" dirty="0"/>
              <a:t>Trong thống kê, Student-t có rất nhiều ứng dụng hữu ích.</a:t>
            </a:r>
          </a:p>
          <a:p>
            <a:r>
              <a:rPr lang="vi-VN" dirty="0"/>
              <a:t>Student-t hội tụ dần về Chuẩn tắc khi số bậc tự do (quy mô mẫu) tăng lên.</a:t>
            </a:r>
          </a:p>
          <a:p>
            <a:endParaRPr lang="ko-KR" alt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90</a:t>
            </a:fld>
            <a:endParaRPr lang="ko-KR" altLang="en-US"/>
          </a:p>
        </p:txBody>
      </p:sp>
    </p:spTree>
    <p:extLst>
      <p:ext uri="{BB962C8B-B14F-4D97-AF65-F5344CB8AC3E}">
        <p14:creationId xmlns:p14="http://schemas.microsoft.com/office/powerpoint/2010/main" val="300251317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r>
              <a:rPr lang="vi-VN" dirty="0"/>
              <a:t>Ở đây, đồ thị này minh họa mật độ xác suất Student-t tại các bậc tự do khác nhau.</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91</a:t>
            </a:fld>
            <a:endParaRPr lang="ko-KR" altLang="en-US"/>
          </a:p>
        </p:txBody>
      </p:sp>
    </p:spTree>
    <p:extLst>
      <p:ext uri="{BB962C8B-B14F-4D97-AF65-F5344CB8AC3E}">
        <p14:creationId xmlns:p14="http://schemas.microsoft.com/office/powerpoint/2010/main" val="3188476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r>
              <a:rPr lang="vi-VN" dirty="0"/>
              <a:t>Ở đây, ta có một biến ngẫu nhiên F.</a:t>
            </a:r>
          </a:p>
          <a:p>
            <a:r>
              <a:rPr lang="vi-VN" dirty="0"/>
              <a:t>Biến ngẫu nhiên F cũng có hai bậc tự do: một bậc cho tử số và một bậc cho mẫu số.</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92</a:t>
            </a:fld>
            <a:endParaRPr lang="ko-KR" altLang="en-US"/>
          </a:p>
        </p:txBody>
      </p:sp>
    </p:spTree>
    <p:extLst>
      <p:ext uri="{BB962C8B-B14F-4D97-AF65-F5344CB8AC3E}">
        <p14:creationId xmlns:p14="http://schemas.microsoft.com/office/powerpoint/2010/main" val="266092498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Các biến ngẫu nhiên F (và mật độ xác suất) rất hữu ích để kiểm định giả thuyết thống kê về phương sai.</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ANOVA là một phương pháp so sánh các số trung bình của nhóm, tuy nhiên phương pháp này cũng dựa trên sự so sánh </a:t>
            </a: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của các phương sai.</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93</a:t>
            </a:fld>
            <a:endParaRPr lang="ko-KR" altLang="en-US"/>
          </a:p>
        </p:txBody>
      </p:sp>
    </p:spTree>
    <p:extLst>
      <p:ext uri="{BB962C8B-B14F-4D97-AF65-F5344CB8AC3E}">
        <p14:creationId xmlns:p14="http://schemas.microsoft.com/office/powerpoint/2010/main" val="352445991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r>
              <a:rPr lang="vi-VN" dirty="0"/>
              <a:t>Ở đây, đồ thị này minh họa mật độ xác suất F tại các bậc tự do khác nhau.</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94</a:t>
            </a:fld>
            <a:endParaRPr lang="ko-KR" altLang="en-US"/>
          </a:p>
        </p:txBody>
      </p:sp>
    </p:spTree>
    <p:extLst>
      <p:ext uri="{BB962C8B-B14F-4D97-AF65-F5344CB8AC3E}">
        <p14:creationId xmlns:p14="http://schemas.microsoft.com/office/powerpoint/2010/main" val="21930251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br>
              <a:rPr lang="vi-VN" sz="1200" b="1" dirty="0">
                <a:latin typeface="Arial" panose="02020603050405020304" pitchFamily="18" charset="0"/>
              </a:rPr>
            </a:br>
            <a:r>
              <a:rPr lang="vi-VN" sz="1200" b="1" dirty="0">
                <a:latin typeface="Arial" panose="02020603050405020304" pitchFamily="18" charset="0"/>
              </a:rPr>
              <a:t>MỤC ĐÍCH CỦA PHẦN THỰC HÀNH NÀY</a:t>
            </a:r>
          </a:p>
          <a:p>
            <a:pPr latinLnBrk="1"/>
            <a:r>
              <a:rPr lang="vi-VN" sz="1200" dirty="0">
                <a:solidFill>
                  <a:schemeClr val="tx1"/>
                </a:solidFill>
                <a:latin typeface="Arial"/>
                <a:ea typeface="+mn-ea"/>
                <a:cs typeface="+mn-cs"/>
              </a:rPr>
              <a:t>Trong phần thực hành này, bạn sẽ sử dụng thử một vài chức năng của thư viện SciPy liên quan đến mật độ xác suất liên tục.</a:t>
            </a:r>
          </a:p>
          <a:p>
            <a:pPr latinLnBrk="1"/>
            <a:r>
              <a:rPr lang="vi-VN" sz="1200" dirty="0">
                <a:solidFill>
                  <a:schemeClr val="tx1"/>
                </a:solidFill>
                <a:latin typeface="Arial"/>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000" b="1" dirty="0">
                <a:solidFill>
                  <a:prstClr val="black"/>
                </a:solidFill>
                <a:latin typeface="Arial" panose="02020603050405020304" pitchFamily="18" charset="0"/>
              </a:rPr>
              <a:t>HƯỚNG DẪN THỰC HÀNH</a:t>
            </a:r>
          </a:p>
          <a:p>
            <a:pPr marL="342900" lvl="0" indent="-342900">
              <a:spcAft>
                <a:spcPts val="800"/>
              </a:spcAft>
              <a:buFont typeface="+mj-lt"/>
              <a:buAutoNum type="arabicPeriod"/>
            </a:pPr>
            <a:r>
              <a:rPr lang="vi-VN" sz="1200" dirty="0">
                <a:solidFill>
                  <a:srgbClr val="000000"/>
                </a:solidFill>
                <a:latin typeface="Arial" panose="02020603050405020304" pitchFamily="18" charset="0"/>
                <a:cs typeface="Times New Roman" panose="02020603050405020304" pitchFamily="18" charset="0"/>
              </a:rPr>
              <a:t>Khởi chạy Jupyter Notebook. (Đọc lại bước 1-3 của </a:t>
            </a:r>
            <a:r>
              <a:rPr lang="vi-VN" sz="1200" b="1" dirty="0">
                <a:solidFill>
                  <a:srgbClr val="000000"/>
                </a:solidFill>
                <a:latin typeface="Arial" panose="02020603050405020304" pitchFamily="18" charset="0"/>
                <a:cs typeface="Times New Roman" panose="02020603050405020304" pitchFamily="18" charset="0"/>
              </a:rPr>
              <a:t>Bài tập Coding số 0301</a:t>
            </a:r>
            <a:r>
              <a:rPr lang="vi-VN" sz="1200" dirty="0">
                <a:solidFill>
                  <a:srgbClr val="000000"/>
                </a:solidFill>
                <a:latin typeface="Arial" panose="02020603050405020304" pitchFamily="18" charset="0"/>
                <a:cs typeface="Times New Roman" panose="02020603050405020304" pitchFamily="18" charset="0"/>
              </a:rPr>
              <a:t>.)</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vi-VN" sz="1200" dirty="0">
                <a:solidFill>
                  <a:schemeClr val="tx1"/>
                </a:solidFill>
                <a:latin typeface="Arial"/>
                <a:ea typeface="+mn-ea"/>
                <a:cs typeface="+mn-cs"/>
              </a:rPr>
              <a:t>Trong Jupyter Notebook, nhấp vào tệp </a:t>
            </a:r>
            <a:r>
              <a:rPr lang="vi-VN" sz="1200" b="1" dirty="0">
                <a:solidFill>
                  <a:schemeClr val="tx1"/>
                </a:solidFill>
                <a:latin typeface="Arial"/>
                <a:ea typeface="+mn-ea"/>
                <a:cs typeface="+mn-cs"/>
              </a:rPr>
              <a:t>ex_0302.ipynb</a:t>
            </a:r>
            <a:r>
              <a:rPr lang="vi-VN" sz="1200" dirty="0">
                <a:solidFill>
                  <a:schemeClr val="tx1"/>
                </a:solidFill>
                <a:latin typeface="Arial"/>
                <a:ea typeface="+mn-ea"/>
                <a:cs typeface="+mn-cs"/>
              </a:rPr>
              <a:t> trong thư mục </a:t>
            </a:r>
            <a:r>
              <a:rPr lang="vi-VN" sz="1200" b="1" dirty="0">
                <a:solidFill>
                  <a:schemeClr val="tx1"/>
                </a:solidFill>
                <a:latin typeface="Arial"/>
                <a:ea typeface="+mn-ea"/>
                <a:cs typeface="+mn-cs"/>
              </a:rPr>
              <a:t>Coding Exercise</a:t>
            </a:r>
            <a:r>
              <a:rPr lang="vi-VN" sz="1200" dirty="0">
                <a:solidFill>
                  <a:schemeClr val="tx1"/>
                </a:solidFill>
                <a:latin typeface="Arial"/>
                <a:ea typeface="+mn-ea"/>
                <a:cs typeface="+mn-cs"/>
              </a:rPr>
              <a:t>.</a:t>
            </a:r>
          </a:p>
          <a:p>
            <a:pPr marL="342900" lvl="0" indent="-342900">
              <a:spcAft>
                <a:spcPts val="800"/>
              </a:spcAft>
              <a:buFont typeface="+mj-lt"/>
              <a:buAutoNum type="arabicPeriod"/>
            </a:pPr>
            <a:r>
              <a:rPr lang="vi-VN" sz="1200" dirty="0">
                <a:solidFill>
                  <a:srgbClr val="FF0000"/>
                </a:solidFill>
                <a:latin typeface="Arial"/>
                <a:ea typeface="+mn-ea"/>
                <a:cs typeface="+mn-cs"/>
              </a:rPr>
              <a:t>Xem lại các ví dụ về các chủ đề ở dưới đây:</a:t>
            </a:r>
            <a:br>
              <a:rPr lang="vi-VN" sz="1000" i="0" dirty="0">
                <a:solidFill>
                  <a:srgbClr val="FF0000"/>
                </a:solidFill>
                <a:latin typeface="Arial"/>
                <a:ea typeface="+mn-ea"/>
                <a:cs typeface="+mn-cs"/>
              </a:rPr>
            </a:br>
            <a:br>
              <a:rPr lang="vi-VN" sz="1000" i="0" dirty="0">
                <a:solidFill>
                  <a:srgbClr val="FF0000"/>
                </a:solidFill>
                <a:latin typeface="Arial"/>
                <a:ea typeface="+mn-ea"/>
                <a:cs typeface="+mn-cs"/>
              </a:rPr>
            </a:br>
            <a:r>
              <a:rPr lang="vi-VN" sz="1200" i="1" dirty="0">
                <a:solidFill>
                  <a:schemeClr val="tx1"/>
                </a:solidFill>
                <a:latin typeface="Arial"/>
                <a:ea typeface="+mn-ea"/>
                <a:cs typeface="+mn-cs"/>
              </a:rPr>
              <a:t>A. Mật độ xác suất liên tục</a:t>
            </a:r>
            <a:br>
              <a:rPr lang="vi-VN" sz="1200" i="1" dirty="0">
                <a:solidFill>
                  <a:schemeClr val="tx1"/>
                </a:solidFill>
                <a:latin typeface="Arial"/>
                <a:ea typeface="+mn-ea"/>
                <a:cs typeface="+mn-cs"/>
              </a:rPr>
            </a:br>
            <a:r>
              <a:rPr lang="vi-VN" sz="1200" i="1" dirty="0">
                <a:solidFill>
                  <a:schemeClr val="tx1"/>
                </a:solidFill>
                <a:latin typeface="Arial"/>
                <a:ea typeface="+mn-ea"/>
                <a:cs typeface="+mn-cs"/>
              </a:rPr>
              <a:t>	i. Đồng nhất</a:t>
            </a:r>
            <a:br>
              <a:rPr lang="vi-VN" sz="1200" i="1" dirty="0">
                <a:solidFill>
                  <a:schemeClr val="tx1"/>
                </a:solidFill>
                <a:latin typeface="Arial"/>
                <a:ea typeface="+mn-ea"/>
                <a:cs typeface="+mn-cs"/>
              </a:rPr>
            </a:br>
            <a:r>
              <a:rPr lang="vi-VN" sz="1200" i="1" dirty="0">
                <a:solidFill>
                  <a:schemeClr val="tx1"/>
                </a:solidFill>
                <a:latin typeface="Arial"/>
                <a:ea typeface="+mn-ea"/>
                <a:cs typeface="+mn-cs"/>
              </a:rPr>
              <a:t>	ii. Chuẩn</a:t>
            </a:r>
            <a:br>
              <a:rPr lang="vi-VN" sz="1200" i="1" dirty="0">
                <a:solidFill>
                  <a:schemeClr val="tx1"/>
                </a:solidFill>
                <a:latin typeface="Arial"/>
                <a:ea typeface="+mn-ea"/>
                <a:cs typeface="+mn-cs"/>
              </a:rPr>
            </a:br>
            <a:r>
              <a:rPr lang="vi-VN" sz="1200" i="1" dirty="0">
                <a:solidFill>
                  <a:schemeClr val="tx1"/>
                </a:solidFill>
                <a:latin typeface="Arial"/>
                <a:ea typeface="+mn-ea"/>
                <a:cs typeface="+mn-cs"/>
              </a:rPr>
              <a:t>	iii. Chi-bình phương</a:t>
            </a:r>
          </a:p>
          <a:p>
            <a:pPr marL="342900" lvl="0" indent="-342900">
              <a:spcAft>
                <a:spcPts val="800"/>
              </a:spcAft>
              <a:buFont typeface="+mj-lt"/>
              <a:buAutoNum type="arabicPeriod"/>
            </a:pPr>
            <a:endParaRPr lang="it-IT"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vi-VN" sz="1200" dirty="0">
                <a:solidFill>
                  <a:schemeClr val="tx1"/>
                </a:solidFill>
                <a:latin typeface="Arial"/>
                <a:ea typeface="+mn-ea"/>
                <a:cs typeface="+mn-cs"/>
              </a:rPr>
              <a:t>(Không bắt buộc) Sử dụng ô trống ở dưới để tùy ý thực hành riêng.</a:t>
            </a: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95</a:t>
            </a:fld>
            <a:endParaRPr lang="ko-KR" altLang="en-US" dirty="0"/>
          </a:p>
        </p:txBody>
      </p:sp>
    </p:spTree>
    <p:extLst>
      <p:ext uri="{BB962C8B-B14F-4D97-AF65-F5344CB8AC3E}">
        <p14:creationId xmlns:p14="http://schemas.microsoft.com/office/powerpoint/2010/main" val="321233763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96</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80908203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Như vậy bạn đã xét lần lượt từng biến ngẫu nhiên.</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Trong một số trường hợp cần phải xét hai biến ngẫu nhiên và xác suất kết hợp của chúng (hoặc mật độ xác suất).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97</a:t>
            </a:fld>
            <a:endParaRPr lang="ko-KR" altLang="en-US"/>
          </a:p>
        </p:txBody>
      </p:sp>
    </p:spTree>
    <p:extLst>
      <p:ext uri="{BB962C8B-B14F-4D97-AF65-F5344CB8AC3E}">
        <p14:creationId xmlns:p14="http://schemas.microsoft.com/office/powerpoint/2010/main" val="133023916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Cần tính xác suất kết hợp (hoặc mật độ xác suất) khi bạn muốn tính hiệp phương sai hoặc quan hệ tương quan giữa hai biến </a:t>
            </a: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ngẫu nhiên.</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98</a:t>
            </a:fld>
            <a:endParaRPr lang="ko-KR" altLang="en-US"/>
          </a:p>
        </p:txBody>
      </p:sp>
    </p:spTree>
    <p:extLst>
      <p:ext uri="{BB962C8B-B14F-4D97-AF65-F5344CB8AC3E}">
        <p14:creationId xmlns:p14="http://schemas.microsoft.com/office/powerpoint/2010/main" val="338334122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Quan hệ tương quan là chỉ số đo quan hệ tuyến tính giữa hai biến ngẫu nhiên.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99</a:t>
            </a:fld>
            <a:endParaRPr lang="ko-KR" altLang="en-US"/>
          </a:p>
        </p:txBody>
      </p:sp>
    </p:spTree>
    <p:extLst>
      <p:ext uri="{BB962C8B-B14F-4D97-AF65-F5344CB8AC3E}">
        <p14:creationId xmlns:p14="http://schemas.microsoft.com/office/powerpoint/2010/main" val="1308084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sp>
        <p:nvSpPr>
          <p:cNvPr id="6"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0" algn="r" defTabSz="914094" rtl="0" eaLnBrk="1" fontAlgn="base" latinLnBrk="1" hangingPunct="1">
              <a:spcBef>
                <a:spcPct val="0"/>
              </a:spcBef>
              <a:spcAft>
                <a:spcPct val="0"/>
              </a:spcAft>
              <a:defRPr/>
            </a:pPr>
            <a:r>
              <a:rPr lang="vi-VN"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Chương</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4.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Xác</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suất</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và</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Thống</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kê</a:t>
            </a:r>
            <a:endPar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endParaRPr>
          </a:p>
        </p:txBody>
      </p:sp>
    </p:spTree>
    <p:extLst>
      <p:ext uri="{BB962C8B-B14F-4D97-AF65-F5344CB8AC3E}">
        <p14:creationId xmlns:p14="http://schemas.microsoft.com/office/powerpoint/2010/main" val="1192416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last">
    <p:spTree>
      <p:nvGrpSpPr>
        <p:cNvPr id="1" name=""/>
        <p:cNvGrpSpPr/>
        <p:nvPr/>
      </p:nvGrpSpPr>
      <p:grpSpPr>
        <a:xfrm>
          <a:off x="0" y="0"/>
          <a:ext cx="0" cy="0"/>
          <a:chOff x="0" y="0"/>
          <a:chExt cx="0" cy="0"/>
        </a:xfrm>
      </p:grpSpPr>
      <p:pic>
        <p:nvPicPr>
          <p:cNvPr id="6" name="그림 2">
            <a:extLst>
              <a:ext uri="{FF2B5EF4-FFF2-40B4-BE49-F238E27FC236}">
                <a16:creationId xmlns:a16="http://schemas.microsoft.com/office/drawing/2014/main" id="{C441AFAB-5BBF-465C-B7A8-FED86E6261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4395"/>
            <a:ext cx="9899651" cy="6853605"/>
          </a:xfrm>
          <a:prstGeom prst="rect">
            <a:avLst/>
          </a:prstGeom>
        </p:spPr>
      </p:pic>
      <p:sp>
        <p:nvSpPr>
          <p:cNvPr id="2" name="직사각형 1"/>
          <p:cNvSpPr/>
          <p:nvPr userDrawn="1"/>
        </p:nvSpPr>
        <p:spPr>
          <a:xfrm>
            <a:off x="2" y="0"/>
            <a:ext cx="9899651" cy="6858000"/>
          </a:xfrm>
          <a:prstGeom prst="rect">
            <a:avLst/>
          </a:prstGeom>
          <a:solidFill>
            <a:srgbClr val="1428A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9"/>
          </a:p>
        </p:txBody>
      </p:sp>
      <p:sp>
        <p:nvSpPr>
          <p:cNvPr id="7" name="직사각형 6">
            <a:extLst>
              <a:ext uri="{FF2B5EF4-FFF2-40B4-BE49-F238E27FC236}">
                <a16:creationId xmlns:a16="http://schemas.microsoft.com/office/drawing/2014/main" id="{782B242C-8600-47F0-98D5-6EA512C41BF2}"/>
              </a:ext>
            </a:extLst>
          </p:cNvPr>
          <p:cNvSpPr/>
          <p:nvPr userDrawn="1"/>
        </p:nvSpPr>
        <p:spPr>
          <a:xfrm>
            <a:off x="449468" y="5677032"/>
            <a:ext cx="9000714" cy="730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400" panose="020B0503030303020204" pitchFamily="34" charset="0"/>
                <a:cs typeface="+mn-cs"/>
              </a:rPr>
              <a:t>ⓒ</a:t>
            </a: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2022 SAMSUNG. All rights reserved.</a:t>
            </a:r>
          </a:p>
          <a:p>
            <a:pPr marL="0" marR="0" lvl="0" indent="0" algn="l" defTabSz="914126" rtl="0" eaLnBrk="1" fontAlgn="auto" latinLnBrk="1" hangingPunct="1">
              <a:lnSpc>
                <a:spcPct val="100000"/>
              </a:lnSpc>
              <a:spcBef>
                <a:spcPts val="6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Samsung Electronics Corporate Citizenship Office holds the copyright of book.</a:t>
            </a:r>
          </a:p>
          <a:p>
            <a:pPr marL="0" marR="0" lvl="0" indent="0" algn="l" defTabSz="914126" rtl="0" eaLnBrk="1" fontAlgn="auto" latinLnBrk="1" hangingPunct="1">
              <a:lnSpc>
                <a:spcPct val="100000"/>
              </a:lnSpc>
              <a:spcBef>
                <a:spcPts val="3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This book is a literary property protected by copyright law so reprint and reproduction without permission are prohibited. </a:t>
            </a:r>
          </a:p>
          <a:p>
            <a:pPr marL="0" marR="0" lvl="0" indent="0" algn="l" defTabSz="914126"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To use this book other than the curriculum of Samsung Innovation Campus or to use the entire or part of this book, you must receive written consent from copyright holder.</a:t>
            </a:r>
          </a:p>
        </p:txBody>
      </p:sp>
      <p:pic>
        <p:nvPicPr>
          <p:cNvPr id="10" name="그림 3">
            <a:extLst>
              <a:ext uri="{FF2B5EF4-FFF2-40B4-BE49-F238E27FC236}">
                <a16:creationId xmlns:a16="http://schemas.microsoft.com/office/drawing/2014/main" id="{A977D3D7-ABF1-4BDD-B1E5-CCA79CC8184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11822" y="3022951"/>
            <a:ext cx="2476006" cy="812098"/>
          </a:xfrm>
          <a:prstGeom prst="rect">
            <a:avLst/>
          </a:prstGeom>
        </p:spPr>
      </p:pic>
      <p:sp>
        <p:nvSpPr>
          <p:cNvPr id="9"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90568"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spTree>
    <p:extLst>
      <p:ext uri="{BB962C8B-B14F-4D97-AF65-F5344CB8AC3E}">
        <p14:creationId xmlns:p14="http://schemas.microsoft.com/office/powerpoint/2010/main" val="2376301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Body">
    <p:bg>
      <p:bgPr>
        <a:solidFill>
          <a:schemeClr val="bg1">
            <a:lumMod val="95000"/>
          </a:schemeClr>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5"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8" name="그림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17266682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6"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36828224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reak Tim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99758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sp>
        <p:nvSpPr>
          <p:cNvPr id="7"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0" algn="r" defTabSz="914094" rtl="0" eaLnBrk="1" fontAlgn="base" latinLnBrk="1" hangingPunct="1">
              <a:spcBef>
                <a:spcPct val="0"/>
              </a:spcBef>
              <a:spcAft>
                <a:spcPct val="0"/>
              </a:spcAft>
              <a:defRPr/>
            </a:pPr>
            <a:r>
              <a:rPr lang="vi-VN"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Chương</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4.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Xác</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suất</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và</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Thống</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kê</a:t>
            </a:r>
            <a:endPar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endParaRPr>
          </a:p>
        </p:txBody>
      </p:sp>
    </p:spTree>
    <p:extLst>
      <p:ext uri="{BB962C8B-B14F-4D97-AF65-F5344CB8AC3E}">
        <p14:creationId xmlns:p14="http://schemas.microsoft.com/office/powerpoint/2010/main" val="32521720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6"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593210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able of Contents2">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spTree>
    <p:extLst>
      <p:ext uri="{BB962C8B-B14F-4D97-AF65-F5344CB8AC3E}">
        <p14:creationId xmlns:p14="http://schemas.microsoft.com/office/powerpoint/2010/main" val="340868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sp>
        <p:nvSpPr>
          <p:cNvPr id="7"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0" algn="r" defTabSz="914094" rtl="0" eaLnBrk="1" fontAlgn="base" latinLnBrk="1" hangingPunct="1">
              <a:spcBef>
                <a:spcPct val="0"/>
              </a:spcBef>
              <a:spcAft>
                <a:spcPct val="0"/>
              </a:spcAft>
              <a:defRPr/>
            </a:pPr>
            <a:r>
              <a:rPr lang="vi-VN"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Chương</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4.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Xác</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suất</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và</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Thống</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kê</a:t>
            </a:r>
            <a:endPar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endParaRPr>
          </a:p>
        </p:txBody>
      </p:sp>
    </p:spTree>
    <p:extLst>
      <p:ext uri="{BB962C8B-B14F-4D97-AF65-F5344CB8AC3E}">
        <p14:creationId xmlns:p14="http://schemas.microsoft.com/office/powerpoint/2010/main" val="971237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sp>
        <p:nvSpPr>
          <p:cNvPr id="7"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0" algn="r" defTabSz="914094" rtl="0" eaLnBrk="1" fontAlgn="base" latinLnBrk="1" hangingPunct="1">
              <a:spcBef>
                <a:spcPct val="0"/>
              </a:spcBef>
              <a:spcAft>
                <a:spcPct val="0"/>
              </a:spcAft>
              <a:defRPr/>
            </a:pPr>
            <a:r>
              <a:rPr lang="vi-VN"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Chương</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4.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Xác</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suất</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và</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Thống</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kê</a:t>
            </a:r>
            <a:endPar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endParaRPr>
          </a:p>
        </p:txBody>
      </p:sp>
    </p:spTree>
    <p:extLst>
      <p:ext uri="{BB962C8B-B14F-4D97-AF65-F5344CB8AC3E}">
        <p14:creationId xmlns:p14="http://schemas.microsoft.com/office/powerpoint/2010/main" val="2163853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grpSp>
        <p:nvGrpSpPr>
          <p:cNvPr id="3" name="그룹 2">
            <a:extLst>
              <a:ext uri="{FF2B5EF4-FFF2-40B4-BE49-F238E27FC236}">
                <a16:creationId xmlns:a16="http://schemas.microsoft.com/office/drawing/2014/main" id="{423B230F-BF07-4420-8C5E-EAE4EFC61AF1}"/>
              </a:ext>
            </a:extLst>
          </p:cNvPr>
          <p:cNvGrpSpPr/>
          <p:nvPr userDrawn="1"/>
        </p:nvGrpSpPr>
        <p:grpSpPr>
          <a:xfrm>
            <a:off x="0" y="1"/>
            <a:ext cx="9902825" cy="999802"/>
            <a:chOff x="0" y="1"/>
            <a:chExt cx="9906000" cy="999802"/>
          </a:xfrm>
        </p:grpSpPr>
        <p:sp>
          <p:nvSpPr>
            <p:cNvPr id="10" name="직사각형 9">
              <a:extLst>
                <a:ext uri="{FF2B5EF4-FFF2-40B4-BE49-F238E27FC236}">
                  <a16:creationId xmlns:a16="http://schemas.microsoft.com/office/drawing/2014/main" id="{85CF76A4-51CF-4D05-A1A1-2F9ED08538A3}"/>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8" name="직사각형 7">
              <a:extLst>
                <a:ext uri="{FF2B5EF4-FFF2-40B4-BE49-F238E27FC236}">
                  <a16:creationId xmlns:a16="http://schemas.microsoft.com/office/drawing/2014/main" id="{B99AF68C-BDD5-4210-9E4D-B73D0E1AF2BC}"/>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grpSp>
        <p:nvGrpSpPr>
          <p:cNvPr id="16" name="그룹 15">
            <a:extLst>
              <a:ext uri="{FF2B5EF4-FFF2-40B4-BE49-F238E27FC236}">
                <a16:creationId xmlns:a16="http://schemas.microsoft.com/office/drawing/2014/main" id="{1AD70F94-445E-41A7-8574-B25CBA89D8C1}"/>
              </a:ext>
            </a:extLst>
          </p:cNvPr>
          <p:cNvGrpSpPr/>
          <p:nvPr userDrawn="1"/>
        </p:nvGrpSpPr>
        <p:grpSpPr>
          <a:xfrm>
            <a:off x="449855" y="1251376"/>
            <a:ext cx="9015111" cy="4993976"/>
            <a:chOff x="578678" y="1436154"/>
            <a:chExt cx="8748000" cy="4993976"/>
          </a:xfrm>
          <a:solidFill>
            <a:srgbClr val="ECEFF6"/>
          </a:solidFill>
        </p:grpSpPr>
        <p:sp>
          <p:nvSpPr>
            <p:cNvPr id="17" name="직사각형 16">
              <a:extLst>
                <a:ext uri="{FF2B5EF4-FFF2-40B4-BE49-F238E27FC236}">
                  <a16:creationId xmlns:a16="http://schemas.microsoft.com/office/drawing/2014/main" id="{DD7B4B47-6621-481B-B3CE-E8345036F393}"/>
                </a:ext>
              </a:extLst>
            </p:cNvPr>
            <p:cNvSpPr/>
            <p:nvPr/>
          </p:nvSpPr>
          <p:spPr>
            <a:xfrm>
              <a:off x="578678" y="1436154"/>
              <a:ext cx="8748000" cy="811746"/>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18" name="직사각형 17">
              <a:extLst>
                <a:ext uri="{FF2B5EF4-FFF2-40B4-BE49-F238E27FC236}">
                  <a16:creationId xmlns:a16="http://schemas.microsoft.com/office/drawing/2014/main" id="{CF06F76F-5148-46B2-9B1F-DC949288372A}"/>
                </a:ext>
              </a:extLst>
            </p:cNvPr>
            <p:cNvSpPr/>
            <p:nvPr/>
          </p:nvSpPr>
          <p:spPr>
            <a:xfrm>
              <a:off x="578678" y="2286000"/>
              <a:ext cx="8748000" cy="4144130"/>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19" name="직사각형 18">
              <a:extLst>
                <a:ext uri="{FF2B5EF4-FFF2-40B4-BE49-F238E27FC236}">
                  <a16:creationId xmlns:a16="http://schemas.microsoft.com/office/drawing/2014/main" id="{9F696305-6820-48F1-BDDE-99074AB95DFF}"/>
                </a:ext>
              </a:extLst>
            </p:cNvPr>
            <p:cNvSpPr/>
            <p:nvPr/>
          </p:nvSpPr>
          <p:spPr>
            <a:xfrm>
              <a:off x="768350" y="1631455"/>
              <a:ext cx="1029652" cy="492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b="1" i="0" dirty="0">
                  <a:solidFill>
                    <a:srgbClr val="0D0D0D"/>
                  </a:solidFill>
                  <a:latin typeface="iCiel Samsung Sharp Sans Regular" pitchFamily="2" charset="77"/>
                  <a:ea typeface="iCiel Samsung Sharp Sans Regular" pitchFamily="2" charset="77"/>
                  <a:cs typeface="iCiel Samsung Sharp Sans Regular" pitchFamily="2" charset="77"/>
                </a:rPr>
                <a:t>Q1.</a:t>
              </a:r>
            </a:p>
          </p:txBody>
        </p:sp>
      </p:grpSp>
      <p:sp>
        <p:nvSpPr>
          <p:cNvPr id="20"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0" algn="r" defTabSz="914094" rtl="0" eaLnBrk="1" fontAlgn="base" latinLnBrk="1" hangingPunct="1">
              <a:spcBef>
                <a:spcPct val="0"/>
              </a:spcBef>
              <a:spcAft>
                <a:spcPct val="0"/>
              </a:spcAft>
              <a:defRPr/>
            </a:pPr>
            <a:r>
              <a:rPr lang="vi-VN"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Chương</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4.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Xác</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suất</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và</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Thống</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kê</a:t>
            </a:r>
            <a:endPar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endParaRPr>
          </a:p>
        </p:txBody>
      </p:sp>
    </p:spTree>
    <p:extLst>
      <p:ext uri="{BB962C8B-B14F-4D97-AF65-F5344CB8AC3E}">
        <p14:creationId xmlns:p14="http://schemas.microsoft.com/office/powerpoint/2010/main" val="696023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more">
    <p:spTree>
      <p:nvGrpSpPr>
        <p:cNvPr id="1" name=""/>
        <p:cNvGrpSpPr/>
        <p:nvPr/>
      </p:nvGrpSpPr>
      <p:grpSpPr>
        <a:xfrm>
          <a:off x="0" y="0"/>
          <a:ext cx="0" cy="0"/>
          <a:chOff x="0" y="0"/>
          <a:chExt cx="0" cy="0"/>
        </a:xfrm>
      </p:grpSpPr>
      <p:grpSp>
        <p:nvGrpSpPr>
          <p:cNvPr id="51" name="그룹 50">
            <a:extLst>
              <a:ext uri="{FF2B5EF4-FFF2-40B4-BE49-F238E27FC236}">
                <a16:creationId xmlns:a16="http://schemas.microsoft.com/office/drawing/2014/main" id="{85278258-AEB2-4213-B5E6-13FC86FAB418}"/>
              </a:ext>
            </a:extLst>
          </p:cNvPr>
          <p:cNvGrpSpPr/>
          <p:nvPr userDrawn="1"/>
        </p:nvGrpSpPr>
        <p:grpSpPr>
          <a:xfrm>
            <a:off x="449468" y="1462227"/>
            <a:ext cx="9000714" cy="4500283"/>
            <a:chOff x="578678" y="1445207"/>
            <a:chExt cx="8748000" cy="4136077"/>
          </a:xfrm>
        </p:grpSpPr>
        <p:sp>
          <p:nvSpPr>
            <p:cNvPr id="52" name="직사각형 51">
              <a:extLst>
                <a:ext uri="{FF2B5EF4-FFF2-40B4-BE49-F238E27FC236}">
                  <a16:creationId xmlns:a16="http://schemas.microsoft.com/office/drawing/2014/main" id="{8AE44DED-1433-4AE2-91CF-6B4CC836C247}"/>
                </a:ext>
              </a:extLst>
            </p:cNvPr>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53" name="직사각형 52">
              <a:extLst>
                <a:ext uri="{FF2B5EF4-FFF2-40B4-BE49-F238E27FC236}">
                  <a16:creationId xmlns:a16="http://schemas.microsoft.com/office/drawing/2014/main" id="{16E0A36A-E308-4F66-AC01-5E98B501B58D}"/>
                </a:ext>
              </a:extLst>
            </p:cNvPr>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54" name="이등변 삼각형 53">
              <a:extLst>
                <a:ext uri="{FF2B5EF4-FFF2-40B4-BE49-F238E27FC236}">
                  <a16:creationId xmlns:a16="http://schemas.microsoft.com/office/drawing/2014/main" id="{1AAE9217-6132-41DE-8B52-1E10CDDAD122}"/>
                </a:ext>
              </a:extLst>
            </p:cNvPr>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grpSp>
        <p:nvGrpSpPr>
          <p:cNvPr id="17" name="그룹 16">
            <a:extLst>
              <a:ext uri="{FF2B5EF4-FFF2-40B4-BE49-F238E27FC236}">
                <a16:creationId xmlns:a16="http://schemas.microsoft.com/office/drawing/2014/main" id="{8F9D91F2-1DA9-4775-A2F4-3EA836FC8AC8}"/>
              </a:ext>
            </a:extLst>
          </p:cNvPr>
          <p:cNvGrpSpPr/>
          <p:nvPr userDrawn="1"/>
        </p:nvGrpSpPr>
        <p:grpSpPr>
          <a:xfrm>
            <a:off x="0" y="1"/>
            <a:ext cx="9902825" cy="999802"/>
            <a:chOff x="0" y="1"/>
            <a:chExt cx="9906000" cy="999802"/>
          </a:xfrm>
        </p:grpSpPr>
        <p:sp>
          <p:nvSpPr>
            <p:cNvPr id="18" name="직사각형 17">
              <a:extLst>
                <a:ext uri="{FF2B5EF4-FFF2-40B4-BE49-F238E27FC236}">
                  <a16:creationId xmlns:a16="http://schemas.microsoft.com/office/drawing/2014/main"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a16="http://schemas.microsoft.com/office/drawing/2014/main"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cxnSp>
        <p:nvCxnSpPr>
          <p:cNvPr id="20" name="직선 연결선 19">
            <a:extLst>
              <a:ext uri="{FF2B5EF4-FFF2-40B4-BE49-F238E27FC236}">
                <a16:creationId xmlns:a16="http://schemas.microsoft.com/office/drawing/2014/main" id="{F763F9BA-EE85-4466-9F91-463051CFC433}"/>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a16="http://schemas.microsoft.com/office/drawing/2014/main" id="{83DE29B4-2918-48DA-8AAD-6689F9D9B25F}"/>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22" name="직사각형 7">
            <a:extLst>
              <a:ext uri="{FF2B5EF4-FFF2-40B4-BE49-F238E27FC236}">
                <a16:creationId xmlns:a16="http://schemas.microsoft.com/office/drawing/2014/main" id="{3C9B8629-554D-4DBE-9C51-F645BAD954BC}"/>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grpSp>
        <p:nvGrpSpPr>
          <p:cNvPr id="8" name="그룹 7">
            <a:extLst>
              <a:ext uri="{FF2B5EF4-FFF2-40B4-BE49-F238E27FC236}">
                <a16:creationId xmlns:a16="http://schemas.microsoft.com/office/drawing/2014/main" id="{E8CA0DD3-9254-499A-BE4D-7F93C9791163}"/>
              </a:ext>
            </a:extLst>
          </p:cNvPr>
          <p:cNvGrpSpPr/>
          <p:nvPr userDrawn="1"/>
        </p:nvGrpSpPr>
        <p:grpSpPr>
          <a:xfrm>
            <a:off x="747594" y="2408824"/>
            <a:ext cx="8536863" cy="3303528"/>
            <a:chOff x="747834" y="2129937"/>
            <a:chExt cx="8539600" cy="3303528"/>
          </a:xfrm>
        </p:grpSpPr>
        <p:grpSp>
          <p:nvGrpSpPr>
            <p:cNvPr id="24" name="그룹 23">
              <a:extLst>
                <a:ext uri="{FF2B5EF4-FFF2-40B4-BE49-F238E27FC236}">
                  <a16:creationId xmlns:a16="http://schemas.microsoft.com/office/drawing/2014/main" id="{13D70919-1A43-46D4-9CAD-A2E01D8807D4}"/>
                </a:ext>
              </a:extLst>
            </p:cNvPr>
            <p:cNvGrpSpPr/>
            <p:nvPr userDrawn="1"/>
          </p:nvGrpSpPr>
          <p:grpSpPr>
            <a:xfrm>
              <a:off x="747834" y="2129937"/>
              <a:ext cx="8539600" cy="1267182"/>
              <a:chOff x="805623" y="2423005"/>
              <a:chExt cx="8539600" cy="1267182"/>
            </a:xfrm>
          </p:grpSpPr>
          <p:grpSp>
            <p:nvGrpSpPr>
              <p:cNvPr id="25" name="그룹 24">
                <a:extLst>
                  <a:ext uri="{FF2B5EF4-FFF2-40B4-BE49-F238E27FC236}">
                    <a16:creationId xmlns:a16="http://schemas.microsoft.com/office/drawing/2014/main"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a16="http://schemas.microsoft.com/office/drawing/2014/main"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Guideline, mechanisms &amp; contingency plan</a:t>
                  </a:r>
                </a:p>
              </p:txBody>
            </p:sp>
            <p:sp>
              <p:nvSpPr>
                <p:cNvPr id="28" name="직사각형 27">
                  <a:extLst>
                    <a:ext uri="{FF2B5EF4-FFF2-40B4-BE49-F238E27FC236}">
                      <a16:creationId xmlns:a16="http://schemas.microsoft.com/office/drawing/2014/main"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Preparing pair programming involves establishing guidelines and mechanisms to help students pair properly and to keep them paired. For example, students should take turns “driving the mouse.” Effective preparation requires contingency plans in case one partner is absent or decides not to participate for one reason or another. In these cases, it is important to make it clear that the active student will not be punished because the pairing did not work well.</a:t>
                  </a:r>
                </a:p>
              </p:txBody>
            </p:sp>
          </p:grpSp>
          <p:sp>
            <p:nvSpPr>
              <p:cNvPr id="26" name="직사각형 25">
                <a:extLst>
                  <a:ext uri="{FF2B5EF4-FFF2-40B4-BE49-F238E27FC236}">
                    <a16:creationId xmlns:a16="http://schemas.microsoft.com/office/drawing/2014/main"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400" panose="020B0503030303020204" pitchFamily="34" charset="0"/>
                </a:endParaRPr>
              </a:p>
            </p:txBody>
          </p:sp>
        </p:grpSp>
        <p:grpSp>
          <p:nvGrpSpPr>
            <p:cNvPr id="30" name="그룹 29">
              <a:extLst>
                <a:ext uri="{FF2B5EF4-FFF2-40B4-BE49-F238E27FC236}">
                  <a16:creationId xmlns:a16="http://schemas.microsoft.com/office/drawing/2014/main" id="{EA101DA7-28A0-4825-8294-91ED14409235}"/>
                </a:ext>
              </a:extLst>
            </p:cNvPr>
            <p:cNvGrpSpPr/>
            <p:nvPr userDrawn="1"/>
          </p:nvGrpSpPr>
          <p:grpSpPr>
            <a:xfrm>
              <a:off x="747834" y="3559917"/>
              <a:ext cx="8539600" cy="1055714"/>
              <a:chOff x="805623" y="3889855"/>
              <a:chExt cx="8539600" cy="1055714"/>
            </a:xfrm>
          </p:grpSpPr>
          <p:grpSp>
            <p:nvGrpSpPr>
              <p:cNvPr id="31" name="그룹 30">
                <a:extLst>
                  <a:ext uri="{FF2B5EF4-FFF2-40B4-BE49-F238E27FC236}">
                    <a16:creationId xmlns:a16="http://schemas.microsoft.com/office/drawing/2014/main" id="{6D52BA93-54E3-4CA4-81A3-AAAA6FD74E74}"/>
                  </a:ext>
                </a:extLst>
              </p:cNvPr>
              <p:cNvGrpSpPr/>
              <p:nvPr/>
            </p:nvGrpSpPr>
            <p:grpSpPr>
              <a:xfrm>
                <a:off x="958539" y="3889855"/>
                <a:ext cx="8386684" cy="1055714"/>
                <a:chOff x="1098894" y="2558690"/>
                <a:chExt cx="8386684" cy="1055714"/>
              </a:xfrm>
            </p:grpSpPr>
            <p:sp>
              <p:nvSpPr>
                <p:cNvPr id="33" name="직사각형 32">
                  <a:extLst>
                    <a:ext uri="{FF2B5EF4-FFF2-40B4-BE49-F238E27FC236}">
                      <a16:creationId xmlns:a16="http://schemas.microsoft.com/office/drawing/2014/main"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Pairing similar, not necessarily equal, abilities as partners</a:t>
                  </a:r>
                </a:p>
              </p:txBody>
            </p:sp>
            <p:sp>
              <p:nvSpPr>
                <p:cNvPr id="34" name="직사각형 33">
                  <a:extLst>
                    <a:ext uri="{FF2B5EF4-FFF2-40B4-BE49-F238E27FC236}">
                      <a16:creationId xmlns:a16="http://schemas.microsoft.com/office/drawing/2014/main" id="{A138E381-77DA-4306-A103-3A1DDA69FDFA}"/>
                    </a:ext>
                  </a:extLst>
                </p:cNvPr>
                <p:cNvSpPr/>
                <p:nvPr/>
              </p:nvSpPr>
              <p:spPr>
                <a:xfrm>
                  <a:off x="1098894" y="2799950"/>
                  <a:ext cx="8386684" cy="8144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Pair programming can be effective when students of similar, though not necessarily equal, abilities are paired as partners. Pairing mismatched students often can lead to unbalanced participation. Teachers must emphasize that pair programming is not a “divide-and-conquer” strategy, but rather a true collaborative effort in every endeavor for the entire project. Teachers should avoid pairing very weak students with very strong students.</a:t>
                  </a:r>
                </a:p>
              </p:txBody>
            </p:sp>
          </p:grpSp>
          <p:sp>
            <p:nvSpPr>
              <p:cNvPr id="32" name="직사각형 31">
                <a:extLst>
                  <a:ext uri="{FF2B5EF4-FFF2-40B4-BE49-F238E27FC236}">
                    <a16:creationId xmlns:a16="http://schemas.microsoft.com/office/drawing/2014/main"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400" panose="020B0503030303020204" pitchFamily="34" charset="0"/>
                </a:endParaRPr>
              </a:p>
            </p:txBody>
          </p:sp>
        </p:grpSp>
        <p:grpSp>
          <p:nvGrpSpPr>
            <p:cNvPr id="35" name="그룹 34">
              <a:extLst>
                <a:ext uri="{FF2B5EF4-FFF2-40B4-BE49-F238E27FC236}">
                  <a16:creationId xmlns:a16="http://schemas.microsoft.com/office/drawing/2014/main" id="{093BAA16-736E-4E14-ADD4-D0B065F97B84}"/>
                </a:ext>
              </a:extLst>
            </p:cNvPr>
            <p:cNvGrpSpPr/>
            <p:nvPr userDrawn="1"/>
          </p:nvGrpSpPr>
          <p:grpSpPr>
            <a:xfrm>
              <a:off x="747834" y="4781836"/>
              <a:ext cx="8539600" cy="651629"/>
              <a:chOff x="805623" y="5143345"/>
              <a:chExt cx="8539600" cy="651629"/>
            </a:xfrm>
          </p:grpSpPr>
          <p:grpSp>
            <p:nvGrpSpPr>
              <p:cNvPr id="36" name="그룹 35">
                <a:extLst>
                  <a:ext uri="{FF2B5EF4-FFF2-40B4-BE49-F238E27FC236}">
                    <a16:creationId xmlns:a16="http://schemas.microsoft.com/office/drawing/2014/main" id="{D293E823-4052-43C0-BEAE-3C7039D15A90}"/>
                  </a:ext>
                </a:extLst>
              </p:cNvPr>
              <p:cNvGrpSpPr/>
              <p:nvPr/>
            </p:nvGrpSpPr>
            <p:grpSpPr>
              <a:xfrm>
                <a:off x="966159" y="5143345"/>
                <a:ext cx="8379064" cy="651629"/>
                <a:chOff x="1098894" y="2558690"/>
                <a:chExt cx="8379064" cy="651629"/>
              </a:xfrm>
            </p:grpSpPr>
            <p:sp>
              <p:nvSpPr>
                <p:cNvPr id="38" name="직사각형 37">
                  <a:extLst>
                    <a:ext uri="{FF2B5EF4-FFF2-40B4-BE49-F238E27FC236}">
                      <a16:creationId xmlns:a16="http://schemas.microsoft.com/office/drawing/2014/main" id="{65518604-971B-46EE-9C46-B0A61E2C0C76}"/>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Motivate students by offering extra incentives </a:t>
                  </a:r>
                </a:p>
              </p:txBody>
            </p:sp>
            <p:sp>
              <p:nvSpPr>
                <p:cNvPr id="39" name="직사각형 38">
                  <a:extLst>
                    <a:ext uri="{FF2B5EF4-FFF2-40B4-BE49-F238E27FC236}">
                      <a16:creationId xmlns:a16="http://schemas.microsoft.com/office/drawing/2014/main" id="{EAD2FD8D-1FE7-49E5-8A52-6F8FA9CE371A}"/>
                    </a:ext>
                  </a:extLst>
                </p:cNvPr>
                <p:cNvSpPr/>
                <p:nvPr/>
              </p:nvSpPr>
              <p:spPr>
                <a:xfrm>
                  <a:off x="1098894" y="2799950"/>
                  <a:ext cx="8379064" cy="410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Offering extra incentives can help motivate students to pair, especially with advanced students. Some teachers have found it helpful to require students to pair for only one or two assignments. </a:t>
                  </a:r>
                </a:p>
              </p:txBody>
            </p:sp>
          </p:grpSp>
          <p:sp>
            <p:nvSpPr>
              <p:cNvPr id="37" name="직사각형 36">
                <a:extLst>
                  <a:ext uri="{FF2B5EF4-FFF2-40B4-BE49-F238E27FC236}">
                    <a16:creationId xmlns:a16="http://schemas.microsoft.com/office/drawing/2014/main" id="{D4A20AB2-235D-462A-AFBE-F2CE15681FE2}"/>
                  </a:ext>
                </a:extLst>
              </p:cNvPr>
              <p:cNvSpPr/>
              <p:nvPr/>
            </p:nvSpPr>
            <p:spPr>
              <a:xfrm>
                <a:off x="805623" y="515601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400" panose="020B0503030303020204" pitchFamily="34" charset="0"/>
                </a:endParaRPr>
              </a:p>
            </p:txBody>
          </p:sp>
        </p:grpSp>
      </p:grpSp>
      <p:grpSp>
        <p:nvGrpSpPr>
          <p:cNvPr id="40" name="그룹 39">
            <a:extLst>
              <a:ext uri="{FF2B5EF4-FFF2-40B4-BE49-F238E27FC236}">
                <a16:creationId xmlns:a16="http://schemas.microsoft.com/office/drawing/2014/main" id="{D8D49945-C464-4DDD-ADD7-9189776293B8}"/>
              </a:ext>
            </a:extLst>
          </p:cNvPr>
          <p:cNvGrpSpPr/>
          <p:nvPr userDrawn="1"/>
        </p:nvGrpSpPr>
        <p:grpSpPr>
          <a:xfrm>
            <a:off x="589619" y="1588472"/>
            <a:ext cx="6613544" cy="430887"/>
            <a:chOff x="790976" y="1592058"/>
            <a:chExt cx="6615664" cy="430887"/>
          </a:xfrm>
        </p:grpSpPr>
        <p:sp>
          <p:nvSpPr>
            <p:cNvPr id="41" name="직사각형 40">
              <a:extLst>
                <a:ext uri="{FF2B5EF4-FFF2-40B4-BE49-F238E27FC236}">
                  <a16:creationId xmlns:a16="http://schemas.microsoft.com/office/drawing/2014/main"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799" b="1" i="0" dirty="0">
                  <a:solidFill>
                    <a:srgbClr val="0D0D0D"/>
                  </a:solidFill>
                  <a:latin typeface="iCiel Samsung Sharp Sans Regular" pitchFamily="2" charset="77"/>
                  <a:ea typeface="iCiel Samsung Sharp Sans Regular" pitchFamily="2" charset="77"/>
                  <a:cs typeface="iCiel Samsung Sharp Sans Regular" pitchFamily="2" charset="77"/>
                </a:rPr>
                <a:t>Pair Programming Practice</a:t>
              </a:r>
            </a:p>
          </p:txBody>
        </p:sp>
        <p:pic>
          <p:nvPicPr>
            <p:cNvPr id="42" name="그림 41">
              <a:extLst>
                <a:ext uri="{FF2B5EF4-FFF2-40B4-BE49-F238E27FC236}">
                  <a16:creationId xmlns:a16="http://schemas.microsoft.com/office/drawing/2014/main"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sp>
        <p:nvSpPr>
          <p:cNvPr id="43"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0" algn="r" defTabSz="914094" rtl="0" eaLnBrk="1" fontAlgn="base" latinLnBrk="1" hangingPunct="1">
              <a:spcBef>
                <a:spcPct val="0"/>
              </a:spcBef>
              <a:spcAft>
                <a:spcPct val="0"/>
              </a:spcAft>
              <a:defRPr/>
            </a:pPr>
            <a:r>
              <a:rPr lang="vi-VN"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Chương</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4.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Xác</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suất</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và</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Thống</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kê</a:t>
            </a:r>
            <a:endPar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endParaRPr>
          </a:p>
        </p:txBody>
      </p:sp>
    </p:spTree>
    <p:extLst>
      <p:ext uri="{BB962C8B-B14F-4D97-AF65-F5344CB8AC3E}">
        <p14:creationId xmlns:p14="http://schemas.microsoft.com/office/powerpoint/2010/main" val="1257613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onemore">
    <p:spTree>
      <p:nvGrpSpPr>
        <p:cNvPr id="1" name=""/>
        <p:cNvGrpSpPr/>
        <p:nvPr/>
      </p:nvGrpSpPr>
      <p:grpSpPr>
        <a:xfrm>
          <a:off x="0" y="0"/>
          <a:ext cx="0" cy="0"/>
          <a:chOff x="0" y="0"/>
          <a:chExt cx="0" cy="0"/>
        </a:xfrm>
      </p:grpSpPr>
      <p:grpSp>
        <p:nvGrpSpPr>
          <p:cNvPr id="17" name="그룹 16">
            <a:extLst>
              <a:ext uri="{FF2B5EF4-FFF2-40B4-BE49-F238E27FC236}">
                <a16:creationId xmlns:a16="http://schemas.microsoft.com/office/drawing/2014/main" id="{8F9D91F2-1DA9-4775-A2F4-3EA836FC8AC8}"/>
              </a:ext>
            </a:extLst>
          </p:cNvPr>
          <p:cNvGrpSpPr/>
          <p:nvPr userDrawn="1"/>
        </p:nvGrpSpPr>
        <p:grpSpPr>
          <a:xfrm>
            <a:off x="0" y="1"/>
            <a:ext cx="9902825" cy="999802"/>
            <a:chOff x="0" y="1"/>
            <a:chExt cx="9906000" cy="999802"/>
          </a:xfrm>
        </p:grpSpPr>
        <p:sp>
          <p:nvSpPr>
            <p:cNvPr id="18" name="직사각형 17">
              <a:extLst>
                <a:ext uri="{FF2B5EF4-FFF2-40B4-BE49-F238E27FC236}">
                  <a16:creationId xmlns:a16="http://schemas.microsoft.com/office/drawing/2014/main"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a16="http://schemas.microsoft.com/office/drawing/2014/main"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cxnSp>
        <p:nvCxnSpPr>
          <p:cNvPr id="20" name="직선 연결선 19">
            <a:extLst>
              <a:ext uri="{FF2B5EF4-FFF2-40B4-BE49-F238E27FC236}">
                <a16:creationId xmlns:a16="http://schemas.microsoft.com/office/drawing/2014/main" id="{F763F9BA-EE85-4466-9F91-463051CFC433}"/>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a16="http://schemas.microsoft.com/office/drawing/2014/main" id="{83DE29B4-2918-48DA-8AAD-6689F9D9B25F}"/>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22" name="직사각형 7">
            <a:extLst>
              <a:ext uri="{FF2B5EF4-FFF2-40B4-BE49-F238E27FC236}">
                <a16:creationId xmlns:a16="http://schemas.microsoft.com/office/drawing/2014/main" id="{3C9B8629-554D-4DBE-9C51-F645BAD954BC}"/>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grpSp>
        <p:nvGrpSpPr>
          <p:cNvPr id="7" name="그룹 6">
            <a:extLst>
              <a:ext uri="{FF2B5EF4-FFF2-40B4-BE49-F238E27FC236}">
                <a16:creationId xmlns:a16="http://schemas.microsoft.com/office/drawing/2014/main" id="{FDEC6B4D-744D-4E9D-89EE-6B4FB27E7344}"/>
              </a:ext>
            </a:extLst>
          </p:cNvPr>
          <p:cNvGrpSpPr/>
          <p:nvPr userDrawn="1"/>
        </p:nvGrpSpPr>
        <p:grpSpPr>
          <a:xfrm>
            <a:off x="449468" y="1462227"/>
            <a:ext cx="9000714" cy="4500283"/>
            <a:chOff x="449612" y="1219200"/>
            <a:chExt cx="9003600" cy="4500283"/>
          </a:xfrm>
        </p:grpSpPr>
        <p:grpSp>
          <p:nvGrpSpPr>
            <p:cNvPr id="2" name="그룹 1">
              <a:extLst>
                <a:ext uri="{FF2B5EF4-FFF2-40B4-BE49-F238E27FC236}">
                  <a16:creationId xmlns:a16="http://schemas.microsoft.com/office/drawing/2014/main" id="{15B09C5B-34F7-4FED-9E9F-30D9359F898E}"/>
                </a:ext>
              </a:extLst>
            </p:cNvPr>
            <p:cNvGrpSpPr/>
            <p:nvPr userDrawn="1"/>
          </p:nvGrpSpPr>
          <p:grpSpPr>
            <a:xfrm>
              <a:off x="449612" y="1219200"/>
              <a:ext cx="9003600" cy="4500283"/>
              <a:chOff x="578678" y="1445207"/>
              <a:chExt cx="8748000" cy="4136077"/>
            </a:xfrm>
          </p:grpSpPr>
          <p:sp>
            <p:nvSpPr>
              <p:cNvPr id="3" name="직사각형 2"/>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4" name="직사각형 3"/>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29" name="이등변 삼각형 28"/>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grpSp>
          <p:nvGrpSpPr>
            <p:cNvPr id="24" name="그룹 23">
              <a:extLst>
                <a:ext uri="{FF2B5EF4-FFF2-40B4-BE49-F238E27FC236}">
                  <a16:creationId xmlns:a16="http://schemas.microsoft.com/office/drawing/2014/main" id="{13D70919-1A43-46D4-9CAD-A2E01D8807D4}"/>
                </a:ext>
              </a:extLst>
            </p:cNvPr>
            <p:cNvGrpSpPr/>
            <p:nvPr userDrawn="1"/>
          </p:nvGrpSpPr>
          <p:grpSpPr>
            <a:xfrm>
              <a:off x="747834" y="2165797"/>
              <a:ext cx="8539600" cy="1267182"/>
              <a:chOff x="805623" y="2423005"/>
              <a:chExt cx="8539600" cy="1267182"/>
            </a:xfrm>
          </p:grpSpPr>
          <p:grpSp>
            <p:nvGrpSpPr>
              <p:cNvPr id="25" name="그룹 24">
                <a:extLst>
                  <a:ext uri="{FF2B5EF4-FFF2-40B4-BE49-F238E27FC236}">
                    <a16:creationId xmlns:a16="http://schemas.microsoft.com/office/drawing/2014/main"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a16="http://schemas.microsoft.com/office/drawing/2014/main"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Prevent collaboration cheating</a:t>
                  </a:r>
                </a:p>
              </p:txBody>
            </p:sp>
            <p:sp>
              <p:nvSpPr>
                <p:cNvPr id="28" name="직사각형 27">
                  <a:extLst>
                    <a:ext uri="{FF2B5EF4-FFF2-40B4-BE49-F238E27FC236}">
                      <a16:creationId xmlns:a16="http://schemas.microsoft.com/office/drawing/2014/main"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The challenge for the teacher is to find ways to assess individual outcomes, while leveraging the benefits of collaboration. How do you know whether a student learned or cheated? Experts recommend revisiting course design and assessment, as well as explicitly and concretely discussing with the students on behaviors that will be interpreted as cheating. Experts encourage teachers to make assignments meaningful to students and to explain the value of what students will learn by completing them.</a:t>
                  </a:r>
                </a:p>
              </p:txBody>
            </p:sp>
          </p:grpSp>
          <p:sp>
            <p:nvSpPr>
              <p:cNvPr id="26" name="직사각형 25">
                <a:extLst>
                  <a:ext uri="{FF2B5EF4-FFF2-40B4-BE49-F238E27FC236}">
                    <a16:creationId xmlns:a16="http://schemas.microsoft.com/office/drawing/2014/main"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400" panose="020B0503030303020204" pitchFamily="34" charset="0"/>
                </a:endParaRPr>
              </a:p>
            </p:txBody>
          </p:sp>
        </p:grpSp>
        <p:grpSp>
          <p:nvGrpSpPr>
            <p:cNvPr id="30" name="그룹 29">
              <a:extLst>
                <a:ext uri="{FF2B5EF4-FFF2-40B4-BE49-F238E27FC236}">
                  <a16:creationId xmlns:a16="http://schemas.microsoft.com/office/drawing/2014/main" id="{EA101DA7-28A0-4825-8294-91ED14409235}"/>
                </a:ext>
              </a:extLst>
            </p:cNvPr>
            <p:cNvGrpSpPr/>
            <p:nvPr userDrawn="1"/>
          </p:nvGrpSpPr>
          <p:grpSpPr>
            <a:xfrm>
              <a:off x="747834" y="3595777"/>
              <a:ext cx="8539600" cy="1670241"/>
              <a:chOff x="805623" y="3889855"/>
              <a:chExt cx="8539600" cy="1670241"/>
            </a:xfrm>
          </p:grpSpPr>
          <p:grpSp>
            <p:nvGrpSpPr>
              <p:cNvPr id="31" name="그룹 30">
                <a:extLst>
                  <a:ext uri="{FF2B5EF4-FFF2-40B4-BE49-F238E27FC236}">
                    <a16:creationId xmlns:a16="http://schemas.microsoft.com/office/drawing/2014/main" id="{6D52BA93-54E3-4CA4-81A3-AAAA6FD74E74}"/>
                  </a:ext>
                </a:extLst>
              </p:cNvPr>
              <p:cNvGrpSpPr/>
              <p:nvPr/>
            </p:nvGrpSpPr>
            <p:grpSpPr>
              <a:xfrm>
                <a:off x="958539" y="3889855"/>
                <a:ext cx="8386684" cy="1670241"/>
                <a:chOff x="1098894" y="2558690"/>
                <a:chExt cx="8386684" cy="1670241"/>
              </a:xfrm>
            </p:grpSpPr>
            <p:sp>
              <p:nvSpPr>
                <p:cNvPr id="33" name="직사각형 32">
                  <a:extLst>
                    <a:ext uri="{FF2B5EF4-FFF2-40B4-BE49-F238E27FC236}">
                      <a16:creationId xmlns:a16="http://schemas.microsoft.com/office/drawing/2014/main"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Collaborative learning environment</a:t>
                  </a:r>
                </a:p>
              </p:txBody>
            </p:sp>
            <p:sp>
              <p:nvSpPr>
                <p:cNvPr id="34" name="직사각형 33">
                  <a:extLst>
                    <a:ext uri="{FF2B5EF4-FFF2-40B4-BE49-F238E27FC236}">
                      <a16:creationId xmlns:a16="http://schemas.microsoft.com/office/drawing/2014/main" id="{A138E381-77DA-4306-A103-3A1DDA69FDFA}"/>
                    </a:ext>
                  </a:extLst>
                </p:cNvPr>
                <p:cNvSpPr/>
                <p:nvPr/>
              </p:nvSpPr>
              <p:spPr>
                <a:xfrm>
                  <a:off x="1098894" y="2799950"/>
                  <a:ext cx="8386684" cy="14289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A collaborative learning environment occurs anytime an instructor requires students to work together on learning activities. Collaborative learning environments can involve both formal and informal activities and may or may not include direct assessment. For example, pairs of students work on programming assignments; small groups of students discuss possible answers to a professor’s question during lecture; and students work together outside of class to learn new concepts. Collaborative learning is distinct from projects where students “divide and conquer.” When students divide the work, each is responsible for only part of the problem solving and there are very limited </a:t>
                  </a:r>
                  <a:r>
                    <a:rPr lang="en-US" altLang="ko-KR" sz="1300" dirty="0" err="1">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opportBàiies</a:t>
                  </a: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 for working through problems with others. In collaborative environments, students are engaged in intellectual talk with each other.</a:t>
                  </a:r>
                </a:p>
              </p:txBody>
            </p:sp>
          </p:grpSp>
          <p:sp>
            <p:nvSpPr>
              <p:cNvPr id="32" name="직사각형 31">
                <a:extLst>
                  <a:ext uri="{FF2B5EF4-FFF2-40B4-BE49-F238E27FC236}">
                    <a16:creationId xmlns:a16="http://schemas.microsoft.com/office/drawing/2014/main"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400" panose="020B0503030303020204" pitchFamily="34" charset="0"/>
                </a:endParaRPr>
              </a:p>
            </p:txBody>
          </p:sp>
        </p:grpSp>
        <p:grpSp>
          <p:nvGrpSpPr>
            <p:cNvPr id="40" name="그룹 39">
              <a:extLst>
                <a:ext uri="{FF2B5EF4-FFF2-40B4-BE49-F238E27FC236}">
                  <a16:creationId xmlns:a16="http://schemas.microsoft.com/office/drawing/2014/main" id="{D8D49945-C464-4DDD-ADD7-9189776293B8}"/>
                </a:ext>
              </a:extLst>
            </p:cNvPr>
            <p:cNvGrpSpPr/>
            <p:nvPr userDrawn="1"/>
          </p:nvGrpSpPr>
          <p:grpSpPr>
            <a:xfrm>
              <a:off x="589808" y="1345444"/>
              <a:ext cx="6615664" cy="430887"/>
              <a:chOff x="790976" y="1592058"/>
              <a:chExt cx="6615664" cy="430887"/>
            </a:xfrm>
          </p:grpSpPr>
          <p:sp>
            <p:nvSpPr>
              <p:cNvPr id="41" name="직사각형 40">
                <a:extLst>
                  <a:ext uri="{FF2B5EF4-FFF2-40B4-BE49-F238E27FC236}">
                    <a16:creationId xmlns:a16="http://schemas.microsoft.com/office/drawing/2014/main"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799" b="1" i="0" dirty="0">
                    <a:solidFill>
                      <a:srgbClr val="0D0D0D"/>
                    </a:solidFill>
                    <a:latin typeface="iCiel Samsung Sharp Sans Regular" pitchFamily="2" charset="77"/>
                    <a:ea typeface="iCiel Samsung Sharp Sans Regular" pitchFamily="2" charset="77"/>
                    <a:cs typeface="iCiel Samsung Sharp Sans Regular" pitchFamily="2" charset="77"/>
                  </a:rPr>
                  <a:t>Pair Programming Practice</a:t>
                </a:r>
              </a:p>
            </p:txBody>
          </p:sp>
          <p:pic>
            <p:nvPicPr>
              <p:cNvPr id="42" name="그림 41">
                <a:extLst>
                  <a:ext uri="{FF2B5EF4-FFF2-40B4-BE49-F238E27FC236}">
                    <a16:creationId xmlns:a16="http://schemas.microsoft.com/office/drawing/2014/main"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grpSp>
      <p:sp>
        <p:nvSpPr>
          <p:cNvPr id="35"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0" algn="r" defTabSz="914094" rtl="0" eaLnBrk="1" fontAlgn="base" latinLnBrk="1" hangingPunct="1">
              <a:spcBef>
                <a:spcPct val="0"/>
              </a:spcBef>
              <a:spcAft>
                <a:spcPct val="0"/>
              </a:spcAft>
              <a:defRPr/>
            </a:pPr>
            <a:r>
              <a:rPr lang="vi-VN"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Chương</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4.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Xác</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suất</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và</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Thống</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kê</a:t>
            </a:r>
            <a:endPar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endParaRPr>
          </a:p>
        </p:txBody>
      </p:sp>
    </p:spTree>
    <p:extLst>
      <p:ext uri="{BB962C8B-B14F-4D97-AF65-F5344CB8AC3E}">
        <p14:creationId xmlns:p14="http://schemas.microsoft.com/office/powerpoint/2010/main" val="1051392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iz">
    <p:spTree>
      <p:nvGrpSpPr>
        <p:cNvPr id="1" name=""/>
        <p:cNvGrpSpPr/>
        <p:nvPr/>
      </p:nvGrpSpPr>
      <p:grpSpPr>
        <a:xfrm>
          <a:off x="0" y="0"/>
          <a:ext cx="0" cy="0"/>
          <a:chOff x="0" y="0"/>
          <a:chExt cx="0" cy="0"/>
        </a:xfrm>
      </p:grpSpPr>
      <p:sp>
        <p:nvSpPr>
          <p:cNvPr id="3" name="직사각형 2"/>
          <p:cNvSpPr/>
          <p:nvPr userDrawn="1"/>
        </p:nvSpPr>
        <p:spPr>
          <a:xfrm>
            <a:off x="451162" y="1220478"/>
            <a:ext cx="8999020" cy="811746"/>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4" name="직사각형 3"/>
          <p:cNvSpPr/>
          <p:nvPr userDrawn="1"/>
        </p:nvSpPr>
        <p:spPr>
          <a:xfrm>
            <a:off x="451162" y="2070324"/>
            <a:ext cx="8999020" cy="4231864"/>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5" name="직사각형 4">
            <a:extLst>
              <a:ext uri="{FF2B5EF4-FFF2-40B4-BE49-F238E27FC236}">
                <a16:creationId xmlns:a16="http://schemas.microsoft.com/office/drawing/2014/main" id="{3B885908-D506-4EF6-8EA9-375133536ADE}"/>
              </a:ext>
            </a:extLst>
          </p:cNvPr>
          <p:cNvSpPr/>
          <p:nvPr userDrawn="1"/>
        </p:nvSpPr>
        <p:spPr>
          <a:xfrm>
            <a:off x="646276" y="1415780"/>
            <a:ext cx="105919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b="1" i="0" dirty="0">
                <a:solidFill>
                  <a:srgbClr val="0D0D0D"/>
                </a:solidFill>
                <a:latin typeface="iCiel Samsung Sharp Sans Regular" pitchFamily="2" charset="77"/>
                <a:ea typeface="iCiel Samsung Sharp Sans Regular" pitchFamily="2" charset="77"/>
                <a:cs typeface="iCiel Samsung Sharp Sans Regular" pitchFamily="2" charset="77"/>
              </a:rPr>
              <a:t>Q1.</a:t>
            </a:r>
          </a:p>
        </p:txBody>
      </p:sp>
      <p:pic>
        <p:nvPicPr>
          <p:cNvPr id="22" name="그림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2139" y="5406365"/>
            <a:ext cx="112868" cy="109719"/>
          </a:xfrm>
          <a:prstGeom prst="rect">
            <a:avLst/>
          </a:prstGeom>
        </p:spPr>
      </p:pic>
      <p:cxnSp>
        <p:nvCxnSpPr>
          <p:cNvPr id="14" name="직선 연결선 13">
            <a:extLst>
              <a:ext uri="{FF2B5EF4-FFF2-40B4-BE49-F238E27FC236}">
                <a16:creationId xmlns:a16="http://schemas.microsoft.com/office/drawing/2014/main" id="{3BBBBCF4-8F64-4C44-B381-7016C297D04F}"/>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슬라이드 번호 개체 틀 15">
            <a:extLst>
              <a:ext uri="{FF2B5EF4-FFF2-40B4-BE49-F238E27FC236}">
                <a16:creationId xmlns:a16="http://schemas.microsoft.com/office/drawing/2014/main" id="{2FC1FA6A-7119-4287-A121-C31068A9FCD3}"/>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id="{94BFF8EC-69D9-42AE-A84D-CEFDE15AD513}"/>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grpSp>
        <p:nvGrpSpPr>
          <p:cNvPr id="27" name="그룹 26">
            <a:extLst>
              <a:ext uri="{FF2B5EF4-FFF2-40B4-BE49-F238E27FC236}">
                <a16:creationId xmlns:a16="http://schemas.microsoft.com/office/drawing/2014/main" id="{A3338F14-C71C-49FB-9B8F-636CAA3F7EFA}"/>
              </a:ext>
            </a:extLst>
          </p:cNvPr>
          <p:cNvGrpSpPr/>
          <p:nvPr userDrawn="1"/>
        </p:nvGrpSpPr>
        <p:grpSpPr>
          <a:xfrm>
            <a:off x="0" y="1"/>
            <a:ext cx="9902825" cy="999802"/>
            <a:chOff x="0" y="1"/>
            <a:chExt cx="9906000" cy="999802"/>
          </a:xfrm>
        </p:grpSpPr>
        <p:sp>
          <p:nvSpPr>
            <p:cNvPr id="28" name="직사각형 27">
              <a:extLst>
                <a:ext uri="{FF2B5EF4-FFF2-40B4-BE49-F238E27FC236}">
                  <a16:creationId xmlns:a16="http://schemas.microsoft.com/office/drawing/2014/main" id="{845141B1-0821-46A7-A897-9E66E1D5B440}"/>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29" name="직사각형 28">
              <a:extLst>
                <a:ext uri="{FF2B5EF4-FFF2-40B4-BE49-F238E27FC236}">
                  <a16:creationId xmlns:a16="http://schemas.microsoft.com/office/drawing/2014/main" id="{1C7333F1-B594-4B0D-BB31-CF147773CE81}"/>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sp>
        <p:nvSpPr>
          <p:cNvPr id="13"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0" algn="r" defTabSz="914094" rtl="0" eaLnBrk="1" fontAlgn="base" latinLnBrk="1" hangingPunct="1">
              <a:spcBef>
                <a:spcPct val="0"/>
              </a:spcBef>
              <a:spcAft>
                <a:spcPct val="0"/>
              </a:spcAft>
              <a:defRPr/>
            </a:pPr>
            <a:r>
              <a:rPr lang="vi-VN"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Chương</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4.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Xác</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suất</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và</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Thống</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kê</a:t>
            </a:r>
            <a:endPar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endParaRPr>
          </a:p>
        </p:txBody>
      </p:sp>
    </p:spTree>
    <p:extLst>
      <p:ext uri="{BB962C8B-B14F-4D97-AF65-F5344CB8AC3E}">
        <p14:creationId xmlns:p14="http://schemas.microsoft.com/office/powerpoint/2010/main" val="185172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ody">
    <p:spTree>
      <p:nvGrpSpPr>
        <p:cNvPr id="1" name=""/>
        <p:cNvGrpSpPr/>
        <p:nvPr/>
      </p:nvGrpSpPr>
      <p:grpSpPr>
        <a:xfrm>
          <a:off x="0" y="0"/>
          <a:ext cx="0" cy="0"/>
          <a:chOff x="0" y="0"/>
          <a:chExt cx="0" cy="0"/>
        </a:xfrm>
      </p:grpSpPr>
      <p:cxnSp>
        <p:nvCxnSpPr>
          <p:cNvPr id="10" name="직선 연결선 9">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cxnSp>
        <p:nvCxnSpPr>
          <p:cNvPr id="7" name="직선 연결선 6"/>
          <p:cNvCxnSpPr/>
          <p:nvPr userDrawn="1"/>
        </p:nvCxnSpPr>
        <p:spPr>
          <a:xfrm>
            <a:off x="449468" y="900000"/>
            <a:ext cx="9000714" cy="0"/>
          </a:xfrm>
          <a:prstGeom prst="line">
            <a:avLst/>
          </a:prstGeom>
          <a:ln w="15875">
            <a:solidFill>
              <a:srgbClr val="0924A5"/>
            </a:solidFill>
          </a:ln>
        </p:spPr>
        <p:style>
          <a:lnRef idx="1">
            <a:schemeClr val="accent1"/>
          </a:lnRef>
          <a:fillRef idx="0">
            <a:schemeClr val="accent1"/>
          </a:fillRef>
          <a:effectRef idx="0">
            <a:schemeClr val="accent1"/>
          </a:effectRef>
          <a:fontRef idx="minor">
            <a:schemeClr val="tx1"/>
          </a:fontRef>
        </p:style>
      </p:cxnSp>
      <p:sp>
        <p:nvSpPr>
          <p:cNvPr id="9"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0" algn="r" defTabSz="914094" rtl="0" eaLnBrk="1" fontAlgn="base" latinLnBrk="1" hangingPunct="1">
              <a:spcBef>
                <a:spcPct val="0"/>
              </a:spcBef>
              <a:spcAft>
                <a:spcPct val="0"/>
              </a:spcAft>
              <a:defRPr/>
            </a:pPr>
            <a:r>
              <a:rPr lang="vi-VN"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Chương</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4.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Xác</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suất</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và</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Thống</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kê</a:t>
            </a:r>
            <a:endPar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endParaRPr>
          </a:p>
        </p:txBody>
      </p:sp>
    </p:spTree>
    <p:extLst>
      <p:ext uri="{BB962C8B-B14F-4D97-AF65-F5344CB8AC3E}">
        <p14:creationId xmlns:p14="http://schemas.microsoft.com/office/powerpoint/2010/main" val="895499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3228270"/>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7" r:id="rId14"/>
    <p:sldLayoutId id="2147483731" r:id="rId15"/>
  </p:sldLayoutIdLst>
  <p:txStyles>
    <p:titleStyle>
      <a:lvl1pPr algn="l" defTabSz="914126" rtl="0" eaLnBrk="1" latinLnBrk="1"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1" hangingPunct="1">
        <a:defRPr sz="1799" kern="1200">
          <a:solidFill>
            <a:schemeClr val="tx1"/>
          </a:solidFill>
          <a:latin typeface="+mn-lt"/>
          <a:ea typeface="+mn-ea"/>
          <a:cs typeface="+mn-cs"/>
        </a:defRPr>
      </a:lvl1pPr>
      <a:lvl2pPr marL="457063" algn="l" defTabSz="914126" rtl="0" eaLnBrk="1" latinLnBrk="1" hangingPunct="1">
        <a:defRPr sz="1799" kern="1200">
          <a:solidFill>
            <a:schemeClr val="tx1"/>
          </a:solidFill>
          <a:latin typeface="+mn-lt"/>
          <a:ea typeface="+mn-ea"/>
          <a:cs typeface="+mn-cs"/>
        </a:defRPr>
      </a:lvl2pPr>
      <a:lvl3pPr marL="914126" algn="l" defTabSz="914126" rtl="0" eaLnBrk="1" latinLnBrk="1" hangingPunct="1">
        <a:defRPr sz="1799" kern="1200">
          <a:solidFill>
            <a:schemeClr val="tx1"/>
          </a:solidFill>
          <a:latin typeface="+mn-lt"/>
          <a:ea typeface="+mn-ea"/>
          <a:cs typeface="+mn-cs"/>
        </a:defRPr>
      </a:lvl3pPr>
      <a:lvl4pPr marL="1371189" algn="l" defTabSz="914126" rtl="0" eaLnBrk="1" latinLnBrk="1" hangingPunct="1">
        <a:defRPr sz="1799" kern="1200">
          <a:solidFill>
            <a:schemeClr val="tx1"/>
          </a:solidFill>
          <a:latin typeface="+mn-lt"/>
          <a:ea typeface="+mn-ea"/>
          <a:cs typeface="+mn-cs"/>
        </a:defRPr>
      </a:lvl4pPr>
      <a:lvl5pPr marL="1828251" algn="l" defTabSz="914126" rtl="0" eaLnBrk="1" latinLnBrk="1" hangingPunct="1">
        <a:defRPr sz="1799" kern="1200">
          <a:solidFill>
            <a:schemeClr val="tx1"/>
          </a:solidFill>
          <a:latin typeface="+mn-lt"/>
          <a:ea typeface="+mn-ea"/>
          <a:cs typeface="+mn-cs"/>
        </a:defRPr>
      </a:lvl5pPr>
      <a:lvl6pPr marL="2285314" algn="l" defTabSz="914126" rtl="0" eaLnBrk="1" latinLnBrk="1" hangingPunct="1">
        <a:defRPr sz="1799" kern="1200">
          <a:solidFill>
            <a:schemeClr val="tx1"/>
          </a:solidFill>
          <a:latin typeface="+mn-lt"/>
          <a:ea typeface="+mn-ea"/>
          <a:cs typeface="+mn-cs"/>
        </a:defRPr>
      </a:lvl6pPr>
      <a:lvl7pPr marL="2742377" algn="l" defTabSz="914126" rtl="0" eaLnBrk="1" latinLnBrk="1" hangingPunct="1">
        <a:defRPr sz="1799" kern="1200">
          <a:solidFill>
            <a:schemeClr val="tx1"/>
          </a:solidFill>
          <a:latin typeface="+mn-lt"/>
          <a:ea typeface="+mn-ea"/>
          <a:cs typeface="+mn-cs"/>
        </a:defRPr>
      </a:lvl7pPr>
      <a:lvl8pPr marL="3199440" algn="l" defTabSz="914126" rtl="0" eaLnBrk="1" latinLnBrk="1" hangingPunct="1">
        <a:defRPr sz="1799" kern="1200">
          <a:solidFill>
            <a:schemeClr val="tx1"/>
          </a:solidFill>
          <a:latin typeface="+mn-lt"/>
          <a:ea typeface="+mn-ea"/>
          <a:cs typeface="+mn-cs"/>
        </a:defRPr>
      </a:lvl8pPr>
      <a:lvl9pPr marL="3656503" algn="l" defTabSz="914126" rtl="0" eaLnBrk="1" latinLnBrk="1"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00.xml.rels><?xml version="1.0" encoding="UTF-8" standalone="yes"?>
<Relationships xmlns="http://schemas.openxmlformats.org/package/2006/relationships"><Relationship Id="rId3" Type="http://schemas.openxmlformats.org/officeDocument/2006/relationships/image" Target="../media/image1200.png"/><Relationship Id="rId2" Type="http://schemas.openxmlformats.org/officeDocument/2006/relationships/notesSlide" Target="../notesSlides/notesSlide100.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311.png"/></Relationships>
</file>

<file path=ppt/slides/_rels/slide101.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notesSlide" Target="../notesSlides/notesSlide101.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220.png"/><Relationship Id="rId4" Type="http://schemas.openxmlformats.org/officeDocument/2006/relationships/image" Target="../media/image1321.png"/></Relationships>
</file>

<file path=ppt/slides/_rels/slide102.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notesSlide" Target="../notesSlides/notesSlide102.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220.png"/><Relationship Id="rId4" Type="http://schemas.openxmlformats.org/officeDocument/2006/relationships/image" Target="../media/image1321.png"/></Relationships>
</file>

<file path=ppt/slides/_rels/slide103.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notesSlide" Target="../notesSlides/notesSlide103.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220.png"/><Relationship Id="rId4" Type="http://schemas.openxmlformats.org/officeDocument/2006/relationships/image" Target="../media/image1321.png"/></Relationships>
</file>

<file path=ppt/slides/_rels/slide104.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notesSlide" Target="../notesSlides/notesSlide104.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220.png"/><Relationship Id="rId4" Type="http://schemas.openxmlformats.org/officeDocument/2006/relationships/image" Target="../media/image1321.png"/></Relationships>
</file>

<file path=ppt/slides/_rels/slide10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5.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41.png"/></Relationships>
</file>

<file path=ppt/slides/_rels/slide10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370.png"/><Relationship Id="rId2" Type="http://schemas.openxmlformats.org/officeDocument/2006/relationships/notesSlide" Target="../notesSlides/notesSlide106.xml"/><Relationship Id="rId1" Type="http://schemas.openxmlformats.org/officeDocument/2006/relationships/slideLayout" Target="../slideLayouts/slideLayout14.xml"/><Relationship Id="rId6" Type="http://schemas.openxmlformats.org/officeDocument/2006/relationships/image" Target="../media/image1360.png"/><Relationship Id="rId5" Type="http://schemas.openxmlformats.org/officeDocument/2006/relationships/image" Target="../media/image1390.png"/></Relationships>
</file>

<file path=ppt/slides/_rels/slide10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7.xml"/><Relationship Id="rId1" Type="http://schemas.openxmlformats.org/officeDocument/2006/relationships/slideLayout" Target="../slideLayouts/slideLayout14.xml"/><Relationship Id="rId5" Type="http://schemas.openxmlformats.org/officeDocument/2006/relationships/image" Target="../media/image1290.png"/></Relationships>
</file>

<file path=ppt/slides/_rels/slide108.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1411.png"/><Relationship Id="rId2" Type="http://schemas.openxmlformats.org/officeDocument/2006/relationships/notesSlide" Target="../notesSlides/notesSlide108.xml"/><Relationship Id="rId1" Type="http://schemas.openxmlformats.org/officeDocument/2006/relationships/slideLayout" Target="../slideLayouts/slideLayout14.xml"/><Relationship Id="rId6" Type="http://schemas.openxmlformats.org/officeDocument/2006/relationships/image" Target="../media/image144.png"/><Relationship Id="rId5" Type="http://schemas.openxmlformats.org/officeDocument/2006/relationships/image" Target="../media/image11.png"/><Relationship Id="rId4" Type="http://schemas.openxmlformats.org/officeDocument/2006/relationships/image" Target="../media/image143.png"/></Relationships>
</file>

<file path=ppt/slides/_rels/slide109.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5.png"/><Relationship Id="rId7" Type="http://schemas.openxmlformats.org/officeDocument/2006/relationships/image" Target="../media/image1451.png"/><Relationship Id="rId2" Type="http://schemas.openxmlformats.org/officeDocument/2006/relationships/notesSlide" Target="../notesSlides/notesSlide109.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46.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0.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11.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111.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320.png"/></Relationships>
</file>

<file path=ppt/slides/_rels/slide1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2.xml"/><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13.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14.xml.rels><?xml version="1.0" encoding="UTF-8" standalone="yes"?>
<Relationships xmlns="http://schemas.openxmlformats.org/package/2006/relationships"><Relationship Id="rId3" Type="http://schemas.openxmlformats.org/officeDocument/2006/relationships/image" Target="../media/image1430.png"/><Relationship Id="rId2" Type="http://schemas.openxmlformats.org/officeDocument/2006/relationships/notesSlide" Target="../notesSlides/notesSlide114.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440.png"/></Relationships>
</file>

<file path=ppt/slides/_rels/slide115.xml.rels><?xml version="1.0" encoding="UTF-8" standalone="yes"?>
<Relationships xmlns="http://schemas.openxmlformats.org/package/2006/relationships"><Relationship Id="rId3" Type="http://schemas.openxmlformats.org/officeDocument/2006/relationships/image" Target="../media/image1450.png"/><Relationship Id="rId2" Type="http://schemas.openxmlformats.org/officeDocument/2006/relationships/notesSlide" Target="../notesSlides/notesSlide115.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461.png"/></Relationships>
</file>

<file path=ppt/slides/_rels/slide116.xml.rels><?xml version="1.0" encoding="UTF-8" standalone="yes"?>
<Relationships xmlns="http://schemas.openxmlformats.org/package/2006/relationships"><Relationship Id="rId3" Type="http://schemas.openxmlformats.org/officeDocument/2006/relationships/image" Target="../media/image1471.png"/><Relationship Id="rId2" Type="http://schemas.openxmlformats.org/officeDocument/2006/relationships/notesSlide" Target="../notesSlides/notesSlide116.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481.png"/></Relationships>
</file>

<file path=ppt/slides/_rels/slide1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7.xml"/><Relationship Id="rId1" Type="http://schemas.openxmlformats.org/officeDocument/2006/relationships/slideLayout" Target="../slideLayouts/slideLayout14.xml"/><Relationship Id="rId5" Type="http://schemas.openxmlformats.org/officeDocument/2006/relationships/image" Target="../media/image1412.png"/><Relationship Id="rId4" Type="http://schemas.openxmlformats.org/officeDocument/2006/relationships/image" Target="../media/image1340.png"/></Relationships>
</file>

<file path=ppt/slides/_rels/slide11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18.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19.xml.rels><?xml version="1.0" encoding="UTF-8" standalone="yes"?>
<Relationships xmlns="http://schemas.openxmlformats.org/package/2006/relationships"><Relationship Id="rId8" Type="http://schemas.openxmlformats.org/officeDocument/2006/relationships/image" Target="../media/image1500.png"/><Relationship Id="rId3" Type="http://schemas.openxmlformats.org/officeDocument/2006/relationships/image" Target="../media/image150.png"/><Relationship Id="rId7" Type="http://schemas.openxmlformats.org/officeDocument/2006/relationships/image" Target="../media/image1490.png"/><Relationship Id="rId2" Type="http://schemas.openxmlformats.org/officeDocument/2006/relationships/notesSlide" Target="../notesSlides/notesSlide119.xml"/><Relationship Id="rId1" Type="http://schemas.openxmlformats.org/officeDocument/2006/relationships/slideLayout" Target="../slideLayouts/slideLayout14.xml"/><Relationship Id="rId6" Type="http://schemas.openxmlformats.org/officeDocument/2006/relationships/image" Target="../media/image1480.png"/><Relationship Id="rId5" Type="http://schemas.openxmlformats.org/officeDocument/2006/relationships/image" Target="../media/image1470.png"/><Relationship Id="rId10" Type="http://schemas.openxmlformats.org/officeDocument/2006/relationships/image" Target="../media/image11.png"/><Relationship Id="rId4" Type="http://schemas.openxmlformats.org/officeDocument/2006/relationships/image" Target="../media/image1460.png"/><Relationship Id="rId9" Type="http://schemas.openxmlformats.org/officeDocument/2006/relationships/image" Target="../media/image1510.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33.png"/><Relationship Id="rId5" Type="http://schemas.openxmlformats.org/officeDocument/2006/relationships/image" Target="../media/image39.png"/><Relationship Id="rId4" Type="http://schemas.openxmlformats.org/officeDocument/2006/relationships/image" Target="../media/image11.png"/></Relationships>
</file>

<file path=ppt/slides/_rels/slide120.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1.png"/><Relationship Id="rId7" Type="http://schemas.openxmlformats.org/officeDocument/2006/relationships/image" Target="../media/image156.png"/><Relationship Id="rId2" Type="http://schemas.openxmlformats.org/officeDocument/2006/relationships/notesSlide" Target="../notesSlides/notesSlide120.xml"/><Relationship Id="rId1" Type="http://schemas.openxmlformats.org/officeDocument/2006/relationships/slideLayout" Target="../slideLayouts/slideLayout14.xml"/><Relationship Id="rId6" Type="http://schemas.openxmlformats.org/officeDocument/2006/relationships/image" Target="../media/image1550.png"/><Relationship Id="rId11" Type="http://schemas.openxmlformats.org/officeDocument/2006/relationships/image" Target="../media/image11.png"/><Relationship Id="rId5" Type="http://schemas.openxmlformats.org/officeDocument/2006/relationships/image" Target="../media/image1540.png"/><Relationship Id="rId10" Type="http://schemas.openxmlformats.org/officeDocument/2006/relationships/image" Target="../media/image152.png"/><Relationship Id="rId4" Type="http://schemas.openxmlformats.org/officeDocument/2006/relationships/image" Target="../media/image1530.png"/><Relationship Id="rId9" Type="http://schemas.openxmlformats.org/officeDocument/2006/relationships/image" Target="../media/image158.png"/></Relationships>
</file>

<file path=ppt/slides/_rels/slide1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1.xml"/><Relationship Id="rId1" Type="http://schemas.openxmlformats.org/officeDocument/2006/relationships/slideLayout" Target="../slideLayouts/slideLayout14.xml"/><Relationship Id="rId4" Type="http://schemas.openxmlformats.org/officeDocument/2006/relationships/image" Target="../media/image153.png"/></Relationships>
</file>

<file path=ppt/slides/_rels/slide1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2.xml"/><Relationship Id="rId1" Type="http://schemas.openxmlformats.org/officeDocument/2006/relationships/slideLayout" Target="../slideLayouts/slideLayout14.xml"/><Relationship Id="rId5" Type="http://schemas.openxmlformats.org/officeDocument/2006/relationships/image" Target="../media/image162.png"/><Relationship Id="rId4" Type="http://schemas.openxmlformats.org/officeDocument/2006/relationships/image" Target="../media/image161.png"/></Relationships>
</file>

<file path=ppt/slides/_rels/slide123.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5.xml"/><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6.xml"/><Relationship Id="rId1" Type="http://schemas.openxmlformats.org/officeDocument/2006/relationships/slideLayout" Target="../slideLayouts/slideLayout14.xml"/></Relationships>
</file>

<file path=ppt/slides/_rels/slide12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27.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2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28.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59.png"/></Relationships>
</file>

<file path=ppt/slides/_rels/slide12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29.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63.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43.png"/><Relationship Id="rId5" Type="http://schemas.openxmlformats.org/officeDocument/2006/relationships/image" Target="../media/image35.png"/><Relationship Id="rId4" Type="http://schemas.openxmlformats.org/officeDocument/2006/relationships/image" Target="../media/image11.png"/></Relationships>
</file>

<file path=ppt/slides/_rels/slide130.xml.rels><?xml version="1.0" encoding="UTF-8" standalone="yes"?>
<Relationships xmlns="http://schemas.openxmlformats.org/package/2006/relationships"><Relationship Id="rId3" Type="http://schemas.openxmlformats.org/officeDocument/2006/relationships/image" Target="../media/image168.png"/><Relationship Id="rId7" Type="http://schemas.openxmlformats.org/officeDocument/2006/relationships/image" Target="../media/image11.png"/><Relationship Id="rId2" Type="http://schemas.openxmlformats.org/officeDocument/2006/relationships/notesSlide" Target="../notesSlides/notesSlide130.xml"/><Relationship Id="rId1" Type="http://schemas.openxmlformats.org/officeDocument/2006/relationships/slideLayout" Target="../slideLayouts/slideLayout14.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13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31.xml"/><Relationship Id="rId1" Type="http://schemas.openxmlformats.org/officeDocument/2006/relationships/slideLayout" Target="../slideLayouts/slideLayout14.xml"/><Relationship Id="rId6" Type="http://schemas.openxmlformats.org/officeDocument/2006/relationships/image" Target="../media/image1601.png"/><Relationship Id="rId5" Type="http://schemas.openxmlformats.org/officeDocument/2006/relationships/image" Target="../media/image165.png"/><Relationship Id="rId4" Type="http://schemas.openxmlformats.org/officeDocument/2006/relationships/image" Target="../media/image11.png"/></Relationships>
</file>

<file path=ppt/slides/_rels/slide1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2.xml"/><Relationship Id="rId1" Type="http://schemas.openxmlformats.org/officeDocument/2006/relationships/slideLayout" Target="../slideLayouts/slideLayout14.xml"/></Relationships>
</file>

<file path=ppt/slides/_rels/slide1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3.xml"/><Relationship Id="rId1" Type="http://schemas.openxmlformats.org/officeDocument/2006/relationships/slideLayout" Target="../slideLayouts/slideLayout14.xml"/></Relationships>
</file>

<file path=ppt/slides/_rels/slide13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34.xml"/><Relationship Id="rId1" Type="http://schemas.openxmlformats.org/officeDocument/2006/relationships/slideLayout" Target="../slideLayouts/slideLayout14.xml"/><Relationship Id="rId6" Type="http://schemas.openxmlformats.org/officeDocument/2006/relationships/image" Target="../media/image172.png"/><Relationship Id="rId5" Type="http://schemas.openxmlformats.org/officeDocument/2006/relationships/image" Target="../media/image1660.png"/><Relationship Id="rId4" Type="http://schemas.openxmlformats.org/officeDocument/2006/relationships/image" Target="../media/image11.png"/></Relationships>
</file>

<file path=ppt/slides/_rels/slide13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35.xml"/><Relationship Id="rId1" Type="http://schemas.openxmlformats.org/officeDocument/2006/relationships/slideLayout" Target="../slideLayouts/slideLayout14.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1.png"/></Relationships>
</file>

<file path=ppt/slides/_rels/slide13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36.xml"/><Relationship Id="rId1" Type="http://schemas.openxmlformats.org/officeDocument/2006/relationships/slideLayout" Target="../slideLayouts/slideLayout14.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1.png"/></Relationships>
</file>

<file path=ppt/slides/_rels/slide13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37.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9.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46.png"/><Relationship Id="rId5" Type="http://schemas.openxmlformats.org/officeDocument/2006/relationships/image" Target="../media/image45.png"/></Relationships>
</file>

<file path=ppt/slides/_rels/slide1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0.xml"/><Relationship Id="rId1" Type="http://schemas.openxmlformats.org/officeDocument/2006/relationships/slideLayout" Target="../slideLayouts/slideLayout14.xml"/></Relationships>
</file>

<file path=ppt/slides/_rels/slide14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41.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81.png"/><Relationship Id="rId4" Type="http://schemas.openxmlformats.org/officeDocument/2006/relationships/image" Target="../media/image180.png"/></Relationships>
</file>

<file path=ppt/slides/_rels/slide14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42.xml"/><Relationship Id="rId1" Type="http://schemas.openxmlformats.org/officeDocument/2006/relationships/slideLayout" Target="../slideLayouts/slideLayout14.xml"/><Relationship Id="rId6" Type="http://schemas.openxmlformats.org/officeDocument/2006/relationships/image" Target="../media/image1820.png"/><Relationship Id="rId5" Type="http://schemas.openxmlformats.org/officeDocument/2006/relationships/image" Target="../media/image11.png"/><Relationship Id="rId4" Type="http://schemas.openxmlformats.org/officeDocument/2006/relationships/image" Target="../media/image183.png"/></Relationships>
</file>

<file path=ppt/slides/_rels/slide14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43.xml"/><Relationship Id="rId1" Type="http://schemas.openxmlformats.org/officeDocument/2006/relationships/slideLayout" Target="../slideLayouts/slideLayout14.xml"/><Relationship Id="rId5" Type="http://schemas.openxmlformats.org/officeDocument/2006/relationships/image" Target="../media/image1840.png"/><Relationship Id="rId4" Type="http://schemas.openxmlformats.org/officeDocument/2006/relationships/image" Target="../media/image11.png"/></Relationships>
</file>

<file path=ppt/slides/_rels/slide1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4.xml"/><Relationship Id="rId1" Type="http://schemas.openxmlformats.org/officeDocument/2006/relationships/slideLayout" Target="../slideLayouts/slideLayout14.xml"/></Relationships>
</file>

<file path=ppt/slides/_rels/slide14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45.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87.png"/><Relationship Id="rId4" Type="http://schemas.openxmlformats.org/officeDocument/2006/relationships/image" Target="../media/image186.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4.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14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47.xml"/><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01.png"/><Relationship Id="rId7" Type="http://schemas.openxmlformats.org/officeDocument/2006/relationships/image" Target="../media/image810.png"/><Relationship Id="rId2" Type="http://schemas.openxmlformats.org/officeDocument/2006/relationships/notesSlide" Target="../notesSlides/notesSlide148.xml"/><Relationship Id="rId1" Type="http://schemas.openxmlformats.org/officeDocument/2006/relationships/slideLayout" Target="../slideLayouts/slideLayout14.xml"/><Relationship Id="rId6" Type="http://schemas.openxmlformats.org/officeDocument/2006/relationships/image" Target="../media/image710.png"/><Relationship Id="rId5" Type="http://schemas.openxmlformats.org/officeDocument/2006/relationships/image" Target="../media/image1420.png"/><Relationship Id="rId4" Type="http://schemas.openxmlformats.org/officeDocument/2006/relationships/image" Target="../media/image1410.png"/></Relationships>
</file>

<file path=ppt/slides/_rels/slide149.xml.rels><?xml version="1.0" encoding="UTF-8" standalone="yes"?>
<Relationships xmlns="http://schemas.openxmlformats.org/package/2006/relationships"><Relationship Id="rId8" Type="http://schemas.openxmlformats.org/officeDocument/2006/relationships/image" Target="../media/image1410.png"/><Relationship Id="rId3" Type="http://schemas.openxmlformats.org/officeDocument/2006/relationships/image" Target="../media/image101.png"/><Relationship Id="rId7" Type="http://schemas.openxmlformats.org/officeDocument/2006/relationships/image" Target="../media/image1600.png"/><Relationship Id="rId2" Type="http://schemas.openxmlformats.org/officeDocument/2006/relationships/notesSlide" Target="../notesSlides/notesSlide149.xml"/><Relationship Id="rId1" Type="http://schemas.openxmlformats.org/officeDocument/2006/relationships/slideLayout" Target="../slideLayouts/slideLayout14.xml"/><Relationship Id="rId6" Type="http://schemas.openxmlformats.org/officeDocument/2006/relationships/image" Target="../media/image910.png"/><Relationship Id="rId10" Type="http://schemas.openxmlformats.org/officeDocument/2006/relationships/image" Target="../media/image11.png"/><Relationship Id="rId9" Type="http://schemas.openxmlformats.org/officeDocument/2006/relationships/image" Target="../media/image142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48.png"/><Relationship Id="rId4" Type="http://schemas.openxmlformats.org/officeDocument/2006/relationships/image" Target="../media/image47.png"/></Relationships>
</file>

<file path=ppt/slides/_rels/slide150.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50.xml"/><Relationship Id="rId1" Type="http://schemas.openxmlformats.org/officeDocument/2006/relationships/slideLayout" Target="../slideLayouts/slideLayout14.xml"/><Relationship Id="rId4" Type="http://schemas.openxmlformats.org/officeDocument/2006/relationships/image" Target="../media/image194.png"/></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4.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4.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4.xml"/></Relationships>
</file>

<file path=ppt/slides/_rels/slide15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54.xml"/><Relationship Id="rId1" Type="http://schemas.openxmlformats.org/officeDocument/2006/relationships/slideLayout" Target="../slideLayouts/slideLayout14.xml"/><Relationship Id="rId5" Type="http://schemas.openxmlformats.org/officeDocument/2006/relationships/image" Target="../media/image196.png"/><Relationship Id="rId4" Type="http://schemas.openxmlformats.org/officeDocument/2006/relationships/image" Target="../media/image11.png"/></Relationships>
</file>

<file path=ppt/slides/_rels/slide155.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55.xml"/><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56.xml"/><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7.xml"/><Relationship Id="rId1" Type="http://schemas.openxmlformats.org/officeDocument/2006/relationships/slideLayout" Target="../slideLayouts/slideLayout14.xml"/></Relationships>
</file>

<file path=ppt/slides/_rels/slide15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58.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5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59.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94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50.png"/><Relationship Id="rId4" Type="http://schemas.openxmlformats.org/officeDocument/2006/relationships/image" Target="../media/image49.png"/></Relationships>
</file>

<file path=ppt/slides/_rels/slide16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60.xml"/><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1.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2.xml"/><Relationship Id="rId1" Type="http://schemas.openxmlformats.org/officeDocument/2006/relationships/slideLayout" Target="../slideLayouts/slideLayout14.xml"/></Relationships>
</file>

<file path=ppt/slides/_rels/slide163.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92.png"/><Relationship Id="rId7" Type="http://schemas.openxmlformats.org/officeDocument/2006/relationships/image" Target="../media/image201.png"/><Relationship Id="rId2" Type="http://schemas.openxmlformats.org/officeDocument/2006/relationships/notesSlide" Target="../notesSlides/notesSlide163.xml"/><Relationship Id="rId1" Type="http://schemas.openxmlformats.org/officeDocument/2006/relationships/slideLayout" Target="../slideLayouts/slideLayout14.xml"/><Relationship Id="rId6" Type="http://schemas.openxmlformats.org/officeDocument/2006/relationships/image" Target="../media/image200.svg"/><Relationship Id="rId5" Type="http://schemas.openxmlformats.org/officeDocument/2006/relationships/image" Target="../media/image199.png"/><Relationship Id="rId4" Type="http://schemas.openxmlformats.org/officeDocument/2006/relationships/image" Target="../media/image193.svg"/><Relationship Id="rId9" Type="http://schemas.openxmlformats.org/officeDocument/2006/relationships/image" Target="../media/image11.png"/></Relationships>
</file>

<file path=ppt/slides/_rels/slide1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4.xml"/><Relationship Id="rId1" Type="http://schemas.openxmlformats.org/officeDocument/2006/relationships/slideLayout" Target="../slideLayouts/slideLayout14.xml"/></Relationships>
</file>

<file path=ppt/slides/_rels/slide1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5.xml"/><Relationship Id="rId1" Type="http://schemas.openxmlformats.org/officeDocument/2006/relationships/slideLayout" Target="../slideLayouts/slideLayout14.xml"/></Relationships>
</file>

<file path=ppt/slides/_rels/slide166.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66.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67.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67.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207.png"/><Relationship Id="rId4" Type="http://schemas.openxmlformats.org/officeDocument/2006/relationships/image" Target="../media/image206.png"/></Relationships>
</file>

<file path=ppt/slides/_rels/slide1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8.xml"/><Relationship Id="rId1" Type="http://schemas.openxmlformats.org/officeDocument/2006/relationships/slideLayout" Target="../slideLayouts/slideLayout14.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8.png"/></Relationships>
</file>

<file path=ppt/slides/_rels/slide169.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69.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0.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7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10.png"/><Relationship Id="rId7" Type="http://schemas.openxmlformats.org/officeDocument/2006/relationships/image" Target="../media/image2080.png"/><Relationship Id="rId2" Type="http://schemas.openxmlformats.org/officeDocument/2006/relationships/notesSlide" Target="../notesSlides/notesSlide171.xml"/><Relationship Id="rId1" Type="http://schemas.openxmlformats.org/officeDocument/2006/relationships/slideLayout" Target="../slideLayouts/slideLayout14.xml"/><Relationship Id="rId6" Type="http://schemas.openxmlformats.org/officeDocument/2006/relationships/image" Target="../media/image212.png"/><Relationship Id="rId5" Type="http://schemas.openxmlformats.org/officeDocument/2006/relationships/image" Target="../media/image211.png"/><Relationship Id="rId4" Type="http://schemas.openxmlformats.org/officeDocument/2006/relationships/image" Target="../media/image2050.png"/><Relationship Id="rId9" Type="http://schemas.openxmlformats.org/officeDocument/2006/relationships/image" Target="../media/image2090.png"/></Relationships>
</file>

<file path=ppt/slides/_rels/slide17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01.png"/><Relationship Id="rId7" Type="http://schemas.openxmlformats.org/officeDocument/2006/relationships/image" Target="../media/image214.png"/><Relationship Id="rId2" Type="http://schemas.openxmlformats.org/officeDocument/2006/relationships/notesSlide" Target="../notesSlides/notesSlide172.xml"/><Relationship Id="rId1" Type="http://schemas.openxmlformats.org/officeDocument/2006/relationships/slideLayout" Target="../slideLayouts/slideLayout14.xml"/><Relationship Id="rId6" Type="http://schemas.openxmlformats.org/officeDocument/2006/relationships/image" Target="../media/image1810.png"/><Relationship Id="rId4" Type="http://schemas.openxmlformats.org/officeDocument/2006/relationships/image" Target="../media/image213.png"/><Relationship Id="rId9" Type="http://schemas.openxmlformats.org/officeDocument/2006/relationships/image" Target="../media/image2100.png"/></Relationships>
</file>

<file path=ppt/slides/_rels/slide17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01.png"/><Relationship Id="rId7" Type="http://schemas.openxmlformats.org/officeDocument/2006/relationships/image" Target="../media/image330.png"/><Relationship Id="rId2" Type="http://schemas.openxmlformats.org/officeDocument/2006/relationships/notesSlide" Target="../notesSlides/notesSlide173.xml"/><Relationship Id="rId1" Type="http://schemas.openxmlformats.org/officeDocument/2006/relationships/slideLayout" Target="../slideLayouts/slideLayout14.xml"/><Relationship Id="rId5" Type="http://schemas.openxmlformats.org/officeDocument/2006/relationships/image" Target="../media/image216.png"/><Relationship Id="rId4" Type="http://schemas.openxmlformats.org/officeDocument/2006/relationships/image" Target="../media/image215.png"/><Relationship Id="rId9" Type="http://schemas.openxmlformats.org/officeDocument/2006/relationships/image" Target="../media/image2110.png"/></Relationships>
</file>

<file path=ppt/slides/_rels/slide174.xml.rels><?xml version="1.0" encoding="UTF-8" standalone="yes"?>
<Relationships xmlns="http://schemas.openxmlformats.org/package/2006/relationships"><Relationship Id="rId8" Type="http://schemas.openxmlformats.org/officeDocument/2006/relationships/image" Target="../media/image219.png"/><Relationship Id="rId3" Type="http://schemas.openxmlformats.org/officeDocument/2006/relationships/image" Target="../media/image101.png"/><Relationship Id="rId7" Type="http://schemas.openxmlformats.org/officeDocument/2006/relationships/image" Target="../media/image2150.png"/><Relationship Id="rId2" Type="http://schemas.openxmlformats.org/officeDocument/2006/relationships/notesSlide" Target="../notesSlides/notesSlide174.xml"/><Relationship Id="rId1" Type="http://schemas.openxmlformats.org/officeDocument/2006/relationships/slideLayout" Target="../slideLayouts/slideLayout14.xml"/><Relationship Id="rId11" Type="http://schemas.openxmlformats.org/officeDocument/2006/relationships/image" Target="../media/image2120.png"/><Relationship Id="rId5" Type="http://schemas.openxmlformats.org/officeDocument/2006/relationships/image" Target="../media/image218.png"/><Relationship Id="rId10" Type="http://schemas.openxmlformats.org/officeDocument/2006/relationships/image" Target="../media/image11.png"/><Relationship Id="rId4" Type="http://schemas.openxmlformats.org/officeDocument/2006/relationships/image" Target="../media/image217.png"/><Relationship Id="rId9" Type="http://schemas.openxmlformats.org/officeDocument/2006/relationships/image" Target="../media/image2170.png"/></Relationships>
</file>

<file path=ppt/slides/_rels/slide175.xml.rels><?xml version="1.0" encoding="UTF-8" standalone="yes"?>
<Relationships xmlns="http://schemas.openxmlformats.org/package/2006/relationships"><Relationship Id="rId8" Type="http://schemas.openxmlformats.org/officeDocument/2006/relationships/image" Target="../media/image1950.png"/><Relationship Id="rId3" Type="http://schemas.openxmlformats.org/officeDocument/2006/relationships/image" Target="../media/image220.png"/><Relationship Id="rId7" Type="http://schemas.openxmlformats.org/officeDocument/2006/relationships/image" Target="../media/image222.png"/><Relationship Id="rId2" Type="http://schemas.openxmlformats.org/officeDocument/2006/relationships/notesSlide" Target="../notesSlides/notesSlide175.xml"/><Relationship Id="rId1" Type="http://schemas.openxmlformats.org/officeDocument/2006/relationships/slideLayout" Target="../slideLayouts/slideLayout14.xml"/><Relationship Id="rId6" Type="http://schemas.openxmlformats.org/officeDocument/2006/relationships/image" Target="../media/image221.png"/><Relationship Id="rId5" Type="http://schemas.openxmlformats.org/officeDocument/2006/relationships/image" Target="../media/image2200.png"/><Relationship Id="rId10" Type="http://schemas.openxmlformats.org/officeDocument/2006/relationships/image" Target="../media/image11.png"/><Relationship Id="rId4" Type="http://schemas.openxmlformats.org/officeDocument/2006/relationships/image" Target="../media/image2190.png"/><Relationship Id="rId9" Type="http://schemas.openxmlformats.org/officeDocument/2006/relationships/image" Target="../media/image1960.png"/></Relationships>
</file>

<file path=ppt/slides/_rels/slide176.xml.rels><?xml version="1.0" encoding="UTF-8" standalone="yes"?>
<Relationships xmlns="http://schemas.openxmlformats.org/package/2006/relationships"><Relationship Id="rId3" Type="http://schemas.openxmlformats.org/officeDocument/2006/relationships/image" Target="../media/image223.png"/><Relationship Id="rId7" Type="http://schemas.openxmlformats.org/officeDocument/2006/relationships/image" Target="../media/image11.png"/><Relationship Id="rId2" Type="http://schemas.openxmlformats.org/officeDocument/2006/relationships/notesSlide" Target="../notesSlides/notesSlide176.xml"/><Relationship Id="rId1" Type="http://schemas.openxmlformats.org/officeDocument/2006/relationships/slideLayout" Target="../slideLayouts/slideLayout14.xml"/><Relationship Id="rId6" Type="http://schemas.openxmlformats.org/officeDocument/2006/relationships/image" Target="../media/image202.png"/><Relationship Id="rId5" Type="http://schemas.openxmlformats.org/officeDocument/2006/relationships/image" Target="../media/image225.png"/><Relationship Id="rId4" Type="http://schemas.openxmlformats.org/officeDocument/2006/relationships/image" Target="../media/image224.png"/></Relationships>
</file>

<file path=ppt/slides/_rels/slide17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27.png"/><Relationship Id="rId7" Type="http://schemas.openxmlformats.org/officeDocument/2006/relationships/image" Target="../media/image1960.png"/><Relationship Id="rId2" Type="http://schemas.openxmlformats.org/officeDocument/2006/relationships/notesSlide" Target="../notesSlides/notesSlide177.xml"/><Relationship Id="rId1" Type="http://schemas.openxmlformats.org/officeDocument/2006/relationships/slideLayout" Target="../slideLayouts/slideLayout14.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1950.png"/></Relationships>
</file>

<file path=ppt/slides/_rels/slide17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78.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79.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79.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51.png"/></Relationships>
</file>

<file path=ppt/slides/_rels/slide18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0.xml"/><Relationship Id="rId1" Type="http://schemas.openxmlformats.org/officeDocument/2006/relationships/slideLayout" Target="../slideLayouts/slideLayout14.xml"/></Relationships>
</file>

<file path=ppt/slides/_rels/slide18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1.xml"/><Relationship Id="rId1" Type="http://schemas.openxmlformats.org/officeDocument/2006/relationships/slideLayout" Target="../slideLayouts/slideLayout14.xml"/><Relationship Id="rId5" Type="http://schemas.openxmlformats.org/officeDocument/2006/relationships/image" Target="../media/image232.png"/><Relationship Id="rId4" Type="http://schemas.openxmlformats.org/officeDocument/2006/relationships/image" Target="../media/image231.png"/></Relationships>
</file>

<file path=ppt/slides/_rels/slide18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2.xml"/><Relationship Id="rId1" Type="http://schemas.openxmlformats.org/officeDocument/2006/relationships/slideLayout" Target="../slideLayouts/slideLayout14.xml"/></Relationships>
</file>

<file path=ppt/slides/_rels/slide18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3.xml"/><Relationship Id="rId1" Type="http://schemas.openxmlformats.org/officeDocument/2006/relationships/slideLayout" Target="../slideLayouts/slideLayout14.xml"/><Relationship Id="rId5" Type="http://schemas.openxmlformats.org/officeDocument/2006/relationships/image" Target="../media/image234.png"/><Relationship Id="rId4" Type="http://schemas.openxmlformats.org/officeDocument/2006/relationships/image" Target="../media/image233.png"/></Relationships>
</file>

<file path=ppt/slides/_rels/slide184.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84.xml"/><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85.xml"/><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35.png"/><Relationship Id="rId7" Type="http://schemas.openxmlformats.org/officeDocument/2006/relationships/image" Target="../media/image2080.png"/><Relationship Id="rId2" Type="http://schemas.openxmlformats.org/officeDocument/2006/relationships/notesSlide" Target="../notesSlides/notesSlide186.xml"/><Relationship Id="rId1" Type="http://schemas.openxmlformats.org/officeDocument/2006/relationships/slideLayout" Target="../slideLayouts/slideLayout14.xml"/><Relationship Id="rId6" Type="http://schemas.openxmlformats.org/officeDocument/2006/relationships/image" Target="../media/image222.png"/><Relationship Id="rId5" Type="http://schemas.openxmlformats.org/officeDocument/2006/relationships/image" Target="../media/image228.png"/><Relationship Id="rId4" Type="http://schemas.openxmlformats.org/officeDocument/2006/relationships/image" Target="../media/image2050.png"/></Relationships>
</file>

<file path=ppt/slides/_rels/slide1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7.xml"/><Relationship Id="rId1" Type="http://schemas.openxmlformats.org/officeDocument/2006/relationships/slideLayout" Target="../slideLayouts/slideLayout14.xml"/><Relationship Id="rId4" Type="http://schemas.openxmlformats.org/officeDocument/2006/relationships/image" Target="../media/image236.png"/></Relationships>
</file>

<file path=ppt/slides/_rels/slide188.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88.xml"/><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8" Type="http://schemas.openxmlformats.org/officeDocument/2006/relationships/image" Target="../media/image1950.png"/><Relationship Id="rId3" Type="http://schemas.openxmlformats.org/officeDocument/2006/relationships/image" Target="../media/image237.png"/><Relationship Id="rId7" Type="http://schemas.openxmlformats.org/officeDocument/2006/relationships/image" Target="../media/image212.png"/><Relationship Id="rId2" Type="http://schemas.openxmlformats.org/officeDocument/2006/relationships/notesSlide" Target="../notesSlides/notesSlide189.xml"/><Relationship Id="rId1" Type="http://schemas.openxmlformats.org/officeDocument/2006/relationships/slideLayout" Target="../slideLayouts/slideLayout14.xml"/><Relationship Id="rId6" Type="http://schemas.openxmlformats.org/officeDocument/2006/relationships/image" Target="../media/image211.png"/><Relationship Id="rId5" Type="http://schemas.openxmlformats.org/officeDocument/2006/relationships/image" Target="../media/image2370.png"/><Relationship Id="rId10" Type="http://schemas.openxmlformats.org/officeDocument/2006/relationships/image" Target="../media/image11.png"/><Relationship Id="rId4" Type="http://schemas.openxmlformats.org/officeDocument/2006/relationships/image" Target="../media/image2350.png"/><Relationship Id="rId9" Type="http://schemas.openxmlformats.org/officeDocument/2006/relationships/image" Target="../media/image1960.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media/image38.png"/><Relationship Id="rId4" Type="http://schemas.openxmlformats.org/officeDocument/2006/relationships/image" Target="../media/image11.png"/></Relationships>
</file>

<file path=ppt/slides/_rels/slide19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0.xml"/><Relationship Id="rId1" Type="http://schemas.openxmlformats.org/officeDocument/2006/relationships/slideLayout" Target="../slideLayouts/slideLayout14.xml"/><Relationship Id="rId4" Type="http://schemas.openxmlformats.org/officeDocument/2006/relationships/image" Target="../media/image238.png"/></Relationships>
</file>

<file path=ppt/slides/_rels/slide19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1.xml"/><Relationship Id="rId1" Type="http://schemas.openxmlformats.org/officeDocument/2006/relationships/slideLayout" Target="../slideLayouts/slideLayout14.xml"/></Relationships>
</file>

<file path=ppt/slides/_rels/slide192.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92.xml"/><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93.xml"/><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4.xml"/><Relationship Id="rId5" Type="http://schemas.openxmlformats.org/officeDocument/2006/relationships/image" Target="../media/image4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image" Target="../media/image240.png"/><Relationship Id="rId5" Type="http://schemas.openxmlformats.org/officeDocument/2006/relationships/image" Target="NUL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14.xml"/><Relationship Id="rId5" Type="http://schemas.openxmlformats.org/officeDocument/2006/relationships/image" Target="../media/image64.png"/><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14.xml"/><Relationship Id="rId5" Type="http://schemas.openxmlformats.org/officeDocument/2006/relationships/image" Target="../media/image66.png"/><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14.xml"/><Relationship Id="rId5" Type="http://schemas.openxmlformats.org/officeDocument/2006/relationships/image" Target="../media/image68.png"/></Relationships>
</file>

<file path=ppt/slides/_rels/slide2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1.png"/><Relationship Id="rId7" Type="http://schemas.openxmlformats.org/officeDocument/2006/relationships/image" Target="../media/image72.png"/><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image" Target="../media/image71.png"/><Relationship Id="rId5" Type="http://schemas.openxmlformats.org/officeDocument/2006/relationships/image" Target="../media/image70.png"/><Relationship Id="rId9" Type="http://schemas.openxmlformats.org/officeDocument/2006/relationships/image" Target="../media/image5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14.xml"/><Relationship Id="rId5" Type="http://schemas.openxmlformats.org/officeDocument/2006/relationships/image" Target="../media/image76.png"/><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image" Target="../media/image77.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14.xml"/><Relationship Id="rId4" Type="http://schemas.openxmlformats.org/officeDocument/2006/relationships/image" Target="../media/image78.png"/></Relationships>
</file>

<file path=ppt/slides/_rels/slide33.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image" Target="../media/image11.png"/><Relationship Id="rId7" Type="http://schemas.openxmlformats.org/officeDocument/2006/relationships/image" Target="NULL"/><Relationship Id="rId2" Type="http://schemas.openxmlformats.org/officeDocument/2006/relationships/notesSlide" Target="../notesSlides/notesSlide33.xml"/><Relationship Id="rId1" Type="http://schemas.openxmlformats.org/officeDocument/2006/relationships/slideLayout" Target="../slideLayouts/slideLayout14.xml"/><Relationship Id="rId6" Type="http://schemas.openxmlformats.org/officeDocument/2006/relationships/image" Target="../media/image350.png"/><Relationship Id="rId5" Type="http://schemas.openxmlformats.org/officeDocument/2006/relationships/image" Target="NULL"/><Relationship Id="rId4" Type="http://schemas.openxmlformats.org/officeDocument/2006/relationships/image" Target="../media/image79.png"/></Relationships>
</file>

<file path=ppt/slides/_rels/slide34.xml.rels><?xml version="1.0" encoding="UTF-8" standalone="yes"?>
<Relationships xmlns="http://schemas.openxmlformats.org/package/2006/relationships"><Relationship Id="rId8" Type="http://schemas.openxmlformats.org/officeDocument/2006/relationships/image" Target="../media/image80.png"/><Relationship Id="rId7"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14.xml"/><Relationship Id="rId6" Type="http://schemas.openxmlformats.org/officeDocument/2006/relationships/image" Target="../media/image370.png"/><Relationship Id="rId5" Type="http://schemas.openxmlformats.org/officeDocument/2006/relationships/image" Target="NUL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 Id="rId5" Type="http://schemas.openxmlformats.org/officeDocument/2006/relationships/image" Target="../media/image83.png"/></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7.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14.xml"/><Relationship Id="rId5" Type="http://schemas.openxmlformats.org/officeDocument/2006/relationships/image" Target="../media/image410.png"/><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 Id="rId4" Type="http://schemas.openxmlformats.org/officeDocument/2006/relationships/image" Target="../media/image87.png"/></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4.png"/><Relationship Id="rId2" Type="http://schemas.openxmlformats.org/officeDocument/2006/relationships/notesSlide" Target="../notesSlides/notesSlide45.xml"/><Relationship Id="rId1" Type="http://schemas.openxmlformats.org/officeDocument/2006/relationships/slideLayout" Target="../slideLayouts/slideLayout14.xml"/><Relationship Id="rId6" Type="http://schemas.openxmlformats.org/officeDocument/2006/relationships/image" Target="../media/image86.png"/><Relationship Id="rId5" Type="http://schemas.openxmlformats.org/officeDocument/2006/relationships/image" Target="../media/image89.png"/></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6.xml"/><Relationship Id="rId1" Type="http://schemas.openxmlformats.org/officeDocument/2006/relationships/slideLayout" Target="../slideLayouts/slideLayout14.xml"/><Relationship Id="rId5" Type="http://schemas.openxmlformats.org/officeDocument/2006/relationships/image" Target="../media/image93.png"/><Relationship Id="rId4" Type="http://schemas.openxmlformats.org/officeDocument/2006/relationships/image" Target="../media/image11.png"/></Relationships>
</file>

<file path=ppt/slides/_rels/slide47.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11.png"/><Relationship Id="rId7" Type="http://schemas.openxmlformats.org/officeDocument/2006/relationships/image" Target="../media/image97.png"/><Relationship Id="rId2" Type="http://schemas.openxmlformats.org/officeDocument/2006/relationships/notesSlide" Target="../notesSlides/notesSlide47.xml"/><Relationship Id="rId1" Type="http://schemas.openxmlformats.org/officeDocument/2006/relationships/slideLayout" Target="../slideLayouts/slideLayout14.xml"/><Relationship Id="rId6" Type="http://schemas.openxmlformats.org/officeDocument/2006/relationships/image" Target="../media/image96.png"/><Relationship Id="rId4" Type="http://schemas.openxmlformats.org/officeDocument/2006/relationships/image" Target="../media/image82.png"/></Relationships>
</file>

<file path=ppt/slides/_rels/slide4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8.xml"/><Relationship Id="rId1" Type="http://schemas.openxmlformats.org/officeDocument/2006/relationships/slideLayout" Target="../slideLayouts/slideLayout14.xml"/><Relationship Id="rId5" Type="http://schemas.openxmlformats.org/officeDocument/2006/relationships/image" Target="../media/image88.png"/><Relationship Id="rId4" Type="http://schemas.openxmlformats.org/officeDocument/2006/relationships/image" Target="../media/image11.png"/></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4.jpeg"/></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0.xml"/><Relationship Id="rId1" Type="http://schemas.openxmlformats.org/officeDocument/2006/relationships/slideLayout" Target="../slideLayouts/slideLayout14.xml"/><Relationship Id="rId5" Type="http://schemas.openxmlformats.org/officeDocument/2006/relationships/image" Target="../media/image11.png"/><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51.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52.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52.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510.png"/></Relationships>
</file>

<file path=ppt/slides/_rels/slide5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3.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54.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11.png"/><Relationship Id="rId2" Type="http://schemas.openxmlformats.org/officeDocument/2006/relationships/notesSlide" Target="../notesSlides/notesSlide54.xml"/><Relationship Id="rId1" Type="http://schemas.openxmlformats.org/officeDocument/2006/relationships/slideLayout" Target="../slideLayouts/slideLayout14.xml"/><Relationship Id="rId6" Type="http://schemas.microsoft.com/office/2007/relationships/hdphoto" Target="../media/hdphoto3.wdp"/><Relationship Id="rId5" Type="http://schemas.openxmlformats.org/officeDocument/2006/relationships/image" Target="../media/image94.png"/><Relationship Id="rId4" Type="http://schemas.microsoft.com/office/2007/relationships/hdphoto" Target="../media/hdphoto2.wdp"/></Relationships>
</file>

<file path=ppt/slides/_rels/slide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5.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56.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56.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57.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57.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58.xml.rels><?xml version="1.0" encoding="UTF-8" standalone="yes"?>
<Relationships xmlns="http://schemas.openxmlformats.org/package/2006/relationships"><Relationship Id="rId3" Type="http://schemas.openxmlformats.org/officeDocument/2006/relationships/image" Target="../media/image801.png"/><Relationship Id="rId2" Type="http://schemas.openxmlformats.org/officeDocument/2006/relationships/notesSlide" Target="../notesSlides/notesSlide58.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9.xml"/><Relationship Id="rId1" Type="http://schemas.openxmlformats.org/officeDocument/2006/relationships/slideLayout" Target="../slideLayouts/slideLayout14.xml"/><Relationship Id="rId4" Type="http://schemas.openxmlformats.org/officeDocument/2006/relationships/image" Target="../media/image1030.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4.png"/><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0.xml"/><Relationship Id="rId1" Type="http://schemas.openxmlformats.org/officeDocument/2006/relationships/slideLayout" Target="../slideLayouts/slideLayout14.xml"/><Relationship Id="rId4" Type="http://schemas.openxmlformats.org/officeDocument/2006/relationships/image" Target="../media/image105.png"/></Relationships>
</file>

<file path=ppt/slides/_rels/slide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1.xml"/><Relationship Id="rId1" Type="http://schemas.openxmlformats.org/officeDocument/2006/relationships/slideLayout" Target="../slideLayouts/slideLayout14.xml"/><Relationship Id="rId4" Type="http://schemas.openxmlformats.org/officeDocument/2006/relationships/image" Target="../media/image106.png"/></Relationships>
</file>

<file path=ppt/slides/_rels/slide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3.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64.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64.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65.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notesSlide" Target="../notesSlides/notesSlide65.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66.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notesSlide" Target="../notesSlides/notesSlide66.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6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7.xml"/><Relationship Id="rId1" Type="http://schemas.openxmlformats.org/officeDocument/2006/relationships/slideLayout" Target="../slideLayouts/slideLayout14.xml"/><Relationship Id="rId5" Type="http://schemas.openxmlformats.org/officeDocument/2006/relationships/image" Target="../media/image107.png"/><Relationship Id="rId4" Type="http://schemas.openxmlformats.org/officeDocument/2006/relationships/image" Target="../media/image11.png"/></Relationships>
</file>

<file path=ppt/slides/_rels/slide6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8.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69.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1.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72.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notesSlide" Target="../notesSlides/notesSlide72.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7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3.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74.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74.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750.png"/><Relationship Id="rId4" Type="http://schemas.openxmlformats.org/officeDocument/2006/relationships/image" Target="../media/image740.png"/></Relationships>
</file>

<file path=ppt/slides/_rels/slide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5.xml"/><Relationship Id="rId1" Type="http://schemas.openxmlformats.org/officeDocument/2006/relationships/slideLayout" Target="../slideLayouts/slideLayout14.xml"/><Relationship Id="rId4" Type="http://schemas.openxmlformats.org/officeDocument/2006/relationships/image" Target="../media/image110.png"/></Relationships>
</file>

<file path=ppt/slides/_rels/slide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6.xml"/><Relationship Id="rId1" Type="http://schemas.openxmlformats.org/officeDocument/2006/relationships/slideLayout" Target="../slideLayouts/slideLayout14.xml"/><Relationship Id="rId4" Type="http://schemas.openxmlformats.org/officeDocument/2006/relationships/image" Target="../media/image112.png"/></Relationships>
</file>

<file path=ppt/slides/_rels/slide7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7.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78.xml.rels><?xml version="1.0" encoding="UTF-8" standalone="yes"?>
<Relationships xmlns="http://schemas.openxmlformats.org/package/2006/relationships"><Relationship Id="rId7" Type="http://schemas.openxmlformats.org/officeDocument/2006/relationships/image" Target="../media/image11.png"/><Relationship Id="rId2" Type="http://schemas.openxmlformats.org/officeDocument/2006/relationships/notesSlide" Target="../notesSlides/notesSlide78.xml"/><Relationship Id="rId1" Type="http://schemas.openxmlformats.org/officeDocument/2006/relationships/slideLayout" Target="../slideLayouts/slideLayout14.xml"/><Relationship Id="rId6" Type="http://schemas.openxmlformats.org/officeDocument/2006/relationships/image" Target="../media/image800.png"/><Relationship Id="rId5" Type="http://schemas.openxmlformats.org/officeDocument/2006/relationships/image" Target="../media/image970.png"/><Relationship Id="rId4" Type="http://schemas.openxmlformats.org/officeDocument/2006/relationships/image" Target="../media/image320.png"/></Relationships>
</file>

<file path=ppt/slides/_rels/slide79.xml.rels><?xml version="1.0" encoding="UTF-8" standalone="yes"?>
<Relationships xmlns="http://schemas.openxmlformats.org/package/2006/relationships"><Relationship Id="rId3" Type="http://schemas.openxmlformats.org/officeDocument/2006/relationships/image" Target="../media/image811.png"/><Relationship Id="rId2" Type="http://schemas.openxmlformats.org/officeDocument/2006/relationships/notesSlide" Target="../notesSlides/notesSlide79.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830.png"/><Relationship Id="rId4" Type="http://schemas.openxmlformats.org/officeDocument/2006/relationships/image" Target="../media/image820.pn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11.png"/><Relationship Id="rId4" Type="http://schemas.openxmlformats.org/officeDocument/2006/relationships/image" Target="../media/image22.png"/><Relationship Id="rId9" Type="http://schemas.openxmlformats.org/officeDocument/2006/relationships/image" Target="../media/image27.png"/></Relationships>
</file>

<file path=ppt/slides/_rels/slide8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0.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8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1.xml"/><Relationship Id="rId1" Type="http://schemas.openxmlformats.org/officeDocument/2006/relationships/slideLayout" Target="../slideLayouts/slideLayout14.xml"/><Relationship Id="rId5" Type="http://schemas.openxmlformats.org/officeDocument/2006/relationships/image" Target="../media/image114.png"/><Relationship Id="rId4" Type="http://schemas.openxmlformats.org/officeDocument/2006/relationships/image" Target="../media/image11.png"/></Relationships>
</file>

<file path=ppt/slides/_rels/slide82.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82.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750.png"/></Relationships>
</file>

<file path=ppt/slides/_rels/slide83.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11.png"/><Relationship Id="rId2" Type="http://schemas.openxmlformats.org/officeDocument/2006/relationships/notesSlide" Target="../notesSlides/notesSlide83.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22.png"/><Relationship Id="rId4" Type="http://schemas.openxmlformats.org/officeDocument/2006/relationships/image" Target="../media/image121.png"/></Relationships>
</file>

<file path=ppt/slides/_rels/slide8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4.xml"/><Relationship Id="rId1" Type="http://schemas.openxmlformats.org/officeDocument/2006/relationships/slideLayout" Target="../slideLayouts/slideLayout14.xml"/><Relationship Id="rId5" Type="http://schemas.openxmlformats.org/officeDocument/2006/relationships/image" Target="../media/image113.png"/><Relationship Id="rId4" Type="http://schemas.openxmlformats.org/officeDocument/2006/relationships/image" Target="../media/image11.png"/></Relationships>
</file>

<file path=ppt/slides/_rels/slide8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85.xml"/><Relationship Id="rId1" Type="http://schemas.openxmlformats.org/officeDocument/2006/relationships/slideLayout" Target="../slideLayouts/slideLayout14.xml"/><Relationship Id="rId5" Type="http://schemas.openxmlformats.org/officeDocument/2006/relationships/image" Target="../media/image126.png"/><Relationship Id="rId4" Type="http://schemas.openxmlformats.org/officeDocument/2006/relationships/image" Target="../media/image11.png"/></Relationships>
</file>

<file path=ppt/slides/_rels/slide8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6.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87.xml.rels><?xml version="1.0" encoding="UTF-8" standalone="yes"?>
<Relationships xmlns="http://schemas.openxmlformats.org/package/2006/relationships"><Relationship Id="rId3" Type="http://schemas.openxmlformats.org/officeDocument/2006/relationships/image" Target="../media/image1090.png"/><Relationship Id="rId2" Type="http://schemas.openxmlformats.org/officeDocument/2006/relationships/notesSlide" Target="../notesSlides/notesSlide87.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110.png"/><Relationship Id="rId4" Type="http://schemas.openxmlformats.org/officeDocument/2006/relationships/image" Target="../media/image1100.png"/></Relationships>
</file>

<file path=ppt/slides/_rels/slide8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8.xml"/><Relationship Id="rId1" Type="http://schemas.openxmlformats.org/officeDocument/2006/relationships/slideLayout" Target="../slideLayouts/slideLayout14.xml"/><Relationship Id="rId6" Type="http://schemas.openxmlformats.org/officeDocument/2006/relationships/image" Target="../media/image1150.png"/><Relationship Id="rId5" Type="http://schemas.openxmlformats.org/officeDocument/2006/relationships/image" Target="../media/image11.png"/><Relationship Id="rId4" Type="http://schemas.openxmlformats.org/officeDocument/2006/relationships/image" Target="../media/image117.png"/></Relationships>
</file>

<file path=ppt/slides/_rels/slide8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9.xml"/><Relationship Id="rId1" Type="http://schemas.openxmlformats.org/officeDocument/2006/relationships/slideLayout" Target="../slideLayouts/slideLayout14.xml"/><Relationship Id="rId6" Type="http://schemas.openxmlformats.org/officeDocument/2006/relationships/image" Target="../media/image119.png"/><Relationship Id="rId5" Type="http://schemas.openxmlformats.org/officeDocument/2006/relationships/image" Target="../media/image131.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90.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91.xml.rels><?xml version="1.0" encoding="UTF-8" standalone="yes"?>
<Relationships xmlns="http://schemas.openxmlformats.org/package/2006/relationships"><Relationship Id="rId7" Type="http://schemas.openxmlformats.org/officeDocument/2006/relationships/image" Target="../media/image127.png"/><Relationship Id="rId2" Type="http://schemas.openxmlformats.org/officeDocument/2006/relationships/notesSlide" Target="../notesSlides/notesSlide91.xml"/><Relationship Id="rId1" Type="http://schemas.openxmlformats.org/officeDocument/2006/relationships/slideLayout" Target="../slideLayouts/slideLayout14.xml"/><Relationship Id="rId6" Type="http://schemas.openxmlformats.org/officeDocument/2006/relationships/image" Target="../media/image990.png"/><Relationship Id="rId5" Type="http://schemas.openxmlformats.org/officeDocument/2006/relationships/image" Target="../media/image1160.png"/><Relationship Id="rId4" Type="http://schemas.openxmlformats.org/officeDocument/2006/relationships/image" Target="../media/image580.png"/></Relationships>
</file>

<file path=ppt/slides/_rels/slide9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92.xml"/><Relationship Id="rId1" Type="http://schemas.openxmlformats.org/officeDocument/2006/relationships/slideLayout" Target="../slideLayouts/slideLayout14.xml"/><Relationship Id="rId6" Type="http://schemas.openxmlformats.org/officeDocument/2006/relationships/image" Target="../media/image129.png"/><Relationship Id="rId5" Type="http://schemas.openxmlformats.org/officeDocument/2006/relationships/image" Target="../media/image134.png"/><Relationship Id="rId4" Type="http://schemas.openxmlformats.org/officeDocument/2006/relationships/image" Target="../media/image11.png"/></Relationships>
</file>

<file path=ppt/slides/_rels/slide9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93.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94.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1.png"/><Relationship Id="rId2" Type="http://schemas.openxmlformats.org/officeDocument/2006/relationships/notesSlide" Target="../notesSlides/notesSlide94.xml"/><Relationship Id="rId1" Type="http://schemas.openxmlformats.org/officeDocument/2006/relationships/slideLayout" Target="../slideLayouts/slideLayout14.xml"/><Relationship Id="rId6" Type="http://schemas.openxmlformats.org/officeDocument/2006/relationships/image" Target="../media/image1230.png"/><Relationship Id="rId5" Type="http://schemas.openxmlformats.org/officeDocument/2006/relationships/image" Target="../media/image1221.png"/><Relationship Id="rId4" Type="http://schemas.openxmlformats.org/officeDocument/2006/relationships/image" Target="../media/image1210.png"/></Relationships>
</file>

<file path=ppt/slides/_rels/slide95.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7.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97.xml"/><Relationship Id="rId1" Type="http://schemas.openxmlformats.org/officeDocument/2006/relationships/slideLayout" Target="../slideLayouts/slideLayout14.xml"/><Relationship Id="rId6" Type="http://schemas.openxmlformats.org/officeDocument/2006/relationships/image" Target="../media/image136.png"/><Relationship Id="rId5" Type="http://schemas.openxmlformats.org/officeDocument/2006/relationships/image" Target="../media/image11.png"/><Relationship Id="rId4" Type="http://schemas.openxmlformats.org/officeDocument/2006/relationships/image" Target="../media/image135.png"/></Relationships>
</file>

<file path=ppt/slides/_rels/slide9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98.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9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9.xml"/><Relationship Id="rId1" Type="http://schemas.openxmlformats.org/officeDocument/2006/relationships/slideLayout" Target="../slideLayouts/slideLayout14.xml"/><Relationship Id="rId5" Type="http://schemas.openxmlformats.org/officeDocument/2006/relationships/image" Target="../media/image139.png"/><Relationship Id="rId4" Type="http://schemas.openxmlformats.org/officeDocument/2006/relationships/image" Target="../media/image119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33">
            <a:extLst>
              <a:ext uri="{FF2B5EF4-FFF2-40B4-BE49-F238E27FC236}">
                <a16:creationId xmlns:a16="http://schemas.microsoft.com/office/drawing/2014/main" id="{215914FE-3C05-4AF1-9102-9F455194E468}"/>
              </a:ext>
            </a:extLst>
          </p:cNvPr>
          <p:cNvSpPr/>
          <p:nvPr/>
        </p:nvSpPr>
        <p:spPr>
          <a:xfrm>
            <a:off x="719769" y="1710551"/>
            <a:ext cx="8364302" cy="2215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914126" fontAlgn="base" latinLnBrk="1">
              <a:spcBef>
                <a:spcPct val="0"/>
              </a:spcBef>
              <a:spcAft>
                <a:spcPct val="0"/>
              </a:spcAft>
              <a:defRPr/>
            </a:pPr>
            <a:r>
              <a:rPr kumimoji="1" lang="en-US" altLang="ko-KR" sz="4799" b="1" dirty="0">
                <a:solidFill>
                  <a:prstClr val="black"/>
                </a:solidFill>
                <a:latin typeface="iCiel Samsung Sharp Sans Regular" pitchFamily="2" charset="77"/>
                <a:ea typeface="iCiel Samsung Sharp Sans Regular" pitchFamily="2" charset="77"/>
                <a:cs typeface="iCiel Samsung Sharp Sans Regular" pitchFamily="2" charset="77"/>
              </a:rPr>
              <a:t>Samsung </a:t>
            </a:r>
          </a:p>
          <a:p>
            <a:pPr defTabSz="914126" fontAlgn="base" latinLnBrk="1">
              <a:spcBef>
                <a:spcPct val="0"/>
              </a:spcBef>
              <a:spcAft>
                <a:spcPct val="0"/>
              </a:spcAft>
              <a:defRPr/>
            </a:pPr>
            <a:r>
              <a:rPr kumimoji="1" lang="en-US" altLang="ko-KR" sz="4799" b="1" dirty="0">
                <a:solidFill>
                  <a:prstClr val="black"/>
                </a:solidFill>
                <a:latin typeface="iCiel Samsung Sharp Sans Regular" pitchFamily="2" charset="77"/>
                <a:ea typeface="iCiel Samsung Sharp Sans Regular" pitchFamily="2" charset="77"/>
                <a:cs typeface="iCiel Samsung Sharp Sans Regular" pitchFamily="2" charset="77"/>
              </a:rPr>
              <a:t>Innovation </a:t>
            </a:r>
          </a:p>
          <a:p>
            <a:pPr defTabSz="914126" fontAlgn="base" latinLnBrk="1">
              <a:spcBef>
                <a:spcPct val="0"/>
              </a:spcBef>
              <a:spcAft>
                <a:spcPct val="0"/>
              </a:spcAft>
              <a:defRPr/>
            </a:pPr>
            <a:r>
              <a:rPr kumimoji="1" lang="en-US" altLang="ko-KR" sz="4799" b="1" dirty="0">
                <a:solidFill>
                  <a:prstClr val="black"/>
                </a:solidFill>
                <a:latin typeface="iCiel Samsung Sharp Sans Regular" pitchFamily="2" charset="77"/>
                <a:ea typeface="iCiel Samsung Sharp Sans Regular" pitchFamily="2" charset="77"/>
                <a:cs typeface="iCiel Samsung Sharp Sans Regular" pitchFamily="2" charset="77"/>
              </a:rPr>
              <a:t>Campus</a:t>
            </a:r>
          </a:p>
        </p:txBody>
      </p:sp>
      <p:grpSp>
        <p:nvGrpSpPr>
          <p:cNvPr id="3" name="그룹 2">
            <a:extLst>
              <a:ext uri="{FF2B5EF4-FFF2-40B4-BE49-F238E27FC236}">
                <a16:creationId xmlns:a16="http://schemas.microsoft.com/office/drawing/2014/main" id="{297A5779-EA1E-416C-8400-F0041FD3BA30}"/>
              </a:ext>
            </a:extLst>
          </p:cNvPr>
          <p:cNvGrpSpPr/>
          <p:nvPr/>
        </p:nvGrpSpPr>
        <p:grpSpPr>
          <a:xfrm>
            <a:off x="724457" y="4319714"/>
            <a:ext cx="6095883" cy="369214"/>
            <a:chOff x="724689" y="4320000"/>
            <a:chExt cx="6097837" cy="369332"/>
          </a:xfrm>
        </p:grpSpPr>
        <p:sp>
          <p:nvSpPr>
            <p:cNvPr id="4" name="직사각형 133">
              <a:extLst>
                <a:ext uri="{FF2B5EF4-FFF2-40B4-BE49-F238E27FC236}">
                  <a16:creationId xmlns:a16="http://schemas.microsoft.com/office/drawing/2014/main" id="{7E1FFB96-4B69-4AC9-8440-53675C6399E1}"/>
                </a:ext>
              </a:extLst>
            </p:cNvPr>
            <p:cNvSpPr/>
            <p:nvPr/>
          </p:nvSpPr>
          <p:spPr>
            <a:xfrm>
              <a:off x="990000" y="4320000"/>
              <a:ext cx="583252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R="0" lvl="0" indent="0" defTabSz="914126" fontAlgn="base" latinLnBrk="1">
                <a:lnSpc>
                  <a:spcPct val="100000"/>
                </a:lnSpc>
                <a:spcBef>
                  <a:spcPct val="0"/>
                </a:spcBef>
                <a:spcAft>
                  <a:spcPct val="0"/>
                </a:spcAft>
                <a:buClrTx/>
                <a:buSzTx/>
                <a:buFontTx/>
                <a:buNone/>
                <a:tabLst/>
                <a:defRPr/>
              </a:pPr>
              <a:r>
                <a:rPr kumimoji="1" lang="vi-VN" altLang="ko-KR" sz="2399" b="1" dirty="0">
                  <a:solidFill>
                    <a:srgbClr val="1428A0"/>
                  </a:solidFill>
                  <a:latin typeface="iCiel Samsung Sharp Sans Regular" pitchFamily="2" charset="77"/>
                  <a:ea typeface="iCiel Samsung Sharp Sans Regular" pitchFamily="2" charset="77"/>
                  <a:cs typeface="iCiel Samsung Sharp Sans Regular" pitchFamily="2" charset="77"/>
                </a:rPr>
                <a:t>Trí tuệ nhân tạo</a:t>
              </a:r>
              <a:endParaRPr kumimoji="1" lang="ko-KR" altLang="en-US" sz="2399" b="1" dirty="0">
                <a:solidFill>
                  <a:srgbClr val="1428A0"/>
                </a:solidFill>
                <a:latin typeface="iCiel Samsung Sharp Sans Regular" pitchFamily="2" charset="77"/>
                <a:cs typeface="iCiel Samsung Sharp Sans Regular" pitchFamily="2" charset="77"/>
              </a:endParaRPr>
            </a:p>
          </p:txBody>
        </p:sp>
        <p:sp>
          <p:nvSpPr>
            <p:cNvPr id="5" name="직사각형 4">
              <a:extLst>
                <a:ext uri="{FF2B5EF4-FFF2-40B4-BE49-F238E27FC236}">
                  <a16:creationId xmlns:a16="http://schemas.microsoft.com/office/drawing/2014/main" id="{D855D68E-BB7F-4367-8E21-08DA47F8AF69}"/>
                </a:ext>
              </a:extLst>
            </p:cNvPr>
            <p:cNvSpPr/>
            <p:nvPr/>
          </p:nvSpPr>
          <p:spPr>
            <a:xfrm>
              <a:off x="724689" y="4320000"/>
              <a:ext cx="54000" cy="360000"/>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a:solidFill>
                  <a:prstClr val="white"/>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1271874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Lý</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thyết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về</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01</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8E02D1CE-2859-45A1-90B6-A62349DC71E3}"/>
                  </a:ext>
                </a:extLst>
              </p:cNvPr>
              <p:cNvSpPr/>
              <p:nvPr/>
            </p:nvSpPr>
            <p:spPr>
              <a:xfrm>
                <a:off x="671261" y="1696188"/>
                <a:ext cx="8632825" cy="360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Không gian mẫu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14:m>
                  <m:oMath xmlns:m="http://schemas.openxmlformats.org/officeDocument/2006/math">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𝑆</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d>
                      <m:dPr>
                        <m:begChr m:val="{"/>
                        <m:endChr m:val="}"/>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dPr>
                      <m:e>
                        <m:d>
                          <m:d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𝐻</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 </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𝐻</m:t>
                            </m:r>
                          </m:e>
                        </m:d>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 </m:t>
                        </m:r>
                        <m:d>
                          <m:d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𝐻</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𝑇</m:t>
                            </m:r>
                          </m:e>
                        </m:d>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 </m:t>
                        </m:r>
                        <m:d>
                          <m:d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𝑇</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𝐻</m:t>
                            </m:r>
                          </m:e>
                        </m:d>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d>
                          <m:d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𝑇</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𝑇</m:t>
                            </m:r>
                          </m:e>
                        </m:d>
                      </m:e>
                    </m:d>
                  </m:oMath>
                </a14:m>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mc:Choice>
        <mc:Fallback xmlns="">
          <p:sp>
            <p:nvSpPr>
              <p:cNvPr id="15" name="직사각형 14">
                <a:extLst>
                  <a:ext uri="{FF2B5EF4-FFF2-40B4-BE49-F238E27FC236}">
                    <a16:creationId xmlns:a16="http://schemas.microsoft.com/office/drawing/2014/main" id="{8E02D1CE-2859-45A1-90B6-A62349DC71E3}"/>
                  </a:ext>
                </a:extLst>
              </p:cNvPr>
              <p:cNvSpPr>
                <a:spLocks noRot="1" noChangeAspect="1" noMove="1" noResize="1" noEditPoints="1" noAdjustHandles="1" noChangeArrowheads="1" noChangeShapeType="1" noTextEdit="1"/>
              </p:cNvSpPr>
              <p:nvPr/>
            </p:nvSpPr>
            <p:spPr>
              <a:xfrm>
                <a:off x="671261" y="1696188"/>
                <a:ext cx="8632825" cy="360850"/>
              </a:xfrm>
              <a:prstGeom prst="rect">
                <a:avLst/>
              </a:prstGeom>
              <a:blipFill>
                <a:blip r:embed="rId3"/>
                <a:stretch>
                  <a:fillRect/>
                </a:stretch>
              </a:blipFill>
              <a:ln>
                <a:noFill/>
              </a:ln>
            </p:spPr>
            <p:txBody>
              <a:bodyPr/>
              <a:lstStyle/>
              <a:p>
                <a:r>
                  <a:rPr lang="en-US">
                    <a:noFill/>
                  </a:rPr>
                  <a:t> </a:t>
                </a:r>
              </a:p>
            </p:txBody>
          </p:sp>
        </mc:Fallback>
      </mc:AlternateContent>
      <p:grpSp>
        <p:nvGrpSpPr>
          <p:cNvPr id="3" name="그룹 2">
            <a:extLst>
              <a:ext uri="{FF2B5EF4-FFF2-40B4-BE49-F238E27FC236}">
                <a16:creationId xmlns:a16="http://schemas.microsoft.com/office/drawing/2014/main" id="{5549A296-464B-4821-AB9A-55332127792D}"/>
              </a:ext>
            </a:extLst>
          </p:cNvPr>
          <p:cNvGrpSpPr/>
          <p:nvPr/>
        </p:nvGrpSpPr>
        <p:grpSpPr>
          <a:xfrm>
            <a:off x="850766" y="2062496"/>
            <a:ext cx="6979589" cy="1070713"/>
            <a:chOff x="883511" y="2062496"/>
            <a:chExt cx="6979589" cy="1070713"/>
          </a:xfrm>
        </p:grpSpPr>
        <p:grpSp>
          <p:nvGrpSpPr>
            <p:cNvPr id="2" name="그룹 1">
              <a:extLst>
                <a:ext uri="{FF2B5EF4-FFF2-40B4-BE49-F238E27FC236}">
                  <a16:creationId xmlns:a16="http://schemas.microsoft.com/office/drawing/2014/main" id="{BD4EFA23-DA4B-4525-967B-5938BA95E681}"/>
                </a:ext>
              </a:extLst>
            </p:cNvPr>
            <p:cNvGrpSpPr/>
            <p:nvPr/>
          </p:nvGrpSpPr>
          <p:grpSpPr>
            <a:xfrm>
              <a:off x="883511" y="2062496"/>
              <a:ext cx="6979589" cy="345461"/>
              <a:chOff x="903506" y="2429380"/>
              <a:chExt cx="6979589" cy="345461"/>
            </a:xfrm>
          </p:grpSpPr>
          <p:sp>
            <p:nvSpPr>
              <p:cNvPr id="16" name="사각형: 둥근 모서리 2">
                <a:extLst>
                  <a:ext uri="{FF2B5EF4-FFF2-40B4-BE49-F238E27FC236}">
                    <a16:creationId xmlns:a16="http://schemas.microsoft.com/office/drawing/2014/main" id="{9EA698C4-EFE8-429E-836E-B534C1295DB4}"/>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17" name="직사각형 16">
                    <a:extLst>
                      <a:ext uri="{FF2B5EF4-FFF2-40B4-BE49-F238E27FC236}">
                        <a16:creationId xmlns:a16="http://schemas.microsoft.com/office/drawing/2014/main" id="{7887FD57-95D0-41BA-B858-7428A3345884}"/>
                      </a:ext>
                    </a:extLst>
                  </p:cNvPr>
                  <p:cNvSpPr/>
                  <p:nvPr/>
                </p:nvSpPr>
                <p:spPr>
                  <a:xfrm>
                    <a:off x="1279004" y="2429380"/>
                    <a:ext cx="6604091"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hai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đồng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xu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đều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sấp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14:m>
                      <m:oMath xmlns:m="http://schemas.openxmlformats.org/officeDocument/2006/math">
                        <m:sSub>
                          <m:sSubPr>
                            <m:ctrlP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𝐸</m:t>
                            </m:r>
                          </m:e>
                          <m: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m:t>
                        </m:r>
                        <m:d>
                          <m:dPr>
                            <m:begChr m:val="{"/>
                            <m:endChr m:val="}"/>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ctrlPr>
                          </m:dPr>
                          <m:e>
                            <m:d>
                              <m:dPr>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𝑇</m:t>
                                </m:r>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𝑇</m:t>
                                </m:r>
                              </m:e>
                            </m:d>
                          </m:e>
                        </m:d>
                      </m:oMath>
                    </a14:m>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mc:Choice>
            <mc:Fallback xmlns="">
              <p:sp>
                <p:nvSpPr>
                  <p:cNvPr id="17" name="직사각형 16">
                    <a:extLst>
                      <a:ext uri="{FF2B5EF4-FFF2-40B4-BE49-F238E27FC236}">
                        <a16:creationId xmlns:a16="http://schemas.microsoft.com/office/drawing/2014/main" id="{7887FD57-95D0-41BA-B858-7428A3345884}"/>
                      </a:ext>
                    </a:extLst>
                  </p:cNvPr>
                  <p:cNvSpPr>
                    <a:spLocks noRot="1" noChangeAspect="1" noMove="1" noResize="1" noEditPoints="1" noAdjustHandles="1" noChangeArrowheads="1" noChangeShapeType="1" noTextEdit="1"/>
                  </p:cNvSpPr>
                  <p:nvPr/>
                </p:nvSpPr>
                <p:spPr>
                  <a:xfrm>
                    <a:off x="1279004" y="2429380"/>
                    <a:ext cx="6604091" cy="345461"/>
                  </a:xfrm>
                  <a:prstGeom prst="rect">
                    <a:avLst/>
                  </a:prstGeom>
                  <a:blipFill>
                    <a:blip r:embed="rId4"/>
                    <a:stretch>
                      <a:fillRect/>
                    </a:stretch>
                  </a:blipFill>
                  <a:ln>
                    <a:noFill/>
                  </a:ln>
                </p:spPr>
                <p:txBody>
                  <a:bodyPr/>
                  <a:lstStyle/>
                  <a:p>
                    <a:r>
                      <a:rPr lang="en-US">
                        <a:noFill/>
                      </a:rPr>
                      <a:t> </a:t>
                    </a:r>
                  </a:p>
                </p:txBody>
              </p:sp>
            </mc:Fallback>
          </mc:AlternateContent>
        </p:grpSp>
        <p:grpSp>
          <p:nvGrpSpPr>
            <p:cNvPr id="19" name="그룹 18">
              <a:extLst>
                <a:ext uri="{FF2B5EF4-FFF2-40B4-BE49-F238E27FC236}">
                  <a16:creationId xmlns:a16="http://schemas.microsoft.com/office/drawing/2014/main" id="{34682C4D-894A-4862-A088-20C7DC1ECC32}"/>
                </a:ext>
              </a:extLst>
            </p:cNvPr>
            <p:cNvGrpSpPr/>
            <p:nvPr/>
          </p:nvGrpSpPr>
          <p:grpSpPr>
            <a:xfrm>
              <a:off x="883511" y="2425122"/>
              <a:ext cx="6979589" cy="345461"/>
              <a:chOff x="903506" y="2429380"/>
              <a:chExt cx="6979589" cy="345461"/>
            </a:xfrm>
          </p:grpSpPr>
          <p:sp>
            <p:nvSpPr>
              <p:cNvPr id="20" name="사각형: 둥근 모서리 2">
                <a:extLst>
                  <a:ext uri="{FF2B5EF4-FFF2-40B4-BE49-F238E27FC236}">
                    <a16:creationId xmlns:a16="http://schemas.microsoft.com/office/drawing/2014/main" id="{3480C79B-47A3-4383-B59F-7654837026BA}"/>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21" name="직사각형 20">
                    <a:extLst>
                      <a:ext uri="{FF2B5EF4-FFF2-40B4-BE49-F238E27FC236}">
                        <a16:creationId xmlns:a16="http://schemas.microsoft.com/office/drawing/2014/main" id="{B7EA0F1B-E8B7-4CA5-8A04-F54D787386BA}"/>
                      </a:ext>
                    </a:extLst>
                  </p:cNvPr>
                  <p:cNvSpPr/>
                  <p:nvPr/>
                </p:nvSpPr>
                <p:spPr>
                  <a:xfrm>
                    <a:off x="1279004" y="2429380"/>
                    <a:ext cx="6604091"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hai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đồng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xu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cùng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mặt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14:m>
                      <m:oMath xmlns:m="http://schemas.openxmlformats.org/officeDocument/2006/math">
                        <m:sSub>
                          <m:sSubPr>
                            <m:ctrlP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𝐸</m:t>
                            </m:r>
                          </m:e>
                          <m: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2</m:t>
                            </m:r>
                          </m:sub>
                        </m:s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m:t>
                        </m:r>
                        <m:d>
                          <m:dPr>
                            <m:begChr m:val="{"/>
                            <m:endChr m:val="}"/>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ctrlPr>
                          </m:dPr>
                          <m:e>
                            <m:d>
                              <m:dPr>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𝐻</m:t>
                                </m:r>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 </m:t>
                                </m:r>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𝐻</m:t>
                                </m:r>
                              </m:e>
                            </m:d>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 </m:t>
                            </m:r>
                            <m:d>
                              <m:dPr>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𝑇</m:t>
                                </m:r>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𝑇</m:t>
                                </m:r>
                              </m:e>
                            </m:d>
                          </m:e>
                        </m:d>
                      </m:oMath>
                    </a14:m>
                    <a:r>
                      <a:rPr lang="en-US" altLang="ko-KR" sz="1300" dirty="0">
                        <a:solidFill>
                          <a:schemeClr val="tx1">
                            <a:lumMod val="85000"/>
                            <a:lumOff val="15000"/>
                          </a:schemeClr>
                        </a:solidFill>
                        <a:latin typeface="Noto Sans CJK KR Regular" panose="020B0500000000000000" pitchFamily="34" charset="-127"/>
                        <a:ea typeface="Noto Sans CJK KR Regular" panose="020B0500000000000000" pitchFamily="34" charset="-127"/>
                        <a:cs typeface="Times New Roman" panose="02020603050405020304" pitchFamily="18" charset="0"/>
                      </a:rPr>
                      <a:t> </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mc:Choice>
            <mc:Fallback xmlns="">
              <p:sp>
                <p:nvSpPr>
                  <p:cNvPr id="21" name="직사각형 20">
                    <a:extLst>
                      <a:ext uri="{FF2B5EF4-FFF2-40B4-BE49-F238E27FC236}">
                        <a16:creationId xmlns:a16="http://schemas.microsoft.com/office/drawing/2014/main" id="{B7EA0F1B-E8B7-4CA5-8A04-F54D787386BA}"/>
                      </a:ext>
                    </a:extLst>
                  </p:cNvPr>
                  <p:cNvSpPr>
                    <a:spLocks noRot="1" noChangeAspect="1" noMove="1" noResize="1" noEditPoints="1" noAdjustHandles="1" noChangeArrowheads="1" noChangeShapeType="1" noTextEdit="1"/>
                  </p:cNvSpPr>
                  <p:nvPr/>
                </p:nvSpPr>
                <p:spPr>
                  <a:xfrm>
                    <a:off x="1279004" y="2429380"/>
                    <a:ext cx="6604091" cy="345461"/>
                  </a:xfrm>
                  <a:prstGeom prst="rect">
                    <a:avLst/>
                  </a:prstGeom>
                  <a:blipFill>
                    <a:blip r:embed="rId5"/>
                    <a:stretch>
                      <a:fillRect/>
                    </a:stretch>
                  </a:blipFill>
                  <a:ln>
                    <a:noFill/>
                  </a:ln>
                </p:spPr>
                <p:txBody>
                  <a:bodyPr/>
                  <a:lstStyle/>
                  <a:p>
                    <a:r>
                      <a:rPr lang="en-US">
                        <a:noFill/>
                      </a:rPr>
                      <a:t> </a:t>
                    </a:r>
                  </a:p>
                </p:txBody>
              </p:sp>
            </mc:Fallback>
          </mc:AlternateContent>
        </p:grpSp>
        <p:grpSp>
          <p:nvGrpSpPr>
            <p:cNvPr id="18" name="그룹 17">
              <a:extLst>
                <a:ext uri="{FF2B5EF4-FFF2-40B4-BE49-F238E27FC236}">
                  <a16:creationId xmlns:a16="http://schemas.microsoft.com/office/drawing/2014/main" id="{98DEFF14-EBBC-476E-A46E-F63A9F22A2BB}"/>
                </a:ext>
              </a:extLst>
            </p:cNvPr>
            <p:cNvGrpSpPr/>
            <p:nvPr/>
          </p:nvGrpSpPr>
          <p:grpSpPr>
            <a:xfrm>
              <a:off x="883511" y="2787748"/>
              <a:ext cx="6979589" cy="345461"/>
              <a:chOff x="903506" y="2429380"/>
              <a:chExt cx="6979589" cy="345461"/>
            </a:xfrm>
          </p:grpSpPr>
          <p:sp>
            <p:nvSpPr>
              <p:cNvPr id="26" name="사각형: 둥근 모서리 2">
                <a:extLst>
                  <a:ext uri="{FF2B5EF4-FFF2-40B4-BE49-F238E27FC236}">
                    <a16:creationId xmlns:a16="http://schemas.microsoft.com/office/drawing/2014/main" id="{BB8BA0EC-1D44-4D3C-B46F-036C678531E7}"/>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27" name="직사각형 26">
                    <a:extLst>
                      <a:ext uri="{FF2B5EF4-FFF2-40B4-BE49-F238E27FC236}">
                        <a16:creationId xmlns:a16="http://schemas.microsoft.com/office/drawing/2014/main" id="{98AA76CD-E160-473F-AB65-9B829D2C1107}"/>
                      </a:ext>
                    </a:extLst>
                  </p:cNvPr>
                  <p:cNvSpPr/>
                  <p:nvPr/>
                </p:nvSpPr>
                <p:spPr>
                  <a:xfrm>
                    <a:off x="1279004" y="2429380"/>
                    <a:ext cx="6604091"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400"/>
                      </a:spcAft>
                      <a:buClr>
                        <a:srgbClr val="193EB0"/>
                      </a:buCl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ít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nhất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trong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hai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đồng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xu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mặt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sấp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14:m>
                      <m:oMath xmlns:m="http://schemas.openxmlformats.org/officeDocument/2006/math">
                        <m:sSub>
                          <m:sSubPr>
                            <m:ctrlP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𝐸</m:t>
                            </m:r>
                          </m:e>
                          <m: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3</m:t>
                            </m:r>
                          </m:sub>
                        </m:s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m:t>
                        </m:r>
                        <m:d>
                          <m:dPr>
                            <m:begChr m:val="{"/>
                            <m:endChr m:val="}"/>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ctrlPr>
                          </m:dPr>
                          <m:e>
                            <m:d>
                              <m:dPr>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𝑇</m:t>
                                </m:r>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 </m:t>
                                </m:r>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𝑇</m:t>
                                </m:r>
                              </m:e>
                            </m:d>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 </m:t>
                            </m:r>
                            <m:d>
                              <m:dPr>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𝑇</m:t>
                                </m:r>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𝐻</m:t>
                                </m:r>
                              </m:e>
                            </m:d>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m:t>
                            </m:r>
                            <m:d>
                              <m:dPr>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𝐻</m:t>
                                </m:r>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𝑇</m:t>
                                </m:r>
                              </m:e>
                            </m:d>
                          </m:e>
                        </m:d>
                      </m:oMath>
                    </a14:m>
                    <a:endParaRPr lang="it-IT"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mc:Choice>
            <mc:Fallback xmlns="">
              <p:sp>
                <p:nvSpPr>
                  <p:cNvPr id="27" name="직사각형 26">
                    <a:extLst>
                      <a:ext uri="{FF2B5EF4-FFF2-40B4-BE49-F238E27FC236}">
                        <a16:creationId xmlns:a16="http://schemas.microsoft.com/office/drawing/2014/main" id="{98AA76CD-E160-473F-AB65-9B829D2C1107}"/>
                      </a:ext>
                    </a:extLst>
                  </p:cNvPr>
                  <p:cNvSpPr>
                    <a:spLocks noRot="1" noChangeAspect="1" noMove="1" noResize="1" noEditPoints="1" noAdjustHandles="1" noChangeArrowheads="1" noChangeShapeType="1" noTextEdit="1"/>
                  </p:cNvSpPr>
                  <p:nvPr/>
                </p:nvSpPr>
                <p:spPr>
                  <a:xfrm>
                    <a:off x="1279004" y="2429380"/>
                    <a:ext cx="6604091" cy="345461"/>
                  </a:xfrm>
                  <a:prstGeom prst="rect">
                    <a:avLst/>
                  </a:prstGeom>
                  <a:blipFill>
                    <a:blip r:embed="rId6"/>
                    <a:stretch>
                      <a:fillRect/>
                    </a:stretch>
                  </a:blipFill>
                  <a:ln>
                    <a:noFill/>
                  </a:ln>
                </p:spPr>
                <p:txBody>
                  <a:bodyPr/>
                  <a:lstStyle/>
                  <a:p>
                    <a:r>
                      <a:rPr lang="en-US">
                        <a:noFill/>
                      </a:rPr>
                      <a:t> </a:t>
                    </a:r>
                  </a:p>
                </p:txBody>
              </p:sp>
            </mc:Fallback>
          </mc:AlternateContent>
        </p:grpSp>
      </p:grpSp>
      <p:sp>
        <p:nvSpPr>
          <p:cNvPr id="29" name="직사각형 28">
            <a:extLst>
              <a:ext uri="{FF2B5EF4-FFF2-40B4-BE49-F238E27FC236}">
                <a16:creationId xmlns:a16="http://schemas.microsoft.com/office/drawing/2014/main" id="{59FD026D-D947-4DAF-9001-D2329379B4FB}"/>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7"/>
              </a:buBlip>
              <a:defRPr/>
            </a:pP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cố</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khi</a:t>
            </a:r>
            <a:r>
              <a:rPr lang="en-US" altLang="ko-KR" sz="1400" dirty="0">
                <a:solidFill>
                  <a:schemeClr val="tx1"/>
                </a:solidFill>
                <a:latin typeface="SamsungOne-400" panose="020B0503030303020204" pitchFamily="34" charset="0"/>
                <a:ea typeface="SamsungOne-400" panose="020B0503030303020204" pitchFamily="34" charset="0"/>
              </a:rPr>
              <a:t> tung </a:t>
            </a:r>
            <a:r>
              <a:rPr lang="en-US" altLang="ko-KR" sz="1400" dirty="0" err="1">
                <a:solidFill>
                  <a:schemeClr val="tx1"/>
                </a:solidFill>
                <a:latin typeface="SamsungOne-400" panose="020B0503030303020204" pitchFamily="34" charset="0"/>
                <a:ea typeface="SamsungOne-400" panose="020B0503030303020204" pitchFamily="34" charset="0"/>
              </a:rPr>
              <a:t>hai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đồng</a:t>
            </a:r>
            <a:r>
              <a:rPr lang="en-US" altLang="ko-KR" sz="1400" dirty="0">
                <a:solidFill>
                  <a:schemeClr val="tx1"/>
                </a:solidFill>
                <a:latin typeface="SamsungOne-400" panose="020B0503030303020204" pitchFamily="34" charset="0"/>
                <a:ea typeface="SamsungOne-400" panose="020B0503030303020204" pitchFamily="34" charset="0"/>
              </a:rPr>
              <a:t> xu: </a:t>
            </a:r>
            <a:r>
              <a:rPr lang="en-US" altLang="ko-KR" sz="1400" dirty="0" err="1">
                <a:solidFill>
                  <a:schemeClr val="tx1"/>
                </a:solidFill>
                <a:latin typeface="SamsungOne-400" panose="020B0503030303020204" pitchFamily="34" charset="0"/>
                <a:ea typeface="SamsungOne-400" panose="020B0503030303020204" pitchFamily="34" charset="0"/>
              </a:rPr>
              <a:t>đồng</a:t>
            </a:r>
            <a:r>
              <a:rPr lang="en-US" altLang="ko-KR" sz="1400" dirty="0">
                <a:solidFill>
                  <a:schemeClr val="tx1"/>
                </a:solidFill>
                <a:latin typeface="SamsungOne-400" panose="020B0503030303020204" pitchFamily="34" charset="0"/>
                <a:ea typeface="SamsungOne-400" panose="020B0503030303020204" pitchFamily="34" charset="0"/>
              </a:rPr>
              <a:t> 10 xu (10 cent)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đồng</a:t>
            </a:r>
            <a:r>
              <a:rPr lang="en-US" altLang="ko-KR" sz="1400" dirty="0">
                <a:solidFill>
                  <a:schemeClr val="tx1"/>
                </a:solidFill>
                <a:latin typeface="SamsungOne-400" panose="020B0503030303020204" pitchFamily="34" charset="0"/>
                <a:ea typeface="SamsungOne-400" panose="020B0503030303020204" pitchFamily="34" charset="0"/>
              </a:rPr>
              <a:t> 25 xu (25 cent).</a:t>
            </a:r>
          </a:p>
        </p:txBody>
      </p:sp>
    </p:spTree>
    <p:extLst>
      <p:ext uri="{BB962C8B-B14F-4D97-AF65-F5344CB8AC3E}">
        <p14:creationId xmlns:p14="http://schemas.microsoft.com/office/powerpoint/2010/main" val="251760829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kết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hợp</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02</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grpSp>
        <p:nvGrpSpPr>
          <p:cNvPr id="4" name="그룹 3">
            <a:extLst>
              <a:ext uri="{FF2B5EF4-FFF2-40B4-BE49-F238E27FC236}">
                <a16:creationId xmlns:a16="http://schemas.microsoft.com/office/drawing/2014/main" id="{BD096AEA-785F-4D93-8521-84314B13D3CB}"/>
              </a:ext>
            </a:extLst>
          </p:cNvPr>
          <p:cNvGrpSpPr/>
          <p:nvPr/>
        </p:nvGrpSpPr>
        <p:grpSpPr>
          <a:xfrm>
            <a:off x="2754381" y="1916832"/>
            <a:ext cx="4176464" cy="3656017"/>
            <a:chOff x="2863180" y="1773237"/>
            <a:chExt cx="4176464" cy="3656017"/>
          </a:xfrm>
        </p:grpSpPr>
        <p:sp>
          <p:nvSpPr>
            <p:cNvPr id="9" name="직사각형 8">
              <a:extLst>
                <a:ext uri="{FF2B5EF4-FFF2-40B4-BE49-F238E27FC236}">
                  <a16:creationId xmlns:a16="http://schemas.microsoft.com/office/drawing/2014/main" id="{10386AD8-C191-4FBB-A754-A3027DC056E6}"/>
                </a:ext>
              </a:extLst>
            </p:cNvPr>
            <p:cNvSpPr/>
            <p:nvPr/>
          </p:nvSpPr>
          <p:spPr>
            <a:xfrm>
              <a:off x="2863180" y="1773237"/>
              <a:ext cx="4176464" cy="36560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 name="그룹 2">
              <a:extLst>
                <a:ext uri="{FF2B5EF4-FFF2-40B4-BE49-F238E27FC236}">
                  <a16:creationId xmlns:a16="http://schemas.microsoft.com/office/drawing/2014/main" id="{051D42F3-428B-4F4A-BCAB-D9F6B9E2A80F}"/>
                </a:ext>
              </a:extLst>
            </p:cNvPr>
            <p:cNvGrpSpPr/>
            <p:nvPr/>
          </p:nvGrpSpPr>
          <p:grpSpPr>
            <a:xfrm>
              <a:off x="3372634" y="1841515"/>
              <a:ext cx="3117257" cy="3360466"/>
              <a:chOff x="3372634" y="2615673"/>
              <a:chExt cx="3117257" cy="3360466"/>
            </a:xfrm>
          </p:grpSpPr>
          <p:sp>
            <p:nvSpPr>
              <p:cNvPr id="10" name="TextBox 9">
                <a:extLst>
                  <a:ext uri="{FF2B5EF4-FFF2-40B4-BE49-F238E27FC236}">
                    <a16:creationId xmlns:a16="http://schemas.microsoft.com/office/drawing/2014/main" id="{D240AA17-D5AF-447F-8DA7-EF3703D122A5}"/>
                  </a:ext>
                </a:extLst>
              </p:cNvPr>
              <p:cNvSpPr txBox="1"/>
              <p:nvPr/>
            </p:nvSpPr>
            <p:spPr>
              <a:xfrm>
                <a:off x="3474550" y="5606807"/>
                <a:ext cx="3015341" cy="369332"/>
              </a:xfrm>
              <a:prstGeom prst="rect">
                <a:avLst/>
              </a:prstGeom>
              <a:noFill/>
            </p:spPr>
            <p:txBody>
              <a:bodyPr wrap="square" rtlCol="0">
                <a:spAutoFit/>
                <a:scene3d>
                  <a:camera prst="orthographicFront"/>
                  <a:lightRig rig="threePt" dir="t"/>
                </a:scene3d>
                <a:sp3d>
                  <a:bevelT w="0" h="6350"/>
                </a:sp3d>
              </a:bodyPr>
              <a:lstStyle/>
              <a:p>
                <a:pPr algn="ctr"/>
                <a:r>
                  <a:rPr lang="en-US" altLang="ko-KR" b="1" dirty="0">
                    <a:latin typeface="SamsungOne-400" panose="020B0503030303020204" pitchFamily="34" charset="0"/>
                    <a:ea typeface="SamsungOne-400" panose="020B0503030303020204" pitchFamily="34" charset="0"/>
                    <a:cs typeface="Times New Roman" panose="02020603050405020304" pitchFamily="18" charset="0"/>
                  </a:rPr>
                  <a:t>No linear relationship</a:t>
                </a:r>
                <a:endParaRPr lang="ko-KR" altLang="en-US" b="1" dirty="0">
                  <a:latin typeface="SamsungOne-400" panose="020B0503030303020204" pitchFamily="34" charset="0"/>
                  <a:cs typeface="Times New Roman" panose="02020603050405020304" pitchFamily="18" charset="0"/>
                </a:endParaRPr>
              </a:p>
            </p:txBody>
          </p:sp>
          <p:grpSp>
            <p:nvGrpSpPr>
              <p:cNvPr id="11" name="그룹 10">
                <a:extLst>
                  <a:ext uri="{FF2B5EF4-FFF2-40B4-BE49-F238E27FC236}">
                    <a16:creationId xmlns:a16="http://schemas.microsoft.com/office/drawing/2014/main" id="{4AC42FE9-8CB8-4DD8-BACA-869649F97426}"/>
                  </a:ext>
                </a:extLst>
              </p:cNvPr>
              <p:cNvGrpSpPr/>
              <p:nvPr/>
            </p:nvGrpSpPr>
            <p:grpSpPr>
              <a:xfrm>
                <a:off x="3372634" y="2615673"/>
                <a:ext cx="2851855" cy="2886337"/>
                <a:chOff x="3372634" y="2615673"/>
                <a:chExt cx="2851855" cy="2886337"/>
              </a:xfrm>
            </p:grpSpPr>
            <p:grpSp>
              <p:nvGrpSpPr>
                <p:cNvPr id="12" name="그룹 11">
                  <a:extLst>
                    <a:ext uri="{FF2B5EF4-FFF2-40B4-BE49-F238E27FC236}">
                      <a16:creationId xmlns:a16="http://schemas.microsoft.com/office/drawing/2014/main" id="{CBABF61A-3950-4566-AC03-E7B7FC45EC41}"/>
                    </a:ext>
                  </a:extLst>
                </p:cNvPr>
                <p:cNvGrpSpPr/>
                <p:nvPr/>
              </p:nvGrpSpPr>
              <p:grpSpPr>
                <a:xfrm>
                  <a:off x="3372634" y="2615673"/>
                  <a:ext cx="2851855" cy="2886337"/>
                  <a:chOff x="1682045" y="2052347"/>
                  <a:chExt cx="2851855" cy="2886337"/>
                </a:xfrm>
              </p:grpSpPr>
              <p:grpSp>
                <p:nvGrpSpPr>
                  <p:cNvPr id="62" name="그룹 61">
                    <a:extLst>
                      <a:ext uri="{FF2B5EF4-FFF2-40B4-BE49-F238E27FC236}">
                        <a16:creationId xmlns:a16="http://schemas.microsoft.com/office/drawing/2014/main" id="{7F327687-5376-47E3-8DA2-17631ABCB5D4}"/>
                      </a:ext>
                    </a:extLst>
                  </p:cNvPr>
                  <p:cNvGrpSpPr/>
                  <p:nvPr/>
                </p:nvGrpSpPr>
                <p:grpSpPr>
                  <a:xfrm>
                    <a:off x="2117473" y="2237014"/>
                    <a:ext cx="2340429" cy="2280558"/>
                    <a:chOff x="2084614" y="1638300"/>
                    <a:chExt cx="2340429" cy="2280558"/>
                  </a:xfrm>
                </p:grpSpPr>
                <p:cxnSp>
                  <p:nvCxnSpPr>
                    <p:cNvPr id="65" name="직선 화살표 연결선 64">
                      <a:extLst>
                        <a:ext uri="{FF2B5EF4-FFF2-40B4-BE49-F238E27FC236}">
                          <a16:creationId xmlns:a16="http://schemas.microsoft.com/office/drawing/2014/main" id="{93BE3998-9A01-4DC1-9F0D-FC8FCF25EA6C}"/>
                        </a:ext>
                      </a:extLst>
                    </p:cNvPr>
                    <p:cNvCxnSpPr>
                      <a:cxnSpLocks/>
                    </p:cNvCxnSpPr>
                    <p:nvPr/>
                  </p:nvCxnSpPr>
                  <p:spPr>
                    <a:xfrm>
                      <a:off x="2084614" y="3918858"/>
                      <a:ext cx="2340429"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6B1799AE-D76A-4134-A5D2-A2C25D07C0F7}"/>
                        </a:ext>
                      </a:extLst>
                    </p:cNvPr>
                    <p:cNvCxnSpPr>
                      <a:cxnSpLocks/>
                    </p:cNvCxnSpPr>
                    <p:nvPr/>
                  </p:nvCxnSpPr>
                  <p:spPr>
                    <a:xfrm flipV="1">
                      <a:off x="2084614" y="1638300"/>
                      <a:ext cx="0" cy="2280558"/>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84501D4-2BF0-44AD-86B8-B3D9BD397EB9}"/>
                          </a:ext>
                        </a:extLst>
                      </p:cNvPr>
                      <p:cNvSpPr txBox="1"/>
                      <p:nvPr/>
                    </p:nvSpPr>
                    <p:spPr>
                      <a:xfrm>
                        <a:off x="4098472" y="4569352"/>
                        <a:ext cx="435428" cy="369332"/>
                      </a:xfrm>
                      <a:prstGeom prst="rect">
                        <a:avLst/>
                      </a:prstGeom>
                      <a:noFill/>
                    </p:spPr>
                    <p:txBody>
                      <a:bodyPr wrap="square" rtlCol="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a:rPr lang="en-US" altLang="ko-KR" i="1" dirty="0">
                                  <a:solidFill>
                                    <a:srgbClr val="FF0000"/>
                                  </a:solidFill>
                                  <a:latin typeface="Cambria Math" panose="02040503050406030204" pitchFamily="18" charset="0"/>
                                  <a:cs typeface="Times New Roman" panose="02020603050405020304" pitchFamily="18" charset="0"/>
                                </a:rPr>
                                <m:t>𝑋</m:t>
                              </m:r>
                            </m:oMath>
                          </m:oMathPara>
                        </a14:m>
                        <a:endParaRPr lang="ko-KR" altLang="en-US" i="1" dirty="0">
                          <a:solidFill>
                            <a:srgbClr val="FF0000"/>
                          </a:solidFill>
                          <a:latin typeface="SamsungOne-400" panose="020B0503030303020204" pitchFamily="34" charset="0"/>
                          <a:cs typeface="Times New Roman" panose="02020603050405020304" pitchFamily="18" charset="0"/>
                        </a:endParaRPr>
                      </a:p>
                    </p:txBody>
                  </p:sp>
                </mc:Choice>
                <mc:Fallback xmlns="">
                  <p:sp>
                    <p:nvSpPr>
                      <p:cNvPr id="37" name="TextBox 36">
                        <a:extLst>
                          <a:ext uri="{FF2B5EF4-FFF2-40B4-BE49-F238E27FC236}">
                            <a16:creationId xmlns:a16="http://schemas.microsoft.com/office/drawing/2014/main" id="{693FD306-526F-4989-A269-612AA234F995}"/>
                          </a:ext>
                        </a:extLst>
                      </p:cNvPr>
                      <p:cNvSpPr txBox="1">
                        <a:spLocks noRot="1" noChangeAspect="1" noMove="1" noResize="1" noEditPoints="1" noAdjustHandles="1" noChangeArrowheads="1" noChangeShapeType="1" noTextEdit="1"/>
                      </p:cNvSpPr>
                      <p:nvPr/>
                    </p:nvSpPr>
                    <p:spPr>
                      <a:xfrm>
                        <a:off x="4098472" y="4569352"/>
                        <a:ext cx="435428"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CCBB9993-BEA8-4FC7-8825-3580CFE43B1A}"/>
                          </a:ext>
                        </a:extLst>
                      </p:cNvPr>
                      <p:cNvSpPr txBox="1"/>
                      <p:nvPr/>
                    </p:nvSpPr>
                    <p:spPr>
                      <a:xfrm>
                        <a:off x="1682045" y="2052347"/>
                        <a:ext cx="435428" cy="369332"/>
                      </a:xfrm>
                      <a:prstGeom prst="rect">
                        <a:avLst/>
                      </a:prstGeom>
                      <a:noFill/>
                    </p:spPr>
                    <p:txBody>
                      <a:bodyPr wrap="square" rtlCol="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a:rPr lang="en-US" altLang="ko-KR" i="1" dirty="0" smtClean="0">
                                  <a:solidFill>
                                    <a:srgbClr val="1429A0"/>
                                  </a:solidFill>
                                  <a:latin typeface="Cambria Math" panose="02040503050406030204" pitchFamily="18" charset="0"/>
                                  <a:cs typeface="Times New Roman" panose="02020603050405020304" pitchFamily="18" charset="0"/>
                                </a:rPr>
                                <m:t>𝑌</m:t>
                              </m:r>
                            </m:oMath>
                          </m:oMathPara>
                        </a14:m>
                        <a:endParaRPr lang="ko-KR" altLang="en-US" i="1" dirty="0">
                          <a:solidFill>
                            <a:srgbClr val="1429A0"/>
                          </a:solidFill>
                          <a:latin typeface="SamsungOne-400" panose="020B0503030303020204" pitchFamily="34" charset="0"/>
                          <a:cs typeface="Times New Roman" panose="02020603050405020304" pitchFamily="18" charset="0"/>
                        </a:endParaRPr>
                      </a:p>
                    </p:txBody>
                  </p:sp>
                </mc:Choice>
                <mc:Fallback xmlns="">
                  <p:sp>
                    <p:nvSpPr>
                      <p:cNvPr id="64" name="TextBox 63">
                        <a:extLst>
                          <a:ext uri="{FF2B5EF4-FFF2-40B4-BE49-F238E27FC236}">
                            <a16:creationId xmlns:a16="http://schemas.microsoft.com/office/drawing/2014/main" id="{CCBB9993-BEA8-4FC7-8825-3580CFE43B1A}"/>
                          </a:ext>
                        </a:extLst>
                      </p:cNvPr>
                      <p:cNvSpPr txBox="1">
                        <a:spLocks noRot="1" noChangeAspect="1" noMove="1" noResize="1" noEditPoints="1" noAdjustHandles="1" noChangeArrowheads="1" noChangeShapeType="1" noTextEdit="1"/>
                      </p:cNvSpPr>
                      <p:nvPr/>
                    </p:nvSpPr>
                    <p:spPr>
                      <a:xfrm>
                        <a:off x="1682045" y="2052347"/>
                        <a:ext cx="435428" cy="369332"/>
                      </a:xfrm>
                      <a:prstGeom prst="rect">
                        <a:avLst/>
                      </a:prstGeom>
                      <a:blipFill>
                        <a:blip r:embed="rId4"/>
                        <a:stretch>
                          <a:fillRect/>
                        </a:stretch>
                      </a:blipFill>
                    </p:spPr>
                    <p:txBody>
                      <a:bodyPr/>
                      <a:lstStyle/>
                      <a:p>
                        <a:r>
                          <a:rPr lang="ko-KR" altLang="en-US">
                            <a:noFill/>
                          </a:rPr>
                          <a:t> </a:t>
                        </a:r>
                      </a:p>
                    </p:txBody>
                  </p:sp>
                </mc:Fallback>
              </mc:AlternateContent>
            </p:grpSp>
            <p:sp>
              <p:nvSpPr>
                <p:cNvPr id="13" name="타원 12">
                  <a:extLst>
                    <a:ext uri="{FF2B5EF4-FFF2-40B4-BE49-F238E27FC236}">
                      <a16:creationId xmlns:a16="http://schemas.microsoft.com/office/drawing/2014/main" id="{2C1D022F-1947-4545-AB59-DA4565393191}"/>
                    </a:ext>
                  </a:extLst>
                </p:cNvPr>
                <p:cNvSpPr/>
                <p:nvPr/>
              </p:nvSpPr>
              <p:spPr>
                <a:xfrm>
                  <a:off x="4361449" y="3159398"/>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4" name="타원 13">
                  <a:extLst>
                    <a:ext uri="{FF2B5EF4-FFF2-40B4-BE49-F238E27FC236}">
                      <a16:creationId xmlns:a16="http://schemas.microsoft.com/office/drawing/2014/main" id="{0B856797-FD93-440F-8463-521AC39CEA4B}"/>
                    </a:ext>
                  </a:extLst>
                </p:cNvPr>
                <p:cNvSpPr/>
                <p:nvPr/>
              </p:nvSpPr>
              <p:spPr>
                <a:xfrm>
                  <a:off x="4410089" y="389126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5" name="타원 14">
                  <a:extLst>
                    <a:ext uri="{FF2B5EF4-FFF2-40B4-BE49-F238E27FC236}">
                      <a16:creationId xmlns:a16="http://schemas.microsoft.com/office/drawing/2014/main" id="{2FECD23B-F8B0-4619-90F5-CB13B0D78C08}"/>
                    </a:ext>
                  </a:extLst>
                </p:cNvPr>
                <p:cNvSpPr/>
                <p:nvPr/>
              </p:nvSpPr>
              <p:spPr>
                <a:xfrm>
                  <a:off x="4154396" y="4389058"/>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6" name="타원 15">
                  <a:extLst>
                    <a:ext uri="{FF2B5EF4-FFF2-40B4-BE49-F238E27FC236}">
                      <a16:creationId xmlns:a16="http://schemas.microsoft.com/office/drawing/2014/main" id="{2F121034-3AA8-4A78-958D-90445E8C6E10}"/>
                    </a:ext>
                  </a:extLst>
                </p:cNvPr>
                <p:cNvSpPr/>
                <p:nvPr/>
              </p:nvSpPr>
              <p:spPr>
                <a:xfrm>
                  <a:off x="4565471" y="431672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7" name="타원 16">
                  <a:extLst>
                    <a:ext uri="{FF2B5EF4-FFF2-40B4-BE49-F238E27FC236}">
                      <a16:creationId xmlns:a16="http://schemas.microsoft.com/office/drawing/2014/main" id="{0B1CE0EF-F8F2-4FFA-A06F-4EE1155355E8}"/>
                    </a:ext>
                  </a:extLst>
                </p:cNvPr>
                <p:cNvSpPr/>
                <p:nvPr/>
              </p:nvSpPr>
              <p:spPr>
                <a:xfrm>
                  <a:off x="4931178" y="422646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22" name="타원 21">
                  <a:extLst>
                    <a:ext uri="{FF2B5EF4-FFF2-40B4-BE49-F238E27FC236}">
                      <a16:creationId xmlns:a16="http://schemas.microsoft.com/office/drawing/2014/main" id="{046E5BB6-FF7B-4824-8844-E9E6FAE52EB2}"/>
                    </a:ext>
                  </a:extLst>
                </p:cNvPr>
                <p:cNvSpPr/>
                <p:nvPr/>
              </p:nvSpPr>
              <p:spPr>
                <a:xfrm>
                  <a:off x="4169053" y="382197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26" name="타원 25">
                  <a:extLst>
                    <a:ext uri="{FF2B5EF4-FFF2-40B4-BE49-F238E27FC236}">
                      <a16:creationId xmlns:a16="http://schemas.microsoft.com/office/drawing/2014/main" id="{28D63F2F-0A25-4CB1-8EF0-E70592B31808}"/>
                    </a:ext>
                  </a:extLst>
                </p:cNvPr>
                <p:cNvSpPr/>
                <p:nvPr/>
              </p:nvSpPr>
              <p:spPr>
                <a:xfrm>
                  <a:off x="4796228" y="3766190"/>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27" name="타원 26">
                  <a:extLst>
                    <a:ext uri="{FF2B5EF4-FFF2-40B4-BE49-F238E27FC236}">
                      <a16:creationId xmlns:a16="http://schemas.microsoft.com/office/drawing/2014/main" id="{0F1CEE44-0CBA-4B65-9205-99823785C6EC}"/>
                    </a:ext>
                  </a:extLst>
                </p:cNvPr>
                <p:cNvSpPr/>
                <p:nvPr/>
              </p:nvSpPr>
              <p:spPr>
                <a:xfrm>
                  <a:off x="4285402" y="4144986"/>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28" name="타원 27">
                  <a:extLst>
                    <a:ext uri="{FF2B5EF4-FFF2-40B4-BE49-F238E27FC236}">
                      <a16:creationId xmlns:a16="http://schemas.microsoft.com/office/drawing/2014/main" id="{57450038-C4FD-4174-B062-E1BA0525BB1F}"/>
                    </a:ext>
                  </a:extLst>
                </p:cNvPr>
                <p:cNvSpPr/>
                <p:nvPr/>
              </p:nvSpPr>
              <p:spPr>
                <a:xfrm>
                  <a:off x="4923865" y="413287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29" name="타원 28">
                  <a:extLst>
                    <a:ext uri="{FF2B5EF4-FFF2-40B4-BE49-F238E27FC236}">
                      <a16:creationId xmlns:a16="http://schemas.microsoft.com/office/drawing/2014/main" id="{0C582623-DD9A-496E-8D62-D8A3D27CB89F}"/>
                    </a:ext>
                  </a:extLst>
                </p:cNvPr>
                <p:cNvSpPr/>
                <p:nvPr/>
              </p:nvSpPr>
              <p:spPr>
                <a:xfrm>
                  <a:off x="4932861" y="3412158"/>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30" name="타원 29">
                  <a:extLst>
                    <a:ext uri="{FF2B5EF4-FFF2-40B4-BE49-F238E27FC236}">
                      <a16:creationId xmlns:a16="http://schemas.microsoft.com/office/drawing/2014/main" id="{A5CAA074-6563-43A2-9EA6-D498E96999AF}"/>
                    </a:ext>
                  </a:extLst>
                </p:cNvPr>
                <p:cNvSpPr/>
                <p:nvPr/>
              </p:nvSpPr>
              <p:spPr>
                <a:xfrm>
                  <a:off x="5025755" y="474996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31" name="타원 30">
                  <a:extLst>
                    <a:ext uri="{FF2B5EF4-FFF2-40B4-BE49-F238E27FC236}">
                      <a16:creationId xmlns:a16="http://schemas.microsoft.com/office/drawing/2014/main" id="{CE29DE69-9947-46F2-9D01-5415D8A1E821}"/>
                    </a:ext>
                  </a:extLst>
                </p:cNvPr>
                <p:cNvSpPr/>
                <p:nvPr/>
              </p:nvSpPr>
              <p:spPr>
                <a:xfrm>
                  <a:off x="4872860" y="4557788"/>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32" name="타원 31">
                  <a:extLst>
                    <a:ext uri="{FF2B5EF4-FFF2-40B4-BE49-F238E27FC236}">
                      <a16:creationId xmlns:a16="http://schemas.microsoft.com/office/drawing/2014/main" id="{3C3C6FCF-6373-430F-AF67-F27E87E6ED6F}"/>
                    </a:ext>
                  </a:extLst>
                </p:cNvPr>
                <p:cNvSpPr/>
                <p:nvPr/>
              </p:nvSpPr>
              <p:spPr>
                <a:xfrm>
                  <a:off x="4418520" y="448545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33" name="타원 32">
                  <a:extLst>
                    <a:ext uri="{FF2B5EF4-FFF2-40B4-BE49-F238E27FC236}">
                      <a16:creationId xmlns:a16="http://schemas.microsoft.com/office/drawing/2014/main" id="{6363A9BD-F13E-4D56-B880-3ACA17BFEC60}"/>
                    </a:ext>
                  </a:extLst>
                </p:cNvPr>
                <p:cNvSpPr/>
                <p:nvPr/>
              </p:nvSpPr>
              <p:spPr>
                <a:xfrm>
                  <a:off x="4522973" y="3268518"/>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34" name="타원 33">
                  <a:extLst>
                    <a:ext uri="{FF2B5EF4-FFF2-40B4-BE49-F238E27FC236}">
                      <a16:creationId xmlns:a16="http://schemas.microsoft.com/office/drawing/2014/main" id="{00F3330B-66E1-4DFB-BDA6-BB7A6D26104C}"/>
                    </a:ext>
                  </a:extLst>
                </p:cNvPr>
                <p:cNvSpPr/>
                <p:nvPr/>
              </p:nvSpPr>
              <p:spPr>
                <a:xfrm>
                  <a:off x="4337786" y="358248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35" name="타원 34">
                  <a:extLst>
                    <a:ext uri="{FF2B5EF4-FFF2-40B4-BE49-F238E27FC236}">
                      <a16:creationId xmlns:a16="http://schemas.microsoft.com/office/drawing/2014/main" id="{92AD9201-D423-47E8-AFB4-0AF08337C1C7}"/>
                    </a:ext>
                  </a:extLst>
                </p:cNvPr>
                <p:cNvSpPr/>
                <p:nvPr/>
              </p:nvSpPr>
              <p:spPr>
                <a:xfrm>
                  <a:off x="4502318" y="3934920"/>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36" name="타원 35">
                  <a:extLst>
                    <a:ext uri="{FF2B5EF4-FFF2-40B4-BE49-F238E27FC236}">
                      <a16:creationId xmlns:a16="http://schemas.microsoft.com/office/drawing/2014/main" id="{99ADB894-25A4-4815-A085-4C6FADC30697}"/>
                    </a:ext>
                  </a:extLst>
                </p:cNvPr>
                <p:cNvSpPr/>
                <p:nvPr/>
              </p:nvSpPr>
              <p:spPr>
                <a:xfrm>
                  <a:off x="4629955" y="430160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37" name="타원 36">
                  <a:extLst>
                    <a:ext uri="{FF2B5EF4-FFF2-40B4-BE49-F238E27FC236}">
                      <a16:creationId xmlns:a16="http://schemas.microsoft.com/office/drawing/2014/main" id="{6BCBB37E-C815-4C46-9323-DF5C67C887BD}"/>
                    </a:ext>
                  </a:extLst>
                </p:cNvPr>
                <p:cNvSpPr/>
                <p:nvPr/>
              </p:nvSpPr>
              <p:spPr>
                <a:xfrm>
                  <a:off x="4306939" y="3804046"/>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38" name="타원 37">
                  <a:extLst>
                    <a:ext uri="{FF2B5EF4-FFF2-40B4-BE49-F238E27FC236}">
                      <a16:creationId xmlns:a16="http://schemas.microsoft.com/office/drawing/2014/main" id="{66D82322-E9D8-48C1-A7B0-69F8C67D61CB}"/>
                    </a:ext>
                  </a:extLst>
                </p:cNvPr>
                <p:cNvSpPr/>
                <p:nvPr/>
              </p:nvSpPr>
              <p:spPr>
                <a:xfrm>
                  <a:off x="4982221" y="3906320"/>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39" name="타원 38">
                  <a:extLst>
                    <a:ext uri="{FF2B5EF4-FFF2-40B4-BE49-F238E27FC236}">
                      <a16:creationId xmlns:a16="http://schemas.microsoft.com/office/drawing/2014/main" id="{469B5D86-C6A5-409E-A1FF-A2D2EFA50F85}"/>
                    </a:ext>
                  </a:extLst>
                </p:cNvPr>
                <p:cNvSpPr/>
                <p:nvPr/>
              </p:nvSpPr>
              <p:spPr>
                <a:xfrm>
                  <a:off x="5178155" y="4494146"/>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40" name="타원 39">
                  <a:extLst>
                    <a:ext uri="{FF2B5EF4-FFF2-40B4-BE49-F238E27FC236}">
                      <a16:creationId xmlns:a16="http://schemas.microsoft.com/office/drawing/2014/main" id="{CF058E00-5017-4184-8F58-AF0B83EC986E}"/>
                    </a:ext>
                  </a:extLst>
                </p:cNvPr>
                <p:cNvSpPr/>
                <p:nvPr/>
              </p:nvSpPr>
              <p:spPr>
                <a:xfrm>
                  <a:off x="4174499" y="338654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41" name="타원 40">
                  <a:extLst>
                    <a:ext uri="{FF2B5EF4-FFF2-40B4-BE49-F238E27FC236}">
                      <a16:creationId xmlns:a16="http://schemas.microsoft.com/office/drawing/2014/main" id="{B5B45054-5A84-4627-8649-77E969C2B0FD}"/>
                    </a:ext>
                  </a:extLst>
                </p:cNvPr>
                <p:cNvSpPr/>
                <p:nvPr/>
              </p:nvSpPr>
              <p:spPr>
                <a:xfrm>
                  <a:off x="4764221" y="302876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42" name="타원 41">
                  <a:extLst>
                    <a:ext uri="{FF2B5EF4-FFF2-40B4-BE49-F238E27FC236}">
                      <a16:creationId xmlns:a16="http://schemas.microsoft.com/office/drawing/2014/main" id="{1E99C96B-752D-44D1-A714-522C26EC1B59}"/>
                    </a:ext>
                  </a:extLst>
                </p:cNvPr>
                <p:cNvSpPr/>
                <p:nvPr/>
              </p:nvSpPr>
              <p:spPr>
                <a:xfrm>
                  <a:off x="4350218" y="3983798"/>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43" name="타원 42">
                  <a:extLst>
                    <a:ext uri="{FF2B5EF4-FFF2-40B4-BE49-F238E27FC236}">
                      <a16:creationId xmlns:a16="http://schemas.microsoft.com/office/drawing/2014/main" id="{2C9F9E5B-51C9-45BD-9312-41FC7EC8A6C1}"/>
                    </a:ext>
                  </a:extLst>
                </p:cNvPr>
                <p:cNvSpPr/>
                <p:nvPr/>
              </p:nvSpPr>
              <p:spPr>
                <a:xfrm>
                  <a:off x="4557168" y="425842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44" name="타원 43">
                  <a:extLst>
                    <a:ext uri="{FF2B5EF4-FFF2-40B4-BE49-F238E27FC236}">
                      <a16:creationId xmlns:a16="http://schemas.microsoft.com/office/drawing/2014/main" id="{C19AD199-F0D0-4B72-A133-ABEF4FF1559B}"/>
                    </a:ext>
                  </a:extLst>
                </p:cNvPr>
                <p:cNvSpPr/>
                <p:nvPr/>
              </p:nvSpPr>
              <p:spPr>
                <a:xfrm>
                  <a:off x="4968243" y="418609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45" name="타원 44">
                  <a:extLst>
                    <a:ext uri="{FF2B5EF4-FFF2-40B4-BE49-F238E27FC236}">
                      <a16:creationId xmlns:a16="http://schemas.microsoft.com/office/drawing/2014/main" id="{1030FE6B-1BE7-4245-BE6E-B9D4BC7D03E3}"/>
                    </a:ext>
                  </a:extLst>
                </p:cNvPr>
                <p:cNvSpPr/>
                <p:nvPr/>
              </p:nvSpPr>
              <p:spPr>
                <a:xfrm>
                  <a:off x="5333950" y="409583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46" name="타원 45">
                  <a:extLst>
                    <a:ext uri="{FF2B5EF4-FFF2-40B4-BE49-F238E27FC236}">
                      <a16:creationId xmlns:a16="http://schemas.microsoft.com/office/drawing/2014/main" id="{CBD84F0E-DF8D-4BEE-8E9B-39793C0FC891}"/>
                    </a:ext>
                  </a:extLst>
                </p:cNvPr>
                <p:cNvSpPr/>
                <p:nvPr/>
              </p:nvSpPr>
              <p:spPr>
                <a:xfrm>
                  <a:off x="5034468" y="346818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47" name="타원 46">
                  <a:extLst>
                    <a:ext uri="{FF2B5EF4-FFF2-40B4-BE49-F238E27FC236}">
                      <a16:creationId xmlns:a16="http://schemas.microsoft.com/office/drawing/2014/main" id="{F8AAF550-84B0-4569-BD0B-CCA033448D6D}"/>
                    </a:ext>
                  </a:extLst>
                </p:cNvPr>
                <p:cNvSpPr/>
                <p:nvPr/>
              </p:nvSpPr>
              <p:spPr>
                <a:xfrm>
                  <a:off x="5661643" y="341240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48" name="타원 47">
                  <a:extLst>
                    <a:ext uri="{FF2B5EF4-FFF2-40B4-BE49-F238E27FC236}">
                      <a16:creationId xmlns:a16="http://schemas.microsoft.com/office/drawing/2014/main" id="{0B2D0127-7C37-4FE5-B11C-8F20D429B4FC}"/>
                    </a:ext>
                  </a:extLst>
                </p:cNvPr>
                <p:cNvSpPr/>
                <p:nvPr/>
              </p:nvSpPr>
              <p:spPr>
                <a:xfrm>
                  <a:off x="4688174" y="4014357"/>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49" name="타원 48">
                  <a:extLst>
                    <a:ext uri="{FF2B5EF4-FFF2-40B4-BE49-F238E27FC236}">
                      <a16:creationId xmlns:a16="http://schemas.microsoft.com/office/drawing/2014/main" id="{E88BB835-99D9-44DF-AD0A-F26616B874C2}"/>
                    </a:ext>
                  </a:extLst>
                </p:cNvPr>
                <p:cNvSpPr/>
                <p:nvPr/>
              </p:nvSpPr>
              <p:spPr>
                <a:xfrm>
                  <a:off x="5326637" y="400224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0" name="타원 49">
                  <a:extLst>
                    <a:ext uri="{FF2B5EF4-FFF2-40B4-BE49-F238E27FC236}">
                      <a16:creationId xmlns:a16="http://schemas.microsoft.com/office/drawing/2014/main" id="{A57FA610-C064-4AD8-A58F-B174E48CC1DA}"/>
                    </a:ext>
                  </a:extLst>
                </p:cNvPr>
                <p:cNvSpPr/>
                <p:nvPr/>
              </p:nvSpPr>
              <p:spPr>
                <a:xfrm>
                  <a:off x="5335633" y="328152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1" name="타원 50">
                  <a:extLst>
                    <a:ext uri="{FF2B5EF4-FFF2-40B4-BE49-F238E27FC236}">
                      <a16:creationId xmlns:a16="http://schemas.microsoft.com/office/drawing/2014/main" id="{96B1D186-EB5E-4681-B1D2-8BAD476FD67F}"/>
                    </a:ext>
                  </a:extLst>
                </p:cNvPr>
                <p:cNvSpPr/>
                <p:nvPr/>
              </p:nvSpPr>
              <p:spPr>
                <a:xfrm>
                  <a:off x="5428527" y="4619336"/>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2" name="타원 51">
                  <a:extLst>
                    <a:ext uri="{FF2B5EF4-FFF2-40B4-BE49-F238E27FC236}">
                      <a16:creationId xmlns:a16="http://schemas.microsoft.com/office/drawing/2014/main" id="{7721B2F3-873C-472C-944C-6D2C802E7BF9}"/>
                    </a:ext>
                  </a:extLst>
                </p:cNvPr>
                <p:cNvSpPr/>
                <p:nvPr/>
              </p:nvSpPr>
              <p:spPr>
                <a:xfrm>
                  <a:off x="5275632" y="442715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3" name="타원 52">
                  <a:extLst>
                    <a:ext uri="{FF2B5EF4-FFF2-40B4-BE49-F238E27FC236}">
                      <a16:creationId xmlns:a16="http://schemas.microsoft.com/office/drawing/2014/main" id="{79A03327-877A-4C99-AD45-1E11444E0D43}"/>
                    </a:ext>
                  </a:extLst>
                </p:cNvPr>
                <p:cNvSpPr/>
                <p:nvPr/>
              </p:nvSpPr>
              <p:spPr>
                <a:xfrm>
                  <a:off x="4821292" y="435482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4" name="타원 53">
                  <a:extLst>
                    <a:ext uri="{FF2B5EF4-FFF2-40B4-BE49-F238E27FC236}">
                      <a16:creationId xmlns:a16="http://schemas.microsoft.com/office/drawing/2014/main" id="{B9DF9B1B-494F-4967-AE93-55D12ECEE252}"/>
                    </a:ext>
                  </a:extLst>
                </p:cNvPr>
                <p:cNvSpPr/>
                <p:nvPr/>
              </p:nvSpPr>
              <p:spPr>
                <a:xfrm>
                  <a:off x="4925745" y="313788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5" name="타원 54">
                  <a:extLst>
                    <a:ext uri="{FF2B5EF4-FFF2-40B4-BE49-F238E27FC236}">
                      <a16:creationId xmlns:a16="http://schemas.microsoft.com/office/drawing/2014/main" id="{33BC4A50-1B90-4CEE-921D-126A64B5A1FC}"/>
                    </a:ext>
                  </a:extLst>
                </p:cNvPr>
                <p:cNvSpPr/>
                <p:nvPr/>
              </p:nvSpPr>
              <p:spPr>
                <a:xfrm>
                  <a:off x="4740558" y="345185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6" name="타원 55">
                  <a:extLst>
                    <a:ext uri="{FF2B5EF4-FFF2-40B4-BE49-F238E27FC236}">
                      <a16:creationId xmlns:a16="http://schemas.microsoft.com/office/drawing/2014/main" id="{3268CE30-0ED3-45A2-81D7-39E6F9CFE134}"/>
                    </a:ext>
                  </a:extLst>
                </p:cNvPr>
                <p:cNvSpPr/>
                <p:nvPr/>
              </p:nvSpPr>
              <p:spPr>
                <a:xfrm>
                  <a:off x="4905090" y="380429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7" name="타원 56">
                  <a:extLst>
                    <a:ext uri="{FF2B5EF4-FFF2-40B4-BE49-F238E27FC236}">
                      <a16:creationId xmlns:a16="http://schemas.microsoft.com/office/drawing/2014/main" id="{E86ADFF1-0D8C-4A82-BDA2-CD18664575AF}"/>
                    </a:ext>
                  </a:extLst>
                </p:cNvPr>
                <p:cNvSpPr/>
                <p:nvPr/>
              </p:nvSpPr>
              <p:spPr>
                <a:xfrm>
                  <a:off x="5032727" y="417097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8" name="타원 57">
                  <a:extLst>
                    <a:ext uri="{FF2B5EF4-FFF2-40B4-BE49-F238E27FC236}">
                      <a16:creationId xmlns:a16="http://schemas.microsoft.com/office/drawing/2014/main" id="{3427CB12-D24C-4704-9664-089E437FC9B0}"/>
                    </a:ext>
                  </a:extLst>
                </p:cNvPr>
                <p:cNvSpPr/>
                <p:nvPr/>
              </p:nvSpPr>
              <p:spPr>
                <a:xfrm>
                  <a:off x="5172354" y="345025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9" name="타원 58">
                  <a:extLst>
                    <a:ext uri="{FF2B5EF4-FFF2-40B4-BE49-F238E27FC236}">
                      <a16:creationId xmlns:a16="http://schemas.microsoft.com/office/drawing/2014/main" id="{393BF6F6-9FEB-4B72-A3AC-DA2DCDF26830}"/>
                    </a:ext>
                  </a:extLst>
                </p:cNvPr>
                <p:cNvSpPr/>
                <p:nvPr/>
              </p:nvSpPr>
              <p:spPr>
                <a:xfrm>
                  <a:off x="5384993" y="377569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60" name="타원 59">
                  <a:extLst>
                    <a:ext uri="{FF2B5EF4-FFF2-40B4-BE49-F238E27FC236}">
                      <a16:creationId xmlns:a16="http://schemas.microsoft.com/office/drawing/2014/main" id="{EA923996-228A-4F5B-A120-3F484736F8C4}"/>
                    </a:ext>
                  </a:extLst>
                </p:cNvPr>
                <p:cNvSpPr/>
                <p:nvPr/>
              </p:nvSpPr>
              <p:spPr>
                <a:xfrm>
                  <a:off x="5580927" y="4363517"/>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61" name="타원 60">
                  <a:extLst>
                    <a:ext uri="{FF2B5EF4-FFF2-40B4-BE49-F238E27FC236}">
                      <a16:creationId xmlns:a16="http://schemas.microsoft.com/office/drawing/2014/main" id="{2F368187-7FE7-4D13-B945-1A28B8CDC283}"/>
                    </a:ext>
                  </a:extLst>
                </p:cNvPr>
                <p:cNvSpPr/>
                <p:nvPr/>
              </p:nvSpPr>
              <p:spPr>
                <a:xfrm>
                  <a:off x="4577271" y="3255916"/>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grpSp>
        </p:grpSp>
      </p:grpSp>
      <p:sp>
        <p:nvSpPr>
          <p:cNvPr id="67" name="직사각형 66">
            <a:extLst>
              <a:ext uri="{FF2B5EF4-FFF2-40B4-BE49-F238E27FC236}">
                <a16:creationId xmlns:a16="http://schemas.microsoft.com/office/drawing/2014/main" id="{2618E9FC-10CE-4C03-9B9C-7858BA9582D3}"/>
              </a:ext>
            </a:extLst>
          </p:cNvPr>
          <p:cNvSpPr/>
          <p:nvPr/>
        </p:nvSpPr>
        <p:spPr>
          <a:xfrm>
            <a:off x="558924" y="1428745"/>
            <a:ext cx="9180558" cy="5591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Quan hệ tương quan:</a:t>
            </a:r>
          </a:p>
          <a:p>
            <a:pPr>
              <a:spcAft>
                <a:spcPts val="1000"/>
              </a:spcAft>
              <a:buClr>
                <a:srgbClr val="A5A5A5"/>
              </a:buClr>
              <a:buSzPct val="120000"/>
              <a:defRPr/>
            </a:pP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4651803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kết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hợp</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02</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grpSp>
        <p:nvGrpSpPr>
          <p:cNvPr id="3" name="그룹 2"/>
          <p:cNvGrpSpPr/>
          <p:nvPr/>
        </p:nvGrpSpPr>
        <p:grpSpPr>
          <a:xfrm>
            <a:off x="830943" y="1880828"/>
            <a:ext cx="8023340" cy="3772552"/>
            <a:chOff x="990972" y="1792521"/>
            <a:chExt cx="8023340" cy="3772552"/>
          </a:xfrm>
        </p:grpSpPr>
        <p:sp>
          <p:nvSpPr>
            <p:cNvPr id="9" name="직사각형 8">
              <a:extLst>
                <a:ext uri="{FF2B5EF4-FFF2-40B4-BE49-F238E27FC236}">
                  <a16:creationId xmlns:a16="http://schemas.microsoft.com/office/drawing/2014/main" id="{10386AD8-C191-4FBB-A754-A3027DC056E6}"/>
                </a:ext>
              </a:extLst>
            </p:cNvPr>
            <p:cNvSpPr/>
            <p:nvPr/>
          </p:nvSpPr>
          <p:spPr>
            <a:xfrm>
              <a:off x="990972" y="1792521"/>
              <a:ext cx="8023340" cy="36560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 name="그룹 1">
              <a:extLst>
                <a:ext uri="{FF2B5EF4-FFF2-40B4-BE49-F238E27FC236}">
                  <a16:creationId xmlns:a16="http://schemas.microsoft.com/office/drawing/2014/main" id="{FDDACB68-5C86-4E42-8EDE-03B0296C2F47}"/>
                </a:ext>
              </a:extLst>
            </p:cNvPr>
            <p:cNvGrpSpPr/>
            <p:nvPr/>
          </p:nvGrpSpPr>
          <p:grpSpPr>
            <a:xfrm>
              <a:off x="1279593" y="1844824"/>
              <a:ext cx="7297945" cy="3720249"/>
              <a:chOff x="1279593" y="1844824"/>
              <a:chExt cx="7297945" cy="3720249"/>
            </a:xfrm>
          </p:grpSpPr>
          <p:grpSp>
            <p:nvGrpSpPr>
              <p:cNvPr id="67" name="그룹 66">
                <a:extLst>
                  <a:ext uri="{FF2B5EF4-FFF2-40B4-BE49-F238E27FC236}">
                    <a16:creationId xmlns:a16="http://schemas.microsoft.com/office/drawing/2014/main" id="{AA2685BC-A678-4813-A352-287EF1ADB029}"/>
                  </a:ext>
                </a:extLst>
              </p:cNvPr>
              <p:cNvGrpSpPr/>
              <p:nvPr/>
            </p:nvGrpSpPr>
            <p:grpSpPr>
              <a:xfrm>
                <a:off x="1279593" y="1844824"/>
                <a:ext cx="3113312" cy="3718736"/>
                <a:chOff x="1186303" y="2614800"/>
                <a:chExt cx="3113312" cy="3718736"/>
              </a:xfrm>
            </p:grpSpPr>
            <p:grpSp>
              <p:nvGrpSpPr>
                <p:cNvPr id="68" name="그룹 67">
                  <a:extLst>
                    <a:ext uri="{FF2B5EF4-FFF2-40B4-BE49-F238E27FC236}">
                      <a16:creationId xmlns:a16="http://schemas.microsoft.com/office/drawing/2014/main" id="{6661F0D9-C2D4-45C0-91E7-C001305624A1}"/>
                    </a:ext>
                  </a:extLst>
                </p:cNvPr>
                <p:cNvGrpSpPr/>
                <p:nvPr/>
              </p:nvGrpSpPr>
              <p:grpSpPr>
                <a:xfrm>
                  <a:off x="1186303" y="2614800"/>
                  <a:ext cx="2851855" cy="2886337"/>
                  <a:chOff x="1682045" y="2052347"/>
                  <a:chExt cx="2851855" cy="2886337"/>
                </a:xfrm>
              </p:grpSpPr>
              <p:grpSp>
                <p:nvGrpSpPr>
                  <p:cNvPr id="82" name="그룹 81">
                    <a:extLst>
                      <a:ext uri="{FF2B5EF4-FFF2-40B4-BE49-F238E27FC236}">
                        <a16:creationId xmlns:a16="http://schemas.microsoft.com/office/drawing/2014/main" id="{C8B7CDED-1622-4A57-AAA0-A562520B9F09}"/>
                      </a:ext>
                    </a:extLst>
                  </p:cNvPr>
                  <p:cNvGrpSpPr/>
                  <p:nvPr/>
                </p:nvGrpSpPr>
                <p:grpSpPr>
                  <a:xfrm>
                    <a:off x="2117473" y="2237014"/>
                    <a:ext cx="2340429" cy="2280558"/>
                    <a:chOff x="2084614" y="1638300"/>
                    <a:chExt cx="2340429" cy="2280558"/>
                  </a:xfrm>
                </p:grpSpPr>
                <p:cxnSp>
                  <p:nvCxnSpPr>
                    <p:cNvPr id="85" name="직선 화살표 연결선 84">
                      <a:extLst>
                        <a:ext uri="{FF2B5EF4-FFF2-40B4-BE49-F238E27FC236}">
                          <a16:creationId xmlns:a16="http://schemas.microsoft.com/office/drawing/2014/main" id="{FA68B12A-7E6C-426E-BF81-820D58998758}"/>
                        </a:ext>
                      </a:extLst>
                    </p:cNvPr>
                    <p:cNvCxnSpPr>
                      <a:cxnSpLocks/>
                    </p:cNvCxnSpPr>
                    <p:nvPr/>
                  </p:nvCxnSpPr>
                  <p:spPr>
                    <a:xfrm>
                      <a:off x="2084614" y="3918858"/>
                      <a:ext cx="2340429"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5FD28A9C-2186-4423-A428-34B8B2D9CE7F}"/>
                        </a:ext>
                      </a:extLst>
                    </p:cNvPr>
                    <p:cNvCxnSpPr>
                      <a:cxnSpLocks/>
                    </p:cNvCxnSpPr>
                    <p:nvPr/>
                  </p:nvCxnSpPr>
                  <p:spPr>
                    <a:xfrm flipV="1">
                      <a:off x="2084614" y="1638300"/>
                      <a:ext cx="0" cy="2280558"/>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9789A57C-FB38-4555-9976-A1DA18900B02}"/>
                          </a:ext>
                        </a:extLst>
                      </p:cNvPr>
                      <p:cNvSpPr txBox="1"/>
                      <p:nvPr/>
                    </p:nvSpPr>
                    <p:spPr>
                      <a:xfrm>
                        <a:off x="4098472" y="4569352"/>
                        <a:ext cx="435428" cy="369332"/>
                      </a:xfrm>
                      <a:prstGeom prst="rect">
                        <a:avLst/>
                      </a:prstGeom>
                      <a:noFill/>
                    </p:spPr>
                    <p:txBody>
                      <a:bodyPr wrap="square" rtlCol="0">
                        <a:spAutoFit/>
                        <a:scene3d>
                          <a:camera prst="orthographicFront"/>
                          <a:lightRig rig="threePt" dir="t"/>
                        </a:scene3d>
                        <a:sp3d>
                          <a:bevelT w="0" h="6350"/>
                        </a:sp3d>
                      </a:bodyPr>
                      <a:lstStyle>
                        <a:defPPr>
                          <a:defRPr lang="en-US"/>
                        </a:defPPr>
                        <a:lvl1pPr algn="ctr">
                          <a:defRPr i="1">
                            <a:solidFill>
                              <a:srgbClr val="FF0000"/>
                            </a:solidFill>
                            <a:latin typeface="Cambria Math" panose="02040503050406030204" pitchFamily="18" charset="0"/>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r>
                                <a:rPr lang="en-US" altLang="ko-KR" dirty="0" smtClean="0">
                                  <a:ln>
                                    <a:noFill/>
                                  </a:ln>
                                  <a:latin typeface="Cambria Math" panose="02040503050406030204" pitchFamily="18" charset="0"/>
                                </a:rPr>
                                <m:t>𝑋</m:t>
                              </m:r>
                            </m:oMath>
                          </m:oMathPara>
                        </a14:m>
                        <a:endParaRPr lang="ko-KR" altLang="en-US" dirty="0">
                          <a:ln>
                            <a:noFill/>
                          </a:ln>
                        </a:endParaRPr>
                      </a:p>
                    </p:txBody>
                  </p:sp>
                </mc:Choice>
                <mc:Fallback xmlns="">
                  <p:sp>
                    <p:nvSpPr>
                      <p:cNvPr id="17" name="TextBox 16">
                        <a:extLst>
                          <a:ext uri="{FF2B5EF4-FFF2-40B4-BE49-F238E27FC236}">
                            <a16:creationId xmlns:a16="http://schemas.microsoft.com/office/drawing/2014/main" xmlns:a14="http://schemas.microsoft.com/office/drawing/2010/main" xmlns="" id="{FA542A04-B52F-4357-A467-70E2CC3CB814}"/>
                          </a:ext>
                        </a:extLst>
                      </p:cNvPr>
                      <p:cNvSpPr txBox="1">
                        <a:spLocks noRot="1" noChangeAspect="1" noMove="1" noResize="1" noEditPoints="1" noAdjustHandles="1" noChangeArrowheads="1" noChangeShapeType="1" noTextEdit="1"/>
                      </p:cNvSpPr>
                      <p:nvPr/>
                    </p:nvSpPr>
                    <p:spPr>
                      <a:xfrm>
                        <a:off x="4098472" y="4569352"/>
                        <a:ext cx="435428" cy="369332"/>
                      </a:xfrm>
                      <a:prstGeom prst="rect">
                        <a:avLst/>
                      </a:prstGeom>
                      <a:blipFill rotWithShape="0">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C269C7FB-E95F-4E32-9AA8-8469AB2E4252}"/>
                          </a:ext>
                        </a:extLst>
                      </p:cNvPr>
                      <p:cNvSpPr txBox="1"/>
                      <p:nvPr/>
                    </p:nvSpPr>
                    <p:spPr>
                      <a:xfrm>
                        <a:off x="1682045" y="2052347"/>
                        <a:ext cx="435428" cy="369332"/>
                      </a:xfrm>
                      <a:prstGeom prst="rect">
                        <a:avLst/>
                      </a:prstGeom>
                      <a:noFill/>
                    </p:spPr>
                    <p:txBody>
                      <a:bodyPr wrap="square" rtlCol="0">
                        <a:spAutoFit/>
                        <a:scene3d>
                          <a:camera prst="orthographicFront"/>
                          <a:lightRig rig="threePt" dir="t"/>
                        </a:scene3d>
                        <a:sp3d>
                          <a:bevelT w="0" h="6350"/>
                        </a:sp3d>
                      </a:bodyPr>
                      <a:lstStyle>
                        <a:defPPr>
                          <a:defRPr lang="en-US"/>
                        </a:defPPr>
                        <a:lvl1pPr algn="ctr">
                          <a:defRPr i="1">
                            <a:solidFill>
                              <a:srgbClr val="0070C0"/>
                            </a:solidFill>
                            <a:latin typeface="Cambria Math" panose="02040503050406030204" pitchFamily="18" charset="0"/>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r>
                                <a:rPr lang="en-US" altLang="ko-KR" dirty="0" smtClean="0">
                                  <a:ln>
                                    <a:noFill/>
                                  </a:ln>
                                  <a:solidFill>
                                    <a:srgbClr val="1429A0"/>
                                  </a:solidFill>
                                  <a:latin typeface="Cambria Math" panose="02040503050406030204" pitchFamily="18" charset="0"/>
                                </a:rPr>
                                <m:t>𝑌</m:t>
                              </m:r>
                            </m:oMath>
                          </m:oMathPara>
                        </a14:m>
                        <a:endParaRPr lang="ko-KR" altLang="en-US" dirty="0">
                          <a:ln>
                            <a:noFill/>
                          </a:ln>
                          <a:solidFill>
                            <a:srgbClr val="1429A0"/>
                          </a:solidFill>
                        </a:endParaRPr>
                      </a:p>
                    </p:txBody>
                  </p:sp>
                </mc:Choice>
                <mc:Fallback xmlns="">
                  <p:sp>
                    <p:nvSpPr>
                      <p:cNvPr id="84" name="TextBox 83">
                        <a:extLst>
                          <a:ext uri="{FF2B5EF4-FFF2-40B4-BE49-F238E27FC236}">
                            <a16:creationId xmlns:a16="http://schemas.microsoft.com/office/drawing/2014/main" id="{C269C7FB-E95F-4E32-9AA8-8469AB2E4252}"/>
                          </a:ext>
                        </a:extLst>
                      </p:cNvPr>
                      <p:cNvSpPr txBox="1">
                        <a:spLocks noRot="1" noChangeAspect="1" noMove="1" noResize="1" noEditPoints="1" noAdjustHandles="1" noChangeArrowheads="1" noChangeShapeType="1" noTextEdit="1"/>
                      </p:cNvSpPr>
                      <p:nvPr/>
                    </p:nvSpPr>
                    <p:spPr>
                      <a:xfrm>
                        <a:off x="1682045" y="2052347"/>
                        <a:ext cx="435428" cy="369332"/>
                      </a:xfrm>
                      <a:prstGeom prst="rect">
                        <a:avLst/>
                      </a:prstGeom>
                      <a:blipFill>
                        <a:blip r:embed="rId4"/>
                        <a:stretch>
                          <a:fillRect/>
                        </a:stretch>
                      </a:blipFill>
                    </p:spPr>
                    <p:txBody>
                      <a:bodyPr/>
                      <a:lstStyle/>
                      <a:p>
                        <a:r>
                          <a:rPr lang="ko-KR" altLang="en-US">
                            <a:noFill/>
                          </a:rPr>
                          <a:t> </a:t>
                        </a:r>
                      </a:p>
                    </p:txBody>
                  </p:sp>
                </mc:Fallback>
              </mc:AlternateContent>
            </p:grpSp>
            <p:sp>
              <p:nvSpPr>
                <p:cNvPr id="69" name="타원 68">
                  <a:extLst>
                    <a:ext uri="{FF2B5EF4-FFF2-40B4-BE49-F238E27FC236}">
                      <a16:creationId xmlns:a16="http://schemas.microsoft.com/office/drawing/2014/main" id="{FD8E1BF5-745E-4CDC-9F2F-11AAEBA601BC}"/>
                    </a:ext>
                  </a:extLst>
                </p:cNvPr>
                <p:cNvSpPr/>
                <p:nvPr/>
              </p:nvSpPr>
              <p:spPr>
                <a:xfrm>
                  <a:off x="1871740" y="4718956"/>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70" name="타원 69">
                  <a:extLst>
                    <a:ext uri="{FF2B5EF4-FFF2-40B4-BE49-F238E27FC236}">
                      <a16:creationId xmlns:a16="http://schemas.microsoft.com/office/drawing/2014/main" id="{E0363457-5337-4ED5-8376-D8A1C435D6F7}"/>
                    </a:ext>
                  </a:extLst>
                </p:cNvPr>
                <p:cNvSpPr/>
                <p:nvPr/>
              </p:nvSpPr>
              <p:spPr>
                <a:xfrm>
                  <a:off x="2149114" y="4495657"/>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71" name="타원 70">
                  <a:extLst>
                    <a:ext uri="{FF2B5EF4-FFF2-40B4-BE49-F238E27FC236}">
                      <a16:creationId xmlns:a16="http://schemas.microsoft.com/office/drawing/2014/main" id="{D9675CD2-4B1D-4C3C-9B44-398D43AA7C35}"/>
                    </a:ext>
                  </a:extLst>
                </p:cNvPr>
                <p:cNvSpPr/>
                <p:nvPr/>
              </p:nvSpPr>
              <p:spPr>
                <a:xfrm>
                  <a:off x="2437013" y="425631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72" name="타원 71">
                  <a:extLst>
                    <a:ext uri="{FF2B5EF4-FFF2-40B4-BE49-F238E27FC236}">
                      <a16:creationId xmlns:a16="http://schemas.microsoft.com/office/drawing/2014/main" id="{D16448D2-3B66-40DF-B437-6D657435F816}"/>
                    </a:ext>
                  </a:extLst>
                </p:cNvPr>
                <p:cNvSpPr/>
                <p:nvPr/>
              </p:nvSpPr>
              <p:spPr>
                <a:xfrm>
                  <a:off x="2818012" y="393974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73" name="타원 72">
                  <a:extLst>
                    <a:ext uri="{FF2B5EF4-FFF2-40B4-BE49-F238E27FC236}">
                      <a16:creationId xmlns:a16="http://schemas.microsoft.com/office/drawing/2014/main" id="{C9222D4A-0C49-4A0E-8EBE-44F25EE12288}"/>
                    </a:ext>
                  </a:extLst>
                </p:cNvPr>
                <p:cNvSpPr/>
                <p:nvPr/>
              </p:nvSpPr>
              <p:spPr>
                <a:xfrm>
                  <a:off x="3149602" y="365311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74" name="타원 73">
                  <a:extLst>
                    <a:ext uri="{FF2B5EF4-FFF2-40B4-BE49-F238E27FC236}">
                      <a16:creationId xmlns:a16="http://schemas.microsoft.com/office/drawing/2014/main" id="{7636015B-0A89-4369-8D4C-FD10B62C957C}"/>
                    </a:ext>
                  </a:extLst>
                </p:cNvPr>
                <p:cNvSpPr/>
                <p:nvPr/>
              </p:nvSpPr>
              <p:spPr>
                <a:xfrm>
                  <a:off x="2611386" y="4109356"/>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75" name="타원 74">
                  <a:extLst>
                    <a:ext uri="{FF2B5EF4-FFF2-40B4-BE49-F238E27FC236}">
                      <a16:creationId xmlns:a16="http://schemas.microsoft.com/office/drawing/2014/main" id="{2BBB5101-7706-433C-8471-118634F7539C}"/>
                    </a:ext>
                  </a:extLst>
                </p:cNvPr>
                <p:cNvSpPr/>
                <p:nvPr/>
              </p:nvSpPr>
              <p:spPr>
                <a:xfrm>
                  <a:off x="3005790" y="377744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76" name="타원 75">
                  <a:extLst>
                    <a:ext uri="{FF2B5EF4-FFF2-40B4-BE49-F238E27FC236}">
                      <a16:creationId xmlns:a16="http://schemas.microsoft.com/office/drawing/2014/main" id="{7AE16215-D086-4BB9-B5AE-57EDDD2B7D00}"/>
                    </a:ext>
                  </a:extLst>
                </p:cNvPr>
                <p:cNvSpPr/>
                <p:nvPr/>
              </p:nvSpPr>
              <p:spPr>
                <a:xfrm>
                  <a:off x="2034915" y="4583207"/>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77" name="타원 76">
                  <a:extLst>
                    <a:ext uri="{FF2B5EF4-FFF2-40B4-BE49-F238E27FC236}">
                      <a16:creationId xmlns:a16="http://schemas.microsoft.com/office/drawing/2014/main" id="{00FEE628-B6C2-40BB-B06D-CD1D3E2E1113}"/>
                    </a:ext>
                  </a:extLst>
                </p:cNvPr>
                <p:cNvSpPr/>
                <p:nvPr/>
              </p:nvSpPr>
              <p:spPr>
                <a:xfrm>
                  <a:off x="3446662" y="341133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78" name="타원 77">
                  <a:extLst>
                    <a:ext uri="{FF2B5EF4-FFF2-40B4-BE49-F238E27FC236}">
                      <a16:creationId xmlns:a16="http://schemas.microsoft.com/office/drawing/2014/main" id="{395E53FE-ECB8-4506-94AF-13296644B122}"/>
                    </a:ext>
                  </a:extLst>
                </p:cNvPr>
                <p:cNvSpPr/>
                <p:nvPr/>
              </p:nvSpPr>
              <p:spPr>
                <a:xfrm>
                  <a:off x="3280655" y="3537108"/>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79" name="타원 78">
                  <a:extLst>
                    <a:ext uri="{FF2B5EF4-FFF2-40B4-BE49-F238E27FC236}">
                      <a16:creationId xmlns:a16="http://schemas.microsoft.com/office/drawing/2014/main" id="{7B33305F-9A60-48AF-A251-145B737F4F40}"/>
                    </a:ext>
                  </a:extLst>
                </p:cNvPr>
                <p:cNvSpPr/>
                <p:nvPr/>
              </p:nvSpPr>
              <p:spPr>
                <a:xfrm>
                  <a:off x="3657159" y="325123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cxnSp>
              <p:nvCxnSpPr>
                <p:cNvPr id="80" name="직선 연결선 79">
                  <a:extLst>
                    <a:ext uri="{FF2B5EF4-FFF2-40B4-BE49-F238E27FC236}">
                      <a16:creationId xmlns:a16="http://schemas.microsoft.com/office/drawing/2014/main" id="{2AAFC691-EC42-4F91-AD74-029AA576F8BD}"/>
                    </a:ext>
                  </a:extLst>
                </p:cNvPr>
                <p:cNvCxnSpPr>
                  <a:cxnSpLocks/>
                </p:cNvCxnSpPr>
                <p:nvPr/>
              </p:nvCxnSpPr>
              <p:spPr>
                <a:xfrm flipV="1">
                  <a:off x="1852297" y="3195352"/>
                  <a:ext cx="1931429" cy="1606716"/>
                </a:xfrm>
                <a:prstGeom prst="line">
                  <a:avLst/>
                </a:prstGeom>
                <a:ln>
                  <a:solidFill>
                    <a:srgbClr val="193EB0"/>
                  </a:solidFill>
                  <a:prstDash val="dash"/>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76B24F36-00EA-499B-A5C6-6D53E3AC63DA}"/>
                    </a:ext>
                  </a:extLst>
                </p:cNvPr>
                <p:cNvSpPr txBox="1"/>
                <p:nvPr/>
              </p:nvSpPr>
              <p:spPr>
                <a:xfrm>
                  <a:off x="1284274" y="5687205"/>
                  <a:ext cx="3015341" cy="646331"/>
                </a:xfrm>
                <a:prstGeom prst="rect">
                  <a:avLst/>
                </a:prstGeom>
                <a:noFill/>
              </p:spPr>
              <p:txBody>
                <a:bodyPr wrap="square" rtlCol="0">
                  <a:spAutoFit/>
                  <a:scene3d>
                    <a:camera prst="orthographicFront"/>
                    <a:lightRig rig="threePt" dir="t"/>
                  </a:scene3d>
                  <a:sp3d>
                    <a:bevelT w="0" h="6350"/>
                  </a:sp3d>
                </a:bodyPr>
                <a:lstStyle>
                  <a:defPPr>
                    <a:defRPr lang="en-US"/>
                  </a:defPPr>
                  <a:lvl1pPr algn="ctr">
                    <a:defRPr>
                      <a:solidFill>
                        <a:srgbClr val="0070C0"/>
                      </a:solidFill>
                      <a:latin typeface="SamsungOne-400" panose="020B0503030303020204" pitchFamily="34" charset="0"/>
                      <a:ea typeface="SamsungOne-400" panose="020B0503030303020204" pitchFamily="34" charset="0"/>
                      <a:cs typeface="Times New Roman" panose="02020603050405020304" pitchFamily="18" charset="0"/>
                    </a:defRPr>
                  </a:lvl1pPr>
                </a:lstStyle>
                <a:p>
                  <a:r>
                    <a:rPr lang="vi-VN" altLang="ko-KR" b="1" dirty="0">
                      <a:solidFill>
                        <a:schemeClr val="tx1"/>
                      </a:solidFill>
                    </a:rPr>
                    <a:t>Quan hệ tương quan dương mạnh</a:t>
                  </a:r>
                </a:p>
              </p:txBody>
            </p:sp>
          </p:grpSp>
          <p:grpSp>
            <p:nvGrpSpPr>
              <p:cNvPr id="87" name="그룹 86">
                <a:extLst>
                  <a:ext uri="{FF2B5EF4-FFF2-40B4-BE49-F238E27FC236}">
                    <a16:creationId xmlns:a16="http://schemas.microsoft.com/office/drawing/2014/main" id="{EBC9EB6B-0AC0-4ECF-BDB2-E4ED3EEC15AF}"/>
                  </a:ext>
                </a:extLst>
              </p:cNvPr>
              <p:cNvGrpSpPr/>
              <p:nvPr/>
            </p:nvGrpSpPr>
            <p:grpSpPr>
              <a:xfrm>
                <a:off x="5467094" y="1844824"/>
                <a:ext cx="3110444" cy="3720249"/>
                <a:chOff x="5584052" y="2614800"/>
                <a:chExt cx="3110444" cy="3720249"/>
              </a:xfrm>
            </p:grpSpPr>
            <p:grpSp>
              <p:nvGrpSpPr>
                <p:cNvPr id="88" name="그룹 87">
                  <a:extLst>
                    <a:ext uri="{FF2B5EF4-FFF2-40B4-BE49-F238E27FC236}">
                      <a16:creationId xmlns:a16="http://schemas.microsoft.com/office/drawing/2014/main" id="{61AD5E6C-BD37-4DA8-802C-F4302713767A}"/>
                    </a:ext>
                  </a:extLst>
                </p:cNvPr>
                <p:cNvGrpSpPr/>
                <p:nvPr/>
              </p:nvGrpSpPr>
              <p:grpSpPr>
                <a:xfrm>
                  <a:off x="5584052" y="2614800"/>
                  <a:ext cx="2851855" cy="2886337"/>
                  <a:chOff x="1682045" y="2052347"/>
                  <a:chExt cx="2851855" cy="2886337"/>
                </a:xfrm>
              </p:grpSpPr>
              <p:grpSp>
                <p:nvGrpSpPr>
                  <p:cNvPr id="112" name="그룹 111">
                    <a:extLst>
                      <a:ext uri="{FF2B5EF4-FFF2-40B4-BE49-F238E27FC236}">
                        <a16:creationId xmlns:a16="http://schemas.microsoft.com/office/drawing/2014/main" id="{29E8575B-B0FA-4A7E-A197-FC90DE0450F5}"/>
                      </a:ext>
                    </a:extLst>
                  </p:cNvPr>
                  <p:cNvGrpSpPr/>
                  <p:nvPr/>
                </p:nvGrpSpPr>
                <p:grpSpPr>
                  <a:xfrm>
                    <a:off x="2117473" y="2237014"/>
                    <a:ext cx="2340429" cy="2280558"/>
                    <a:chOff x="2084614" y="1638300"/>
                    <a:chExt cx="2340429" cy="2280558"/>
                  </a:xfrm>
                </p:grpSpPr>
                <p:cxnSp>
                  <p:nvCxnSpPr>
                    <p:cNvPr id="115" name="직선 화살표 연결선 114">
                      <a:extLst>
                        <a:ext uri="{FF2B5EF4-FFF2-40B4-BE49-F238E27FC236}">
                          <a16:creationId xmlns:a16="http://schemas.microsoft.com/office/drawing/2014/main" id="{C632DB66-C5EB-44D4-9FB3-6F92E5AC52C8}"/>
                        </a:ext>
                      </a:extLst>
                    </p:cNvPr>
                    <p:cNvCxnSpPr>
                      <a:cxnSpLocks/>
                    </p:cNvCxnSpPr>
                    <p:nvPr/>
                  </p:nvCxnSpPr>
                  <p:spPr>
                    <a:xfrm>
                      <a:off x="2084614" y="3918858"/>
                      <a:ext cx="2340429"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88B3892-6D75-4EF2-9CE5-65DEF5B7D3F0}"/>
                        </a:ext>
                      </a:extLst>
                    </p:cNvPr>
                    <p:cNvCxnSpPr>
                      <a:cxnSpLocks/>
                    </p:cNvCxnSpPr>
                    <p:nvPr/>
                  </p:nvCxnSpPr>
                  <p:spPr>
                    <a:xfrm flipV="1">
                      <a:off x="2084614" y="1638300"/>
                      <a:ext cx="0" cy="2280558"/>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0F80A781-78D6-4F4A-B93B-1132D8CD5E5D}"/>
                          </a:ext>
                        </a:extLst>
                      </p:cNvPr>
                      <p:cNvSpPr txBox="1"/>
                      <p:nvPr/>
                    </p:nvSpPr>
                    <p:spPr>
                      <a:xfrm>
                        <a:off x="4098472" y="4569352"/>
                        <a:ext cx="435428" cy="369332"/>
                      </a:xfrm>
                      <a:prstGeom prst="rect">
                        <a:avLst/>
                      </a:prstGeom>
                      <a:noFill/>
                    </p:spPr>
                    <p:txBody>
                      <a:bodyPr wrap="square" rtlCol="0">
                        <a:spAutoFit/>
                        <a:scene3d>
                          <a:camera prst="orthographicFront"/>
                          <a:lightRig rig="threePt" dir="t"/>
                        </a:scene3d>
                        <a:sp3d>
                          <a:bevelT w="0" h="6350"/>
                        </a:sp3d>
                      </a:bodyPr>
                      <a:lstStyle>
                        <a:defPPr>
                          <a:defRPr lang="en-US"/>
                        </a:defPPr>
                        <a:lvl1pPr algn="ctr">
                          <a:defRPr i="1">
                            <a:solidFill>
                              <a:srgbClr val="FF0000"/>
                            </a:solidFill>
                            <a:latin typeface="Cambria Math" panose="02040503050406030204" pitchFamily="18" charset="0"/>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r>
                                <a:rPr lang="en-US" altLang="ko-KR" dirty="0" smtClean="0">
                                  <a:ln>
                                    <a:noFill/>
                                  </a:ln>
                                  <a:latin typeface="Cambria Math" panose="02040503050406030204" pitchFamily="18" charset="0"/>
                                </a:rPr>
                                <m:t>𝑋</m:t>
                              </m:r>
                            </m:oMath>
                          </m:oMathPara>
                        </a14:m>
                        <a:endParaRPr lang="ko-KR" altLang="en-US" dirty="0">
                          <a:ln>
                            <a:noFill/>
                          </a:ln>
                        </a:endParaRPr>
                      </a:p>
                    </p:txBody>
                  </p:sp>
                </mc:Choice>
                <mc:Fallback xmlns="">
                  <p:sp>
                    <p:nvSpPr>
                      <p:cNvPr id="37" name="TextBox 36">
                        <a:extLst>
                          <a:ext uri="{FF2B5EF4-FFF2-40B4-BE49-F238E27FC236}">
                            <a16:creationId xmlns:a16="http://schemas.microsoft.com/office/drawing/2014/main" xmlns:a14="http://schemas.microsoft.com/office/drawing/2010/main" xmlns="" id="{693FD306-526F-4989-A269-612AA234F995}"/>
                          </a:ext>
                        </a:extLst>
                      </p:cNvPr>
                      <p:cNvSpPr txBox="1">
                        <a:spLocks noRot="1" noChangeAspect="1" noMove="1" noResize="1" noEditPoints="1" noAdjustHandles="1" noChangeArrowheads="1" noChangeShapeType="1" noTextEdit="1"/>
                      </p:cNvSpPr>
                      <p:nvPr/>
                    </p:nvSpPr>
                    <p:spPr>
                      <a:xfrm>
                        <a:off x="4098472" y="4569352"/>
                        <a:ext cx="435428" cy="369332"/>
                      </a:xfrm>
                      <a:prstGeom prst="rect">
                        <a:avLst/>
                      </a:prstGeom>
                      <a:blipFill rotWithShape="0">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F9781BA7-7AC2-48E9-8476-0DC46051E8A2}"/>
                          </a:ext>
                        </a:extLst>
                      </p:cNvPr>
                      <p:cNvSpPr txBox="1"/>
                      <p:nvPr/>
                    </p:nvSpPr>
                    <p:spPr>
                      <a:xfrm>
                        <a:off x="1682045" y="2052347"/>
                        <a:ext cx="435428" cy="369332"/>
                      </a:xfrm>
                      <a:prstGeom prst="rect">
                        <a:avLst/>
                      </a:prstGeom>
                      <a:noFill/>
                    </p:spPr>
                    <p:txBody>
                      <a:bodyPr wrap="square" rtlCol="0">
                        <a:spAutoFit/>
                        <a:scene3d>
                          <a:camera prst="orthographicFront"/>
                          <a:lightRig rig="threePt" dir="t"/>
                        </a:scene3d>
                        <a:sp3d>
                          <a:bevelT w="0" h="6350"/>
                        </a:sp3d>
                      </a:bodyPr>
                      <a:lstStyle>
                        <a:defPPr>
                          <a:defRPr lang="en-US"/>
                        </a:defPPr>
                        <a:lvl1pPr algn="ctr">
                          <a:defRPr i="1">
                            <a:solidFill>
                              <a:srgbClr val="0070C0"/>
                            </a:solidFill>
                            <a:latin typeface="Cambria Math" panose="02040503050406030204" pitchFamily="18" charset="0"/>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r>
                                <a:rPr lang="en-US" altLang="ko-KR" dirty="0" smtClean="0">
                                  <a:ln>
                                    <a:noFill/>
                                  </a:ln>
                                  <a:solidFill>
                                    <a:srgbClr val="1429A0"/>
                                  </a:solidFill>
                                  <a:latin typeface="Cambria Math" panose="02040503050406030204" pitchFamily="18" charset="0"/>
                                </a:rPr>
                                <m:t>𝑌</m:t>
                              </m:r>
                            </m:oMath>
                          </m:oMathPara>
                        </a14:m>
                        <a:endParaRPr lang="ko-KR" altLang="en-US" dirty="0">
                          <a:ln>
                            <a:noFill/>
                          </a:ln>
                          <a:solidFill>
                            <a:srgbClr val="1429A0"/>
                          </a:solidFill>
                        </a:endParaRPr>
                      </a:p>
                    </p:txBody>
                  </p:sp>
                </mc:Choice>
                <mc:Fallback xmlns="">
                  <p:sp>
                    <p:nvSpPr>
                      <p:cNvPr id="114" name="TextBox 113">
                        <a:extLst>
                          <a:ext uri="{FF2B5EF4-FFF2-40B4-BE49-F238E27FC236}">
                            <a16:creationId xmlns:a16="http://schemas.microsoft.com/office/drawing/2014/main" id="{F9781BA7-7AC2-48E9-8476-0DC46051E8A2}"/>
                          </a:ext>
                        </a:extLst>
                      </p:cNvPr>
                      <p:cNvSpPr txBox="1">
                        <a:spLocks noRot="1" noChangeAspect="1" noMove="1" noResize="1" noEditPoints="1" noAdjustHandles="1" noChangeArrowheads="1" noChangeShapeType="1" noTextEdit="1"/>
                      </p:cNvSpPr>
                      <p:nvPr/>
                    </p:nvSpPr>
                    <p:spPr>
                      <a:xfrm>
                        <a:off x="1682045" y="2052347"/>
                        <a:ext cx="435428" cy="369332"/>
                      </a:xfrm>
                      <a:prstGeom prst="rect">
                        <a:avLst/>
                      </a:prstGeom>
                      <a:blipFill>
                        <a:blip r:embed="rId4"/>
                        <a:stretch>
                          <a:fillRect/>
                        </a:stretch>
                      </a:blipFill>
                    </p:spPr>
                    <p:txBody>
                      <a:bodyPr/>
                      <a:lstStyle/>
                      <a:p>
                        <a:r>
                          <a:rPr lang="ko-KR" altLang="en-US">
                            <a:noFill/>
                          </a:rPr>
                          <a:t> </a:t>
                        </a:r>
                      </a:p>
                    </p:txBody>
                  </p:sp>
                </mc:Fallback>
              </mc:AlternateContent>
            </p:grpSp>
            <p:cxnSp>
              <p:nvCxnSpPr>
                <p:cNvPr id="89" name="직선 연결선 88">
                  <a:extLst>
                    <a:ext uri="{FF2B5EF4-FFF2-40B4-BE49-F238E27FC236}">
                      <a16:creationId xmlns:a16="http://schemas.microsoft.com/office/drawing/2014/main" id="{ABFBF8C3-053F-4314-A38F-F56CCACA5D62}"/>
                    </a:ext>
                  </a:extLst>
                </p:cNvPr>
                <p:cNvCxnSpPr>
                  <a:cxnSpLocks/>
                </p:cNvCxnSpPr>
                <p:nvPr/>
              </p:nvCxnSpPr>
              <p:spPr>
                <a:xfrm flipV="1">
                  <a:off x="6280897" y="3251231"/>
                  <a:ext cx="1931429" cy="1606716"/>
                </a:xfrm>
                <a:prstGeom prst="line">
                  <a:avLst/>
                </a:prstGeom>
                <a:ln>
                  <a:solidFill>
                    <a:srgbClr val="193EB0"/>
                  </a:solidFill>
                  <a:prstDash val="dash"/>
                </a:ln>
              </p:spPr>
              <p:style>
                <a:lnRef idx="1">
                  <a:schemeClr val="accent1"/>
                </a:lnRef>
                <a:fillRef idx="0">
                  <a:schemeClr val="accent1"/>
                </a:fillRef>
                <a:effectRef idx="0">
                  <a:schemeClr val="accent1"/>
                </a:effectRef>
                <a:fontRef idx="minor">
                  <a:schemeClr val="tx1"/>
                </a:fontRef>
              </p:style>
            </p:cxnSp>
            <p:sp>
              <p:nvSpPr>
                <p:cNvPr id="90" name="타원 89">
                  <a:extLst>
                    <a:ext uri="{FF2B5EF4-FFF2-40B4-BE49-F238E27FC236}">
                      <a16:creationId xmlns:a16="http://schemas.microsoft.com/office/drawing/2014/main" id="{CAA878AC-5E5D-4BCA-9190-626FC92B5D28}"/>
                    </a:ext>
                  </a:extLst>
                </p:cNvPr>
                <p:cNvSpPr/>
                <p:nvPr/>
              </p:nvSpPr>
              <p:spPr>
                <a:xfrm>
                  <a:off x="6241708" y="462266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91" name="타원 90">
                  <a:extLst>
                    <a:ext uri="{FF2B5EF4-FFF2-40B4-BE49-F238E27FC236}">
                      <a16:creationId xmlns:a16="http://schemas.microsoft.com/office/drawing/2014/main" id="{B30AA523-A25A-45C9-BCA3-78BE83A26C5B}"/>
                    </a:ext>
                  </a:extLst>
                </p:cNvPr>
                <p:cNvSpPr/>
                <p:nvPr/>
              </p:nvSpPr>
              <p:spPr>
                <a:xfrm>
                  <a:off x="6698568" y="418431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92" name="타원 91">
                  <a:extLst>
                    <a:ext uri="{FF2B5EF4-FFF2-40B4-BE49-F238E27FC236}">
                      <a16:creationId xmlns:a16="http://schemas.microsoft.com/office/drawing/2014/main" id="{B362A091-38B3-4485-BBA8-CF4E6AD2578D}"/>
                    </a:ext>
                  </a:extLst>
                </p:cNvPr>
                <p:cNvSpPr/>
                <p:nvPr/>
              </p:nvSpPr>
              <p:spPr>
                <a:xfrm>
                  <a:off x="6905518" y="432831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93" name="타원 92">
                  <a:extLst>
                    <a:ext uri="{FF2B5EF4-FFF2-40B4-BE49-F238E27FC236}">
                      <a16:creationId xmlns:a16="http://schemas.microsoft.com/office/drawing/2014/main" id="{DA51B7C2-3B2D-4B84-978B-3A7AE73070C8}"/>
                    </a:ext>
                  </a:extLst>
                </p:cNvPr>
                <p:cNvSpPr/>
                <p:nvPr/>
              </p:nvSpPr>
              <p:spPr>
                <a:xfrm>
                  <a:off x="7316593" y="4255976"/>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94" name="타원 93">
                  <a:extLst>
                    <a:ext uri="{FF2B5EF4-FFF2-40B4-BE49-F238E27FC236}">
                      <a16:creationId xmlns:a16="http://schemas.microsoft.com/office/drawing/2014/main" id="{028C420C-3B88-4C91-AFAD-2E3DC9D0318A}"/>
                    </a:ext>
                  </a:extLst>
                </p:cNvPr>
                <p:cNvSpPr/>
                <p:nvPr/>
              </p:nvSpPr>
              <p:spPr>
                <a:xfrm>
                  <a:off x="7932676" y="315334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95" name="타원 94">
                  <a:extLst>
                    <a:ext uri="{FF2B5EF4-FFF2-40B4-BE49-F238E27FC236}">
                      <a16:creationId xmlns:a16="http://schemas.microsoft.com/office/drawing/2014/main" id="{8508A7E6-C136-47E0-AAAA-39E50E299412}"/>
                    </a:ext>
                  </a:extLst>
                </p:cNvPr>
                <p:cNvSpPr/>
                <p:nvPr/>
              </p:nvSpPr>
              <p:spPr>
                <a:xfrm>
                  <a:off x="6920175" y="3761227"/>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96" name="타원 95">
                  <a:extLst>
                    <a:ext uri="{FF2B5EF4-FFF2-40B4-BE49-F238E27FC236}">
                      <a16:creationId xmlns:a16="http://schemas.microsoft.com/office/drawing/2014/main" id="{87C98236-3CC7-4544-924F-361C3E254D63}"/>
                    </a:ext>
                  </a:extLst>
                </p:cNvPr>
                <p:cNvSpPr/>
                <p:nvPr/>
              </p:nvSpPr>
              <p:spPr>
                <a:xfrm>
                  <a:off x="7547350" y="370544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97" name="타원 96">
                  <a:extLst>
                    <a:ext uri="{FF2B5EF4-FFF2-40B4-BE49-F238E27FC236}">
                      <a16:creationId xmlns:a16="http://schemas.microsoft.com/office/drawing/2014/main" id="{17ACD647-04FA-423D-891E-8D4F35EE2E5A}"/>
                    </a:ext>
                  </a:extLst>
                </p:cNvPr>
                <p:cNvSpPr/>
                <p:nvPr/>
              </p:nvSpPr>
              <p:spPr>
                <a:xfrm>
                  <a:off x="6573881" y="4682956"/>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98" name="타원 97">
                  <a:extLst>
                    <a:ext uri="{FF2B5EF4-FFF2-40B4-BE49-F238E27FC236}">
                      <a16:creationId xmlns:a16="http://schemas.microsoft.com/office/drawing/2014/main" id="{DAFEBD69-B88C-4D16-B75E-ECD6F1F45A24}"/>
                    </a:ext>
                  </a:extLst>
                </p:cNvPr>
                <p:cNvSpPr/>
                <p:nvPr/>
              </p:nvSpPr>
              <p:spPr>
                <a:xfrm>
                  <a:off x="7674987" y="407212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99" name="타원 98">
                  <a:extLst>
                    <a:ext uri="{FF2B5EF4-FFF2-40B4-BE49-F238E27FC236}">
                      <a16:creationId xmlns:a16="http://schemas.microsoft.com/office/drawing/2014/main" id="{DDB30610-C455-4EE7-A530-9D3F74E2A626}"/>
                    </a:ext>
                  </a:extLst>
                </p:cNvPr>
                <p:cNvSpPr/>
                <p:nvPr/>
              </p:nvSpPr>
              <p:spPr>
                <a:xfrm>
                  <a:off x="7351971" y="357457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00" name="타원 99">
                  <a:extLst>
                    <a:ext uri="{FF2B5EF4-FFF2-40B4-BE49-F238E27FC236}">
                      <a16:creationId xmlns:a16="http://schemas.microsoft.com/office/drawing/2014/main" id="{6E35D3F6-8C1B-44A7-A57C-ED6831AA8520}"/>
                    </a:ext>
                  </a:extLst>
                </p:cNvPr>
                <p:cNvSpPr/>
                <p:nvPr/>
              </p:nvSpPr>
              <p:spPr>
                <a:xfrm>
                  <a:off x="8027253" y="367684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01" name="타원 100">
                  <a:extLst>
                    <a:ext uri="{FF2B5EF4-FFF2-40B4-BE49-F238E27FC236}">
                      <a16:creationId xmlns:a16="http://schemas.microsoft.com/office/drawing/2014/main" id="{E2679B3E-0458-47BE-ACD1-F7E48947B0E1}"/>
                    </a:ext>
                  </a:extLst>
                </p:cNvPr>
                <p:cNvSpPr/>
                <p:nvPr/>
              </p:nvSpPr>
              <p:spPr>
                <a:xfrm>
                  <a:off x="6611608" y="449704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02" name="타원 101">
                  <a:extLst>
                    <a:ext uri="{FF2B5EF4-FFF2-40B4-BE49-F238E27FC236}">
                      <a16:creationId xmlns:a16="http://schemas.microsoft.com/office/drawing/2014/main" id="{FA65B60A-57A8-4145-B06E-7109D90D3639}"/>
                    </a:ext>
                  </a:extLst>
                </p:cNvPr>
                <p:cNvSpPr/>
                <p:nvPr/>
              </p:nvSpPr>
              <p:spPr>
                <a:xfrm>
                  <a:off x="7022683" y="4424706"/>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03" name="타원 102">
                  <a:extLst>
                    <a:ext uri="{FF2B5EF4-FFF2-40B4-BE49-F238E27FC236}">
                      <a16:creationId xmlns:a16="http://schemas.microsoft.com/office/drawing/2014/main" id="{FC30A8D8-8857-4EE7-AF39-5621250632DA}"/>
                    </a:ext>
                  </a:extLst>
                </p:cNvPr>
                <p:cNvSpPr/>
                <p:nvPr/>
              </p:nvSpPr>
              <p:spPr>
                <a:xfrm>
                  <a:off x="7638766" y="332207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04" name="타원 103">
                  <a:extLst>
                    <a:ext uri="{FF2B5EF4-FFF2-40B4-BE49-F238E27FC236}">
                      <a16:creationId xmlns:a16="http://schemas.microsoft.com/office/drawing/2014/main" id="{9B257CAB-6610-4AAA-AC9A-AF8EA48C6CD9}"/>
                    </a:ext>
                  </a:extLst>
                </p:cNvPr>
                <p:cNvSpPr/>
                <p:nvPr/>
              </p:nvSpPr>
              <p:spPr>
                <a:xfrm>
                  <a:off x="6626265" y="3929957"/>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05" name="타원 104">
                  <a:extLst>
                    <a:ext uri="{FF2B5EF4-FFF2-40B4-BE49-F238E27FC236}">
                      <a16:creationId xmlns:a16="http://schemas.microsoft.com/office/drawing/2014/main" id="{76A74262-1B65-4986-A3F7-535B24052350}"/>
                    </a:ext>
                  </a:extLst>
                </p:cNvPr>
                <p:cNvSpPr/>
                <p:nvPr/>
              </p:nvSpPr>
              <p:spPr>
                <a:xfrm>
                  <a:off x="7253440" y="387417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06" name="타원 105">
                  <a:extLst>
                    <a:ext uri="{FF2B5EF4-FFF2-40B4-BE49-F238E27FC236}">
                      <a16:creationId xmlns:a16="http://schemas.microsoft.com/office/drawing/2014/main" id="{219A26E1-308E-4F39-B1B2-06F5ACC80D69}"/>
                    </a:ext>
                  </a:extLst>
                </p:cNvPr>
                <p:cNvSpPr/>
                <p:nvPr/>
              </p:nvSpPr>
              <p:spPr>
                <a:xfrm>
                  <a:off x="7381077" y="424085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07" name="타원 106">
                  <a:extLst>
                    <a:ext uri="{FF2B5EF4-FFF2-40B4-BE49-F238E27FC236}">
                      <a16:creationId xmlns:a16="http://schemas.microsoft.com/office/drawing/2014/main" id="{066D4BEF-FFEA-4936-89BA-67D99F1F5D44}"/>
                    </a:ext>
                  </a:extLst>
                </p:cNvPr>
                <p:cNvSpPr/>
                <p:nvPr/>
              </p:nvSpPr>
              <p:spPr>
                <a:xfrm>
                  <a:off x="7058061" y="374330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08" name="타원 107">
                  <a:extLst>
                    <a:ext uri="{FF2B5EF4-FFF2-40B4-BE49-F238E27FC236}">
                      <a16:creationId xmlns:a16="http://schemas.microsoft.com/office/drawing/2014/main" id="{188504C5-3BB2-48D4-B64B-4F52D9346A88}"/>
                    </a:ext>
                  </a:extLst>
                </p:cNvPr>
                <p:cNvSpPr/>
                <p:nvPr/>
              </p:nvSpPr>
              <p:spPr>
                <a:xfrm>
                  <a:off x="7733343" y="384557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09" name="타원 108">
                  <a:extLst>
                    <a:ext uri="{FF2B5EF4-FFF2-40B4-BE49-F238E27FC236}">
                      <a16:creationId xmlns:a16="http://schemas.microsoft.com/office/drawing/2014/main" id="{369D6B97-B38F-4691-BA2D-818706CFC718}"/>
                    </a:ext>
                  </a:extLst>
                </p:cNvPr>
                <p:cNvSpPr/>
                <p:nvPr/>
              </p:nvSpPr>
              <p:spPr>
                <a:xfrm>
                  <a:off x="8179653" y="3421026"/>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10" name="타원 109">
                  <a:extLst>
                    <a:ext uri="{FF2B5EF4-FFF2-40B4-BE49-F238E27FC236}">
                      <a16:creationId xmlns:a16="http://schemas.microsoft.com/office/drawing/2014/main" id="{B4FDF68D-BA31-496F-8333-7DB32C8AD604}"/>
                    </a:ext>
                  </a:extLst>
                </p:cNvPr>
                <p:cNvSpPr/>
                <p:nvPr/>
              </p:nvSpPr>
              <p:spPr>
                <a:xfrm>
                  <a:off x="6462978" y="4354506"/>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11" name="TextBox 110">
                  <a:extLst>
                    <a:ext uri="{FF2B5EF4-FFF2-40B4-BE49-F238E27FC236}">
                      <a16:creationId xmlns:a16="http://schemas.microsoft.com/office/drawing/2014/main" id="{4580E216-9F4C-4AE2-86C9-E0BA2172C383}"/>
                    </a:ext>
                  </a:extLst>
                </p:cNvPr>
                <p:cNvSpPr txBox="1"/>
                <p:nvPr/>
              </p:nvSpPr>
              <p:spPr>
                <a:xfrm>
                  <a:off x="5679155" y="5688718"/>
                  <a:ext cx="3015341" cy="646331"/>
                </a:xfrm>
                <a:prstGeom prst="rect">
                  <a:avLst/>
                </a:prstGeom>
                <a:noFill/>
              </p:spPr>
              <p:txBody>
                <a:bodyPr wrap="square" rtlCol="0">
                  <a:spAutoFit/>
                  <a:scene3d>
                    <a:camera prst="orthographicFront"/>
                    <a:lightRig rig="threePt" dir="t"/>
                  </a:scene3d>
                  <a:sp3d>
                    <a:bevelT w="0" h="6350"/>
                  </a:sp3d>
                </a:bodyPr>
                <a:lstStyle>
                  <a:defPPr>
                    <a:defRPr lang="en-US"/>
                  </a:defPPr>
                  <a:lvl1pPr algn="ctr">
                    <a:defRPr>
                      <a:solidFill>
                        <a:srgbClr val="0070C0"/>
                      </a:solidFill>
                      <a:latin typeface="SamsungOne-400" panose="020B0503030303020204" pitchFamily="34" charset="0"/>
                      <a:ea typeface="SamsungOne-400" panose="020B0503030303020204" pitchFamily="34" charset="0"/>
                      <a:cs typeface="Times New Roman" panose="02020603050405020304" pitchFamily="18" charset="0"/>
                    </a:defRPr>
                  </a:lvl1pPr>
                </a:lstStyle>
                <a:p>
                  <a:r>
                    <a:rPr lang="vi-VN" altLang="ko-KR" b="1" dirty="0">
                      <a:solidFill>
                        <a:schemeClr val="tx1"/>
                      </a:solidFill>
                    </a:rPr>
                    <a:t>Quan hệ tương quan dương yếu</a:t>
                  </a:r>
                </a:p>
              </p:txBody>
            </p:sp>
          </p:grpSp>
        </p:grpSp>
      </p:grpSp>
      <p:sp>
        <p:nvSpPr>
          <p:cNvPr id="60" name="직사각형 59">
            <a:extLst>
              <a:ext uri="{FF2B5EF4-FFF2-40B4-BE49-F238E27FC236}">
                <a16:creationId xmlns:a16="http://schemas.microsoft.com/office/drawing/2014/main" id="{318A7AD6-3D21-4A93-8517-8FA5DB02EEAD}"/>
              </a:ext>
            </a:extLst>
          </p:cNvPr>
          <p:cNvSpPr/>
          <p:nvPr/>
        </p:nvSpPr>
        <p:spPr>
          <a:xfrm>
            <a:off x="558924" y="1428745"/>
            <a:ext cx="9180558" cy="5591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vi-VN" altLang="ko-KR" sz="1400" dirty="0">
                <a:solidFill>
                  <a:schemeClr val="tx1"/>
                </a:solidFill>
                <a:latin typeface="SamsungOne-400" panose="020B0503030303020204" pitchFamily="34" charset="0"/>
                <a:ea typeface="SamsungOne-400" panose="020B0503030303020204" pitchFamily="34" charset="0"/>
              </a:rPr>
              <a:t>Quan hệ tương quan:</a:t>
            </a:r>
          </a:p>
          <a:p>
            <a:pPr marL="115888" indent="-115888">
              <a:spcAft>
                <a:spcPts val="1000"/>
              </a:spcAft>
              <a:buClr>
                <a:srgbClr val="A5A5A5"/>
              </a:buClr>
              <a:buSzPct val="120000"/>
              <a:buBlip>
                <a:blip r:embed="rId6"/>
              </a:buBlip>
              <a:defRPr/>
            </a:pP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0810966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kết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hợp</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02</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grpSp>
        <p:nvGrpSpPr>
          <p:cNvPr id="2" name="그룹 1"/>
          <p:cNvGrpSpPr/>
          <p:nvPr/>
        </p:nvGrpSpPr>
        <p:grpSpPr>
          <a:xfrm>
            <a:off x="830943" y="1880828"/>
            <a:ext cx="8023340" cy="3771039"/>
            <a:chOff x="990972" y="1792521"/>
            <a:chExt cx="8023340" cy="3771039"/>
          </a:xfrm>
        </p:grpSpPr>
        <p:sp>
          <p:nvSpPr>
            <p:cNvPr id="9" name="직사각형 8">
              <a:extLst>
                <a:ext uri="{FF2B5EF4-FFF2-40B4-BE49-F238E27FC236}">
                  <a16:creationId xmlns:a16="http://schemas.microsoft.com/office/drawing/2014/main" id="{10386AD8-C191-4FBB-A754-A3027DC056E6}"/>
                </a:ext>
              </a:extLst>
            </p:cNvPr>
            <p:cNvSpPr/>
            <p:nvPr/>
          </p:nvSpPr>
          <p:spPr>
            <a:xfrm>
              <a:off x="990972" y="1792521"/>
              <a:ext cx="8023340" cy="36560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 name="그룹 2">
              <a:extLst>
                <a:ext uri="{FF2B5EF4-FFF2-40B4-BE49-F238E27FC236}">
                  <a16:creationId xmlns:a16="http://schemas.microsoft.com/office/drawing/2014/main" id="{C3470160-07D2-4D1B-98F9-41DAA84F5790}"/>
                </a:ext>
              </a:extLst>
            </p:cNvPr>
            <p:cNvGrpSpPr/>
            <p:nvPr/>
          </p:nvGrpSpPr>
          <p:grpSpPr>
            <a:xfrm>
              <a:off x="1279593" y="1844824"/>
              <a:ext cx="7297945" cy="3718736"/>
              <a:chOff x="1279593" y="1844824"/>
              <a:chExt cx="7297945" cy="3718736"/>
            </a:xfrm>
          </p:grpSpPr>
          <p:grpSp>
            <p:nvGrpSpPr>
              <p:cNvPr id="68" name="그룹 67">
                <a:extLst>
                  <a:ext uri="{FF2B5EF4-FFF2-40B4-BE49-F238E27FC236}">
                    <a16:creationId xmlns:a16="http://schemas.microsoft.com/office/drawing/2014/main" id="{6661F0D9-C2D4-45C0-91E7-C001305624A1}"/>
                  </a:ext>
                </a:extLst>
              </p:cNvPr>
              <p:cNvGrpSpPr/>
              <p:nvPr/>
            </p:nvGrpSpPr>
            <p:grpSpPr>
              <a:xfrm>
                <a:off x="1279593" y="1844824"/>
                <a:ext cx="2851855" cy="2886337"/>
                <a:chOff x="1682045" y="2052347"/>
                <a:chExt cx="2851855" cy="2886337"/>
              </a:xfrm>
            </p:grpSpPr>
            <p:grpSp>
              <p:nvGrpSpPr>
                <p:cNvPr id="82" name="그룹 81">
                  <a:extLst>
                    <a:ext uri="{FF2B5EF4-FFF2-40B4-BE49-F238E27FC236}">
                      <a16:creationId xmlns:a16="http://schemas.microsoft.com/office/drawing/2014/main" id="{C8B7CDED-1622-4A57-AAA0-A562520B9F09}"/>
                    </a:ext>
                  </a:extLst>
                </p:cNvPr>
                <p:cNvGrpSpPr/>
                <p:nvPr/>
              </p:nvGrpSpPr>
              <p:grpSpPr>
                <a:xfrm>
                  <a:off x="2117473" y="2237014"/>
                  <a:ext cx="2340429" cy="2280558"/>
                  <a:chOff x="2084614" y="1638300"/>
                  <a:chExt cx="2340429" cy="2280558"/>
                </a:xfrm>
              </p:grpSpPr>
              <p:cxnSp>
                <p:nvCxnSpPr>
                  <p:cNvPr id="85" name="직선 화살표 연결선 84">
                    <a:extLst>
                      <a:ext uri="{FF2B5EF4-FFF2-40B4-BE49-F238E27FC236}">
                        <a16:creationId xmlns:a16="http://schemas.microsoft.com/office/drawing/2014/main" id="{FA68B12A-7E6C-426E-BF81-820D58998758}"/>
                      </a:ext>
                    </a:extLst>
                  </p:cNvPr>
                  <p:cNvCxnSpPr>
                    <a:cxnSpLocks/>
                  </p:cNvCxnSpPr>
                  <p:nvPr/>
                </p:nvCxnSpPr>
                <p:spPr>
                  <a:xfrm>
                    <a:off x="2084614" y="3918858"/>
                    <a:ext cx="2340429"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5FD28A9C-2186-4423-A428-34B8B2D9CE7F}"/>
                      </a:ext>
                    </a:extLst>
                  </p:cNvPr>
                  <p:cNvCxnSpPr>
                    <a:cxnSpLocks/>
                  </p:cNvCxnSpPr>
                  <p:nvPr/>
                </p:nvCxnSpPr>
                <p:spPr>
                  <a:xfrm flipV="1">
                    <a:off x="2084614" y="1638300"/>
                    <a:ext cx="0" cy="2280558"/>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9789A57C-FB38-4555-9976-A1DA18900B02}"/>
                        </a:ext>
                      </a:extLst>
                    </p:cNvPr>
                    <p:cNvSpPr txBox="1"/>
                    <p:nvPr/>
                  </p:nvSpPr>
                  <p:spPr>
                    <a:xfrm>
                      <a:off x="4098472" y="4569352"/>
                      <a:ext cx="435428" cy="369332"/>
                    </a:xfrm>
                    <a:prstGeom prst="rect">
                      <a:avLst/>
                    </a:prstGeom>
                    <a:noFill/>
                  </p:spPr>
                  <p:txBody>
                    <a:bodyPr wrap="square" rtlCol="0">
                      <a:spAutoFit/>
                      <a:scene3d>
                        <a:camera prst="orthographicFront"/>
                        <a:lightRig rig="threePt" dir="t"/>
                      </a:scene3d>
                      <a:sp3d>
                        <a:bevelT w="0" h="6350"/>
                      </a:sp3d>
                    </a:bodyPr>
                    <a:lstStyle>
                      <a:defPPr>
                        <a:defRPr lang="en-US"/>
                      </a:defPPr>
                      <a:lvl1pPr algn="ctr">
                        <a:defRPr i="1">
                          <a:solidFill>
                            <a:srgbClr val="FF0000"/>
                          </a:solidFill>
                          <a:latin typeface="Cambria Math" panose="02040503050406030204" pitchFamily="18" charset="0"/>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r>
                              <a:rPr lang="en-US" altLang="ko-KR" dirty="0" smtClean="0">
                                <a:ln>
                                  <a:noFill/>
                                </a:ln>
                                <a:latin typeface="Cambria Math" panose="02040503050406030204" pitchFamily="18" charset="0"/>
                              </a:rPr>
                              <m:t>𝑋</m:t>
                            </m:r>
                          </m:oMath>
                        </m:oMathPara>
                      </a14:m>
                      <a:endParaRPr lang="ko-KR" altLang="en-US" dirty="0">
                        <a:ln>
                          <a:noFill/>
                        </a:ln>
                      </a:endParaRPr>
                    </a:p>
                  </p:txBody>
                </p:sp>
              </mc:Choice>
              <mc:Fallback xmlns="">
                <p:sp>
                  <p:nvSpPr>
                    <p:cNvPr id="17" name="TextBox 16">
                      <a:extLst>
                        <a:ext uri="{FF2B5EF4-FFF2-40B4-BE49-F238E27FC236}">
                          <a16:creationId xmlns:a16="http://schemas.microsoft.com/office/drawing/2014/main" xmlns:a14="http://schemas.microsoft.com/office/drawing/2010/main" xmlns="" id="{FA542A04-B52F-4357-A467-70E2CC3CB814}"/>
                        </a:ext>
                      </a:extLst>
                    </p:cNvPr>
                    <p:cNvSpPr txBox="1">
                      <a:spLocks noRot="1" noChangeAspect="1" noMove="1" noResize="1" noEditPoints="1" noAdjustHandles="1" noChangeArrowheads="1" noChangeShapeType="1" noTextEdit="1"/>
                    </p:cNvSpPr>
                    <p:nvPr/>
                  </p:nvSpPr>
                  <p:spPr>
                    <a:xfrm>
                      <a:off x="4098472" y="4569352"/>
                      <a:ext cx="435428" cy="369332"/>
                    </a:xfrm>
                    <a:prstGeom prst="rect">
                      <a:avLst/>
                    </a:prstGeom>
                    <a:blipFill rotWithShape="0">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C269C7FB-E95F-4E32-9AA8-8469AB2E4252}"/>
                        </a:ext>
                      </a:extLst>
                    </p:cNvPr>
                    <p:cNvSpPr txBox="1"/>
                    <p:nvPr/>
                  </p:nvSpPr>
                  <p:spPr>
                    <a:xfrm>
                      <a:off x="1682045" y="2052347"/>
                      <a:ext cx="435428" cy="369332"/>
                    </a:xfrm>
                    <a:prstGeom prst="rect">
                      <a:avLst/>
                    </a:prstGeom>
                    <a:noFill/>
                  </p:spPr>
                  <p:txBody>
                    <a:bodyPr wrap="square" rtlCol="0">
                      <a:spAutoFit/>
                      <a:scene3d>
                        <a:camera prst="orthographicFront"/>
                        <a:lightRig rig="threePt" dir="t"/>
                      </a:scene3d>
                      <a:sp3d>
                        <a:bevelT w="0" h="6350"/>
                      </a:sp3d>
                    </a:bodyPr>
                    <a:lstStyle>
                      <a:defPPr>
                        <a:defRPr lang="en-US"/>
                      </a:defPPr>
                      <a:lvl1pPr algn="ctr">
                        <a:defRPr i="1">
                          <a:solidFill>
                            <a:srgbClr val="0070C0"/>
                          </a:solidFill>
                          <a:latin typeface="Cambria Math" panose="02040503050406030204" pitchFamily="18" charset="0"/>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r>
                              <a:rPr lang="en-US" altLang="ko-KR" dirty="0" smtClean="0">
                                <a:ln>
                                  <a:noFill/>
                                </a:ln>
                                <a:solidFill>
                                  <a:srgbClr val="1429A0"/>
                                </a:solidFill>
                                <a:latin typeface="Cambria Math" panose="02040503050406030204" pitchFamily="18" charset="0"/>
                              </a:rPr>
                              <m:t>𝑌</m:t>
                            </m:r>
                          </m:oMath>
                        </m:oMathPara>
                      </a14:m>
                      <a:endParaRPr lang="ko-KR" altLang="en-US" dirty="0">
                        <a:ln>
                          <a:noFill/>
                        </a:ln>
                        <a:solidFill>
                          <a:srgbClr val="1429A0"/>
                        </a:solidFill>
                      </a:endParaRPr>
                    </a:p>
                  </p:txBody>
                </p:sp>
              </mc:Choice>
              <mc:Fallback xmlns="">
                <p:sp>
                  <p:nvSpPr>
                    <p:cNvPr id="84" name="TextBox 83">
                      <a:extLst>
                        <a:ext uri="{FF2B5EF4-FFF2-40B4-BE49-F238E27FC236}">
                          <a16:creationId xmlns:a16="http://schemas.microsoft.com/office/drawing/2014/main" id="{C269C7FB-E95F-4E32-9AA8-8469AB2E4252}"/>
                        </a:ext>
                      </a:extLst>
                    </p:cNvPr>
                    <p:cNvSpPr txBox="1">
                      <a:spLocks noRot="1" noChangeAspect="1" noMove="1" noResize="1" noEditPoints="1" noAdjustHandles="1" noChangeArrowheads="1" noChangeShapeType="1" noTextEdit="1"/>
                    </p:cNvSpPr>
                    <p:nvPr/>
                  </p:nvSpPr>
                  <p:spPr>
                    <a:xfrm>
                      <a:off x="1682045" y="2052347"/>
                      <a:ext cx="435428" cy="369332"/>
                    </a:xfrm>
                    <a:prstGeom prst="rect">
                      <a:avLst/>
                    </a:prstGeom>
                    <a:blipFill>
                      <a:blip r:embed="rId4"/>
                      <a:stretch>
                        <a:fillRect/>
                      </a:stretch>
                    </a:blipFill>
                  </p:spPr>
                  <p:txBody>
                    <a:bodyPr/>
                    <a:lstStyle/>
                    <a:p>
                      <a:r>
                        <a:rPr lang="ko-KR" altLang="en-US">
                          <a:noFill/>
                        </a:rPr>
                        <a:t> </a:t>
                      </a:r>
                    </a:p>
                  </p:txBody>
                </p:sp>
              </mc:Fallback>
            </mc:AlternateContent>
          </p:grpSp>
          <p:sp>
            <p:nvSpPr>
              <p:cNvPr id="81" name="TextBox 80">
                <a:extLst>
                  <a:ext uri="{FF2B5EF4-FFF2-40B4-BE49-F238E27FC236}">
                    <a16:creationId xmlns:a16="http://schemas.microsoft.com/office/drawing/2014/main" id="{76B24F36-00EA-499B-A5C6-6D53E3AC63DA}"/>
                  </a:ext>
                </a:extLst>
              </p:cNvPr>
              <p:cNvSpPr txBox="1"/>
              <p:nvPr/>
            </p:nvSpPr>
            <p:spPr>
              <a:xfrm>
                <a:off x="1377564" y="4917229"/>
                <a:ext cx="3015341" cy="646331"/>
              </a:xfrm>
              <a:prstGeom prst="rect">
                <a:avLst/>
              </a:prstGeom>
              <a:noFill/>
            </p:spPr>
            <p:txBody>
              <a:bodyPr wrap="square" rtlCol="0">
                <a:spAutoFit/>
                <a:scene3d>
                  <a:camera prst="orthographicFront"/>
                  <a:lightRig rig="threePt" dir="t"/>
                </a:scene3d>
                <a:sp3d>
                  <a:bevelT w="0" h="6350"/>
                </a:sp3d>
              </a:bodyPr>
              <a:lstStyle>
                <a:defPPr>
                  <a:defRPr lang="en-US"/>
                </a:defPPr>
                <a:lvl1pPr algn="ctr">
                  <a:defRPr>
                    <a:solidFill>
                      <a:srgbClr val="0070C0"/>
                    </a:solidFill>
                    <a:latin typeface="SamsungOne-400" panose="020B0503030303020204" pitchFamily="34" charset="0"/>
                    <a:ea typeface="SamsungOne-400" panose="020B0503030303020204" pitchFamily="34" charset="0"/>
                    <a:cs typeface="Times New Roman" panose="02020603050405020304" pitchFamily="18" charset="0"/>
                  </a:defRPr>
                </a:lvl1pPr>
              </a:lstStyle>
              <a:p>
                <a:r>
                  <a:rPr lang="vi-VN" altLang="ko-KR" b="1" dirty="0">
                    <a:solidFill>
                      <a:schemeClr val="tx1"/>
                    </a:solidFill>
                  </a:rPr>
                  <a:t>Quan hệ tương quan âm mạnh</a:t>
                </a:r>
              </a:p>
            </p:txBody>
          </p:sp>
          <p:grpSp>
            <p:nvGrpSpPr>
              <p:cNvPr id="88" name="그룹 87">
                <a:extLst>
                  <a:ext uri="{FF2B5EF4-FFF2-40B4-BE49-F238E27FC236}">
                    <a16:creationId xmlns:a16="http://schemas.microsoft.com/office/drawing/2014/main" id="{61AD5E6C-BD37-4DA8-802C-F4302713767A}"/>
                  </a:ext>
                </a:extLst>
              </p:cNvPr>
              <p:cNvGrpSpPr/>
              <p:nvPr/>
            </p:nvGrpSpPr>
            <p:grpSpPr>
              <a:xfrm>
                <a:off x="5467094" y="1844824"/>
                <a:ext cx="2851855" cy="2886337"/>
                <a:chOff x="1682045" y="2052347"/>
                <a:chExt cx="2851855" cy="2886337"/>
              </a:xfrm>
            </p:grpSpPr>
            <p:grpSp>
              <p:nvGrpSpPr>
                <p:cNvPr id="112" name="그룹 111">
                  <a:extLst>
                    <a:ext uri="{FF2B5EF4-FFF2-40B4-BE49-F238E27FC236}">
                      <a16:creationId xmlns:a16="http://schemas.microsoft.com/office/drawing/2014/main" id="{29E8575B-B0FA-4A7E-A197-FC90DE0450F5}"/>
                    </a:ext>
                  </a:extLst>
                </p:cNvPr>
                <p:cNvGrpSpPr/>
                <p:nvPr/>
              </p:nvGrpSpPr>
              <p:grpSpPr>
                <a:xfrm>
                  <a:off x="2117473" y="2237014"/>
                  <a:ext cx="2340429" cy="2280558"/>
                  <a:chOff x="2084614" y="1638300"/>
                  <a:chExt cx="2340429" cy="2280558"/>
                </a:xfrm>
              </p:grpSpPr>
              <p:cxnSp>
                <p:nvCxnSpPr>
                  <p:cNvPr id="115" name="직선 화살표 연결선 114">
                    <a:extLst>
                      <a:ext uri="{FF2B5EF4-FFF2-40B4-BE49-F238E27FC236}">
                        <a16:creationId xmlns:a16="http://schemas.microsoft.com/office/drawing/2014/main" id="{C632DB66-C5EB-44D4-9FB3-6F92E5AC52C8}"/>
                      </a:ext>
                    </a:extLst>
                  </p:cNvPr>
                  <p:cNvCxnSpPr>
                    <a:cxnSpLocks/>
                  </p:cNvCxnSpPr>
                  <p:nvPr/>
                </p:nvCxnSpPr>
                <p:spPr>
                  <a:xfrm>
                    <a:off x="2084614" y="3918858"/>
                    <a:ext cx="2340429"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88B3892-6D75-4EF2-9CE5-65DEF5B7D3F0}"/>
                      </a:ext>
                    </a:extLst>
                  </p:cNvPr>
                  <p:cNvCxnSpPr>
                    <a:cxnSpLocks/>
                  </p:cNvCxnSpPr>
                  <p:nvPr/>
                </p:nvCxnSpPr>
                <p:spPr>
                  <a:xfrm flipV="1">
                    <a:off x="2084614" y="1638300"/>
                    <a:ext cx="0" cy="2280558"/>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0F80A781-78D6-4F4A-B93B-1132D8CD5E5D}"/>
                        </a:ext>
                      </a:extLst>
                    </p:cNvPr>
                    <p:cNvSpPr txBox="1"/>
                    <p:nvPr/>
                  </p:nvSpPr>
                  <p:spPr>
                    <a:xfrm>
                      <a:off x="4098472" y="4569352"/>
                      <a:ext cx="435428" cy="369332"/>
                    </a:xfrm>
                    <a:prstGeom prst="rect">
                      <a:avLst/>
                    </a:prstGeom>
                    <a:noFill/>
                  </p:spPr>
                  <p:txBody>
                    <a:bodyPr wrap="square" rtlCol="0">
                      <a:spAutoFit/>
                      <a:scene3d>
                        <a:camera prst="orthographicFront"/>
                        <a:lightRig rig="threePt" dir="t"/>
                      </a:scene3d>
                      <a:sp3d>
                        <a:bevelT w="0" h="6350"/>
                      </a:sp3d>
                    </a:bodyPr>
                    <a:lstStyle>
                      <a:defPPr>
                        <a:defRPr lang="en-US"/>
                      </a:defPPr>
                      <a:lvl1pPr algn="ctr">
                        <a:defRPr i="1">
                          <a:solidFill>
                            <a:srgbClr val="FF0000"/>
                          </a:solidFill>
                          <a:latin typeface="Cambria Math" panose="02040503050406030204" pitchFamily="18" charset="0"/>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r>
                              <a:rPr lang="en-US" altLang="ko-KR" dirty="0" smtClean="0">
                                <a:ln>
                                  <a:noFill/>
                                </a:ln>
                                <a:latin typeface="Cambria Math" panose="02040503050406030204" pitchFamily="18" charset="0"/>
                              </a:rPr>
                              <m:t>𝑋</m:t>
                            </m:r>
                          </m:oMath>
                        </m:oMathPara>
                      </a14:m>
                      <a:endParaRPr lang="ko-KR" altLang="en-US" dirty="0">
                        <a:ln>
                          <a:noFill/>
                        </a:ln>
                      </a:endParaRPr>
                    </a:p>
                  </p:txBody>
                </p:sp>
              </mc:Choice>
              <mc:Fallback xmlns="">
                <p:sp>
                  <p:nvSpPr>
                    <p:cNvPr id="37" name="TextBox 36">
                      <a:extLst>
                        <a:ext uri="{FF2B5EF4-FFF2-40B4-BE49-F238E27FC236}">
                          <a16:creationId xmlns:a16="http://schemas.microsoft.com/office/drawing/2014/main" xmlns:a14="http://schemas.microsoft.com/office/drawing/2010/main" xmlns="" id="{693FD306-526F-4989-A269-612AA234F995}"/>
                        </a:ext>
                      </a:extLst>
                    </p:cNvPr>
                    <p:cNvSpPr txBox="1">
                      <a:spLocks noRot="1" noChangeAspect="1" noMove="1" noResize="1" noEditPoints="1" noAdjustHandles="1" noChangeArrowheads="1" noChangeShapeType="1" noTextEdit="1"/>
                    </p:cNvSpPr>
                    <p:nvPr/>
                  </p:nvSpPr>
                  <p:spPr>
                    <a:xfrm>
                      <a:off x="4098472" y="4569352"/>
                      <a:ext cx="435428" cy="369332"/>
                    </a:xfrm>
                    <a:prstGeom prst="rect">
                      <a:avLst/>
                    </a:prstGeom>
                    <a:blipFill rotWithShape="0">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F9781BA7-7AC2-48E9-8476-0DC46051E8A2}"/>
                        </a:ext>
                      </a:extLst>
                    </p:cNvPr>
                    <p:cNvSpPr txBox="1"/>
                    <p:nvPr/>
                  </p:nvSpPr>
                  <p:spPr>
                    <a:xfrm>
                      <a:off x="1682045" y="2052347"/>
                      <a:ext cx="435428" cy="369332"/>
                    </a:xfrm>
                    <a:prstGeom prst="rect">
                      <a:avLst/>
                    </a:prstGeom>
                    <a:noFill/>
                  </p:spPr>
                  <p:txBody>
                    <a:bodyPr wrap="square" rtlCol="0">
                      <a:spAutoFit/>
                      <a:scene3d>
                        <a:camera prst="orthographicFront"/>
                        <a:lightRig rig="threePt" dir="t"/>
                      </a:scene3d>
                      <a:sp3d>
                        <a:bevelT w="0" h="6350"/>
                      </a:sp3d>
                    </a:bodyPr>
                    <a:lstStyle>
                      <a:defPPr>
                        <a:defRPr lang="en-US"/>
                      </a:defPPr>
                      <a:lvl1pPr algn="ctr">
                        <a:defRPr i="1">
                          <a:solidFill>
                            <a:srgbClr val="0070C0"/>
                          </a:solidFill>
                          <a:latin typeface="Cambria Math" panose="02040503050406030204" pitchFamily="18" charset="0"/>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r>
                              <a:rPr lang="en-US" altLang="ko-KR" dirty="0" smtClean="0">
                                <a:ln>
                                  <a:noFill/>
                                </a:ln>
                                <a:solidFill>
                                  <a:srgbClr val="1429A0"/>
                                </a:solidFill>
                                <a:latin typeface="Cambria Math" panose="02040503050406030204" pitchFamily="18" charset="0"/>
                              </a:rPr>
                              <m:t>𝑌</m:t>
                            </m:r>
                          </m:oMath>
                        </m:oMathPara>
                      </a14:m>
                      <a:endParaRPr lang="ko-KR" altLang="en-US" dirty="0">
                        <a:ln>
                          <a:noFill/>
                        </a:ln>
                        <a:solidFill>
                          <a:srgbClr val="1429A0"/>
                        </a:solidFill>
                      </a:endParaRPr>
                    </a:p>
                  </p:txBody>
                </p:sp>
              </mc:Choice>
              <mc:Fallback xmlns="">
                <p:sp>
                  <p:nvSpPr>
                    <p:cNvPr id="114" name="TextBox 113">
                      <a:extLst>
                        <a:ext uri="{FF2B5EF4-FFF2-40B4-BE49-F238E27FC236}">
                          <a16:creationId xmlns:a16="http://schemas.microsoft.com/office/drawing/2014/main" id="{F9781BA7-7AC2-48E9-8476-0DC46051E8A2}"/>
                        </a:ext>
                      </a:extLst>
                    </p:cNvPr>
                    <p:cNvSpPr txBox="1">
                      <a:spLocks noRot="1" noChangeAspect="1" noMove="1" noResize="1" noEditPoints="1" noAdjustHandles="1" noChangeArrowheads="1" noChangeShapeType="1" noTextEdit="1"/>
                    </p:cNvSpPr>
                    <p:nvPr/>
                  </p:nvSpPr>
                  <p:spPr>
                    <a:xfrm>
                      <a:off x="1682045" y="2052347"/>
                      <a:ext cx="435428" cy="369332"/>
                    </a:xfrm>
                    <a:prstGeom prst="rect">
                      <a:avLst/>
                    </a:prstGeom>
                    <a:blipFill>
                      <a:blip r:embed="rId4"/>
                      <a:stretch>
                        <a:fillRect/>
                      </a:stretch>
                    </a:blipFill>
                  </p:spPr>
                  <p:txBody>
                    <a:bodyPr/>
                    <a:lstStyle/>
                    <a:p>
                      <a:r>
                        <a:rPr lang="ko-KR" altLang="en-US">
                          <a:noFill/>
                        </a:rPr>
                        <a:t> </a:t>
                      </a:r>
                    </a:p>
                  </p:txBody>
                </p:sp>
              </mc:Fallback>
            </mc:AlternateContent>
          </p:grpSp>
          <p:sp>
            <p:nvSpPr>
              <p:cNvPr id="111" name="TextBox 110">
                <a:extLst>
                  <a:ext uri="{FF2B5EF4-FFF2-40B4-BE49-F238E27FC236}">
                    <a16:creationId xmlns:a16="http://schemas.microsoft.com/office/drawing/2014/main" id="{4580E216-9F4C-4AE2-86C9-E0BA2172C383}"/>
                  </a:ext>
                </a:extLst>
              </p:cNvPr>
              <p:cNvSpPr txBox="1"/>
              <p:nvPr/>
            </p:nvSpPr>
            <p:spPr>
              <a:xfrm>
                <a:off x="5562197" y="4918742"/>
                <a:ext cx="3015341" cy="369332"/>
              </a:xfrm>
              <a:prstGeom prst="rect">
                <a:avLst/>
              </a:prstGeom>
              <a:noFill/>
            </p:spPr>
            <p:txBody>
              <a:bodyPr wrap="square" rtlCol="0">
                <a:spAutoFit/>
                <a:scene3d>
                  <a:camera prst="orthographicFront"/>
                  <a:lightRig rig="threePt" dir="t"/>
                </a:scene3d>
                <a:sp3d>
                  <a:bevelT w="0" h="6350"/>
                </a:sp3d>
              </a:bodyPr>
              <a:lstStyle>
                <a:defPPr>
                  <a:defRPr lang="en-US"/>
                </a:defPPr>
                <a:lvl1pPr algn="ctr">
                  <a:defRPr>
                    <a:solidFill>
                      <a:srgbClr val="0070C0"/>
                    </a:solidFill>
                    <a:latin typeface="SamsungOne-400" panose="020B0503030303020204" pitchFamily="34" charset="0"/>
                    <a:ea typeface="SamsungOne-400" panose="020B0503030303020204" pitchFamily="34" charset="0"/>
                    <a:cs typeface="Times New Roman" panose="02020603050405020304" pitchFamily="18" charset="0"/>
                  </a:defRPr>
                </a:lvl1pPr>
              </a:lstStyle>
              <a:p>
                <a:r>
                  <a:rPr lang="vi-VN" altLang="ko-KR" b="1" dirty="0">
                    <a:solidFill>
                      <a:schemeClr val="tx1"/>
                    </a:solidFill>
                  </a:rPr>
                  <a:t>Quan hệ tương quan âm yếu</a:t>
                </a:r>
              </a:p>
            </p:txBody>
          </p:sp>
          <p:grpSp>
            <p:nvGrpSpPr>
              <p:cNvPr id="60" name="그룹 59">
                <a:extLst>
                  <a:ext uri="{FF2B5EF4-FFF2-40B4-BE49-F238E27FC236}">
                    <a16:creationId xmlns:a16="http://schemas.microsoft.com/office/drawing/2014/main" id="{C69ACD62-6BB9-46D3-A232-59CCC1488116}"/>
                  </a:ext>
                </a:extLst>
              </p:cNvPr>
              <p:cNvGrpSpPr/>
              <p:nvPr/>
            </p:nvGrpSpPr>
            <p:grpSpPr>
              <a:xfrm>
                <a:off x="1927444" y="2345935"/>
                <a:ext cx="1913326" cy="1671430"/>
                <a:chOff x="1852297" y="3130638"/>
                <a:chExt cx="1913326" cy="1671430"/>
              </a:xfrm>
            </p:grpSpPr>
            <p:sp>
              <p:nvSpPr>
                <p:cNvPr id="61" name="타원 60">
                  <a:extLst>
                    <a:ext uri="{FF2B5EF4-FFF2-40B4-BE49-F238E27FC236}">
                      <a16:creationId xmlns:a16="http://schemas.microsoft.com/office/drawing/2014/main" id="{5CDB6F11-0ADC-45AB-AB49-FF1E40A98613}"/>
                    </a:ext>
                  </a:extLst>
                </p:cNvPr>
                <p:cNvSpPr/>
                <p:nvPr/>
              </p:nvSpPr>
              <p:spPr>
                <a:xfrm>
                  <a:off x="1909338" y="317893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62" name="타원 61">
                  <a:extLst>
                    <a:ext uri="{FF2B5EF4-FFF2-40B4-BE49-F238E27FC236}">
                      <a16:creationId xmlns:a16="http://schemas.microsoft.com/office/drawing/2014/main" id="{C644DFC5-A077-4767-B9E6-D3A7F0ECD74B}"/>
                    </a:ext>
                  </a:extLst>
                </p:cNvPr>
                <p:cNvSpPr/>
                <p:nvPr/>
              </p:nvSpPr>
              <p:spPr>
                <a:xfrm>
                  <a:off x="2203824" y="3411488"/>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63" name="타원 62">
                  <a:extLst>
                    <a:ext uri="{FF2B5EF4-FFF2-40B4-BE49-F238E27FC236}">
                      <a16:creationId xmlns:a16="http://schemas.microsoft.com/office/drawing/2014/main" id="{75511E97-67C9-48D1-8195-0D047FBCF6CD}"/>
                    </a:ext>
                  </a:extLst>
                </p:cNvPr>
                <p:cNvSpPr/>
                <p:nvPr/>
              </p:nvSpPr>
              <p:spPr>
                <a:xfrm>
                  <a:off x="2390798" y="359190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64" name="타원 63">
                  <a:extLst>
                    <a:ext uri="{FF2B5EF4-FFF2-40B4-BE49-F238E27FC236}">
                      <a16:creationId xmlns:a16="http://schemas.microsoft.com/office/drawing/2014/main" id="{0AC76D6E-5E07-48D2-A304-EA2A9E59A737}"/>
                    </a:ext>
                  </a:extLst>
                </p:cNvPr>
                <p:cNvSpPr/>
                <p:nvPr/>
              </p:nvSpPr>
              <p:spPr>
                <a:xfrm>
                  <a:off x="2763192" y="389080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65" name="타원 64">
                  <a:extLst>
                    <a:ext uri="{FF2B5EF4-FFF2-40B4-BE49-F238E27FC236}">
                      <a16:creationId xmlns:a16="http://schemas.microsoft.com/office/drawing/2014/main" id="{C4452829-9F97-460E-A83C-46A47A4044CC}"/>
                    </a:ext>
                  </a:extLst>
                </p:cNvPr>
                <p:cNvSpPr/>
                <p:nvPr/>
              </p:nvSpPr>
              <p:spPr>
                <a:xfrm>
                  <a:off x="3094782" y="420833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66" name="타원 65">
                  <a:extLst>
                    <a:ext uri="{FF2B5EF4-FFF2-40B4-BE49-F238E27FC236}">
                      <a16:creationId xmlns:a16="http://schemas.microsoft.com/office/drawing/2014/main" id="{1436E49A-CDC2-425A-86F9-465DDF62E637}"/>
                    </a:ext>
                  </a:extLst>
                </p:cNvPr>
                <p:cNvSpPr/>
                <p:nvPr/>
              </p:nvSpPr>
              <p:spPr>
                <a:xfrm>
                  <a:off x="2566626" y="37620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17" name="타원 116">
                  <a:extLst>
                    <a:ext uri="{FF2B5EF4-FFF2-40B4-BE49-F238E27FC236}">
                      <a16:creationId xmlns:a16="http://schemas.microsoft.com/office/drawing/2014/main" id="{0C113970-3B65-4C06-92F0-6B4632232232}"/>
                    </a:ext>
                  </a:extLst>
                </p:cNvPr>
                <p:cNvSpPr/>
                <p:nvPr/>
              </p:nvSpPr>
              <p:spPr>
                <a:xfrm>
                  <a:off x="2882934" y="4017230"/>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18" name="타원 117">
                  <a:extLst>
                    <a:ext uri="{FF2B5EF4-FFF2-40B4-BE49-F238E27FC236}">
                      <a16:creationId xmlns:a16="http://schemas.microsoft.com/office/drawing/2014/main" id="{795ACB87-85FF-4110-AB16-11C5C3BE6AF8}"/>
                    </a:ext>
                  </a:extLst>
                </p:cNvPr>
                <p:cNvSpPr/>
                <p:nvPr/>
              </p:nvSpPr>
              <p:spPr>
                <a:xfrm>
                  <a:off x="2069818" y="331341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19" name="타원 118">
                  <a:extLst>
                    <a:ext uri="{FF2B5EF4-FFF2-40B4-BE49-F238E27FC236}">
                      <a16:creationId xmlns:a16="http://schemas.microsoft.com/office/drawing/2014/main" id="{7F46315F-55BA-4459-873B-80B101A5D6DD}"/>
                    </a:ext>
                  </a:extLst>
                </p:cNvPr>
                <p:cNvSpPr/>
                <p:nvPr/>
              </p:nvSpPr>
              <p:spPr>
                <a:xfrm>
                  <a:off x="3391842" y="446729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20" name="타원 119">
                  <a:extLst>
                    <a:ext uri="{FF2B5EF4-FFF2-40B4-BE49-F238E27FC236}">
                      <a16:creationId xmlns:a16="http://schemas.microsoft.com/office/drawing/2014/main" id="{DBCE3B7C-F794-416A-9752-93A7E895A41F}"/>
                    </a:ext>
                  </a:extLst>
                </p:cNvPr>
                <p:cNvSpPr/>
                <p:nvPr/>
              </p:nvSpPr>
              <p:spPr>
                <a:xfrm>
                  <a:off x="3225835" y="432636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21" name="타원 120">
                  <a:extLst>
                    <a:ext uri="{FF2B5EF4-FFF2-40B4-BE49-F238E27FC236}">
                      <a16:creationId xmlns:a16="http://schemas.microsoft.com/office/drawing/2014/main" id="{9553346D-8456-4741-935D-71531C36A71A}"/>
                    </a:ext>
                  </a:extLst>
                </p:cNvPr>
                <p:cNvSpPr/>
                <p:nvPr/>
              </p:nvSpPr>
              <p:spPr>
                <a:xfrm>
                  <a:off x="3602339" y="465009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cxnSp>
              <p:nvCxnSpPr>
                <p:cNvPr id="122" name="직선 연결선 121">
                  <a:extLst>
                    <a:ext uri="{FF2B5EF4-FFF2-40B4-BE49-F238E27FC236}">
                      <a16:creationId xmlns:a16="http://schemas.microsoft.com/office/drawing/2014/main" id="{04AE6FBD-930B-43F6-83F4-B77F5CF85A31}"/>
                    </a:ext>
                  </a:extLst>
                </p:cNvPr>
                <p:cNvCxnSpPr>
                  <a:cxnSpLocks/>
                </p:cNvCxnSpPr>
                <p:nvPr/>
              </p:nvCxnSpPr>
              <p:spPr>
                <a:xfrm>
                  <a:off x="1852297" y="3130638"/>
                  <a:ext cx="1913326" cy="1671430"/>
                </a:xfrm>
                <a:prstGeom prst="line">
                  <a:avLst/>
                </a:prstGeom>
                <a:ln>
                  <a:solidFill>
                    <a:srgbClr val="193EB0"/>
                  </a:solidFill>
                  <a:prstDash val="dash"/>
                </a:ln>
              </p:spPr>
              <p:style>
                <a:lnRef idx="1">
                  <a:schemeClr val="accent1"/>
                </a:lnRef>
                <a:fillRef idx="0">
                  <a:schemeClr val="accent1"/>
                </a:fillRef>
                <a:effectRef idx="0">
                  <a:schemeClr val="accent1"/>
                </a:effectRef>
                <a:fontRef idx="minor">
                  <a:schemeClr val="tx1"/>
                </a:fontRef>
              </p:style>
            </p:cxnSp>
          </p:grpSp>
          <p:grpSp>
            <p:nvGrpSpPr>
              <p:cNvPr id="123" name="그룹 122">
                <a:extLst>
                  <a:ext uri="{FF2B5EF4-FFF2-40B4-BE49-F238E27FC236}">
                    <a16:creationId xmlns:a16="http://schemas.microsoft.com/office/drawing/2014/main" id="{C6D7E2A7-4D3B-4ABA-9E08-8CB777A1C808}"/>
                  </a:ext>
                </a:extLst>
              </p:cNvPr>
              <p:cNvGrpSpPr/>
              <p:nvPr/>
            </p:nvGrpSpPr>
            <p:grpSpPr>
              <a:xfrm>
                <a:off x="6155308" y="2401814"/>
                <a:ext cx="1913326" cy="1671430"/>
                <a:chOff x="6241708" y="3186517"/>
                <a:chExt cx="1913326" cy="1671430"/>
              </a:xfrm>
            </p:grpSpPr>
            <p:sp>
              <p:nvSpPr>
                <p:cNvPr id="124" name="타원 123">
                  <a:extLst>
                    <a:ext uri="{FF2B5EF4-FFF2-40B4-BE49-F238E27FC236}">
                      <a16:creationId xmlns:a16="http://schemas.microsoft.com/office/drawing/2014/main" id="{1AA43D8B-955E-4367-8615-427FE4D374B1}"/>
                    </a:ext>
                  </a:extLst>
                </p:cNvPr>
                <p:cNvSpPr/>
                <p:nvPr/>
              </p:nvSpPr>
              <p:spPr>
                <a:xfrm>
                  <a:off x="6658605" y="335522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25" name="타원 124">
                  <a:extLst>
                    <a:ext uri="{FF2B5EF4-FFF2-40B4-BE49-F238E27FC236}">
                      <a16:creationId xmlns:a16="http://schemas.microsoft.com/office/drawing/2014/main" id="{9514B7C3-441F-4FD6-9E1D-2486CD007FEF}"/>
                    </a:ext>
                  </a:extLst>
                </p:cNvPr>
                <p:cNvSpPr/>
                <p:nvPr/>
              </p:nvSpPr>
              <p:spPr>
                <a:xfrm>
                  <a:off x="6707245" y="408709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26" name="타원 125">
                  <a:extLst>
                    <a:ext uri="{FF2B5EF4-FFF2-40B4-BE49-F238E27FC236}">
                      <a16:creationId xmlns:a16="http://schemas.microsoft.com/office/drawing/2014/main" id="{68B2CAE8-2308-4B82-9555-3E6194E01A7A}"/>
                    </a:ext>
                  </a:extLst>
                </p:cNvPr>
                <p:cNvSpPr/>
                <p:nvPr/>
              </p:nvSpPr>
              <p:spPr>
                <a:xfrm>
                  <a:off x="6914195" y="4361726"/>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27" name="타원 126">
                  <a:extLst>
                    <a:ext uri="{FF2B5EF4-FFF2-40B4-BE49-F238E27FC236}">
                      <a16:creationId xmlns:a16="http://schemas.microsoft.com/office/drawing/2014/main" id="{3D293029-003D-429D-BF97-1B7B6AA9D7AE}"/>
                    </a:ext>
                  </a:extLst>
                </p:cNvPr>
                <p:cNvSpPr/>
                <p:nvPr/>
              </p:nvSpPr>
              <p:spPr>
                <a:xfrm>
                  <a:off x="7325270" y="428938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28" name="타원 127">
                  <a:extLst>
                    <a:ext uri="{FF2B5EF4-FFF2-40B4-BE49-F238E27FC236}">
                      <a16:creationId xmlns:a16="http://schemas.microsoft.com/office/drawing/2014/main" id="{9C5B9519-7107-490B-8E3B-C254AC83DEA9}"/>
                    </a:ext>
                  </a:extLst>
                </p:cNvPr>
                <p:cNvSpPr/>
                <p:nvPr/>
              </p:nvSpPr>
              <p:spPr>
                <a:xfrm>
                  <a:off x="7690977" y="4199130"/>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29" name="타원 128">
                  <a:extLst>
                    <a:ext uri="{FF2B5EF4-FFF2-40B4-BE49-F238E27FC236}">
                      <a16:creationId xmlns:a16="http://schemas.microsoft.com/office/drawing/2014/main" id="{44948276-323F-4DC8-95C5-2C47D2561330}"/>
                    </a:ext>
                  </a:extLst>
                </p:cNvPr>
                <p:cNvSpPr/>
                <p:nvPr/>
              </p:nvSpPr>
              <p:spPr>
                <a:xfrm>
                  <a:off x="6928852" y="3794640"/>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30" name="타원 129">
                  <a:extLst>
                    <a:ext uri="{FF2B5EF4-FFF2-40B4-BE49-F238E27FC236}">
                      <a16:creationId xmlns:a16="http://schemas.microsoft.com/office/drawing/2014/main" id="{E2480575-0B30-4F99-8DD8-487E9846B0A8}"/>
                    </a:ext>
                  </a:extLst>
                </p:cNvPr>
                <p:cNvSpPr/>
                <p:nvPr/>
              </p:nvSpPr>
              <p:spPr>
                <a:xfrm>
                  <a:off x="7556027" y="3738858"/>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31" name="타원 130">
                  <a:extLst>
                    <a:ext uri="{FF2B5EF4-FFF2-40B4-BE49-F238E27FC236}">
                      <a16:creationId xmlns:a16="http://schemas.microsoft.com/office/drawing/2014/main" id="{3446DC93-86D7-41F7-A995-9CA44D77DAB4}"/>
                    </a:ext>
                  </a:extLst>
                </p:cNvPr>
                <p:cNvSpPr/>
                <p:nvPr/>
              </p:nvSpPr>
              <p:spPr>
                <a:xfrm>
                  <a:off x="7045201" y="411765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32" name="타원 131">
                  <a:extLst>
                    <a:ext uri="{FF2B5EF4-FFF2-40B4-BE49-F238E27FC236}">
                      <a16:creationId xmlns:a16="http://schemas.microsoft.com/office/drawing/2014/main" id="{2D9FED63-4970-457A-99DA-42099A126C2A}"/>
                    </a:ext>
                  </a:extLst>
                </p:cNvPr>
                <p:cNvSpPr/>
                <p:nvPr/>
              </p:nvSpPr>
              <p:spPr>
                <a:xfrm>
                  <a:off x="7683664" y="410554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33" name="타원 132">
                  <a:extLst>
                    <a:ext uri="{FF2B5EF4-FFF2-40B4-BE49-F238E27FC236}">
                      <a16:creationId xmlns:a16="http://schemas.microsoft.com/office/drawing/2014/main" id="{BD58D46E-14AB-400A-9E57-147B0E00EBD5}"/>
                    </a:ext>
                  </a:extLst>
                </p:cNvPr>
                <p:cNvSpPr/>
                <p:nvPr/>
              </p:nvSpPr>
              <p:spPr>
                <a:xfrm>
                  <a:off x="7230017" y="360798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34" name="타원 133">
                  <a:extLst>
                    <a:ext uri="{FF2B5EF4-FFF2-40B4-BE49-F238E27FC236}">
                      <a16:creationId xmlns:a16="http://schemas.microsoft.com/office/drawing/2014/main" id="{C7F8FFC9-FF5C-4382-BDF1-63CBBD833CD3}"/>
                    </a:ext>
                  </a:extLst>
                </p:cNvPr>
                <p:cNvSpPr/>
                <p:nvPr/>
              </p:nvSpPr>
              <p:spPr>
                <a:xfrm>
                  <a:off x="7785554" y="472263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35" name="타원 134">
                  <a:extLst>
                    <a:ext uri="{FF2B5EF4-FFF2-40B4-BE49-F238E27FC236}">
                      <a16:creationId xmlns:a16="http://schemas.microsoft.com/office/drawing/2014/main" id="{63B0114A-9CBD-4CFF-8543-2674E4CACE68}"/>
                    </a:ext>
                  </a:extLst>
                </p:cNvPr>
                <p:cNvSpPr/>
                <p:nvPr/>
              </p:nvSpPr>
              <p:spPr>
                <a:xfrm>
                  <a:off x="7632659" y="4530456"/>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36" name="타원 135">
                  <a:extLst>
                    <a:ext uri="{FF2B5EF4-FFF2-40B4-BE49-F238E27FC236}">
                      <a16:creationId xmlns:a16="http://schemas.microsoft.com/office/drawing/2014/main" id="{2A2E29A0-D4B1-4D12-83C5-23C24F02D262}"/>
                    </a:ext>
                  </a:extLst>
                </p:cNvPr>
                <p:cNvSpPr/>
                <p:nvPr/>
              </p:nvSpPr>
              <p:spPr>
                <a:xfrm>
                  <a:off x="7178319" y="44581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37" name="타원 136">
                  <a:extLst>
                    <a:ext uri="{FF2B5EF4-FFF2-40B4-BE49-F238E27FC236}">
                      <a16:creationId xmlns:a16="http://schemas.microsoft.com/office/drawing/2014/main" id="{F49352F7-5547-4A64-985B-C2757ABA8F93}"/>
                    </a:ext>
                  </a:extLst>
                </p:cNvPr>
                <p:cNvSpPr/>
                <p:nvPr/>
              </p:nvSpPr>
              <p:spPr>
                <a:xfrm>
                  <a:off x="6820129" y="346434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38" name="타원 137">
                  <a:extLst>
                    <a:ext uri="{FF2B5EF4-FFF2-40B4-BE49-F238E27FC236}">
                      <a16:creationId xmlns:a16="http://schemas.microsoft.com/office/drawing/2014/main" id="{4EF36E85-74F9-4379-85C7-66C932FC650E}"/>
                    </a:ext>
                  </a:extLst>
                </p:cNvPr>
                <p:cNvSpPr/>
                <p:nvPr/>
              </p:nvSpPr>
              <p:spPr>
                <a:xfrm>
                  <a:off x="6634942" y="3778310"/>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39" name="타원 138">
                  <a:extLst>
                    <a:ext uri="{FF2B5EF4-FFF2-40B4-BE49-F238E27FC236}">
                      <a16:creationId xmlns:a16="http://schemas.microsoft.com/office/drawing/2014/main" id="{1854C9EA-EED9-43A6-A442-F49B6902C951}"/>
                    </a:ext>
                  </a:extLst>
                </p:cNvPr>
                <p:cNvSpPr/>
                <p:nvPr/>
              </p:nvSpPr>
              <p:spPr>
                <a:xfrm>
                  <a:off x="7262117" y="3907588"/>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40" name="타원 139">
                  <a:extLst>
                    <a:ext uri="{FF2B5EF4-FFF2-40B4-BE49-F238E27FC236}">
                      <a16:creationId xmlns:a16="http://schemas.microsoft.com/office/drawing/2014/main" id="{B5342B8A-DD3A-4A05-9669-6FC948DF33C0}"/>
                    </a:ext>
                  </a:extLst>
                </p:cNvPr>
                <p:cNvSpPr/>
                <p:nvPr/>
              </p:nvSpPr>
              <p:spPr>
                <a:xfrm>
                  <a:off x="7389754" y="427427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41" name="타원 140">
                  <a:extLst>
                    <a:ext uri="{FF2B5EF4-FFF2-40B4-BE49-F238E27FC236}">
                      <a16:creationId xmlns:a16="http://schemas.microsoft.com/office/drawing/2014/main" id="{E169F5CB-8A7B-4D68-BBB0-DD015FFF5E9A}"/>
                    </a:ext>
                  </a:extLst>
                </p:cNvPr>
                <p:cNvSpPr/>
                <p:nvPr/>
              </p:nvSpPr>
              <p:spPr>
                <a:xfrm>
                  <a:off x="7066738" y="377671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42" name="타원 141">
                  <a:extLst>
                    <a:ext uri="{FF2B5EF4-FFF2-40B4-BE49-F238E27FC236}">
                      <a16:creationId xmlns:a16="http://schemas.microsoft.com/office/drawing/2014/main" id="{6D99C962-7306-469D-B415-C12FCFB244B6}"/>
                    </a:ext>
                  </a:extLst>
                </p:cNvPr>
                <p:cNvSpPr/>
                <p:nvPr/>
              </p:nvSpPr>
              <p:spPr>
                <a:xfrm>
                  <a:off x="7742020" y="3878988"/>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43" name="타원 142">
                  <a:extLst>
                    <a:ext uri="{FF2B5EF4-FFF2-40B4-BE49-F238E27FC236}">
                      <a16:creationId xmlns:a16="http://schemas.microsoft.com/office/drawing/2014/main" id="{AA4C84F6-BFDA-467B-8ADD-9F69D690D973}"/>
                    </a:ext>
                  </a:extLst>
                </p:cNvPr>
                <p:cNvSpPr/>
                <p:nvPr/>
              </p:nvSpPr>
              <p:spPr>
                <a:xfrm>
                  <a:off x="7937954" y="446681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44" name="타원 143">
                  <a:extLst>
                    <a:ext uri="{FF2B5EF4-FFF2-40B4-BE49-F238E27FC236}">
                      <a16:creationId xmlns:a16="http://schemas.microsoft.com/office/drawing/2014/main" id="{190B8E73-DDA5-44D0-A612-D5390509D384}"/>
                    </a:ext>
                  </a:extLst>
                </p:cNvPr>
                <p:cNvSpPr/>
                <p:nvPr/>
              </p:nvSpPr>
              <p:spPr>
                <a:xfrm>
                  <a:off x="6471655" y="358237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cxnSp>
              <p:nvCxnSpPr>
                <p:cNvPr id="145" name="직선 연결선 144">
                  <a:extLst>
                    <a:ext uri="{FF2B5EF4-FFF2-40B4-BE49-F238E27FC236}">
                      <a16:creationId xmlns:a16="http://schemas.microsoft.com/office/drawing/2014/main" id="{46C418AC-EB56-46E9-BD4F-A1280F0610FF}"/>
                    </a:ext>
                  </a:extLst>
                </p:cNvPr>
                <p:cNvCxnSpPr>
                  <a:cxnSpLocks/>
                </p:cNvCxnSpPr>
                <p:nvPr/>
              </p:nvCxnSpPr>
              <p:spPr>
                <a:xfrm>
                  <a:off x="6241708" y="3186517"/>
                  <a:ext cx="1913326" cy="1671430"/>
                </a:xfrm>
                <a:prstGeom prst="line">
                  <a:avLst/>
                </a:prstGeom>
                <a:ln>
                  <a:solidFill>
                    <a:srgbClr val="193EB0"/>
                  </a:solidFill>
                  <a:prstDash val="dash"/>
                </a:ln>
              </p:spPr>
              <p:style>
                <a:lnRef idx="1">
                  <a:schemeClr val="accent1"/>
                </a:lnRef>
                <a:fillRef idx="0">
                  <a:schemeClr val="accent1"/>
                </a:fillRef>
                <a:effectRef idx="0">
                  <a:schemeClr val="accent1"/>
                </a:effectRef>
                <a:fontRef idx="minor">
                  <a:schemeClr val="tx1"/>
                </a:fontRef>
              </p:style>
            </p:cxnSp>
          </p:grpSp>
        </p:grpSp>
      </p:grpSp>
      <p:sp>
        <p:nvSpPr>
          <p:cNvPr id="67" name="직사각형 66">
            <a:extLst>
              <a:ext uri="{FF2B5EF4-FFF2-40B4-BE49-F238E27FC236}">
                <a16:creationId xmlns:a16="http://schemas.microsoft.com/office/drawing/2014/main" id="{EDE93619-283F-4196-916C-FEBB08FCA755}"/>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vi-VN" altLang="ko-KR" sz="1400" dirty="0">
                <a:solidFill>
                  <a:schemeClr val="tx1"/>
                </a:solidFill>
                <a:latin typeface="SamsungOne-400" panose="020B0503030303020204" pitchFamily="34" charset="0"/>
                <a:ea typeface="SamsungOne-400" panose="020B0503030303020204" pitchFamily="34" charset="0"/>
              </a:rPr>
              <a:t>Quan hệ tương quan:</a:t>
            </a:r>
          </a:p>
        </p:txBody>
      </p:sp>
    </p:spTree>
    <p:extLst>
      <p:ext uri="{BB962C8B-B14F-4D97-AF65-F5344CB8AC3E}">
        <p14:creationId xmlns:p14="http://schemas.microsoft.com/office/powerpoint/2010/main" val="386187186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kết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hợp</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02</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grpSp>
        <p:nvGrpSpPr>
          <p:cNvPr id="3" name="그룹 2"/>
          <p:cNvGrpSpPr/>
          <p:nvPr/>
        </p:nvGrpSpPr>
        <p:grpSpPr>
          <a:xfrm>
            <a:off x="830943" y="1880828"/>
            <a:ext cx="8023340" cy="3772552"/>
            <a:chOff x="990972" y="1792521"/>
            <a:chExt cx="8023340" cy="3772552"/>
          </a:xfrm>
        </p:grpSpPr>
        <p:sp>
          <p:nvSpPr>
            <p:cNvPr id="9" name="직사각형 8">
              <a:extLst>
                <a:ext uri="{FF2B5EF4-FFF2-40B4-BE49-F238E27FC236}">
                  <a16:creationId xmlns:a16="http://schemas.microsoft.com/office/drawing/2014/main" id="{10386AD8-C191-4FBB-A754-A3027DC056E6}"/>
                </a:ext>
              </a:extLst>
            </p:cNvPr>
            <p:cNvSpPr/>
            <p:nvPr/>
          </p:nvSpPr>
          <p:spPr>
            <a:xfrm>
              <a:off x="990972" y="1792521"/>
              <a:ext cx="8023340" cy="36560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 name="그룹 1">
              <a:extLst>
                <a:ext uri="{FF2B5EF4-FFF2-40B4-BE49-F238E27FC236}">
                  <a16:creationId xmlns:a16="http://schemas.microsoft.com/office/drawing/2014/main" id="{BD97BDAD-C716-4484-97F0-73248A892E1B}"/>
                </a:ext>
              </a:extLst>
            </p:cNvPr>
            <p:cNvGrpSpPr/>
            <p:nvPr/>
          </p:nvGrpSpPr>
          <p:grpSpPr>
            <a:xfrm>
              <a:off x="1279593" y="1844824"/>
              <a:ext cx="7297945" cy="3720249"/>
              <a:chOff x="1279593" y="1844824"/>
              <a:chExt cx="7297945" cy="3720249"/>
            </a:xfrm>
          </p:grpSpPr>
          <p:grpSp>
            <p:nvGrpSpPr>
              <p:cNvPr id="68" name="그룹 67">
                <a:extLst>
                  <a:ext uri="{FF2B5EF4-FFF2-40B4-BE49-F238E27FC236}">
                    <a16:creationId xmlns:a16="http://schemas.microsoft.com/office/drawing/2014/main" id="{6661F0D9-C2D4-45C0-91E7-C001305624A1}"/>
                  </a:ext>
                </a:extLst>
              </p:cNvPr>
              <p:cNvGrpSpPr/>
              <p:nvPr/>
            </p:nvGrpSpPr>
            <p:grpSpPr>
              <a:xfrm>
                <a:off x="1279593" y="1844824"/>
                <a:ext cx="2851855" cy="2886337"/>
                <a:chOff x="1682045" y="2052347"/>
                <a:chExt cx="2851855" cy="2886337"/>
              </a:xfrm>
            </p:grpSpPr>
            <p:grpSp>
              <p:nvGrpSpPr>
                <p:cNvPr id="82" name="그룹 81">
                  <a:extLst>
                    <a:ext uri="{FF2B5EF4-FFF2-40B4-BE49-F238E27FC236}">
                      <a16:creationId xmlns:a16="http://schemas.microsoft.com/office/drawing/2014/main" id="{C8B7CDED-1622-4A57-AAA0-A562520B9F09}"/>
                    </a:ext>
                  </a:extLst>
                </p:cNvPr>
                <p:cNvGrpSpPr/>
                <p:nvPr/>
              </p:nvGrpSpPr>
              <p:grpSpPr>
                <a:xfrm>
                  <a:off x="2117473" y="2237014"/>
                  <a:ext cx="2340429" cy="2280558"/>
                  <a:chOff x="2084614" y="1638300"/>
                  <a:chExt cx="2340429" cy="2280558"/>
                </a:xfrm>
              </p:grpSpPr>
              <p:cxnSp>
                <p:nvCxnSpPr>
                  <p:cNvPr id="85" name="직선 화살표 연결선 84">
                    <a:extLst>
                      <a:ext uri="{FF2B5EF4-FFF2-40B4-BE49-F238E27FC236}">
                        <a16:creationId xmlns:a16="http://schemas.microsoft.com/office/drawing/2014/main" id="{FA68B12A-7E6C-426E-BF81-820D58998758}"/>
                      </a:ext>
                    </a:extLst>
                  </p:cNvPr>
                  <p:cNvCxnSpPr>
                    <a:cxnSpLocks/>
                  </p:cNvCxnSpPr>
                  <p:nvPr/>
                </p:nvCxnSpPr>
                <p:spPr>
                  <a:xfrm>
                    <a:off x="2084614" y="3918858"/>
                    <a:ext cx="2340429"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5FD28A9C-2186-4423-A428-34B8B2D9CE7F}"/>
                      </a:ext>
                    </a:extLst>
                  </p:cNvPr>
                  <p:cNvCxnSpPr>
                    <a:cxnSpLocks/>
                  </p:cNvCxnSpPr>
                  <p:nvPr/>
                </p:nvCxnSpPr>
                <p:spPr>
                  <a:xfrm flipV="1">
                    <a:off x="2084614" y="1638300"/>
                    <a:ext cx="0" cy="2280558"/>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9789A57C-FB38-4555-9976-A1DA18900B02}"/>
                        </a:ext>
                      </a:extLst>
                    </p:cNvPr>
                    <p:cNvSpPr txBox="1"/>
                    <p:nvPr/>
                  </p:nvSpPr>
                  <p:spPr>
                    <a:xfrm>
                      <a:off x="4098472" y="4569352"/>
                      <a:ext cx="435428" cy="369332"/>
                    </a:xfrm>
                    <a:prstGeom prst="rect">
                      <a:avLst/>
                    </a:prstGeom>
                    <a:noFill/>
                  </p:spPr>
                  <p:txBody>
                    <a:bodyPr wrap="square" rtlCol="0">
                      <a:spAutoFit/>
                      <a:scene3d>
                        <a:camera prst="orthographicFront"/>
                        <a:lightRig rig="threePt" dir="t"/>
                      </a:scene3d>
                      <a:sp3d>
                        <a:bevelT w="0" h="6350"/>
                      </a:sp3d>
                    </a:bodyPr>
                    <a:lstStyle>
                      <a:defPPr>
                        <a:defRPr lang="en-US"/>
                      </a:defPPr>
                      <a:lvl1pPr algn="ctr">
                        <a:defRPr i="1">
                          <a:solidFill>
                            <a:srgbClr val="FF0000"/>
                          </a:solidFill>
                          <a:latin typeface="Cambria Math" panose="02040503050406030204" pitchFamily="18" charset="0"/>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r>
                              <a:rPr lang="en-US" altLang="ko-KR" dirty="0" smtClean="0">
                                <a:ln>
                                  <a:noFill/>
                                </a:ln>
                                <a:latin typeface="Cambria Math" panose="02040503050406030204" pitchFamily="18" charset="0"/>
                              </a:rPr>
                              <m:t>𝑋</m:t>
                            </m:r>
                          </m:oMath>
                        </m:oMathPara>
                      </a14:m>
                      <a:endParaRPr lang="ko-KR" altLang="en-US" dirty="0">
                        <a:ln>
                          <a:noFill/>
                        </a:ln>
                      </a:endParaRPr>
                    </a:p>
                  </p:txBody>
                </p:sp>
              </mc:Choice>
              <mc:Fallback xmlns="">
                <p:sp>
                  <p:nvSpPr>
                    <p:cNvPr id="17" name="TextBox 16">
                      <a:extLst>
                        <a:ext uri="{FF2B5EF4-FFF2-40B4-BE49-F238E27FC236}">
                          <a16:creationId xmlns:a16="http://schemas.microsoft.com/office/drawing/2014/main" xmlns:a14="http://schemas.microsoft.com/office/drawing/2010/main" xmlns="" id="{FA542A04-B52F-4357-A467-70E2CC3CB814}"/>
                        </a:ext>
                      </a:extLst>
                    </p:cNvPr>
                    <p:cNvSpPr txBox="1">
                      <a:spLocks noRot="1" noChangeAspect="1" noMove="1" noResize="1" noEditPoints="1" noAdjustHandles="1" noChangeArrowheads="1" noChangeShapeType="1" noTextEdit="1"/>
                    </p:cNvSpPr>
                    <p:nvPr/>
                  </p:nvSpPr>
                  <p:spPr>
                    <a:xfrm>
                      <a:off x="4098472" y="4569352"/>
                      <a:ext cx="435428" cy="369332"/>
                    </a:xfrm>
                    <a:prstGeom prst="rect">
                      <a:avLst/>
                    </a:prstGeom>
                    <a:blipFill rotWithShape="0">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C269C7FB-E95F-4E32-9AA8-8469AB2E4252}"/>
                        </a:ext>
                      </a:extLst>
                    </p:cNvPr>
                    <p:cNvSpPr txBox="1"/>
                    <p:nvPr/>
                  </p:nvSpPr>
                  <p:spPr>
                    <a:xfrm>
                      <a:off x="1682045" y="2052347"/>
                      <a:ext cx="435428" cy="369332"/>
                    </a:xfrm>
                    <a:prstGeom prst="rect">
                      <a:avLst/>
                    </a:prstGeom>
                    <a:noFill/>
                  </p:spPr>
                  <p:txBody>
                    <a:bodyPr wrap="square" rtlCol="0">
                      <a:spAutoFit/>
                      <a:scene3d>
                        <a:camera prst="orthographicFront"/>
                        <a:lightRig rig="threePt" dir="t"/>
                      </a:scene3d>
                      <a:sp3d>
                        <a:bevelT w="0" h="6350"/>
                      </a:sp3d>
                    </a:bodyPr>
                    <a:lstStyle>
                      <a:defPPr>
                        <a:defRPr lang="en-US"/>
                      </a:defPPr>
                      <a:lvl1pPr algn="ctr">
                        <a:defRPr i="1">
                          <a:solidFill>
                            <a:srgbClr val="0070C0"/>
                          </a:solidFill>
                          <a:latin typeface="Cambria Math" panose="02040503050406030204" pitchFamily="18" charset="0"/>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r>
                              <a:rPr lang="en-US" altLang="ko-KR" dirty="0" smtClean="0">
                                <a:ln>
                                  <a:noFill/>
                                </a:ln>
                                <a:solidFill>
                                  <a:srgbClr val="1429A0"/>
                                </a:solidFill>
                                <a:latin typeface="Cambria Math" panose="02040503050406030204" pitchFamily="18" charset="0"/>
                              </a:rPr>
                              <m:t>𝑌</m:t>
                            </m:r>
                          </m:oMath>
                        </m:oMathPara>
                      </a14:m>
                      <a:endParaRPr lang="ko-KR" altLang="en-US" dirty="0">
                        <a:ln>
                          <a:noFill/>
                        </a:ln>
                        <a:solidFill>
                          <a:srgbClr val="1429A0"/>
                        </a:solidFill>
                      </a:endParaRPr>
                    </a:p>
                  </p:txBody>
                </p:sp>
              </mc:Choice>
              <mc:Fallback xmlns="">
                <p:sp>
                  <p:nvSpPr>
                    <p:cNvPr id="84" name="TextBox 83">
                      <a:extLst>
                        <a:ext uri="{FF2B5EF4-FFF2-40B4-BE49-F238E27FC236}">
                          <a16:creationId xmlns:a16="http://schemas.microsoft.com/office/drawing/2014/main" id="{C269C7FB-E95F-4E32-9AA8-8469AB2E4252}"/>
                        </a:ext>
                      </a:extLst>
                    </p:cNvPr>
                    <p:cNvSpPr txBox="1">
                      <a:spLocks noRot="1" noChangeAspect="1" noMove="1" noResize="1" noEditPoints="1" noAdjustHandles="1" noChangeArrowheads="1" noChangeShapeType="1" noTextEdit="1"/>
                    </p:cNvSpPr>
                    <p:nvPr/>
                  </p:nvSpPr>
                  <p:spPr>
                    <a:xfrm>
                      <a:off x="1682045" y="2052347"/>
                      <a:ext cx="435428" cy="369332"/>
                    </a:xfrm>
                    <a:prstGeom prst="rect">
                      <a:avLst/>
                    </a:prstGeom>
                    <a:blipFill>
                      <a:blip r:embed="rId4"/>
                      <a:stretch>
                        <a:fillRect/>
                      </a:stretch>
                    </a:blipFill>
                  </p:spPr>
                  <p:txBody>
                    <a:bodyPr/>
                    <a:lstStyle/>
                    <a:p>
                      <a:r>
                        <a:rPr lang="ko-KR" altLang="en-US">
                          <a:noFill/>
                        </a:rPr>
                        <a:t> </a:t>
                      </a:r>
                    </a:p>
                  </p:txBody>
                </p:sp>
              </mc:Fallback>
            </mc:AlternateContent>
          </p:grpSp>
          <p:sp>
            <p:nvSpPr>
              <p:cNvPr id="81" name="TextBox 80">
                <a:extLst>
                  <a:ext uri="{FF2B5EF4-FFF2-40B4-BE49-F238E27FC236}">
                    <a16:creationId xmlns:a16="http://schemas.microsoft.com/office/drawing/2014/main" id="{76B24F36-00EA-499B-A5C6-6D53E3AC63DA}"/>
                  </a:ext>
                </a:extLst>
              </p:cNvPr>
              <p:cNvSpPr txBox="1"/>
              <p:nvPr/>
            </p:nvSpPr>
            <p:spPr>
              <a:xfrm>
                <a:off x="1377564" y="4917229"/>
                <a:ext cx="3015341" cy="646331"/>
              </a:xfrm>
              <a:prstGeom prst="rect">
                <a:avLst/>
              </a:prstGeom>
              <a:noFill/>
            </p:spPr>
            <p:txBody>
              <a:bodyPr wrap="square" rtlCol="0">
                <a:spAutoFit/>
                <a:scene3d>
                  <a:camera prst="orthographicFront"/>
                  <a:lightRig rig="threePt" dir="t"/>
                </a:scene3d>
                <a:sp3d>
                  <a:bevelT w="0" h="6350"/>
                </a:sp3d>
              </a:bodyPr>
              <a:lstStyle>
                <a:defPPr>
                  <a:defRPr lang="en-US"/>
                </a:defPPr>
                <a:lvl1pPr algn="ctr">
                  <a:defRPr>
                    <a:solidFill>
                      <a:srgbClr val="0070C0"/>
                    </a:solidFill>
                    <a:latin typeface="SamsungOne-400" panose="020B0503030303020204" pitchFamily="34" charset="0"/>
                    <a:ea typeface="SamsungOne-400" panose="020B0503030303020204" pitchFamily="34" charset="0"/>
                    <a:cs typeface="Times New Roman" panose="02020603050405020304" pitchFamily="18" charset="0"/>
                  </a:defRPr>
                </a:lvl1pPr>
              </a:lstStyle>
              <a:p>
                <a:r>
                  <a:rPr lang="vi-VN" altLang="ko-KR" b="1" dirty="0">
                    <a:solidFill>
                      <a:schemeClr val="tx1"/>
                    </a:solidFill>
                  </a:rPr>
                  <a:t>Quan hệ tương quan dương mạnh</a:t>
                </a:r>
              </a:p>
            </p:txBody>
          </p:sp>
          <p:grpSp>
            <p:nvGrpSpPr>
              <p:cNvPr id="88" name="그룹 87">
                <a:extLst>
                  <a:ext uri="{FF2B5EF4-FFF2-40B4-BE49-F238E27FC236}">
                    <a16:creationId xmlns:a16="http://schemas.microsoft.com/office/drawing/2014/main" id="{61AD5E6C-BD37-4DA8-802C-F4302713767A}"/>
                  </a:ext>
                </a:extLst>
              </p:cNvPr>
              <p:cNvGrpSpPr/>
              <p:nvPr/>
            </p:nvGrpSpPr>
            <p:grpSpPr>
              <a:xfrm>
                <a:off x="5467094" y="1844824"/>
                <a:ext cx="2851855" cy="2886337"/>
                <a:chOff x="1682045" y="2052347"/>
                <a:chExt cx="2851855" cy="2886337"/>
              </a:xfrm>
            </p:grpSpPr>
            <p:grpSp>
              <p:nvGrpSpPr>
                <p:cNvPr id="112" name="그룹 111">
                  <a:extLst>
                    <a:ext uri="{FF2B5EF4-FFF2-40B4-BE49-F238E27FC236}">
                      <a16:creationId xmlns:a16="http://schemas.microsoft.com/office/drawing/2014/main" id="{29E8575B-B0FA-4A7E-A197-FC90DE0450F5}"/>
                    </a:ext>
                  </a:extLst>
                </p:cNvPr>
                <p:cNvGrpSpPr/>
                <p:nvPr/>
              </p:nvGrpSpPr>
              <p:grpSpPr>
                <a:xfrm>
                  <a:off x="2117473" y="2237014"/>
                  <a:ext cx="2340429" cy="2280558"/>
                  <a:chOff x="2084614" y="1638300"/>
                  <a:chExt cx="2340429" cy="2280558"/>
                </a:xfrm>
              </p:grpSpPr>
              <p:cxnSp>
                <p:nvCxnSpPr>
                  <p:cNvPr id="115" name="직선 화살표 연결선 114">
                    <a:extLst>
                      <a:ext uri="{FF2B5EF4-FFF2-40B4-BE49-F238E27FC236}">
                        <a16:creationId xmlns:a16="http://schemas.microsoft.com/office/drawing/2014/main" id="{C632DB66-C5EB-44D4-9FB3-6F92E5AC52C8}"/>
                      </a:ext>
                    </a:extLst>
                  </p:cNvPr>
                  <p:cNvCxnSpPr>
                    <a:cxnSpLocks/>
                  </p:cNvCxnSpPr>
                  <p:nvPr/>
                </p:nvCxnSpPr>
                <p:spPr>
                  <a:xfrm>
                    <a:off x="2084614" y="3918858"/>
                    <a:ext cx="2340429"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88B3892-6D75-4EF2-9CE5-65DEF5B7D3F0}"/>
                      </a:ext>
                    </a:extLst>
                  </p:cNvPr>
                  <p:cNvCxnSpPr>
                    <a:cxnSpLocks/>
                  </p:cNvCxnSpPr>
                  <p:nvPr/>
                </p:nvCxnSpPr>
                <p:spPr>
                  <a:xfrm flipV="1">
                    <a:off x="2084614" y="1638300"/>
                    <a:ext cx="0" cy="2280558"/>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0F80A781-78D6-4F4A-B93B-1132D8CD5E5D}"/>
                        </a:ext>
                      </a:extLst>
                    </p:cNvPr>
                    <p:cNvSpPr txBox="1"/>
                    <p:nvPr/>
                  </p:nvSpPr>
                  <p:spPr>
                    <a:xfrm>
                      <a:off x="4098472" y="4569352"/>
                      <a:ext cx="435428" cy="369332"/>
                    </a:xfrm>
                    <a:prstGeom prst="rect">
                      <a:avLst/>
                    </a:prstGeom>
                    <a:noFill/>
                  </p:spPr>
                  <p:txBody>
                    <a:bodyPr wrap="square" rtlCol="0">
                      <a:spAutoFit/>
                      <a:scene3d>
                        <a:camera prst="orthographicFront"/>
                        <a:lightRig rig="threePt" dir="t"/>
                      </a:scene3d>
                      <a:sp3d>
                        <a:bevelT w="0" h="6350"/>
                      </a:sp3d>
                    </a:bodyPr>
                    <a:lstStyle>
                      <a:defPPr>
                        <a:defRPr lang="en-US"/>
                      </a:defPPr>
                      <a:lvl1pPr algn="ctr">
                        <a:defRPr i="1">
                          <a:solidFill>
                            <a:srgbClr val="FF0000"/>
                          </a:solidFill>
                          <a:latin typeface="Cambria Math" panose="02040503050406030204" pitchFamily="18" charset="0"/>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r>
                              <a:rPr lang="en-US" altLang="ko-KR" dirty="0" smtClean="0">
                                <a:ln>
                                  <a:noFill/>
                                </a:ln>
                                <a:latin typeface="Cambria Math" panose="02040503050406030204" pitchFamily="18" charset="0"/>
                              </a:rPr>
                              <m:t>𝑋</m:t>
                            </m:r>
                          </m:oMath>
                        </m:oMathPara>
                      </a14:m>
                      <a:endParaRPr lang="ko-KR" altLang="en-US" dirty="0">
                        <a:ln>
                          <a:noFill/>
                        </a:ln>
                      </a:endParaRPr>
                    </a:p>
                  </p:txBody>
                </p:sp>
              </mc:Choice>
              <mc:Fallback xmlns="">
                <p:sp>
                  <p:nvSpPr>
                    <p:cNvPr id="37" name="TextBox 36">
                      <a:extLst>
                        <a:ext uri="{FF2B5EF4-FFF2-40B4-BE49-F238E27FC236}">
                          <a16:creationId xmlns:a16="http://schemas.microsoft.com/office/drawing/2014/main" xmlns:a14="http://schemas.microsoft.com/office/drawing/2010/main" xmlns="" id="{693FD306-526F-4989-A269-612AA234F995}"/>
                        </a:ext>
                      </a:extLst>
                    </p:cNvPr>
                    <p:cNvSpPr txBox="1">
                      <a:spLocks noRot="1" noChangeAspect="1" noMove="1" noResize="1" noEditPoints="1" noAdjustHandles="1" noChangeArrowheads="1" noChangeShapeType="1" noTextEdit="1"/>
                    </p:cNvSpPr>
                    <p:nvPr/>
                  </p:nvSpPr>
                  <p:spPr>
                    <a:xfrm>
                      <a:off x="4098472" y="4569352"/>
                      <a:ext cx="435428" cy="369332"/>
                    </a:xfrm>
                    <a:prstGeom prst="rect">
                      <a:avLst/>
                    </a:prstGeom>
                    <a:blipFill rotWithShape="0">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F9781BA7-7AC2-48E9-8476-0DC46051E8A2}"/>
                        </a:ext>
                      </a:extLst>
                    </p:cNvPr>
                    <p:cNvSpPr txBox="1"/>
                    <p:nvPr/>
                  </p:nvSpPr>
                  <p:spPr>
                    <a:xfrm>
                      <a:off x="1682045" y="2052347"/>
                      <a:ext cx="435428" cy="369332"/>
                    </a:xfrm>
                    <a:prstGeom prst="rect">
                      <a:avLst/>
                    </a:prstGeom>
                    <a:noFill/>
                  </p:spPr>
                  <p:txBody>
                    <a:bodyPr wrap="square" rtlCol="0">
                      <a:spAutoFit/>
                      <a:scene3d>
                        <a:camera prst="orthographicFront"/>
                        <a:lightRig rig="threePt" dir="t"/>
                      </a:scene3d>
                      <a:sp3d>
                        <a:bevelT w="0" h="6350"/>
                      </a:sp3d>
                    </a:bodyPr>
                    <a:lstStyle>
                      <a:defPPr>
                        <a:defRPr lang="en-US"/>
                      </a:defPPr>
                      <a:lvl1pPr algn="ctr">
                        <a:defRPr i="1">
                          <a:solidFill>
                            <a:srgbClr val="0070C0"/>
                          </a:solidFill>
                          <a:latin typeface="Cambria Math" panose="02040503050406030204" pitchFamily="18" charset="0"/>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r>
                              <a:rPr lang="en-US" altLang="ko-KR" dirty="0" smtClean="0">
                                <a:ln>
                                  <a:noFill/>
                                </a:ln>
                                <a:solidFill>
                                  <a:srgbClr val="1429A0"/>
                                </a:solidFill>
                                <a:latin typeface="Cambria Math" panose="02040503050406030204" pitchFamily="18" charset="0"/>
                              </a:rPr>
                              <m:t>𝑌</m:t>
                            </m:r>
                          </m:oMath>
                        </m:oMathPara>
                      </a14:m>
                      <a:endParaRPr lang="ko-KR" altLang="en-US" dirty="0">
                        <a:ln>
                          <a:noFill/>
                        </a:ln>
                        <a:solidFill>
                          <a:srgbClr val="1429A0"/>
                        </a:solidFill>
                      </a:endParaRPr>
                    </a:p>
                  </p:txBody>
                </p:sp>
              </mc:Choice>
              <mc:Fallback xmlns="">
                <p:sp>
                  <p:nvSpPr>
                    <p:cNvPr id="114" name="TextBox 113">
                      <a:extLst>
                        <a:ext uri="{FF2B5EF4-FFF2-40B4-BE49-F238E27FC236}">
                          <a16:creationId xmlns:a16="http://schemas.microsoft.com/office/drawing/2014/main" id="{F9781BA7-7AC2-48E9-8476-0DC46051E8A2}"/>
                        </a:ext>
                      </a:extLst>
                    </p:cNvPr>
                    <p:cNvSpPr txBox="1">
                      <a:spLocks noRot="1" noChangeAspect="1" noMove="1" noResize="1" noEditPoints="1" noAdjustHandles="1" noChangeArrowheads="1" noChangeShapeType="1" noTextEdit="1"/>
                    </p:cNvSpPr>
                    <p:nvPr/>
                  </p:nvSpPr>
                  <p:spPr>
                    <a:xfrm>
                      <a:off x="1682045" y="2052347"/>
                      <a:ext cx="435428" cy="369332"/>
                    </a:xfrm>
                    <a:prstGeom prst="rect">
                      <a:avLst/>
                    </a:prstGeom>
                    <a:blipFill>
                      <a:blip r:embed="rId4"/>
                      <a:stretch>
                        <a:fillRect/>
                      </a:stretch>
                    </a:blipFill>
                  </p:spPr>
                  <p:txBody>
                    <a:bodyPr/>
                    <a:lstStyle/>
                    <a:p>
                      <a:r>
                        <a:rPr lang="ko-KR" altLang="en-US">
                          <a:noFill/>
                        </a:rPr>
                        <a:t> </a:t>
                      </a:r>
                    </a:p>
                  </p:txBody>
                </p:sp>
              </mc:Fallback>
            </mc:AlternateContent>
          </p:grpSp>
          <p:sp>
            <p:nvSpPr>
              <p:cNvPr id="111" name="TextBox 110">
                <a:extLst>
                  <a:ext uri="{FF2B5EF4-FFF2-40B4-BE49-F238E27FC236}">
                    <a16:creationId xmlns:a16="http://schemas.microsoft.com/office/drawing/2014/main" id="{4580E216-9F4C-4AE2-86C9-E0BA2172C383}"/>
                  </a:ext>
                </a:extLst>
              </p:cNvPr>
              <p:cNvSpPr txBox="1"/>
              <p:nvPr/>
            </p:nvSpPr>
            <p:spPr>
              <a:xfrm>
                <a:off x="5562197" y="4918742"/>
                <a:ext cx="3015341" cy="646331"/>
              </a:xfrm>
              <a:prstGeom prst="rect">
                <a:avLst/>
              </a:prstGeom>
              <a:noFill/>
            </p:spPr>
            <p:txBody>
              <a:bodyPr wrap="square" rtlCol="0">
                <a:spAutoFit/>
                <a:scene3d>
                  <a:camera prst="orthographicFront"/>
                  <a:lightRig rig="threePt" dir="t"/>
                </a:scene3d>
                <a:sp3d>
                  <a:bevelT w="0" h="6350"/>
                </a:sp3d>
              </a:bodyPr>
              <a:lstStyle>
                <a:defPPr>
                  <a:defRPr lang="en-US"/>
                </a:defPPr>
                <a:lvl1pPr algn="ctr">
                  <a:defRPr>
                    <a:solidFill>
                      <a:srgbClr val="0070C0"/>
                    </a:solidFill>
                    <a:latin typeface="SamsungOne-400" panose="020B0503030303020204" pitchFamily="34" charset="0"/>
                    <a:ea typeface="SamsungOne-400" panose="020B0503030303020204" pitchFamily="34" charset="0"/>
                    <a:cs typeface="Times New Roman" panose="02020603050405020304" pitchFamily="18" charset="0"/>
                  </a:defRPr>
                </a:lvl1pPr>
              </a:lstStyle>
              <a:p>
                <a:r>
                  <a:rPr lang="vi-VN" altLang="ko-KR" b="1" dirty="0">
                    <a:solidFill>
                      <a:schemeClr val="tx1"/>
                    </a:solidFill>
                  </a:rPr>
                  <a:t>Hệ số tương quan dương mạnh</a:t>
                </a:r>
              </a:p>
            </p:txBody>
          </p:sp>
          <p:grpSp>
            <p:nvGrpSpPr>
              <p:cNvPr id="59" name="그룹 58">
                <a:extLst>
                  <a:ext uri="{FF2B5EF4-FFF2-40B4-BE49-F238E27FC236}">
                    <a16:creationId xmlns:a16="http://schemas.microsoft.com/office/drawing/2014/main" id="{A54FB724-29A6-412C-922A-53338EB5C63D}"/>
                  </a:ext>
                </a:extLst>
              </p:cNvPr>
              <p:cNvGrpSpPr/>
              <p:nvPr/>
            </p:nvGrpSpPr>
            <p:grpSpPr>
              <a:xfrm>
                <a:off x="1852297" y="2480843"/>
                <a:ext cx="1931429" cy="1606716"/>
                <a:chOff x="1852297" y="3195352"/>
                <a:chExt cx="1931429" cy="1606716"/>
              </a:xfrm>
            </p:grpSpPr>
            <p:grpSp>
              <p:nvGrpSpPr>
                <p:cNvPr id="67" name="그룹 66">
                  <a:extLst>
                    <a:ext uri="{FF2B5EF4-FFF2-40B4-BE49-F238E27FC236}">
                      <a16:creationId xmlns:a16="http://schemas.microsoft.com/office/drawing/2014/main" id="{908EE4E1-3839-4DE2-A4A2-3066E4B8A28C}"/>
                    </a:ext>
                  </a:extLst>
                </p:cNvPr>
                <p:cNvGrpSpPr/>
                <p:nvPr/>
              </p:nvGrpSpPr>
              <p:grpSpPr>
                <a:xfrm>
                  <a:off x="1871739" y="3251232"/>
                  <a:ext cx="1856176" cy="1539725"/>
                  <a:chOff x="2460957" y="2720838"/>
                  <a:chExt cx="1856176" cy="1539725"/>
                </a:xfrm>
              </p:grpSpPr>
              <p:sp>
                <p:nvSpPr>
                  <p:cNvPr id="70" name="타원 69">
                    <a:extLst>
                      <a:ext uri="{FF2B5EF4-FFF2-40B4-BE49-F238E27FC236}">
                        <a16:creationId xmlns:a16="http://schemas.microsoft.com/office/drawing/2014/main" id="{7BFEC80F-051D-46A9-BC63-E54194B06ADC}"/>
                      </a:ext>
                    </a:extLst>
                  </p:cNvPr>
                  <p:cNvSpPr/>
                  <p:nvPr/>
                </p:nvSpPr>
                <p:spPr>
                  <a:xfrm>
                    <a:off x="2460957" y="418856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71" name="타원 70">
                    <a:extLst>
                      <a:ext uri="{FF2B5EF4-FFF2-40B4-BE49-F238E27FC236}">
                        <a16:creationId xmlns:a16="http://schemas.microsoft.com/office/drawing/2014/main" id="{0B55DF59-DF93-47A8-942B-C0C64E3A2638}"/>
                      </a:ext>
                    </a:extLst>
                  </p:cNvPr>
                  <p:cNvSpPr/>
                  <p:nvPr/>
                </p:nvSpPr>
                <p:spPr>
                  <a:xfrm>
                    <a:off x="2738331" y="396526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72" name="타원 71">
                    <a:extLst>
                      <a:ext uri="{FF2B5EF4-FFF2-40B4-BE49-F238E27FC236}">
                        <a16:creationId xmlns:a16="http://schemas.microsoft.com/office/drawing/2014/main" id="{89737CE1-8A7F-49BC-9FDF-92BA9BBCDB6E}"/>
                      </a:ext>
                    </a:extLst>
                  </p:cNvPr>
                  <p:cNvSpPr/>
                  <p:nvPr/>
                </p:nvSpPr>
                <p:spPr>
                  <a:xfrm>
                    <a:off x="3026230" y="3725920"/>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73" name="타원 72">
                    <a:extLst>
                      <a:ext uri="{FF2B5EF4-FFF2-40B4-BE49-F238E27FC236}">
                        <a16:creationId xmlns:a16="http://schemas.microsoft.com/office/drawing/2014/main" id="{96DC5CE7-5E77-4BCF-9207-8D2FCC2C7C2C}"/>
                      </a:ext>
                    </a:extLst>
                  </p:cNvPr>
                  <p:cNvSpPr/>
                  <p:nvPr/>
                </p:nvSpPr>
                <p:spPr>
                  <a:xfrm>
                    <a:off x="3407229" y="340935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74" name="타원 73">
                    <a:extLst>
                      <a:ext uri="{FF2B5EF4-FFF2-40B4-BE49-F238E27FC236}">
                        <a16:creationId xmlns:a16="http://schemas.microsoft.com/office/drawing/2014/main" id="{CDBE3408-DD04-41AD-A7BF-5134B5DC5032}"/>
                      </a:ext>
                    </a:extLst>
                  </p:cNvPr>
                  <p:cNvSpPr/>
                  <p:nvPr/>
                </p:nvSpPr>
                <p:spPr>
                  <a:xfrm>
                    <a:off x="3738819" y="312272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75" name="타원 74">
                    <a:extLst>
                      <a:ext uri="{FF2B5EF4-FFF2-40B4-BE49-F238E27FC236}">
                        <a16:creationId xmlns:a16="http://schemas.microsoft.com/office/drawing/2014/main" id="{F10EE49A-2B98-4B85-A739-6936E40DB244}"/>
                      </a:ext>
                    </a:extLst>
                  </p:cNvPr>
                  <p:cNvSpPr/>
                  <p:nvPr/>
                </p:nvSpPr>
                <p:spPr>
                  <a:xfrm>
                    <a:off x="3200603" y="357896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76" name="타원 75">
                    <a:extLst>
                      <a:ext uri="{FF2B5EF4-FFF2-40B4-BE49-F238E27FC236}">
                        <a16:creationId xmlns:a16="http://schemas.microsoft.com/office/drawing/2014/main" id="{8B75983B-894E-4463-A02A-2557539B8236}"/>
                      </a:ext>
                    </a:extLst>
                  </p:cNvPr>
                  <p:cNvSpPr/>
                  <p:nvPr/>
                </p:nvSpPr>
                <p:spPr>
                  <a:xfrm>
                    <a:off x="3595007" y="324705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77" name="타원 76">
                    <a:extLst>
                      <a:ext uri="{FF2B5EF4-FFF2-40B4-BE49-F238E27FC236}">
                        <a16:creationId xmlns:a16="http://schemas.microsoft.com/office/drawing/2014/main" id="{AFFEEB12-02E5-4F2B-8B08-E66015892456}"/>
                      </a:ext>
                    </a:extLst>
                  </p:cNvPr>
                  <p:cNvSpPr/>
                  <p:nvPr/>
                </p:nvSpPr>
                <p:spPr>
                  <a:xfrm>
                    <a:off x="2624132" y="405281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78" name="타원 77">
                    <a:extLst>
                      <a:ext uri="{FF2B5EF4-FFF2-40B4-BE49-F238E27FC236}">
                        <a16:creationId xmlns:a16="http://schemas.microsoft.com/office/drawing/2014/main" id="{68458F1E-479F-4FD7-9264-2555D8930196}"/>
                      </a:ext>
                    </a:extLst>
                  </p:cNvPr>
                  <p:cNvSpPr/>
                  <p:nvPr/>
                </p:nvSpPr>
                <p:spPr>
                  <a:xfrm>
                    <a:off x="4035879" y="288093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79" name="타원 78">
                    <a:extLst>
                      <a:ext uri="{FF2B5EF4-FFF2-40B4-BE49-F238E27FC236}">
                        <a16:creationId xmlns:a16="http://schemas.microsoft.com/office/drawing/2014/main" id="{D7646644-477C-4D11-8934-C80C51740072}"/>
                      </a:ext>
                    </a:extLst>
                  </p:cNvPr>
                  <p:cNvSpPr/>
                  <p:nvPr/>
                </p:nvSpPr>
                <p:spPr>
                  <a:xfrm>
                    <a:off x="3869872" y="300671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80" name="타원 79">
                    <a:extLst>
                      <a:ext uri="{FF2B5EF4-FFF2-40B4-BE49-F238E27FC236}">
                        <a16:creationId xmlns:a16="http://schemas.microsoft.com/office/drawing/2014/main" id="{1A94BE34-324D-4B03-91CC-5FC6ABA1A6FE}"/>
                      </a:ext>
                    </a:extLst>
                  </p:cNvPr>
                  <p:cNvSpPr/>
                  <p:nvPr/>
                </p:nvSpPr>
                <p:spPr>
                  <a:xfrm>
                    <a:off x="4246376" y="2720838"/>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grpSp>
            <p:cxnSp>
              <p:nvCxnSpPr>
                <p:cNvPr id="69" name="직선 연결선 68">
                  <a:extLst>
                    <a:ext uri="{FF2B5EF4-FFF2-40B4-BE49-F238E27FC236}">
                      <a16:creationId xmlns:a16="http://schemas.microsoft.com/office/drawing/2014/main" id="{DCA2CB05-9C97-450B-91AA-265EC0E79AE5}"/>
                    </a:ext>
                  </a:extLst>
                </p:cNvPr>
                <p:cNvCxnSpPr>
                  <a:cxnSpLocks/>
                </p:cNvCxnSpPr>
                <p:nvPr/>
              </p:nvCxnSpPr>
              <p:spPr>
                <a:xfrm flipV="1">
                  <a:off x="1852297" y="3195352"/>
                  <a:ext cx="1931429" cy="1606716"/>
                </a:xfrm>
                <a:prstGeom prst="line">
                  <a:avLst/>
                </a:prstGeom>
                <a:ln>
                  <a:solidFill>
                    <a:srgbClr val="193EB0"/>
                  </a:solidFill>
                  <a:prstDash val="dash"/>
                </a:ln>
              </p:spPr>
              <p:style>
                <a:lnRef idx="1">
                  <a:schemeClr val="accent1"/>
                </a:lnRef>
                <a:fillRef idx="0">
                  <a:schemeClr val="accent1"/>
                </a:fillRef>
                <a:effectRef idx="0">
                  <a:schemeClr val="accent1"/>
                </a:effectRef>
                <a:fontRef idx="minor">
                  <a:schemeClr val="tx1"/>
                </a:fontRef>
              </p:style>
            </p:cxnSp>
          </p:grpSp>
          <p:grpSp>
            <p:nvGrpSpPr>
              <p:cNvPr id="87" name="그룹 86">
                <a:extLst>
                  <a:ext uri="{FF2B5EF4-FFF2-40B4-BE49-F238E27FC236}">
                    <a16:creationId xmlns:a16="http://schemas.microsoft.com/office/drawing/2014/main" id="{593A0AC2-1F15-4C3F-9AF4-A2AA1A46D2D0}"/>
                  </a:ext>
                </a:extLst>
              </p:cNvPr>
              <p:cNvGrpSpPr/>
              <p:nvPr/>
            </p:nvGrpSpPr>
            <p:grpSpPr>
              <a:xfrm>
                <a:off x="6040434" y="3494639"/>
                <a:ext cx="2144122" cy="395046"/>
                <a:chOff x="6209800" y="4209148"/>
                <a:chExt cx="2144122" cy="395046"/>
              </a:xfrm>
            </p:grpSpPr>
            <p:sp>
              <p:nvSpPr>
                <p:cNvPr id="89" name="타원 88">
                  <a:extLst>
                    <a:ext uri="{FF2B5EF4-FFF2-40B4-BE49-F238E27FC236}">
                      <a16:creationId xmlns:a16="http://schemas.microsoft.com/office/drawing/2014/main" id="{AA01076C-F8C5-4BA5-B477-6DE38A69083C}"/>
                    </a:ext>
                  </a:extLst>
                </p:cNvPr>
                <p:cNvSpPr/>
                <p:nvPr/>
              </p:nvSpPr>
              <p:spPr>
                <a:xfrm rot="1837327">
                  <a:off x="6260447" y="453219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90" name="타원 89">
                  <a:extLst>
                    <a:ext uri="{FF2B5EF4-FFF2-40B4-BE49-F238E27FC236}">
                      <a16:creationId xmlns:a16="http://schemas.microsoft.com/office/drawing/2014/main" id="{41AE694C-D1E0-4B5D-981A-1E4D881491CC}"/>
                    </a:ext>
                  </a:extLst>
                </p:cNvPr>
                <p:cNvSpPr/>
                <p:nvPr/>
              </p:nvSpPr>
              <p:spPr>
                <a:xfrm rot="1837327">
                  <a:off x="6612883" y="448132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91" name="타원 90">
                  <a:extLst>
                    <a:ext uri="{FF2B5EF4-FFF2-40B4-BE49-F238E27FC236}">
                      <a16:creationId xmlns:a16="http://schemas.microsoft.com/office/drawing/2014/main" id="{D10DB04F-9160-4A5E-ADA9-66CD27F16247}"/>
                    </a:ext>
                  </a:extLst>
                </p:cNvPr>
                <p:cNvSpPr/>
                <p:nvPr/>
              </p:nvSpPr>
              <p:spPr>
                <a:xfrm rot="1837327">
                  <a:off x="6933562" y="442200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92" name="타원 91">
                  <a:extLst>
                    <a:ext uri="{FF2B5EF4-FFF2-40B4-BE49-F238E27FC236}">
                      <a16:creationId xmlns:a16="http://schemas.microsoft.com/office/drawing/2014/main" id="{85F8134E-3EC4-4FB1-805B-DD5F60D84C10}"/>
                    </a:ext>
                  </a:extLst>
                </p:cNvPr>
                <p:cNvSpPr/>
                <p:nvPr/>
              </p:nvSpPr>
              <p:spPr>
                <a:xfrm rot="1837327">
                  <a:off x="7471667" y="434365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93" name="타원 92">
                  <a:extLst>
                    <a:ext uri="{FF2B5EF4-FFF2-40B4-BE49-F238E27FC236}">
                      <a16:creationId xmlns:a16="http://schemas.microsoft.com/office/drawing/2014/main" id="{03198032-8AA8-4C3C-ABC1-195A25B4AFD9}"/>
                    </a:ext>
                  </a:extLst>
                </p:cNvPr>
                <p:cNvSpPr/>
                <p:nvPr/>
              </p:nvSpPr>
              <p:spPr>
                <a:xfrm rot="1837327">
                  <a:off x="7903017" y="4265898"/>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94" name="타원 93">
                  <a:extLst>
                    <a:ext uri="{FF2B5EF4-FFF2-40B4-BE49-F238E27FC236}">
                      <a16:creationId xmlns:a16="http://schemas.microsoft.com/office/drawing/2014/main" id="{5594B5AD-47C7-415D-A26E-24179CCE3FF9}"/>
                    </a:ext>
                  </a:extLst>
                </p:cNvPr>
                <p:cNvSpPr/>
                <p:nvPr/>
              </p:nvSpPr>
              <p:spPr>
                <a:xfrm rot="1837327">
                  <a:off x="7207460" y="438436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95" name="타원 94">
                  <a:extLst>
                    <a:ext uri="{FF2B5EF4-FFF2-40B4-BE49-F238E27FC236}">
                      <a16:creationId xmlns:a16="http://schemas.microsoft.com/office/drawing/2014/main" id="{4F8057AE-2F1B-4264-9884-7CBD4CC3441A}"/>
                    </a:ext>
                  </a:extLst>
                </p:cNvPr>
                <p:cNvSpPr/>
                <p:nvPr/>
              </p:nvSpPr>
              <p:spPr>
                <a:xfrm rot="1837327">
                  <a:off x="7715930" y="4299636"/>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96" name="타원 95">
                  <a:extLst>
                    <a:ext uri="{FF2B5EF4-FFF2-40B4-BE49-F238E27FC236}">
                      <a16:creationId xmlns:a16="http://schemas.microsoft.com/office/drawing/2014/main" id="{CBA544CC-5ADD-41CE-ACDC-9C351717B378}"/>
                    </a:ext>
                  </a:extLst>
                </p:cNvPr>
                <p:cNvSpPr/>
                <p:nvPr/>
              </p:nvSpPr>
              <p:spPr>
                <a:xfrm rot="1837327">
                  <a:off x="6470014" y="449849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97" name="타원 96">
                  <a:extLst>
                    <a:ext uri="{FF2B5EF4-FFF2-40B4-BE49-F238E27FC236}">
                      <a16:creationId xmlns:a16="http://schemas.microsoft.com/office/drawing/2014/main" id="{263F167A-ACB6-4B13-8EE2-F62014C8B32C}"/>
                    </a:ext>
                  </a:extLst>
                </p:cNvPr>
                <p:cNvSpPr/>
                <p:nvPr/>
              </p:nvSpPr>
              <p:spPr>
                <a:xfrm rot="1837327">
                  <a:off x="8281808" y="4209148"/>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98" name="타원 97">
                  <a:extLst>
                    <a:ext uri="{FF2B5EF4-FFF2-40B4-BE49-F238E27FC236}">
                      <a16:creationId xmlns:a16="http://schemas.microsoft.com/office/drawing/2014/main" id="{88F9486B-046E-4AB4-BB21-D4562DFBBA11}"/>
                    </a:ext>
                  </a:extLst>
                </p:cNvPr>
                <p:cNvSpPr/>
                <p:nvPr/>
              </p:nvSpPr>
              <p:spPr>
                <a:xfrm rot="1837327">
                  <a:off x="8074885" y="423282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99" name="타원 98">
                  <a:extLst>
                    <a:ext uri="{FF2B5EF4-FFF2-40B4-BE49-F238E27FC236}">
                      <a16:creationId xmlns:a16="http://schemas.microsoft.com/office/drawing/2014/main" id="{AB475185-E5E1-48F0-B7ED-F32FB2A98014}"/>
                    </a:ext>
                  </a:extLst>
                </p:cNvPr>
                <p:cNvSpPr/>
                <p:nvPr/>
              </p:nvSpPr>
              <p:spPr>
                <a:xfrm rot="1837327">
                  <a:off x="6786452" y="444530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cxnSp>
              <p:nvCxnSpPr>
                <p:cNvPr id="100" name="직선 연결선 99">
                  <a:extLst>
                    <a:ext uri="{FF2B5EF4-FFF2-40B4-BE49-F238E27FC236}">
                      <a16:creationId xmlns:a16="http://schemas.microsoft.com/office/drawing/2014/main" id="{7E858CDE-D674-40CC-B37F-7797C07A550B}"/>
                    </a:ext>
                  </a:extLst>
                </p:cNvPr>
                <p:cNvCxnSpPr>
                  <a:cxnSpLocks/>
                </p:cNvCxnSpPr>
                <p:nvPr/>
              </p:nvCxnSpPr>
              <p:spPr>
                <a:xfrm flipV="1">
                  <a:off x="6209800" y="4219151"/>
                  <a:ext cx="2144122" cy="382357"/>
                </a:xfrm>
                <a:prstGeom prst="line">
                  <a:avLst/>
                </a:prstGeom>
                <a:ln>
                  <a:solidFill>
                    <a:srgbClr val="193EB0"/>
                  </a:solidFill>
                  <a:prstDash val="dash"/>
                </a:ln>
              </p:spPr>
              <p:style>
                <a:lnRef idx="1">
                  <a:schemeClr val="accent1"/>
                </a:lnRef>
                <a:fillRef idx="0">
                  <a:schemeClr val="accent1"/>
                </a:fillRef>
                <a:effectRef idx="0">
                  <a:schemeClr val="accent1"/>
                </a:effectRef>
                <a:fontRef idx="minor">
                  <a:schemeClr val="tx1"/>
                </a:fontRef>
              </p:style>
            </p:cxnSp>
          </p:grpSp>
        </p:grpSp>
      </p:grpSp>
      <p:sp>
        <p:nvSpPr>
          <p:cNvPr id="51" name="직사각형 50">
            <a:extLst>
              <a:ext uri="{FF2B5EF4-FFF2-40B4-BE49-F238E27FC236}">
                <a16:creationId xmlns:a16="http://schemas.microsoft.com/office/drawing/2014/main" id="{22D48CA9-32E5-451F-9927-60CD4BA9DA82}"/>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vi-VN" altLang="ko-KR" sz="1400" dirty="0">
                <a:solidFill>
                  <a:schemeClr val="tx1"/>
                </a:solidFill>
                <a:latin typeface="SamsungOne-400" panose="020B0503030303020204" pitchFamily="34" charset="0"/>
                <a:ea typeface="SamsungOne-400" panose="020B0503030303020204" pitchFamily="34" charset="0"/>
              </a:rPr>
              <a:t>Hệ số tương quan:</a:t>
            </a:r>
          </a:p>
        </p:txBody>
      </p:sp>
    </p:spTree>
    <p:extLst>
      <p:ext uri="{BB962C8B-B14F-4D97-AF65-F5344CB8AC3E}">
        <p14:creationId xmlns:p14="http://schemas.microsoft.com/office/powerpoint/2010/main" val="29382443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kết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hợp</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02</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grpSp>
        <p:nvGrpSpPr>
          <p:cNvPr id="3" name="그룹 2"/>
          <p:cNvGrpSpPr/>
          <p:nvPr/>
        </p:nvGrpSpPr>
        <p:grpSpPr>
          <a:xfrm>
            <a:off x="830943" y="1880828"/>
            <a:ext cx="8023340" cy="3772552"/>
            <a:chOff x="990972" y="1792521"/>
            <a:chExt cx="8023340" cy="3772552"/>
          </a:xfrm>
        </p:grpSpPr>
        <p:sp>
          <p:nvSpPr>
            <p:cNvPr id="9" name="직사각형 8">
              <a:extLst>
                <a:ext uri="{FF2B5EF4-FFF2-40B4-BE49-F238E27FC236}">
                  <a16:creationId xmlns:a16="http://schemas.microsoft.com/office/drawing/2014/main" id="{10386AD8-C191-4FBB-A754-A3027DC056E6}"/>
                </a:ext>
              </a:extLst>
            </p:cNvPr>
            <p:cNvSpPr/>
            <p:nvPr/>
          </p:nvSpPr>
          <p:spPr>
            <a:xfrm>
              <a:off x="990972" y="1792521"/>
              <a:ext cx="8023340" cy="36560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 name="그룹 1">
              <a:extLst>
                <a:ext uri="{FF2B5EF4-FFF2-40B4-BE49-F238E27FC236}">
                  <a16:creationId xmlns:a16="http://schemas.microsoft.com/office/drawing/2014/main" id="{A61749B5-26A5-4214-A8BB-214188D99B1B}"/>
                </a:ext>
              </a:extLst>
            </p:cNvPr>
            <p:cNvGrpSpPr/>
            <p:nvPr/>
          </p:nvGrpSpPr>
          <p:grpSpPr>
            <a:xfrm>
              <a:off x="1279593" y="1844824"/>
              <a:ext cx="7297945" cy="3720249"/>
              <a:chOff x="1279593" y="1844824"/>
              <a:chExt cx="7297945" cy="3720249"/>
            </a:xfrm>
          </p:grpSpPr>
          <p:grpSp>
            <p:nvGrpSpPr>
              <p:cNvPr id="68" name="그룹 67">
                <a:extLst>
                  <a:ext uri="{FF2B5EF4-FFF2-40B4-BE49-F238E27FC236}">
                    <a16:creationId xmlns:a16="http://schemas.microsoft.com/office/drawing/2014/main" id="{6661F0D9-C2D4-45C0-91E7-C001305624A1}"/>
                  </a:ext>
                </a:extLst>
              </p:cNvPr>
              <p:cNvGrpSpPr/>
              <p:nvPr/>
            </p:nvGrpSpPr>
            <p:grpSpPr>
              <a:xfrm>
                <a:off x="1279593" y="1844824"/>
                <a:ext cx="2851855" cy="2886337"/>
                <a:chOff x="1682045" y="2052347"/>
                <a:chExt cx="2851855" cy="2886337"/>
              </a:xfrm>
            </p:grpSpPr>
            <p:grpSp>
              <p:nvGrpSpPr>
                <p:cNvPr id="82" name="그룹 81">
                  <a:extLst>
                    <a:ext uri="{FF2B5EF4-FFF2-40B4-BE49-F238E27FC236}">
                      <a16:creationId xmlns:a16="http://schemas.microsoft.com/office/drawing/2014/main" id="{C8B7CDED-1622-4A57-AAA0-A562520B9F09}"/>
                    </a:ext>
                  </a:extLst>
                </p:cNvPr>
                <p:cNvGrpSpPr/>
                <p:nvPr/>
              </p:nvGrpSpPr>
              <p:grpSpPr>
                <a:xfrm>
                  <a:off x="2117473" y="2237014"/>
                  <a:ext cx="2340429" cy="2280558"/>
                  <a:chOff x="2084614" y="1638300"/>
                  <a:chExt cx="2340429" cy="2280558"/>
                </a:xfrm>
              </p:grpSpPr>
              <p:cxnSp>
                <p:nvCxnSpPr>
                  <p:cNvPr id="85" name="직선 화살표 연결선 84">
                    <a:extLst>
                      <a:ext uri="{FF2B5EF4-FFF2-40B4-BE49-F238E27FC236}">
                        <a16:creationId xmlns:a16="http://schemas.microsoft.com/office/drawing/2014/main" id="{FA68B12A-7E6C-426E-BF81-820D58998758}"/>
                      </a:ext>
                    </a:extLst>
                  </p:cNvPr>
                  <p:cNvCxnSpPr>
                    <a:cxnSpLocks/>
                  </p:cNvCxnSpPr>
                  <p:nvPr/>
                </p:nvCxnSpPr>
                <p:spPr>
                  <a:xfrm>
                    <a:off x="2084614" y="3918858"/>
                    <a:ext cx="2340429"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5FD28A9C-2186-4423-A428-34B8B2D9CE7F}"/>
                      </a:ext>
                    </a:extLst>
                  </p:cNvPr>
                  <p:cNvCxnSpPr>
                    <a:cxnSpLocks/>
                  </p:cNvCxnSpPr>
                  <p:nvPr/>
                </p:nvCxnSpPr>
                <p:spPr>
                  <a:xfrm flipV="1">
                    <a:off x="2084614" y="1638300"/>
                    <a:ext cx="0" cy="2280558"/>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9789A57C-FB38-4555-9976-A1DA18900B02}"/>
                        </a:ext>
                      </a:extLst>
                    </p:cNvPr>
                    <p:cNvSpPr txBox="1"/>
                    <p:nvPr/>
                  </p:nvSpPr>
                  <p:spPr>
                    <a:xfrm>
                      <a:off x="4098472" y="4569352"/>
                      <a:ext cx="435428" cy="369332"/>
                    </a:xfrm>
                    <a:prstGeom prst="rect">
                      <a:avLst/>
                    </a:prstGeom>
                    <a:noFill/>
                  </p:spPr>
                  <p:txBody>
                    <a:bodyPr wrap="square" rtlCol="0">
                      <a:spAutoFit/>
                      <a:scene3d>
                        <a:camera prst="orthographicFront"/>
                        <a:lightRig rig="threePt" dir="t"/>
                      </a:scene3d>
                      <a:sp3d>
                        <a:bevelT w="0" h="6350"/>
                      </a:sp3d>
                    </a:bodyPr>
                    <a:lstStyle>
                      <a:defPPr>
                        <a:defRPr lang="en-US"/>
                      </a:defPPr>
                      <a:lvl1pPr algn="ctr">
                        <a:defRPr i="1">
                          <a:solidFill>
                            <a:srgbClr val="FF0000"/>
                          </a:solidFill>
                          <a:latin typeface="Cambria Math" panose="02040503050406030204" pitchFamily="18" charset="0"/>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r>
                              <a:rPr lang="en-US" altLang="ko-KR" dirty="0" smtClean="0">
                                <a:ln>
                                  <a:noFill/>
                                </a:ln>
                                <a:latin typeface="Cambria Math" panose="02040503050406030204" pitchFamily="18" charset="0"/>
                              </a:rPr>
                              <m:t>𝑋</m:t>
                            </m:r>
                          </m:oMath>
                        </m:oMathPara>
                      </a14:m>
                      <a:endParaRPr lang="ko-KR" altLang="en-US" dirty="0">
                        <a:ln>
                          <a:noFill/>
                        </a:ln>
                      </a:endParaRPr>
                    </a:p>
                  </p:txBody>
                </p:sp>
              </mc:Choice>
              <mc:Fallback xmlns="">
                <p:sp>
                  <p:nvSpPr>
                    <p:cNvPr id="17" name="TextBox 16">
                      <a:extLst>
                        <a:ext uri="{FF2B5EF4-FFF2-40B4-BE49-F238E27FC236}">
                          <a16:creationId xmlns:a16="http://schemas.microsoft.com/office/drawing/2014/main" xmlns:a14="http://schemas.microsoft.com/office/drawing/2010/main" xmlns="" id="{FA542A04-B52F-4357-A467-70E2CC3CB814}"/>
                        </a:ext>
                      </a:extLst>
                    </p:cNvPr>
                    <p:cNvSpPr txBox="1">
                      <a:spLocks noRot="1" noChangeAspect="1" noMove="1" noResize="1" noEditPoints="1" noAdjustHandles="1" noChangeArrowheads="1" noChangeShapeType="1" noTextEdit="1"/>
                    </p:cNvSpPr>
                    <p:nvPr/>
                  </p:nvSpPr>
                  <p:spPr>
                    <a:xfrm>
                      <a:off x="4098472" y="4569352"/>
                      <a:ext cx="435428" cy="369332"/>
                    </a:xfrm>
                    <a:prstGeom prst="rect">
                      <a:avLst/>
                    </a:prstGeom>
                    <a:blipFill rotWithShape="0">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C269C7FB-E95F-4E32-9AA8-8469AB2E4252}"/>
                        </a:ext>
                      </a:extLst>
                    </p:cNvPr>
                    <p:cNvSpPr txBox="1"/>
                    <p:nvPr/>
                  </p:nvSpPr>
                  <p:spPr>
                    <a:xfrm>
                      <a:off x="1682045" y="2052347"/>
                      <a:ext cx="435428" cy="369332"/>
                    </a:xfrm>
                    <a:prstGeom prst="rect">
                      <a:avLst/>
                    </a:prstGeom>
                    <a:noFill/>
                  </p:spPr>
                  <p:txBody>
                    <a:bodyPr wrap="square" rtlCol="0">
                      <a:spAutoFit/>
                      <a:scene3d>
                        <a:camera prst="orthographicFront"/>
                        <a:lightRig rig="threePt" dir="t"/>
                      </a:scene3d>
                      <a:sp3d>
                        <a:bevelT w="0" h="6350"/>
                      </a:sp3d>
                    </a:bodyPr>
                    <a:lstStyle>
                      <a:defPPr>
                        <a:defRPr lang="en-US"/>
                      </a:defPPr>
                      <a:lvl1pPr algn="ctr">
                        <a:defRPr i="1">
                          <a:solidFill>
                            <a:srgbClr val="0070C0"/>
                          </a:solidFill>
                          <a:latin typeface="Cambria Math" panose="02040503050406030204" pitchFamily="18" charset="0"/>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r>
                              <a:rPr lang="en-US" altLang="ko-KR" dirty="0" smtClean="0">
                                <a:ln>
                                  <a:noFill/>
                                </a:ln>
                                <a:solidFill>
                                  <a:srgbClr val="1429A0"/>
                                </a:solidFill>
                                <a:latin typeface="Cambria Math" panose="02040503050406030204" pitchFamily="18" charset="0"/>
                              </a:rPr>
                              <m:t>𝑌</m:t>
                            </m:r>
                          </m:oMath>
                        </m:oMathPara>
                      </a14:m>
                      <a:endParaRPr lang="ko-KR" altLang="en-US" dirty="0">
                        <a:ln>
                          <a:noFill/>
                        </a:ln>
                        <a:solidFill>
                          <a:srgbClr val="1429A0"/>
                        </a:solidFill>
                      </a:endParaRPr>
                    </a:p>
                  </p:txBody>
                </p:sp>
              </mc:Choice>
              <mc:Fallback xmlns="">
                <p:sp>
                  <p:nvSpPr>
                    <p:cNvPr id="84" name="TextBox 83">
                      <a:extLst>
                        <a:ext uri="{FF2B5EF4-FFF2-40B4-BE49-F238E27FC236}">
                          <a16:creationId xmlns:a16="http://schemas.microsoft.com/office/drawing/2014/main" id="{C269C7FB-E95F-4E32-9AA8-8469AB2E4252}"/>
                        </a:ext>
                      </a:extLst>
                    </p:cNvPr>
                    <p:cNvSpPr txBox="1">
                      <a:spLocks noRot="1" noChangeAspect="1" noMove="1" noResize="1" noEditPoints="1" noAdjustHandles="1" noChangeArrowheads="1" noChangeShapeType="1" noTextEdit="1"/>
                    </p:cNvSpPr>
                    <p:nvPr/>
                  </p:nvSpPr>
                  <p:spPr>
                    <a:xfrm>
                      <a:off x="1682045" y="2052347"/>
                      <a:ext cx="435428" cy="369332"/>
                    </a:xfrm>
                    <a:prstGeom prst="rect">
                      <a:avLst/>
                    </a:prstGeom>
                    <a:blipFill>
                      <a:blip r:embed="rId4"/>
                      <a:stretch>
                        <a:fillRect/>
                      </a:stretch>
                    </a:blipFill>
                  </p:spPr>
                  <p:txBody>
                    <a:bodyPr/>
                    <a:lstStyle/>
                    <a:p>
                      <a:r>
                        <a:rPr lang="ko-KR" altLang="en-US">
                          <a:noFill/>
                        </a:rPr>
                        <a:t> </a:t>
                      </a:r>
                    </a:p>
                  </p:txBody>
                </p:sp>
              </mc:Fallback>
            </mc:AlternateContent>
          </p:grpSp>
          <p:sp>
            <p:nvSpPr>
              <p:cNvPr id="81" name="TextBox 80">
                <a:extLst>
                  <a:ext uri="{FF2B5EF4-FFF2-40B4-BE49-F238E27FC236}">
                    <a16:creationId xmlns:a16="http://schemas.microsoft.com/office/drawing/2014/main" id="{76B24F36-00EA-499B-A5C6-6D53E3AC63DA}"/>
                  </a:ext>
                </a:extLst>
              </p:cNvPr>
              <p:cNvSpPr txBox="1"/>
              <p:nvPr/>
            </p:nvSpPr>
            <p:spPr>
              <a:xfrm>
                <a:off x="1377564" y="4917229"/>
                <a:ext cx="3015341" cy="646331"/>
              </a:xfrm>
              <a:prstGeom prst="rect">
                <a:avLst/>
              </a:prstGeom>
              <a:noFill/>
            </p:spPr>
            <p:txBody>
              <a:bodyPr wrap="square" rtlCol="0">
                <a:spAutoFit/>
                <a:scene3d>
                  <a:camera prst="orthographicFront"/>
                  <a:lightRig rig="threePt" dir="t"/>
                </a:scene3d>
                <a:sp3d>
                  <a:bevelT w="0" h="6350"/>
                </a:sp3d>
              </a:bodyPr>
              <a:lstStyle>
                <a:defPPr>
                  <a:defRPr lang="en-US"/>
                </a:defPPr>
                <a:lvl1pPr algn="ctr">
                  <a:defRPr>
                    <a:solidFill>
                      <a:srgbClr val="0070C0"/>
                    </a:solidFill>
                    <a:latin typeface="SamsungOne-400" panose="020B0503030303020204" pitchFamily="34" charset="0"/>
                    <a:ea typeface="SamsungOne-400" panose="020B0503030303020204" pitchFamily="34" charset="0"/>
                    <a:cs typeface="Times New Roman" panose="02020603050405020304" pitchFamily="18" charset="0"/>
                  </a:defRPr>
                </a:lvl1pPr>
              </a:lstStyle>
              <a:p>
                <a:r>
                  <a:rPr lang="en-US" altLang="ko-KR" b="1" dirty="0" err="1">
                    <a:solidFill>
                      <a:schemeClr val="tx1"/>
                    </a:solidFill>
                  </a:rPr>
                  <a:t>Không</a:t>
                </a:r>
                <a:r>
                  <a:rPr lang="en-US" altLang="ko-KR" b="1" dirty="0">
                    <a:solidFill>
                      <a:schemeClr val="tx1"/>
                    </a:solidFill>
                  </a:rPr>
                  <a:t> </a:t>
                </a:r>
                <a:r>
                  <a:rPr lang="en-US" altLang="ko-KR" b="1" dirty="0" err="1">
                    <a:solidFill>
                      <a:schemeClr val="tx1"/>
                    </a:solidFill>
                  </a:rPr>
                  <a:t>có</a:t>
                </a:r>
                <a:r>
                  <a:rPr lang="en-US" altLang="ko-KR" b="1" dirty="0">
                    <a:solidFill>
                      <a:schemeClr val="tx1"/>
                    </a:solidFill>
                  </a:rPr>
                  <a:t> </a:t>
                </a:r>
                <a:r>
                  <a:rPr lang="en-US" altLang="ko-KR" b="1" dirty="0" err="1">
                    <a:solidFill>
                      <a:schemeClr val="tx1"/>
                    </a:solidFill>
                  </a:rPr>
                  <a:t>mối</a:t>
                </a:r>
                <a:r>
                  <a:rPr lang="en-US" altLang="ko-KR" b="1" dirty="0">
                    <a:solidFill>
                      <a:schemeClr val="tx1"/>
                    </a:solidFill>
                  </a:rPr>
                  <a:t> </a:t>
                </a:r>
                <a:r>
                  <a:rPr lang="en-US" altLang="ko-KR" b="1" dirty="0" err="1">
                    <a:solidFill>
                      <a:schemeClr val="tx1"/>
                    </a:solidFill>
                  </a:rPr>
                  <a:t>quan</a:t>
                </a:r>
                <a:r>
                  <a:rPr lang="en-US" altLang="ko-KR" b="1" dirty="0">
                    <a:solidFill>
                      <a:schemeClr val="tx1"/>
                    </a:solidFill>
                  </a:rPr>
                  <a:t> </a:t>
                </a:r>
                <a:r>
                  <a:rPr lang="en-US" altLang="ko-KR" b="1" dirty="0" err="1">
                    <a:solidFill>
                      <a:schemeClr val="tx1"/>
                    </a:solidFill>
                  </a:rPr>
                  <a:t>hệ</a:t>
                </a:r>
                <a:r>
                  <a:rPr lang="en-US" altLang="ko-KR" b="1" dirty="0">
                    <a:solidFill>
                      <a:schemeClr val="tx1"/>
                    </a:solidFill>
                  </a:rPr>
                  <a:t> </a:t>
                </a:r>
                <a:r>
                  <a:rPr lang="en-US" altLang="ko-KR" b="1" dirty="0" err="1">
                    <a:solidFill>
                      <a:schemeClr val="tx1"/>
                    </a:solidFill>
                  </a:rPr>
                  <a:t>tuyến</a:t>
                </a:r>
                <a:r>
                  <a:rPr lang="en-US" altLang="ko-KR" b="1" dirty="0">
                    <a:solidFill>
                      <a:schemeClr val="tx1"/>
                    </a:solidFill>
                  </a:rPr>
                  <a:t> </a:t>
                </a:r>
                <a:r>
                  <a:rPr lang="en-US" altLang="ko-KR" b="1" dirty="0" err="1">
                    <a:solidFill>
                      <a:schemeClr val="tx1"/>
                    </a:solidFill>
                  </a:rPr>
                  <a:t>tính</a:t>
                </a:r>
                <a:endParaRPr lang="en-US" altLang="ko-KR" b="1" dirty="0">
                  <a:solidFill>
                    <a:schemeClr val="tx1"/>
                  </a:solidFill>
                </a:endParaRPr>
              </a:p>
            </p:txBody>
          </p:sp>
          <p:grpSp>
            <p:nvGrpSpPr>
              <p:cNvPr id="88" name="그룹 87">
                <a:extLst>
                  <a:ext uri="{FF2B5EF4-FFF2-40B4-BE49-F238E27FC236}">
                    <a16:creationId xmlns:a16="http://schemas.microsoft.com/office/drawing/2014/main" id="{61AD5E6C-BD37-4DA8-802C-F4302713767A}"/>
                  </a:ext>
                </a:extLst>
              </p:cNvPr>
              <p:cNvGrpSpPr/>
              <p:nvPr/>
            </p:nvGrpSpPr>
            <p:grpSpPr>
              <a:xfrm>
                <a:off x="5467094" y="1844824"/>
                <a:ext cx="2851855" cy="2886337"/>
                <a:chOff x="1682045" y="2052347"/>
                <a:chExt cx="2851855" cy="2886337"/>
              </a:xfrm>
            </p:grpSpPr>
            <p:grpSp>
              <p:nvGrpSpPr>
                <p:cNvPr id="112" name="그룹 111">
                  <a:extLst>
                    <a:ext uri="{FF2B5EF4-FFF2-40B4-BE49-F238E27FC236}">
                      <a16:creationId xmlns:a16="http://schemas.microsoft.com/office/drawing/2014/main" id="{29E8575B-B0FA-4A7E-A197-FC90DE0450F5}"/>
                    </a:ext>
                  </a:extLst>
                </p:cNvPr>
                <p:cNvGrpSpPr/>
                <p:nvPr/>
              </p:nvGrpSpPr>
              <p:grpSpPr>
                <a:xfrm>
                  <a:off x="2117473" y="2237014"/>
                  <a:ext cx="2340429" cy="2280558"/>
                  <a:chOff x="2084614" y="1638300"/>
                  <a:chExt cx="2340429" cy="2280558"/>
                </a:xfrm>
              </p:grpSpPr>
              <p:cxnSp>
                <p:nvCxnSpPr>
                  <p:cNvPr id="115" name="직선 화살표 연결선 114">
                    <a:extLst>
                      <a:ext uri="{FF2B5EF4-FFF2-40B4-BE49-F238E27FC236}">
                        <a16:creationId xmlns:a16="http://schemas.microsoft.com/office/drawing/2014/main" id="{C632DB66-C5EB-44D4-9FB3-6F92E5AC52C8}"/>
                      </a:ext>
                    </a:extLst>
                  </p:cNvPr>
                  <p:cNvCxnSpPr>
                    <a:cxnSpLocks/>
                  </p:cNvCxnSpPr>
                  <p:nvPr/>
                </p:nvCxnSpPr>
                <p:spPr>
                  <a:xfrm>
                    <a:off x="2084614" y="3918858"/>
                    <a:ext cx="2340429"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88B3892-6D75-4EF2-9CE5-65DEF5B7D3F0}"/>
                      </a:ext>
                    </a:extLst>
                  </p:cNvPr>
                  <p:cNvCxnSpPr>
                    <a:cxnSpLocks/>
                  </p:cNvCxnSpPr>
                  <p:nvPr/>
                </p:nvCxnSpPr>
                <p:spPr>
                  <a:xfrm flipV="1">
                    <a:off x="2084614" y="1638300"/>
                    <a:ext cx="0" cy="2280558"/>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0F80A781-78D6-4F4A-B93B-1132D8CD5E5D}"/>
                        </a:ext>
                      </a:extLst>
                    </p:cNvPr>
                    <p:cNvSpPr txBox="1"/>
                    <p:nvPr/>
                  </p:nvSpPr>
                  <p:spPr>
                    <a:xfrm>
                      <a:off x="4098472" y="4569352"/>
                      <a:ext cx="435428" cy="369332"/>
                    </a:xfrm>
                    <a:prstGeom prst="rect">
                      <a:avLst/>
                    </a:prstGeom>
                    <a:noFill/>
                  </p:spPr>
                  <p:txBody>
                    <a:bodyPr wrap="square" rtlCol="0">
                      <a:spAutoFit/>
                      <a:scene3d>
                        <a:camera prst="orthographicFront"/>
                        <a:lightRig rig="threePt" dir="t"/>
                      </a:scene3d>
                      <a:sp3d>
                        <a:bevelT w="0" h="6350"/>
                      </a:sp3d>
                    </a:bodyPr>
                    <a:lstStyle>
                      <a:defPPr>
                        <a:defRPr lang="en-US"/>
                      </a:defPPr>
                      <a:lvl1pPr algn="ctr">
                        <a:defRPr i="1">
                          <a:solidFill>
                            <a:srgbClr val="FF0000"/>
                          </a:solidFill>
                          <a:latin typeface="Cambria Math" panose="02040503050406030204" pitchFamily="18" charset="0"/>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r>
                              <a:rPr lang="en-US" altLang="ko-KR" dirty="0" smtClean="0">
                                <a:ln>
                                  <a:noFill/>
                                </a:ln>
                                <a:latin typeface="Cambria Math" panose="02040503050406030204" pitchFamily="18" charset="0"/>
                              </a:rPr>
                              <m:t>𝑋</m:t>
                            </m:r>
                          </m:oMath>
                        </m:oMathPara>
                      </a14:m>
                      <a:endParaRPr lang="ko-KR" altLang="en-US" dirty="0">
                        <a:ln>
                          <a:noFill/>
                        </a:ln>
                      </a:endParaRPr>
                    </a:p>
                  </p:txBody>
                </p:sp>
              </mc:Choice>
              <mc:Fallback xmlns="">
                <p:sp>
                  <p:nvSpPr>
                    <p:cNvPr id="37" name="TextBox 36">
                      <a:extLst>
                        <a:ext uri="{FF2B5EF4-FFF2-40B4-BE49-F238E27FC236}">
                          <a16:creationId xmlns:a16="http://schemas.microsoft.com/office/drawing/2014/main" xmlns:a14="http://schemas.microsoft.com/office/drawing/2010/main" xmlns="" id="{693FD306-526F-4989-A269-612AA234F995}"/>
                        </a:ext>
                      </a:extLst>
                    </p:cNvPr>
                    <p:cNvSpPr txBox="1">
                      <a:spLocks noRot="1" noChangeAspect="1" noMove="1" noResize="1" noEditPoints="1" noAdjustHandles="1" noChangeArrowheads="1" noChangeShapeType="1" noTextEdit="1"/>
                    </p:cNvSpPr>
                    <p:nvPr/>
                  </p:nvSpPr>
                  <p:spPr>
                    <a:xfrm>
                      <a:off x="4098472" y="4569352"/>
                      <a:ext cx="435428" cy="369332"/>
                    </a:xfrm>
                    <a:prstGeom prst="rect">
                      <a:avLst/>
                    </a:prstGeom>
                    <a:blipFill rotWithShape="0">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F9781BA7-7AC2-48E9-8476-0DC46051E8A2}"/>
                        </a:ext>
                      </a:extLst>
                    </p:cNvPr>
                    <p:cNvSpPr txBox="1"/>
                    <p:nvPr/>
                  </p:nvSpPr>
                  <p:spPr>
                    <a:xfrm>
                      <a:off x="1682045" y="2052347"/>
                      <a:ext cx="435428" cy="369332"/>
                    </a:xfrm>
                    <a:prstGeom prst="rect">
                      <a:avLst/>
                    </a:prstGeom>
                    <a:noFill/>
                  </p:spPr>
                  <p:txBody>
                    <a:bodyPr wrap="square" rtlCol="0">
                      <a:spAutoFit/>
                      <a:scene3d>
                        <a:camera prst="orthographicFront"/>
                        <a:lightRig rig="threePt" dir="t"/>
                      </a:scene3d>
                      <a:sp3d>
                        <a:bevelT w="0" h="6350"/>
                      </a:sp3d>
                    </a:bodyPr>
                    <a:lstStyle>
                      <a:defPPr>
                        <a:defRPr lang="en-US"/>
                      </a:defPPr>
                      <a:lvl1pPr algn="ctr">
                        <a:defRPr i="1">
                          <a:solidFill>
                            <a:srgbClr val="0070C0"/>
                          </a:solidFill>
                          <a:latin typeface="Cambria Math" panose="02040503050406030204" pitchFamily="18" charset="0"/>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r>
                              <a:rPr lang="en-US" altLang="ko-KR" dirty="0" smtClean="0">
                                <a:ln>
                                  <a:noFill/>
                                </a:ln>
                                <a:solidFill>
                                  <a:srgbClr val="1429A0"/>
                                </a:solidFill>
                                <a:latin typeface="Cambria Math" panose="02040503050406030204" pitchFamily="18" charset="0"/>
                              </a:rPr>
                              <m:t>𝑌</m:t>
                            </m:r>
                          </m:oMath>
                        </m:oMathPara>
                      </a14:m>
                      <a:endParaRPr lang="ko-KR" altLang="en-US" dirty="0">
                        <a:ln>
                          <a:noFill/>
                        </a:ln>
                        <a:solidFill>
                          <a:srgbClr val="1429A0"/>
                        </a:solidFill>
                      </a:endParaRPr>
                    </a:p>
                  </p:txBody>
                </p:sp>
              </mc:Choice>
              <mc:Fallback xmlns="">
                <p:sp>
                  <p:nvSpPr>
                    <p:cNvPr id="114" name="TextBox 113">
                      <a:extLst>
                        <a:ext uri="{FF2B5EF4-FFF2-40B4-BE49-F238E27FC236}">
                          <a16:creationId xmlns:a16="http://schemas.microsoft.com/office/drawing/2014/main" id="{F9781BA7-7AC2-48E9-8476-0DC46051E8A2}"/>
                        </a:ext>
                      </a:extLst>
                    </p:cNvPr>
                    <p:cNvSpPr txBox="1">
                      <a:spLocks noRot="1" noChangeAspect="1" noMove="1" noResize="1" noEditPoints="1" noAdjustHandles="1" noChangeArrowheads="1" noChangeShapeType="1" noTextEdit="1"/>
                    </p:cNvSpPr>
                    <p:nvPr/>
                  </p:nvSpPr>
                  <p:spPr>
                    <a:xfrm>
                      <a:off x="1682045" y="2052347"/>
                      <a:ext cx="435428" cy="369332"/>
                    </a:xfrm>
                    <a:prstGeom prst="rect">
                      <a:avLst/>
                    </a:prstGeom>
                    <a:blipFill>
                      <a:blip r:embed="rId4"/>
                      <a:stretch>
                        <a:fillRect/>
                      </a:stretch>
                    </a:blipFill>
                  </p:spPr>
                  <p:txBody>
                    <a:bodyPr/>
                    <a:lstStyle/>
                    <a:p>
                      <a:r>
                        <a:rPr lang="ko-KR" altLang="en-US">
                          <a:noFill/>
                        </a:rPr>
                        <a:t> </a:t>
                      </a:r>
                    </a:p>
                  </p:txBody>
                </p:sp>
              </mc:Fallback>
            </mc:AlternateContent>
          </p:grpSp>
          <p:sp>
            <p:nvSpPr>
              <p:cNvPr id="111" name="TextBox 110">
                <a:extLst>
                  <a:ext uri="{FF2B5EF4-FFF2-40B4-BE49-F238E27FC236}">
                    <a16:creationId xmlns:a16="http://schemas.microsoft.com/office/drawing/2014/main" id="{4580E216-9F4C-4AE2-86C9-E0BA2172C383}"/>
                  </a:ext>
                </a:extLst>
              </p:cNvPr>
              <p:cNvSpPr txBox="1"/>
              <p:nvPr/>
            </p:nvSpPr>
            <p:spPr>
              <a:xfrm>
                <a:off x="5562197" y="4918742"/>
                <a:ext cx="3015341" cy="646331"/>
              </a:xfrm>
              <a:prstGeom prst="rect">
                <a:avLst/>
              </a:prstGeom>
              <a:noFill/>
            </p:spPr>
            <p:txBody>
              <a:bodyPr wrap="square" rtlCol="0">
                <a:spAutoFit/>
                <a:scene3d>
                  <a:camera prst="orthographicFront"/>
                  <a:lightRig rig="threePt" dir="t"/>
                </a:scene3d>
                <a:sp3d>
                  <a:bevelT w="0" h="6350"/>
                </a:sp3d>
              </a:bodyPr>
              <a:lstStyle>
                <a:defPPr>
                  <a:defRPr lang="en-US"/>
                </a:defPPr>
                <a:lvl1pPr algn="ctr">
                  <a:defRPr>
                    <a:solidFill>
                      <a:srgbClr val="0070C0"/>
                    </a:solidFill>
                    <a:latin typeface="SamsungOne-400" panose="020B0503030303020204" pitchFamily="34" charset="0"/>
                    <a:ea typeface="SamsungOne-400" panose="020B0503030303020204" pitchFamily="34" charset="0"/>
                    <a:cs typeface="Times New Roman" panose="02020603050405020304" pitchFamily="18" charset="0"/>
                  </a:defRPr>
                </a:lvl1pPr>
              </a:lstStyle>
              <a:p>
                <a:r>
                  <a:rPr lang="en-US" altLang="ko-KR" b="1" dirty="0" err="1">
                    <a:solidFill>
                      <a:schemeClr val="tx1"/>
                    </a:solidFill>
                  </a:rPr>
                  <a:t>Không</a:t>
                </a:r>
                <a:r>
                  <a:rPr lang="en-US" altLang="ko-KR" b="1" dirty="0">
                    <a:solidFill>
                      <a:schemeClr val="tx1"/>
                    </a:solidFill>
                  </a:rPr>
                  <a:t> </a:t>
                </a:r>
                <a:r>
                  <a:rPr lang="en-US" altLang="ko-KR" b="1" dirty="0" err="1">
                    <a:solidFill>
                      <a:schemeClr val="tx1"/>
                    </a:solidFill>
                  </a:rPr>
                  <a:t>có</a:t>
                </a:r>
                <a:r>
                  <a:rPr lang="en-US" altLang="ko-KR" b="1" dirty="0">
                    <a:solidFill>
                      <a:schemeClr val="tx1"/>
                    </a:solidFill>
                  </a:rPr>
                  <a:t> </a:t>
                </a:r>
                <a:r>
                  <a:rPr lang="en-US" altLang="ko-KR" b="1" dirty="0" err="1">
                    <a:solidFill>
                      <a:schemeClr val="tx1"/>
                    </a:solidFill>
                  </a:rPr>
                  <a:t>mối</a:t>
                </a:r>
                <a:r>
                  <a:rPr lang="en-US" altLang="ko-KR" b="1" dirty="0">
                    <a:solidFill>
                      <a:schemeClr val="tx1"/>
                    </a:solidFill>
                  </a:rPr>
                  <a:t> </a:t>
                </a:r>
                <a:r>
                  <a:rPr lang="en-US" altLang="ko-KR" b="1" dirty="0" err="1">
                    <a:solidFill>
                      <a:schemeClr val="tx1"/>
                    </a:solidFill>
                  </a:rPr>
                  <a:t>quan</a:t>
                </a:r>
                <a:r>
                  <a:rPr lang="en-US" altLang="ko-KR" b="1" dirty="0">
                    <a:solidFill>
                      <a:schemeClr val="tx1"/>
                    </a:solidFill>
                  </a:rPr>
                  <a:t> </a:t>
                </a:r>
                <a:r>
                  <a:rPr lang="en-US" altLang="ko-KR" b="1" dirty="0" err="1">
                    <a:solidFill>
                      <a:schemeClr val="tx1"/>
                    </a:solidFill>
                  </a:rPr>
                  <a:t>hệ</a:t>
                </a:r>
                <a:r>
                  <a:rPr lang="en-US" altLang="ko-KR" b="1" dirty="0">
                    <a:solidFill>
                      <a:schemeClr val="tx1"/>
                    </a:solidFill>
                  </a:rPr>
                  <a:t> </a:t>
                </a:r>
                <a:r>
                  <a:rPr lang="en-US" altLang="ko-KR" b="1" dirty="0" err="1">
                    <a:solidFill>
                      <a:schemeClr val="tx1"/>
                    </a:solidFill>
                  </a:rPr>
                  <a:t>tuyến</a:t>
                </a:r>
                <a:r>
                  <a:rPr lang="en-US" altLang="ko-KR" b="1" dirty="0">
                    <a:solidFill>
                      <a:schemeClr val="tx1"/>
                    </a:solidFill>
                  </a:rPr>
                  <a:t> </a:t>
                </a:r>
                <a:r>
                  <a:rPr lang="en-US" altLang="ko-KR" b="1" dirty="0" err="1">
                    <a:solidFill>
                      <a:schemeClr val="tx1"/>
                    </a:solidFill>
                  </a:rPr>
                  <a:t>tính</a:t>
                </a:r>
                <a:endParaRPr lang="en-US" altLang="ko-KR" b="1" dirty="0">
                  <a:solidFill>
                    <a:schemeClr val="tx1"/>
                  </a:solidFill>
                </a:endParaRPr>
              </a:p>
            </p:txBody>
          </p:sp>
          <p:grpSp>
            <p:nvGrpSpPr>
              <p:cNvPr id="50" name="그룹 49">
                <a:extLst>
                  <a:ext uri="{FF2B5EF4-FFF2-40B4-BE49-F238E27FC236}">
                    <a16:creationId xmlns:a16="http://schemas.microsoft.com/office/drawing/2014/main" id="{FC0850E7-97D4-4043-BBAC-989F1F2EA6AB}"/>
                  </a:ext>
                </a:extLst>
              </p:cNvPr>
              <p:cNvGrpSpPr/>
              <p:nvPr/>
            </p:nvGrpSpPr>
            <p:grpSpPr>
              <a:xfrm>
                <a:off x="2111119" y="2463738"/>
                <a:ext cx="1453507" cy="1669474"/>
                <a:chOff x="2700336" y="2704509"/>
                <a:chExt cx="1453507" cy="1669474"/>
              </a:xfrm>
            </p:grpSpPr>
            <p:sp>
              <p:nvSpPr>
                <p:cNvPr id="51" name="타원 50">
                  <a:extLst>
                    <a:ext uri="{FF2B5EF4-FFF2-40B4-BE49-F238E27FC236}">
                      <a16:creationId xmlns:a16="http://schemas.microsoft.com/office/drawing/2014/main" id="{09D53F4C-15B2-46AC-B168-112DDA070A50}"/>
                    </a:ext>
                  </a:extLst>
                </p:cNvPr>
                <p:cNvSpPr/>
                <p:nvPr/>
              </p:nvSpPr>
              <p:spPr>
                <a:xfrm>
                  <a:off x="2700336" y="271381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2" name="타원 51">
                  <a:extLst>
                    <a:ext uri="{FF2B5EF4-FFF2-40B4-BE49-F238E27FC236}">
                      <a16:creationId xmlns:a16="http://schemas.microsoft.com/office/drawing/2014/main" id="{0919BD68-6268-4C1B-9065-A6EF40EF4549}"/>
                    </a:ext>
                  </a:extLst>
                </p:cNvPr>
                <p:cNvSpPr/>
                <p:nvPr/>
              </p:nvSpPr>
              <p:spPr>
                <a:xfrm>
                  <a:off x="2945835" y="3463437"/>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3" name="타원 52">
                  <a:extLst>
                    <a:ext uri="{FF2B5EF4-FFF2-40B4-BE49-F238E27FC236}">
                      <a16:creationId xmlns:a16="http://schemas.microsoft.com/office/drawing/2014/main" id="{879E9C0B-BABC-499B-87A9-62D6E42608C2}"/>
                    </a:ext>
                  </a:extLst>
                </p:cNvPr>
                <p:cNvSpPr/>
                <p:nvPr/>
              </p:nvSpPr>
              <p:spPr>
                <a:xfrm>
                  <a:off x="3067493" y="381802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4" name="타원 53">
                  <a:extLst>
                    <a:ext uri="{FF2B5EF4-FFF2-40B4-BE49-F238E27FC236}">
                      <a16:creationId xmlns:a16="http://schemas.microsoft.com/office/drawing/2014/main" id="{C7041E96-FD52-463B-8D0D-42B1D403FCEC}"/>
                    </a:ext>
                  </a:extLst>
                </p:cNvPr>
                <p:cNvSpPr/>
                <p:nvPr/>
              </p:nvSpPr>
              <p:spPr>
                <a:xfrm>
                  <a:off x="3407229" y="430198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5" name="타원 54">
                  <a:extLst>
                    <a:ext uri="{FF2B5EF4-FFF2-40B4-BE49-F238E27FC236}">
                      <a16:creationId xmlns:a16="http://schemas.microsoft.com/office/drawing/2014/main" id="{77CA338F-BF8D-46C7-82CC-4BEE2A706291}"/>
                    </a:ext>
                  </a:extLst>
                </p:cNvPr>
                <p:cNvSpPr/>
                <p:nvPr/>
              </p:nvSpPr>
              <p:spPr>
                <a:xfrm>
                  <a:off x="3738819" y="380852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6" name="타원 55">
                  <a:extLst>
                    <a:ext uri="{FF2B5EF4-FFF2-40B4-BE49-F238E27FC236}">
                      <a16:creationId xmlns:a16="http://schemas.microsoft.com/office/drawing/2014/main" id="{2D58D408-2F89-46E6-9D8B-034B74BD19DF}"/>
                    </a:ext>
                  </a:extLst>
                </p:cNvPr>
                <p:cNvSpPr/>
                <p:nvPr/>
              </p:nvSpPr>
              <p:spPr>
                <a:xfrm>
                  <a:off x="3210663" y="409155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7" name="타원 56">
                  <a:extLst>
                    <a:ext uri="{FF2B5EF4-FFF2-40B4-BE49-F238E27FC236}">
                      <a16:creationId xmlns:a16="http://schemas.microsoft.com/office/drawing/2014/main" id="{9F4DF8F1-C1EE-49D2-8B35-A0EC7B3AFA7D}"/>
                    </a:ext>
                  </a:extLst>
                </p:cNvPr>
                <p:cNvSpPr/>
                <p:nvPr/>
              </p:nvSpPr>
              <p:spPr>
                <a:xfrm>
                  <a:off x="3603173" y="409095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8" name="타원 57">
                  <a:extLst>
                    <a:ext uri="{FF2B5EF4-FFF2-40B4-BE49-F238E27FC236}">
                      <a16:creationId xmlns:a16="http://schemas.microsoft.com/office/drawing/2014/main" id="{FB6CA395-E653-42F0-BEBF-4164C5E1141A}"/>
                    </a:ext>
                  </a:extLst>
                </p:cNvPr>
                <p:cNvSpPr/>
                <p:nvPr/>
              </p:nvSpPr>
              <p:spPr>
                <a:xfrm>
                  <a:off x="2811829" y="310410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60" name="타원 59">
                  <a:extLst>
                    <a:ext uri="{FF2B5EF4-FFF2-40B4-BE49-F238E27FC236}">
                      <a16:creationId xmlns:a16="http://schemas.microsoft.com/office/drawing/2014/main" id="{1FEB9C99-CC7A-41B1-862D-08582287BFA5}"/>
                    </a:ext>
                  </a:extLst>
                </p:cNvPr>
                <p:cNvSpPr/>
                <p:nvPr/>
              </p:nvSpPr>
              <p:spPr>
                <a:xfrm>
                  <a:off x="3997778" y="310409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61" name="타원 60">
                  <a:extLst>
                    <a:ext uri="{FF2B5EF4-FFF2-40B4-BE49-F238E27FC236}">
                      <a16:creationId xmlns:a16="http://schemas.microsoft.com/office/drawing/2014/main" id="{4C02D55E-6C9D-4DD0-9131-E8355C14C14B}"/>
                    </a:ext>
                  </a:extLst>
                </p:cNvPr>
                <p:cNvSpPr/>
                <p:nvPr/>
              </p:nvSpPr>
              <p:spPr>
                <a:xfrm>
                  <a:off x="3869872" y="345303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62" name="타원 61">
                  <a:extLst>
                    <a:ext uri="{FF2B5EF4-FFF2-40B4-BE49-F238E27FC236}">
                      <a16:creationId xmlns:a16="http://schemas.microsoft.com/office/drawing/2014/main" id="{A76D109B-E951-48BE-91C1-0603DFE18461}"/>
                    </a:ext>
                  </a:extLst>
                </p:cNvPr>
                <p:cNvSpPr/>
                <p:nvPr/>
              </p:nvSpPr>
              <p:spPr>
                <a:xfrm>
                  <a:off x="4083086" y="270450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grpSp>
          <p:grpSp>
            <p:nvGrpSpPr>
              <p:cNvPr id="63" name="그룹 62">
                <a:extLst>
                  <a:ext uri="{FF2B5EF4-FFF2-40B4-BE49-F238E27FC236}">
                    <a16:creationId xmlns:a16="http://schemas.microsoft.com/office/drawing/2014/main" id="{409B6D5B-0AA2-41F6-B47E-EEFDB23420F7}"/>
                  </a:ext>
                </a:extLst>
              </p:cNvPr>
              <p:cNvGrpSpPr/>
              <p:nvPr/>
            </p:nvGrpSpPr>
            <p:grpSpPr>
              <a:xfrm rot="10800000">
                <a:off x="6295032" y="2348880"/>
                <a:ext cx="1453507" cy="1669474"/>
                <a:chOff x="2700336" y="2704509"/>
                <a:chExt cx="1453507" cy="1669474"/>
              </a:xfrm>
            </p:grpSpPr>
            <p:sp>
              <p:nvSpPr>
                <p:cNvPr id="64" name="타원 63">
                  <a:extLst>
                    <a:ext uri="{FF2B5EF4-FFF2-40B4-BE49-F238E27FC236}">
                      <a16:creationId xmlns:a16="http://schemas.microsoft.com/office/drawing/2014/main" id="{A0376D00-2DB5-4839-BED1-5C1AFA7B2627}"/>
                    </a:ext>
                  </a:extLst>
                </p:cNvPr>
                <p:cNvSpPr/>
                <p:nvPr/>
              </p:nvSpPr>
              <p:spPr>
                <a:xfrm>
                  <a:off x="2700336" y="271381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65" name="타원 64">
                  <a:extLst>
                    <a:ext uri="{FF2B5EF4-FFF2-40B4-BE49-F238E27FC236}">
                      <a16:creationId xmlns:a16="http://schemas.microsoft.com/office/drawing/2014/main" id="{520DD947-692D-4424-A0BB-99BCDD06695D}"/>
                    </a:ext>
                  </a:extLst>
                </p:cNvPr>
                <p:cNvSpPr/>
                <p:nvPr/>
              </p:nvSpPr>
              <p:spPr>
                <a:xfrm>
                  <a:off x="2945835" y="3463437"/>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66" name="타원 65">
                  <a:extLst>
                    <a:ext uri="{FF2B5EF4-FFF2-40B4-BE49-F238E27FC236}">
                      <a16:creationId xmlns:a16="http://schemas.microsoft.com/office/drawing/2014/main" id="{34BEF1EE-3226-4302-9D39-BC8A439A993C}"/>
                    </a:ext>
                  </a:extLst>
                </p:cNvPr>
                <p:cNvSpPr/>
                <p:nvPr/>
              </p:nvSpPr>
              <p:spPr>
                <a:xfrm>
                  <a:off x="3067493" y="381802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01" name="타원 100">
                  <a:extLst>
                    <a:ext uri="{FF2B5EF4-FFF2-40B4-BE49-F238E27FC236}">
                      <a16:creationId xmlns:a16="http://schemas.microsoft.com/office/drawing/2014/main" id="{675430EA-933C-4EFA-89AC-529EE0AA9B27}"/>
                    </a:ext>
                  </a:extLst>
                </p:cNvPr>
                <p:cNvSpPr/>
                <p:nvPr/>
              </p:nvSpPr>
              <p:spPr>
                <a:xfrm>
                  <a:off x="3407229" y="430198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02" name="타원 101">
                  <a:extLst>
                    <a:ext uri="{FF2B5EF4-FFF2-40B4-BE49-F238E27FC236}">
                      <a16:creationId xmlns:a16="http://schemas.microsoft.com/office/drawing/2014/main" id="{0AE5E984-223D-436A-994A-367E04BA6D06}"/>
                    </a:ext>
                  </a:extLst>
                </p:cNvPr>
                <p:cNvSpPr/>
                <p:nvPr/>
              </p:nvSpPr>
              <p:spPr>
                <a:xfrm>
                  <a:off x="3738819" y="380852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03" name="타원 102">
                  <a:extLst>
                    <a:ext uri="{FF2B5EF4-FFF2-40B4-BE49-F238E27FC236}">
                      <a16:creationId xmlns:a16="http://schemas.microsoft.com/office/drawing/2014/main" id="{80820627-9BE4-43BA-AD10-73504EFA0283}"/>
                    </a:ext>
                  </a:extLst>
                </p:cNvPr>
                <p:cNvSpPr/>
                <p:nvPr/>
              </p:nvSpPr>
              <p:spPr>
                <a:xfrm>
                  <a:off x="3210663" y="409155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04" name="타원 103">
                  <a:extLst>
                    <a:ext uri="{FF2B5EF4-FFF2-40B4-BE49-F238E27FC236}">
                      <a16:creationId xmlns:a16="http://schemas.microsoft.com/office/drawing/2014/main" id="{63F2B183-6DBA-4565-B270-67196605DE8B}"/>
                    </a:ext>
                  </a:extLst>
                </p:cNvPr>
                <p:cNvSpPr/>
                <p:nvPr/>
              </p:nvSpPr>
              <p:spPr>
                <a:xfrm>
                  <a:off x="3603173" y="409095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05" name="타원 104">
                  <a:extLst>
                    <a:ext uri="{FF2B5EF4-FFF2-40B4-BE49-F238E27FC236}">
                      <a16:creationId xmlns:a16="http://schemas.microsoft.com/office/drawing/2014/main" id="{0E36AA26-0D44-4EFF-8F04-F25154CA1FC2}"/>
                    </a:ext>
                  </a:extLst>
                </p:cNvPr>
                <p:cNvSpPr/>
                <p:nvPr/>
              </p:nvSpPr>
              <p:spPr>
                <a:xfrm>
                  <a:off x="2811829" y="310410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06" name="타원 105">
                  <a:extLst>
                    <a:ext uri="{FF2B5EF4-FFF2-40B4-BE49-F238E27FC236}">
                      <a16:creationId xmlns:a16="http://schemas.microsoft.com/office/drawing/2014/main" id="{01009C9C-3451-458B-9AC8-930F84DF07C1}"/>
                    </a:ext>
                  </a:extLst>
                </p:cNvPr>
                <p:cNvSpPr/>
                <p:nvPr/>
              </p:nvSpPr>
              <p:spPr>
                <a:xfrm>
                  <a:off x="3997778" y="310409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07" name="타원 106">
                  <a:extLst>
                    <a:ext uri="{FF2B5EF4-FFF2-40B4-BE49-F238E27FC236}">
                      <a16:creationId xmlns:a16="http://schemas.microsoft.com/office/drawing/2014/main" id="{94215812-568E-4DFA-93A4-D04B01815B95}"/>
                    </a:ext>
                  </a:extLst>
                </p:cNvPr>
                <p:cNvSpPr/>
                <p:nvPr/>
              </p:nvSpPr>
              <p:spPr>
                <a:xfrm>
                  <a:off x="3869872" y="345303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08" name="타원 107">
                  <a:extLst>
                    <a:ext uri="{FF2B5EF4-FFF2-40B4-BE49-F238E27FC236}">
                      <a16:creationId xmlns:a16="http://schemas.microsoft.com/office/drawing/2014/main" id="{0A6345D6-8464-4297-9D2F-A33D4398780D}"/>
                    </a:ext>
                  </a:extLst>
                </p:cNvPr>
                <p:cNvSpPr/>
                <p:nvPr/>
              </p:nvSpPr>
              <p:spPr>
                <a:xfrm>
                  <a:off x="4083086" y="270450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grpSp>
        </p:grpSp>
      </p:grpSp>
      <p:sp>
        <p:nvSpPr>
          <p:cNvPr id="48" name="직사각형 47">
            <a:extLst>
              <a:ext uri="{FF2B5EF4-FFF2-40B4-BE49-F238E27FC236}">
                <a16:creationId xmlns:a16="http://schemas.microsoft.com/office/drawing/2014/main" id="{35824C15-1C56-4CA1-B88E-BC2BC3363EE0}"/>
              </a:ext>
            </a:extLst>
          </p:cNvPr>
          <p:cNvSpPr/>
          <p:nvPr/>
        </p:nvSpPr>
        <p:spPr>
          <a:xfrm>
            <a:off x="558924" y="1428745"/>
            <a:ext cx="9180558" cy="5591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vi-VN" altLang="ko-KR" sz="1400" dirty="0">
                <a:solidFill>
                  <a:schemeClr val="tx1"/>
                </a:solidFill>
                <a:latin typeface="SamsungOne-400" panose="020B0503030303020204" pitchFamily="34" charset="0"/>
                <a:ea typeface="SamsungOne-400" panose="020B0503030303020204" pitchFamily="34" charset="0"/>
              </a:rPr>
              <a:t>Hệ số tương quan:</a:t>
            </a:r>
          </a:p>
          <a:p>
            <a:pPr marL="115888" indent="-115888">
              <a:spcAft>
                <a:spcPts val="1000"/>
              </a:spcAft>
              <a:buClr>
                <a:srgbClr val="A5A5A5"/>
              </a:buClr>
              <a:buSzPct val="120000"/>
              <a:buBlip>
                <a:blip r:embed="rId6"/>
              </a:buBlip>
              <a:defRPr/>
            </a:pP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0187863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kết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hợp</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02</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mc:AlternateContent xmlns:mc="http://schemas.openxmlformats.org/markup-compatibility/2006" xmlns:a14="http://schemas.microsoft.com/office/drawing/2010/main">
        <mc:Choice Requires="a14">
          <p:sp>
            <p:nvSpPr>
              <p:cNvPr id="21" name="직사각형 20">
                <a:extLst>
                  <a:ext uri="{FF2B5EF4-FFF2-40B4-BE49-F238E27FC236}">
                    <a16:creationId xmlns:a16="http://schemas.microsoft.com/office/drawing/2014/main" id="{580046A6-8A13-4062-ABA3-869F5F1CEBEA}"/>
                  </a:ext>
                </a:extLst>
              </p:cNvPr>
              <p:cNvSpPr/>
              <p:nvPr/>
            </p:nvSpPr>
            <p:spPr>
              <a:xfrm>
                <a:off x="675071" y="1700808"/>
                <a:ext cx="8632825" cy="17456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Nếu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r>
                      <m:rPr>
                        <m:nor/>
                      </m:rPr>
                      <a:rPr lang="ko-KR" altLang="en-US" sz="1300" dirty="0">
                        <a:solidFill>
                          <a:srgbClr val="FF0000"/>
                        </a:solidFill>
                        <a:latin typeface="Cambria Math" panose="02040503050406030204" pitchFamily="18" charset="0"/>
                        <a:ea typeface="SamsungOne-400" panose="020B0503030303020204" pitchFamily="34" charset="0"/>
                      </a:rPr>
                      <m:t>𝑋</m:t>
                    </m:r>
                  </m:oMath>
                </a14:m>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r>
                      <m:rPr>
                        <m:nor/>
                      </m:rPr>
                      <a:rPr lang="ko-KR" altLang="en-US" sz="1300" dirty="0" smtClean="0">
                        <a:solidFill>
                          <a:srgbClr val="1429A0"/>
                        </a:solidFill>
                        <a:latin typeface="Cambria Math" panose="02040503050406030204" pitchFamily="18" charset="0"/>
                        <a:ea typeface="SamsungOne-400" panose="020B0503030303020204" pitchFamily="34" charset="0"/>
                      </a:rPr>
                      <m:t>𝑌</m:t>
                    </m:r>
                  </m:oMath>
                </a14:m>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độc lập với nhau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r>
                      <m:rPr>
                        <m:nor/>
                      </m:rP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m:t>𝑃</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300" dirty="0">
                        <a:solidFill>
                          <a:srgbClr val="FF0000"/>
                        </a:solidFill>
                        <a:latin typeface="Cambria Math" panose="02040503050406030204" pitchFamily="18" charset="0"/>
                        <a:ea typeface="SamsungOne-400" panose="020B0503030303020204" pitchFamily="34" charset="0"/>
                      </a:rPr>
                      <m:t>𝑋</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300" dirty="0" smtClean="0">
                        <a:solidFill>
                          <a:srgbClr val="1429A0"/>
                        </a:solidFill>
                        <a:latin typeface="Cambria Math" panose="02040503050406030204" pitchFamily="18" charset="0"/>
                        <a:ea typeface="SamsungOne-400" panose="020B0503030303020204" pitchFamily="34" charset="0"/>
                      </a:rPr>
                      <m:t>𝑌</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m:t>𝑃</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300" dirty="0">
                        <a:solidFill>
                          <a:srgbClr val="FF0000"/>
                        </a:solidFill>
                        <a:latin typeface="Cambria Math" panose="02040503050406030204" pitchFamily="18" charset="0"/>
                        <a:ea typeface="SamsungOne-400" panose="020B0503030303020204" pitchFamily="34" charset="0"/>
                      </a:rPr>
                      <m:t>𝑋</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  </m:t>
                    </m:r>
                    <m:r>
                      <m:rPr>
                        <m:nor/>
                      </m:rP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m:t>𝑃</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300" dirty="0" smtClean="0">
                        <a:solidFill>
                          <a:srgbClr val="1429A0"/>
                        </a:solidFill>
                        <a:latin typeface="Cambria Math" panose="02040503050406030204" pitchFamily="18" charset="0"/>
                        <a:ea typeface="SamsungOne-400" panose="020B0503030303020204" pitchFamily="34" charset="0"/>
                      </a:rPr>
                      <m:t>𝑌</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 </m:t>
                    </m:r>
                    <m:r>
                      <m:rPr>
                        <m:sty m:val="p"/>
                      </m:rPr>
                      <a:rPr lang="vi-VN" altLang="ko-KR" sz="1300" i="1" dirty="0">
                        <a:solidFill>
                          <a:schemeClr val="tx1">
                            <a:lumMod val="85000"/>
                            <a:lumOff val="15000"/>
                          </a:schemeClr>
                        </a:solidFill>
                        <a:latin typeface="Cambria Math" panose="02040503050406030204" pitchFamily="18" charset="0"/>
                        <a:ea typeface="SamsungOne-400" panose="020B0503030303020204" pitchFamily="34" charset="0"/>
                      </a:rPr>
                      <m:t>ho</m:t>
                    </m:r>
                    <m:r>
                      <a:rPr lang="vi-VN" altLang="ko-KR" sz="1300" i="1" dirty="0">
                        <a:solidFill>
                          <a:schemeClr val="tx1">
                            <a:lumMod val="85000"/>
                            <a:lumOff val="15000"/>
                          </a:schemeClr>
                        </a:solidFill>
                        <a:latin typeface="Cambria Math" panose="02040503050406030204" pitchFamily="18" charset="0"/>
                        <a:ea typeface="SamsungOne-400" panose="020B0503030303020204" pitchFamily="34" charset="0"/>
                      </a:rPr>
                      <m:t>ặ</m:t>
                    </m:r>
                    <m:r>
                      <m:rPr>
                        <m:sty m:val="p"/>
                      </m:rPr>
                      <a:rPr lang="vi-VN" altLang="ko-KR" sz="1300" i="1" dirty="0">
                        <a:solidFill>
                          <a:schemeClr val="tx1">
                            <a:lumMod val="85000"/>
                            <a:lumOff val="15000"/>
                          </a:schemeClr>
                        </a:solidFill>
                        <a:latin typeface="Cambria Math" panose="02040503050406030204" pitchFamily="18" charset="0"/>
                        <a:ea typeface="SamsungOne-400" panose="020B0503030303020204" pitchFamily="34" charset="0"/>
                      </a:rPr>
                      <m:t>c</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 </m:t>
                    </m:r>
                    <m:r>
                      <m:rPr>
                        <m:nor/>
                      </m:rP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m:t>𝑓</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300" dirty="0">
                        <a:solidFill>
                          <a:srgbClr val="FF0000"/>
                        </a:solidFill>
                        <a:latin typeface="Cambria Math" panose="02040503050406030204" pitchFamily="18" charset="0"/>
                        <a:ea typeface="SamsungOne-400" panose="020B0503030303020204" pitchFamily="34" charset="0"/>
                      </a:rPr>
                      <m:t>𝑋</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300" dirty="0" smtClean="0">
                        <a:solidFill>
                          <a:srgbClr val="1429A0"/>
                        </a:solidFill>
                        <a:latin typeface="Cambria Math" panose="02040503050406030204" pitchFamily="18" charset="0"/>
                        <a:ea typeface="SamsungOne-400" panose="020B0503030303020204" pitchFamily="34" charset="0"/>
                      </a:rPr>
                      <m:t>𝑌</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m:t>𝑓</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300" dirty="0">
                        <a:solidFill>
                          <a:srgbClr val="FF0000"/>
                        </a:solidFill>
                        <a:latin typeface="Cambria Math" panose="02040503050406030204" pitchFamily="18" charset="0"/>
                        <a:ea typeface="SamsungOne-400" panose="020B0503030303020204" pitchFamily="34" charset="0"/>
                      </a:rPr>
                      <m:t>𝑋</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  </m:t>
                    </m:r>
                    <m:r>
                      <m:rPr>
                        <m:nor/>
                      </m:rP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m:t>𝑓</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300" dirty="0" smtClean="0">
                        <a:solidFill>
                          <a:srgbClr val="1429A0"/>
                        </a:solidFill>
                        <a:latin typeface="Cambria Math" panose="02040503050406030204" pitchFamily="18" charset="0"/>
                        <a:ea typeface="SamsungOne-400" panose="020B0503030303020204" pitchFamily="34" charset="0"/>
                      </a:rPr>
                      <m:t>𝑌</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m:t>
                    </m:r>
                  </m:oMath>
                </a14:m>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indent="180975">
                  <a:spcAft>
                    <a:spcPts val="800"/>
                  </a:spcAft>
                  <a:buClr>
                    <a:srgbClr val="193EB0"/>
                  </a:buCl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Sau đó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r>
                      <m:rPr>
                        <m:nor/>
                      </m:rP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m:t>𝐶𝑜𝑣</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300" dirty="0">
                        <a:solidFill>
                          <a:srgbClr val="FF0000"/>
                        </a:solidFill>
                        <a:latin typeface="Cambria Math" panose="02040503050406030204" pitchFamily="18" charset="0"/>
                        <a:ea typeface="SamsungOne-400" panose="020B0503030303020204" pitchFamily="34" charset="0"/>
                      </a:rPr>
                      <m:t>𝑋</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300" dirty="0" smtClean="0">
                        <a:solidFill>
                          <a:srgbClr val="1429A0"/>
                        </a:solidFill>
                        <a:latin typeface="Cambria Math" panose="02040503050406030204" pitchFamily="18" charset="0"/>
                        <a:ea typeface="SamsungOne-400" panose="020B0503030303020204" pitchFamily="34" charset="0"/>
                      </a:rPr>
                      <m:t>𝑌</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m:t>𝐸</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300" dirty="0">
                        <a:solidFill>
                          <a:srgbClr val="FF0000"/>
                        </a:solidFill>
                        <a:latin typeface="Cambria Math" panose="02040503050406030204" pitchFamily="18" charset="0"/>
                        <a:ea typeface="SamsungOne-400" panose="020B0503030303020204" pitchFamily="34" charset="0"/>
                      </a:rPr>
                      <m:t>𝑋</m:t>
                    </m:r>
                    <m:r>
                      <m:rPr>
                        <m:nor/>
                      </m:rP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m:t> </m:t>
                    </m:r>
                    <m:r>
                      <m:rPr>
                        <m:nor/>
                      </m:rPr>
                      <a:rPr lang="ko-KR" altLang="en-US" sz="1300" dirty="0" smtClean="0">
                        <a:solidFill>
                          <a:srgbClr val="1429A0"/>
                        </a:solidFill>
                        <a:latin typeface="Cambria Math" panose="02040503050406030204" pitchFamily="18" charset="0"/>
                        <a:ea typeface="SamsungOne-400" panose="020B0503030303020204" pitchFamily="34" charset="0"/>
                      </a:rPr>
                      <m:t>𝑌</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m:t>𝐸</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300" dirty="0">
                        <a:solidFill>
                          <a:srgbClr val="FF0000"/>
                        </a:solidFill>
                        <a:latin typeface="Cambria Math" panose="02040503050406030204" pitchFamily="18" charset="0"/>
                        <a:ea typeface="SamsungOne-400" panose="020B0503030303020204" pitchFamily="34" charset="0"/>
                      </a:rPr>
                      <m:t>𝑋</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m:t>𝐸</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300" dirty="0" smtClean="0">
                        <a:solidFill>
                          <a:srgbClr val="1429A0"/>
                        </a:solidFill>
                        <a:latin typeface="Cambria Math" panose="02040503050406030204" pitchFamily="18" charset="0"/>
                        <a:ea typeface="SamsungOne-400" panose="020B0503030303020204" pitchFamily="34" charset="0"/>
                      </a:rPr>
                      <m:t>𝑌</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m:t>𝐸</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300" dirty="0">
                        <a:solidFill>
                          <a:srgbClr val="FF0000"/>
                        </a:solidFill>
                        <a:latin typeface="Cambria Math" panose="02040503050406030204" pitchFamily="18" charset="0"/>
                        <a:ea typeface="SamsungOne-400" panose="020B0503030303020204" pitchFamily="34" charset="0"/>
                      </a:rPr>
                      <m:t>𝑋</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m:t>𝐸</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300" dirty="0" smtClean="0">
                        <a:solidFill>
                          <a:srgbClr val="1429A0"/>
                        </a:solidFill>
                        <a:latin typeface="Cambria Math" panose="02040503050406030204" pitchFamily="18" charset="0"/>
                        <a:ea typeface="SamsungOne-400" panose="020B0503030303020204" pitchFamily="34" charset="0"/>
                      </a:rPr>
                      <m:t>𝑌</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m:t>𝐸</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300" dirty="0">
                        <a:solidFill>
                          <a:srgbClr val="FF0000"/>
                        </a:solidFill>
                        <a:latin typeface="Cambria Math" panose="02040503050406030204" pitchFamily="18" charset="0"/>
                        <a:ea typeface="SamsungOne-400" panose="020B0503030303020204" pitchFamily="34" charset="0"/>
                      </a:rPr>
                      <m:t>𝑋</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m:t>𝐸</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300" dirty="0" smtClean="0">
                        <a:solidFill>
                          <a:srgbClr val="1429A0"/>
                        </a:solidFill>
                        <a:latin typeface="Cambria Math" panose="02040503050406030204" pitchFamily="18" charset="0"/>
                        <a:ea typeface="SamsungOne-400" panose="020B0503030303020204" pitchFamily="34" charset="0"/>
                      </a:rPr>
                      <m:t>𝑌</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]=0</m:t>
                    </m:r>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indent="180975">
                  <a:spcAft>
                    <a:spcPts val="800"/>
                  </a:spcAft>
                  <a:buClr>
                    <a:srgbClr val="193EB0"/>
                  </a:buCl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r>
                      <m:rPr>
                        <m:nor/>
                      </m:rPr>
                      <a:rPr lang="ko-KR" altLang="en-US" sz="1600" dirty="0">
                        <a:solidFill>
                          <a:schemeClr val="tx1">
                            <a:lumMod val="85000"/>
                            <a:lumOff val="15000"/>
                          </a:schemeClr>
                        </a:solidFill>
                        <a:latin typeface="SamsungOne-400" panose="020B0503030303020204" pitchFamily="34" charset="0"/>
                        <a:ea typeface="SamsungOne-400" panose="020B0503030303020204" pitchFamily="34" charset="0"/>
                      </a:rPr>
                      <m:t>𝐶𝑜𝑟</m:t>
                    </m:r>
                    <m:r>
                      <m:rPr>
                        <m:nor/>
                      </m:rPr>
                      <a:rPr lang="en-US" altLang="ko-KR" sz="16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600" dirty="0" smtClean="0">
                        <a:solidFill>
                          <a:schemeClr val="tx1"/>
                        </a:solidFill>
                        <a:latin typeface="Cambria Math" panose="02040503050406030204" pitchFamily="18" charset="0"/>
                        <a:ea typeface="SamsungOne-400" panose="020B0503030303020204" pitchFamily="34" charset="0"/>
                      </a:rPr>
                      <m:t>𝑋</m:t>
                    </m:r>
                    <m:r>
                      <m:rPr>
                        <m:nor/>
                      </m:rPr>
                      <a:rPr lang="en-US" altLang="ko-KR" sz="1600" dirty="0" smtClean="0">
                        <a:solidFill>
                          <a:schemeClr val="tx1"/>
                        </a:solidFill>
                        <a:latin typeface="SamsungOne-400" panose="020B0503030303020204" pitchFamily="34" charset="0"/>
                        <a:ea typeface="SamsungOne-400" panose="020B0503030303020204" pitchFamily="34" charset="0"/>
                      </a:rPr>
                      <m:t>,</m:t>
                    </m:r>
                    <m:r>
                      <m:rPr>
                        <m:nor/>
                      </m:rPr>
                      <a:rPr lang="ko-KR" altLang="en-US" sz="1600" dirty="0" smtClean="0">
                        <a:solidFill>
                          <a:schemeClr val="tx1"/>
                        </a:solidFill>
                        <a:latin typeface="Cambria Math" panose="02040503050406030204" pitchFamily="18" charset="0"/>
                        <a:ea typeface="SamsungOne-400" panose="020B0503030303020204" pitchFamily="34" charset="0"/>
                      </a:rPr>
                      <m:t>𝑌</m:t>
                    </m:r>
                    <m:r>
                      <m:rPr>
                        <m:nor/>
                      </m:rPr>
                      <a:rPr lang="en-US" altLang="ko-KR" sz="1600" dirty="0">
                        <a:solidFill>
                          <a:schemeClr val="tx1">
                            <a:lumMod val="85000"/>
                            <a:lumOff val="15000"/>
                          </a:schemeClr>
                        </a:solidFill>
                        <a:latin typeface="SamsungOne-400" panose="020B0503030303020204" pitchFamily="34" charset="0"/>
                        <a:ea typeface="SamsungOne-400" panose="020B0503030303020204" pitchFamily="34" charset="0"/>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𝐶𝑜𝑣</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𝑋</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𝑌</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num>
                      <m:den>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rPr>
                              <m:t>𝜎</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𝑋</m:t>
                            </m:r>
                          </m:sub>
                        </m:sSub>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rPr>
                              <m:t>𝜎</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𝑌</m:t>
                            </m:r>
                          </m:sub>
                        </m:sSub>
                      </m:den>
                    </m:f>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ta kết luận rằng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r>
                      <m:rPr>
                        <m:nor/>
                      </m:rP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m:t>𝐶𝑜𝑟</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300" dirty="0">
                        <a:solidFill>
                          <a:srgbClr val="FF0000"/>
                        </a:solidFill>
                        <a:latin typeface="Cambria Math" panose="02040503050406030204" pitchFamily="18" charset="0"/>
                        <a:ea typeface="SamsungOne-400" panose="020B0503030303020204" pitchFamily="34" charset="0"/>
                      </a:rPr>
                      <m:t>𝑋</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300" dirty="0" smtClean="0">
                        <a:solidFill>
                          <a:srgbClr val="1429A0"/>
                        </a:solidFill>
                        <a:latin typeface="Cambria Math" panose="02040503050406030204" pitchFamily="18" charset="0"/>
                        <a:ea typeface="SamsungOne-400" panose="020B0503030303020204" pitchFamily="34" charset="0"/>
                      </a:rPr>
                      <m:t>𝑌</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)=0</m:t>
                    </m:r>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indent="180975">
                  <a:spcAft>
                    <a:spcPts val="800"/>
                  </a:spcAft>
                  <a:buClr>
                    <a:srgbClr val="193EB0"/>
                  </a:buCl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Vậy, sự độc lập </a:t>
                </a:r>
                <a:r>
                  <a:rPr lang="vi-VN" altLang="ko-KR" sz="1300" b="1" dirty="0">
                    <a:solidFill>
                      <a:schemeClr val="tx1">
                        <a:lumMod val="85000"/>
                        <a:lumOff val="15000"/>
                      </a:schemeClr>
                    </a:solidFill>
                    <a:latin typeface="SamsungOne-400" panose="020B0503030303020204" pitchFamily="34" charset="0"/>
                    <a:ea typeface="SamsungOne-400" panose="020B0503030303020204" pitchFamily="34" charset="0"/>
                  </a:rPr>
                  <a:t>luôn</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đồng nghĩa với không có tương quan.</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Tuy nhiên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r>
                      <m:rPr>
                        <m:nor/>
                      </m:rPr>
                      <a:rPr lang="ko-KR" altLang="en-US" sz="1300" dirty="0" smtClean="0">
                        <a:solidFill>
                          <a:srgbClr val="FF0000"/>
                        </a:solidFill>
                        <a:latin typeface="Cambria Math" panose="02040503050406030204" pitchFamily="18" charset="0"/>
                        <a:ea typeface="SamsungOne-400" panose="020B0503030303020204" pitchFamily="34" charset="0"/>
                      </a:rPr>
                      <m:t>𝑋</m:t>
                    </m:r>
                  </m:oMath>
                </a14:m>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r>
                      <m:rPr>
                        <m:nor/>
                      </m:rPr>
                      <a:rPr lang="ko-KR" altLang="en-US" sz="1300" dirty="0" smtClean="0">
                        <a:solidFill>
                          <a:srgbClr val="1429A0"/>
                        </a:solidFill>
                        <a:latin typeface="Cambria Math" panose="02040503050406030204" pitchFamily="18" charset="0"/>
                        <a:ea typeface="SamsungOne-400" panose="020B0503030303020204" pitchFamily="34" charset="0"/>
                      </a:rPr>
                      <m:t>𝑌</m:t>
                    </m:r>
                  </m:oMath>
                </a14:m>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không tương quan với nhau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đảm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bảo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rằng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chúng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sẽ</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luôn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quan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hệ</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lập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mc:Choice>
        <mc:Fallback xmlns="">
          <p:sp>
            <p:nvSpPr>
              <p:cNvPr id="21" name="직사각형 20">
                <a:extLst>
                  <a:ext uri="{FF2B5EF4-FFF2-40B4-BE49-F238E27FC236}">
                    <a16:creationId xmlns:a16="http://schemas.microsoft.com/office/drawing/2014/main" id="{580046A6-8A13-4062-ABA3-869F5F1CEBEA}"/>
                  </a:ext>
                </a:extLst>
              </p:cNvPr>
              <p:cNvSpPr>
                <a:spLocks noRot="1" noChangeAspect="1" noMove="1" noResize="1" noEditPoints="1" noAdjustHandles="1" noChangeArrowheads="1" noChangeShapeType="1" noTextEdit="1"/>
              </p:cNvSpPr>
              <p:nvPr/>
            </p:nvSpPr>
            <p:spPr>
              <a:xfrm>
                <a:off x="675071" y="1700808"/>
                <a:ext cx="8632825" cy="1745653"/>
              </a:xfrm>
              <a:prstGeom prst="rect">
                <a:avLst/>
              </a:prstGeom>
              <a:blipFill>
                <a:blip r:embed="rId3"/>
                <a:stretch>
                  <a:fillRect l="-7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직사각형 8">
                <a:extLst>
                  <a:ext uri="{FF2B5EF4-FFF2-40B4-BE49-F238E27FC236}">
                    <a16:creationId xmlns:a16="http://schemas.microsoft.com/office/drawing/2014/main" id="{191C6EDF-D980-4237-8FD1-9FC8119E5FCE}"/>
                  </a:ext>
                </a:extLst>
              </p:cNvPr>
              <p:cNvSpPr/>
              <p:nvPr/>
            </p:nvSpPr>
            <p:spPr>
              <a:xfrm>
                <a:off x="675071" y="345148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6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đấy</a:t>
                </a:r>
                <a14:m>
                  <m:oMath xmlns:m="http://schemas.openxmlformats.org/officeDocument/2006/math">
                    <m:r>
                      <a:rPr lang="vi-VN" altLang="ko-KR" sz="1300" b="0" i="0" dirty="0" smtClean="0">
                        <a:solidFill>
                          <a:schemeClr val="tx1">
                            <a:lumMod val="85000"/>
                            <a:lumOff val="15000"/>
                          </a:schemeClr>
                        </a:solidFill>
                        <a:latin typeface="Cambria Math" panose="02040503050406030204" pitchFamily="18" charset="0"/>
                        <a:ea typeface="SamsungOne-400" panose="020B0503030303020204" pitchFamily="34" charset="0"/>
                      </a:rPr>
                      <m:t> </m:t>
                    </m:r>
                    <m:r>
                      <m:rPr>
                        <m:sty m:val="p"/>
                      </m:rPr>
                      <a:rPr lang="vi-VN" altLang="ko-KR" sz="1300" i="1" dirty="0">
                        <a:solidFill>
                          <a:schemeClr val="tx1">
                            <a:lumMod val="85000"/>
                            <a:lumOff val="15000"/>
                          </a:schemeClr>
                        </a:solidFill>
                        <a:latin typeface="Cambria Math" panose="02040503050406030204" pitchFamily="18" charset="0"/>
                        <a:ea typeface="SamsungOne-400" panose="020B0503030303020204" pitchFamily="34" charset="0"/>
                      </a:rPr>
                      <m:t>l</m:t>
                    </m:r>
                    <m:r>
                      <a:rPr lang="vi-VN" altLang="ko-KR" sz="1300" i="1" dirty="0">
                        <a:solidFill>
                          <a:schemeClr val="tx1">
                            <a:lumMod val="85000"/>
                            <a:lumOff val="15000"/>
                          </a:schemeClr>
                        </a:solidFill>
                        <a:latin typeface="Cambria Math" panose="02040503050406030204" pitchFamily="18" charset="0"/>
                        <a:ea typeface="SamsungOne-400" panose="020B0503030303020204" pitchFamily="34" charset="0"/>
                      </a:rPr>
                      <m:t>à</m:t>
                    </m:r>
                    <m:r>
                      <a:rPr lang="vi-VN" altLang="ko-KR" sz="1300" b="0" i="0" dirty="0" smtClean="0">
                        <a:solidFill>
                          <a:schemeClr val="tx1">
                            <a:lumMod val="85000"/>
                            <a:lumOff val="15000"/>
                          </a:schemeClr>
                        </a:solidFill>
                        <a:latin typeface="Cambria Math" panose="02040503050406030204" pitchFamily="18" charset="0"/>
                        <a:ea typeface="SamsungOne-400" panose="020B0503030303020204" pitchFamily="34" charset="0"/>
                      </a:rPr>
                      <m:t> </m:t>
                    </m:r>
                    <m:r>
                      <m:rPr>
                        <m:nor/>
                      </m:rPr>
                      <a:rPr lang="ko-KR" altLang="en-US" sz="1300" dirty="0" smtClean="0">
                        <a:solidFill>
                          <a:schemeClr val="tx1">
                            <a:lumMod val="85000"/>
                            <a:lumOff val="15000"/>
                          </a:schemeClr>
                        </a:solidFill>
                        <a:latin typeface="SamsungOne-400" panose="020B0503030303020204" pitchFamily="34" charset="0"/>
                        <a:ea typeface="SamsungOne-400" panose="020B0503030303020204" pitchFamily="34" charset="0"/>
                      </a:rPr>
                      <m:t>𝐶𝑜𝑟</m:t>
                    </m:r>
                    <m:r>
                      <m:rPr>
                        <m:nor/>
                      </m:rPr>
                      <a:rPr lang="en-US" altLang="ko-KR" sz="1300" dirty="0" smtClean="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300" dirty="0" smtClean="0">
                        <a:solidFill>
                          <a:srgbClr val="FF0000"/>
                        </a:solidFill>
                        <a:latin typeface="Cambria Math" panose="02040503050406030204" pitchFamily="18" charset="0"/>
                        <a:ea typeface="SamsungOne-400" panose="020B0503030303020204" pitchFamily="34" charset="0"/>
                      </a:rPr>
                      <m:t>𝑋</m:t>
                    </m:r>
                    <m:r>
                      <m:rPr>
                        <m:nor/>
                      </m:rPr>
                      <a:rPr lang="en-US" altLang="ko-KR" sz="1300" dirty="0" smtClean="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300" dirty="0" smtClean="0">
                        <a:solidFill>
                          <a:srgbClr val="1429A0"/>
                        </a:solidFill>
                        <a:latin typeface="Cambria Math" panose="02040503050406030204" pitchFamily="18" charset="0"/>
                        <a:ea typeface="SamsungOne-400" panose="020B0503030303020204" pitchFamily="34" charset="0"/>
                      </a:rPr>
                      <m:t>𝑌</m:t>
                    </m:r>
                    <m:r>
                      <m:rPr>
                        <m:nor/>
                      </m:rPr>
                      <a:rPr lang="en-US" altLang="ko-KR" sz="1300" dirty="0" smtClean="0">
                        <a:solidFill>
                          <a:schemeClr val="tx1">
                            <a:lumMod val="85000"/>
                            <a:lumOff val="15000"/>
                          </a:schemeClr>
                        </a:solidFill>
                        <a:latin typeface="SamsungOne-400" panose="020B0503030303020204" pitchFamily="34" charset="0"/>
                        <a:ea typeface="SamsungOne-400" panose="020B0503030303020204" pitchFamily="34" charset="0"/>
                      </a:rPr>
                      <m:t>)=0</m:t>
                    </m:r>
                  </m:oMath>
                </a14:m>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mc:Choice>
        <mc:Fallback xmlns="">
          <p:sp>
            <p:nvSpPr>
              <p:cNvPr id="9" name="직사각형 8">
                <a:extLst>
                  <a:ext uri="{FF2B5EF4-FFF2-40B4-BE49-F238E27FC236}">
                    <a16:creationId xmlns:a16="http://schemas.microsoft.com/office/drawing/2014/main" id="{191C6EDF-D980-4237-8FD1-9FC8119E5FCE}"/>
                  </a:ext>
                </a:extLst>
              </p:cNvPr>
              <p:cNvSpPr>
                <a:spLocks noRot="1" noChangeAspect="1" noMove="1" noResize="1" noEditPoints="1" noAdjustHandles="1" noChangeArrowheads="1" noChangeShapeType="1" noTextEdit="1"/>
              </p:cNvSpPr>
              <p:nvPr/>
            </p:nvSpPr>
            <p:spPr>
              <a:xfrm>
                <a:off x="675071" y="3451488"/>
                <a:ext cx="8632825" cy="345461"/>
              </a:xfrm>
              <a:prstGeom prst="rect">
                <a:avLst/>
              </a:prstGeom>
              <a:blipFill>
                <a:blip r:embed="rId4"/>
                <a:stretch>
                  <a:fillRect l="-71"/>
                </a:stretch>
              </a:blipFill>
              <a:ln>
                <a:noFill/>
              </a:ln>
            </p:spPr>
            <p:txBody>
              <a:bodyPr/>
              <a:lstStyle/>
              <a:p>
                <a:r>
                  <a:rPr lang="en-US">
                    <a:noFill/>
                  </a:rPr>
                  <a:t> </a:t>
                </a:r>
              </a:p>
            </p:txBody>
          </p:sp>
        </mc:Fallback>
      </mc:AlternateContent>
      <p:sp>
        <p:nvSpPr>
          <p:cNvPr id="10" name="직사각형 9">
            <a:extLst>
              <a:ext uri="{FF2B5EF4-FFF2-40B4-BE49-F238E27FC236}">
                <a16:creationId xmlns:a16="http://schemas.microsoft.com/office/drawing/2014/main" id="{16235647-ACFC-4480-8BE9-C655EBAB4C0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Sự phụ thuộc và Hệ số tương quan:</a:t>
            </a:r>
          </a:p>
        </p:txBody>
      </p:sp>
    </p:spTree>
    <p:extLst>
      <p:ext uri="{BB962C8B-B14F-4D97-AF65-F5344CB8AC3E}">
        <p14:creationId xmlns:p14="http://schemas.microsoft.com/office/powerpoint/2010/main" val="395219856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kết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hợp</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02</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grpSp>
        <p:nvGrpSpPr>
          <p:cNvPr id="13" name="그룹 12">
            <a:extLst>
              <a:ext uri="{FF2B5EF4-FFF2-40B4-BE49-F238E27FC236}">
                <a16:creationId xmlns:a16="http://schemas.microsoft.com/office/drawing/2014/main" id="{241F881B-CBD9-46E5-8DC9-1DBA9F0E6227}"/>
              </a:ext>
            </a:extLst>
          </p:cNvPr>
          <p:cNvGrpSpPr/>
          <p:nvPr/>
        </p:nvGrpSpPr>
        <p:grpSpPr>
          <a:xfrm>
            <a:off x="846956" y="1716338"/>
            <a:ext cx="8460514" cy="1253402"/>
            <a:chOff x="903506" y="2429380"/>
            <a:chExt cx="8460514" cy="1253402"/>
          </a:xfrm>
        </p:grpSpPr>
        <p:sp>
          <p:nvSpPr>
            <p:cNvPr id="14" name="사각형: 둥근 모서리 2">
              <a:extLst>
                <a:ext uri="{FF2B5EF4-FFF2-40B4-BE49-F238E27FC236}">
                  <a16:creationId xmlns:a16="http://schemas.microsoft.com/office/drawing/2014/main" id="{03A608EF-3C83-42BA-B70B-9901A8DDF5C5}"/>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p:sp>
          <p:nvSpPr>
            <p:cNvPr id="15" name="직사각형 14">
              <a:extLst>
                <a:ext uri="{FF2B5EF4-FFF2-40B4-BE49-F238E27FC236}">
                  <a16:creationId xmlns:a16="http://schemas.microsoft.com/office/drawing/2014/main" id="{D9E83936-FD25-4619-8B2C-5D3415486435}"/>
                </a:ext>
              </a:extLst>
            </p:cNvPr>
            <p:cNvSpPr/>
            <p:nvPr/>
          </p:nvSpPr>
          <p:spPr>
            <a:xfrm>
              <a:off x="1279004" y="2429380"/>
              <a:ext cx="8085016" cy="1253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Hãy xét việc tung hai đồng xu được thể hiện bởi hai biến ngẫu nhiên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𝑋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𝑌</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a:spcAft>
                  <a:spcPts val="8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Không gian mẫu bao gồm các trường hợp ngửa - ngửa, ngửa - sấp, sấp - ngửa, sấp - sấp. </a:t>
              </a:r>
            </a:p>
            <a:p>
              <a:pPr>
                <a:spcAft>
                  <a:spcPts val="800"/>
                </a:spcAft>
              </a:pP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a:spcAft>
                  <a:spcPts val="8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phối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suất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lập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en-US" altLang="ko-KR" sz="1600" dirty="0">
                <a:solidFill>
                  <a:schemeClr val="tx1"/>
                </a:solidFill>
                <a:latin typeface="Cambria Math" panose="02040503050406030204" pitchFamily="18" charset="0"/>
                <a:ea typeface="Cambria Math" panose="02040503050406030204" pitchFamily="18" charset="0"/>
              </a:endParaRPr>
            </a:p>
          </p:txBody>
        </p:sp>
      </p:grpSp>
      <p:sp>
        <p:nvSpPr>
          <p:cNvPr id="21" name="직사각형 20">
            <a:extLst>
              <a:ext uri="{FF2B5EF4-FFF2-40B4-BE49-F238E27FC236}">
                <a16:creationId xmlns:a16="http://schemas.microsoft.com/office/drawing/2014/main" id="{AB4E0511-598D-4EFC-82D7-8036EE43573D}"/>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Sự phụ thuộc và Hệ số tương quan:</a:t>
            </a:r>
          </a:p>
        </p:txBody>
      </p:sp>
      <p:grpSp>
        <p:nvGrpSpPr>
          <p:cNvPr id="2" name="그룹 1">
            <a:extLst>
              <a:ext uri="{FF2B5EF4-FFF2-40B4-BE49-F238E27FC236}">
                <a16:creationId xmlns:a16="http://schemas.microsoft.com/office/drawing/2014/main" id="{0A3792D7-5A09-4B8B-A74E-FDE1CB97F47A}"/>
              </a:ext>
            </a:extLst>
          </p:cNvPr>
          <p:cNvGrpSpPr/>
          <p:nvPr/>
        </p:nvGrpSpPr>
        <p:grpSpPr>
          <a:xfrm>
            <a:off x="1351012" y="3041889"/>
            <a:ext cx="3107852" cy="2115964"/>
            <a:chOff x="4033840" y="3112368"/>
            <a:chExt cx="3107852" cy="2115964"/>
          </a:xfrm>
        </p:grpSpPr>
        <mc:AlternateContent xmlns:mc="http://schemas.openxmlformats.org/markup-compatibility/2006" xmlns:a14="http://schemas.microsoft.com/office/drawing/2010/main">
          <mc:Choice Requires="a14">
            <p:sp>
              <p:nvSpPr>
                <p:cNvPr id="18" name="Rectangle 12">
                  <a:extLst>
                    <a:ext uri="{FF2B5EF4-FFF2-40B4-BE49-F238E27FC236}">
                      <a16:creationId xmlns:a16="http://schemas.microsoft.com/office/drawing/2014/main" id="{03668A6B-0C0D-4988-B877-0EAF65885C26}"/>
                    </a:ext>
                  </a:extLst>
                </p:cNvPr>
                <p:cNvSpPr/>
                <p:nvPr/>
              </p:nvSpPr>
              <p:spPr>
                <a:xfrm>
                  <a:off x="4033840" y="3112368"/>
                  <a:ext cx="3107852" cy="21159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rIns="144000" rtlCol="0" anchor="ctr" anchorCtr="0">
                  <a:spAutoFit/>
                </a:bodyPr>
                <a:lstStyle/>
                <a:p>
                  <a:pPr>
                    <a:spcAft>
                      <a:spcPts val="800"/>
                    </a:spcAft>
                  </a:pPr>
                  <a14:m>
                    <m:oMathPara xmlns:m="http://schemas.openxmlformats.org/officeDocument/2006/math">
                      <m:oMathParaPr>
                        <m:jc m:val="left"/>
                      </m:oMathParaPr>
                      <m:oMath xmlns:m="http://schemas.openxmlformats.org/officeDocument/2006/math">
                        <m:r>
                          <m:rPr>
                            <m:nor/>
                          </m:rPr>
                          <a:rPr lang="ko-KR" altLang="en-US" sz="1400" dirty="0">
                            <a:solidFill>
                              <a:schemeClr val="tx1"/>
                            </a:solidFill>
                            <a:latin typeface="Cambria Math" panose="02040503050406030204" pitchFamily="18" charset="0"/>
                          </a:rPr>
                          <m:t>𝑃</m:t>
                        </m:r>
                        <m:r>
                          <m:rPr>
                            <m:nor/>
                          </m:rPr>
                          <a:rPr lang="en-US" altLang="ko-KR" sz="1400" dirty="0">
                            <a:solidFill>
                              <a:schemeClr val="tx1"/>
                            </a:solidFill>
                            <a:latin typeface="Cambria Math" panose="02040503050406030204" pitchFamily="18" charset="0"/>
                            <a:ea typeface="Cambria Math" panose="02040503050406030204" pitchFamily="18" charset="0"/>
                          </a:rPr>
                          <m:t>(</m:t>
                        </m:r>
                        <m:r>
                          <m:rPr>
                            <m:nor/>
                          </m:rPr>
                          <a:rPr lang="ko-KR" altLang="en-US" sz="1400" dirty="0">
                            <a:solidFill>
                              <a:schemeClr val="tx1"/>
                            </a:solidFill>
                            <a:latin typeface="Cambria Math" panose="02040503050406030204" pitchFamily="18" charset="0"/>
                          </a:rPr>
                          <m:t>𝑋</m:t>
                        </m:r>
                        <m:r>
                          <m:rPr>
                            <m:nor/>
                          </m:rPr>
                          <a:rPr lang="en-US" altLang="ko-KR" sz="1400" dirty="0">
                            <a:solidFill>
                              <a:schemeClr val="tx1"/>
                            </a:solidFill>
                            <a:latin typeface="Cambria Math" panose="02040503050406030204" pitchFamily="18" charset="0"/>
                            <a:ea typeface="Cambria Math" panose="02040503050406030204" pitchFamily="18" charset="0"/>
                          </a:rPr>
                          <m:t>=</m:t>
                        </m:r>
                        <m:r>
                          <m:rPr>
                            <m:nor/>
                          </m:rPr>
                          <a:rPr lang="ko-KR" altLang="en-US" sz="1400" dirty="0">
                            <a:solidFill>
                              <a:schemeClr val="tx1"/>
                            </a:solidFill>
                            <a:latin typeface="Cambria Math" panose="02040503050406030204" pitchFamily="18" charset="0"/>
                          </a:rPr>
                          <m:t>𝐻</m:t>
                        </m:r>
                        <m:r>
                          <m:rPr>
                            <m:nor/>
                          </m:rPr>
                          <a:rPr lang="en-US" altLang="ko-KR" sz="1400" dirty="0">
                            <a:solidFill>
                              <a:schemeClr val="tx1"/>
                            </a:solidFill>
                            <a:latin typeface="Cambria Math" panose="02040503050406030204" pitchFamily="18" charset="0"/>
                            <a:ea typeface="Cambria Math" panose="02040503050406030204" pitchFamily="18" charset="0"/>
                          </a:rPr>
                          <m:t>)=</m:t>
                        </m:r>
                        <m:f>
                          <m:fPr>
                            <m:ctrlPr>
                              <a:rPr lang="en-US" altLang="ko-KR" sz="1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ctrlPr>
                          </m:fPr>
                          <m:num>
                            <m:r>
                              <a:rPr lang="en-US" altLang="ko-KR" sz="1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1</m:t>
                            </m:r>
                          </m:num>
                          <m:den>
                            <m:r>
                              <a:rPr lang="en-US" altLang="ko-KR" sz="1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2</m:t>
                            </m:r>
                          </m:den>
                        </m:f>
                      </m:oMath>
                    </m:oMathPara>
                  </a14:m>
                  <a:endParaRPr lang="en-US" altLang="ko-KR" sz="1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endParaRPr>
                </a:p>
                <a:p>
                  <a:pPr>
                    <a:spcAft>
                      <a:spcPts val="800"/>
                    </a:spcAft>
                  </a:pPr>
                  <a14:m>
                    <m:oMathPara xmlns:m="http://schemas.openxmlformats.org/officeDocument/2006/math">
                      <m:oMathParaPr>
                        <m:jc m:val="left"/>
                      </m:oMathParaPr>
                      <m:oMath xmlns:m="http://schemas.openxmlformats.org/officeDocument/2006/math">
                        <m:r>
                          <m:rPr>
                            <m:nor/>
                          </m:rPr>
                          <a:rPr lang="ko-KR" altLang="en-US" sz="1400" dirty="0">
                            <a:solidFill>
                              <a:schemeClr val="tx1"/>
                            </a:solidFill>
                            <a:latin typeface="Cambria Math" panose="02040503050406030204" pitchFamily="18" charset="0"/>
                          </a:rPr>
                          <m:t>𝑃</m:t>
                        </m:r>
                        <m:r>
                          <m:rPr>
                            <m:nor/>
                          </m:rPr>
                          <a:rPr lang="en-US" altLang="ko-KR" sz="1400" dirty="0">
                            <a:solidFill>
                              <a:schemeClr val="tx1"/>
                            </a:solidFill>
                            <a:latin typeface="Cambria Math" panose="02040503050406030204" pitchFamily="18" charset="0"/>
                            <a:ea typeface="Cambria Math" panose="02040503050406030204" pitchFamily="18" charset="0"/>
                          </a:rPr>
                          <m:t>(</m:t>
                        </m:r>
                        <m:r>
                          <m:rPr>
                            <m:nor/>
                          </m:rPr>
                          <a:rPr lang="ko-KR" altLang="en-US" sz="1400" dirty="0">
                            <a:solidFill>
                              <a:schemeClr val="tx1"/>
                            </a:solidFill>
                            <a:latin typeface="Cambria Math" panose="02040503050406030204" pitchFamily="18" charset="0"/>
                          </a:rPr>
                          <m:t>𝑋</m:t>
                        </m:r>
                        <m:r>
                          <m:rPr>
                            <m:nor/>
                          </m:rPr>
                          <a:rPr lang="en-US" altLang="ko-KR" sz="1400" dirty="0">
                            <a:solidFill>
                              <a:schemeClr val="tx1"/>
                            </a:solidFill>
                            <a:latin typeface="Cambria Math" panose="02040503050406030204" pitchFamily="18" charset="0"/>
                            <a:ea typeface="Cambria Math" panose="02040503050406030204" pitchFamily="18" charset="0"/>
                          </a:rPr>
                          <m:t>=</m:t>
                        </m:r>
                        <m:r>
                          <m:rPr>
                            <m:nor/>
                          </m:rPr>
                          <a:rPr lang="ko-KR" altLang="en-US" sz="1400" dirty="0">
                            <a:solidFill>
                              <a:schemeClr val="tx1"/>
                            </a:solidFill>
                            <a:latin typeface="Cambria Math" panose="02040503050406030204" pitchFamily="18" charset="0"/>
                          </a:rPr>
                          <m:t>𝑇</m:t>
                        </m:r>
                        <m:r>
                          <m:rPr>
                            <m:nor/>
                          </m:rPr>
                          <a:rPr lang="en-US" altLang="ko-KR" sz="1400" dirty="0">
                            <a:solidFill>
                              <a:schemeClr val="tx1"/>
                            </a:solidFill>
                            <a:latin typeface="Cambria Math" panose="02040503050406030204" pitchFamily="18" charset="0"/>
                            <a:ea typeface="Cambria Math" panose="02040503050406030204" pitchFamily="18" charset="0"/>
                          </a:rPr>
                          <m:t>)= </m:t>
                        </m:r>
                        <m:f>
                          <m:fPr>
                            <m:ctrlPr>
                              <a:rPr lang="en-US" altLang="ko-KR" sz="1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ctrlPr>
                          </m:fPr>
                          <m:num>
                            <m:r>
                              <a:rPr lang="en-US" altLang="ko-KR" sz="1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1</m:t>
                            </m:r>
                          </m:num>
                          <m:den>
                            <m:r>
                              <a:rPr lang="en-US" altLang="ko-KR" sz="1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2</m:t>
                            </m:r>
                          </m:den>
                        </m:f>
                      </m:oMath>
                    </m:oMathPara>
                  </a14:m>
                  <a:endParaRPr lang="en-US" altLang="ko-KR" sz="1400" dirty="0">
                    <a:solidFill>
                      <a:schemeClr val="tx1"/>
                    </a:solidFill>
                    <a:latin typeface="Cambria Math" panose="02040503050406030204" pitchFamily="18" charset="0"/>
                    <a:ea typeface="Cambria Math" panose="02040503050406030204" pitchFamily="18" charset="0"/>
                  </a:endParaRPr>
                </a:p>
                <a:p>
                  <a:pPr>
                    <a:spcAft>
                      <a:spcPts val="800"/>
                    </a:spcAft>
                  </a:pPr>
                  <a14:m>
                    <m:oMathPara xmlns:m="http://schemas.openxmlformats.org/officeDocument/2006/math">
                      <m:oMathParaPr>
                        <m:jc m:val="left"/>
                      </m:oMathParaPr>
                      <m:oMath xmlns:m="http://schemas.openxmlformats.org/officeDocument/2006/math">
                        <m:r>
                          <m:rPr>
                            <m:nor/>
                          </m:rPr>
                          <a:rPr lang="ko-KR" altLang="en-US" sz="1400" dirty="0">
                            <a:solidFill>
                              <a:schemeClr val="tx1"/>
                            </a:solidFill>
                            <a:latin typeface="Cambria Math" panose="02040503050406030204" pitchFamily="18" charset="0"/>
                          </a:rPr>
                          <m:t>𝑃</m:t>
                        </m:r>
                        <m:r>
                          <m:rPr>
                            <m:nor/>
                          </m:rPr>
                          <a:rPr lang="en-US" altLang="ko-KR" sz="1400" dirty="0">
                            <a:solidFill>
                              <a:schemeClr val="tx1"/>
                            </a:solidFill>
                            <a:latin typeface="Cambria Math" panose="02040503050406030204" pitchFamily="18" charset="0"/>
                            <a:ea typeface="Cambria Math" panose="02040503050406030204" pitchFamily="18" charset="0"/>
                          </a:rPr>
                          <m:t>(</m:t>
                        </m:r>
                        <m:r>
                          <m:rPr>
                            <m:nor/>
                          </m:rPr>
                          <a:rPr lang="ko-KR" altLang="en-US" sz="1400" dirty="0">
                            <a:solidFill>
                              <a:schemeClr val="tx1"/>
                            </a:solidFill>
                            <a:latin typeface="Cambria Math" panose="02040503050406030204" pitchFamily="18" charset="0"/>
                          </a:rPr>
                          <m:t>𝑌</m:t>
                        </m:r>
                        <m:r>
                          <m:rPr>
                            <m:nor/>
                          </m:rPr>
                          <a:rPr lang="en-US" altLang="ko-KR" sz="1400" dirty="0">
                            <a:solidFill>
                              <a:schemeClr val="tx1"/>
                            </a:solidFill>
                            <a:latin typeface="Cambria Math" panose="02040503050406030204" pitchFamily="18" charset="0"/>
                            <a:ea typeface="Cambria Math" panose="02040503050406030204" pitchFamily="18" charset="0"/>
                          </a:rPr>
                          <m:t>=</m:t>
                        </m:r>
                        <m:r>
                          <m:rPr>
                            <m:nor/>
                          </m:rPr>
                          <a:rPr lang="ko-KR" altLang="en-US" sz="1400" dirty="0">
                            <a:solidFill>
                              <a:schemeClr val="tx1"/>
                            </a:solidFill>
                            <a:latin typeface="Cambria Math" panose="02040503050406030204" pitchFamily="18" charset="0"/>
                          </a:rPr>
                          <m:t>𝐻</m:t>
                        </m:r>
                        <m:r>
                          <m:rPr>
                            <m:nor/>
                          </m:rPr>
                          <a:rPr lang="en-US" altLang="ko-KR" sz="1400" dirty="0">
                            <a:solidFill>
                              <a:schemeClr val="tx1"/>
                            </a:solidFill>
                            <a:latin typeface="Cambria Math" panose="02040503050406030204" pitchFamily="18" charset="0"/>
                            <a:ea typeface="Cambria Math" panose="02040503050406030204" pitchFamily="18" charset="0"/>
                          </a:rPr>
                          <m:t>)= </m:t>
                        </m:r>
                        <m:f>
                          <m:fPr>
                            <m:ctrlPr>
                              <a:rPr lang="en-US" altLang="ko-KR" sz="1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ctrlPr>
                          </m:fPr>
                          <m:num>
                            <m:r>
                              <a:rPr lang="en-US" altLang="ko-KR" sz="1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1</m:t>
                            </m:r>
                          </m:num>
                          <m:den>
                            <m:r>
                              <a:rPr lang="en-US" altLang="ko-KR" sz="1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2</m:t>
                            </m:r>
                          </m:den>
                        </m:f>
                      </m:oMath>
                    </m:oMathPara>
                  </a14:m>
                  <a:endParaRPr lang="en-US" altLang="ko-KR" sz="1400" dirty="0">
                    <a:solidFill>
                      <a:schemeClr val="tx1"/>
                    </a:solidFill>
                    <a:latin typeface="Cambria Math" panose="02040503050406030204" pitchFamily="18" charset="0"/>
                    <a:ea typeface="Cambria Math" panose="02040503050406030204" pitchFamily="18" charset="0"/>
                  </a:endParaRPr>
                </a:p>
                <a:p>
                  <a:pPr>
                    <a:spcAft>
                      <a:spcPts val="800"/>
                    </a:spcAft>
                  </a:pPr>
                  <a14:m>
                    <m:oMathPara xmlns:m="http://schemas.openxmlformats.org/officeDocument/2006/math">
                      <m:oMathParaPr>
                        <m:jc m:val="left"/>
                      </m:oMathParaPr>
                      <m:oMath xmlns:m="http://schemas.openxmlformats.org/officeDocument/2006/math">
                        <m:r>
                          <m:rPr>
                            <m:nor/>
                          </m:rPr>
                          <a:rPr lang="ko-KR" altLang="en-US" sz="1400" dirty="0">
                            <a:solidFill>
                              <a:schemeClr val="tx1"/>
                            </a:solidFill>
                            <a:latin typeface="Cambria Math" panose="02040503050406030204" pitchFamily="18" charset="0"/>
                          </a:rPr>
                          <m:t>𝑃</m:t>
                        </m:r>
                        <m:r>
                          <m:rPr>
                            <m:nor/>
                          </m:rPr>
                          <a:rPr lang="en-US" altLang="ko-KR" sz="1400" dirty="0">
                            <a:solidFill>
                              <a:schemeClr val="tx1"/>
                            </a:solidFill>
                            <a:latin typeface="Cambria Math" panose="02040503050406030204" pitchFamily="18" charset="0"/>
                            <a:ea typeface="Cambria Math" panose="02040503050406030204" pitchFamily="18" charset="0"/>
                          </a:rPr>
                          <m:t>(</m:t>
                        </m:r>
                        <m:r>
                          <m:rPr>
                            <m:nor/>
                          </m:rPr>
                          <a:rPr lang="ko-KR" altLang="en-US" sz="1400" dirty="0">
                            <a:solidFill>
                              <a:schemeClr val="tx1"/>
                            </a:solidFill>
                            <a:latin typeface="Cambria Math" panose="02040503050406030204" pitchFamily="18" charset="0"/>
                          </a:rPr>
                          <m:t>𝑌</m:t>
                        </m:r>
                        <m:r>
                          <m:rPr>
                            <m:nor/>
                          </m:rPr>
                          <a:rPr lang="en-US" altLang="ko-KR" sz="1400" dirty="0">
                            <a:solidFill>
                              <a:schemeClr val="tx1"/>
                            </a:solidFill>
                            <a:latin typeface="Cambria Math" panose="02040503050406030204" pitchFamily="18" charset="0"/>
                            <a:ea typeface="Cambria Math" panose="02040503050406030204" pitchFamily="18" charset="0"/>
                          </a:rPr>
                          <m:t>=</m:t>
                        </m:r>
                        <m:r>
                          <m:rPr>
                            <m:nor/>
                          </m:rPr>
                          <a:rPr lang="ko-KR" altLang="en-US" sz="1400" dirty="0">
                            <a:solidFill>
                              <a:schemeClr val="tx1"/>
                            </a:solidFill>
                            <a:latin typeface="Cambria Math" panose="02040503050406030204" pitchFamily="18" charset="0"/>
                          </a:rPr>
                          <m:t>𝑇</m:t>
                        </m:r>
                        <m:r>
                          <m:rPr>
                            <m:nor/>
                          </m:rPr>
                          <a:rPr lang="en-US" altLang="ko-KR" sz="1400" dirty="0">
                            <a:solidFill>
                              <a:schemeClr val="tx1"/>
                            </a:solidFill>
                            <a:latin typeface="Cambria Math" panose="02040503050406030204" pitchFamily="18" charset="0"/>
                            <a:ea typeface="Cambria Math" panose="02040503050406030204" pitchFamily="18" charset="0"/>
                          </a:rPr>
                          <m:t>)= </m:t>
                        </m:r>
                        <m:f>
                          <m:fPr>
                            <m:ctrlPr>
                              <a:rPr lang="en-US" altLang="ko-KR" sz="1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ctrlPr>
                          </m:fPr>
                          <m:num>
                            <m:r>
                              <a:rPr lang="en-US" altLang="ko-KR" sz="1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1</m:t>
                            </m:r>
                          </m:num>
                          <m:den>
                            <m:r>
                              <a:rPr lang="en-US" altLang="ko-KR" sz="1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2</m:t>
                            </m:r>
                          </m:den>
                        </m:f>
                      </m:oMath>
                    </m:oMathPara>
                  </a14:m>
                  <a:endParaRPr lang="en-US" altLang="ko-KR" sz="1400" dirty="0">
                    <a:solidFill>
                      <a:schemeClr val="tx1"/>
                    </a:solidFill>
                    <a:latin typeface="Cambria Math" panose="02040503050406030204" pitchFamily="18" charset="0"/>
                    <a:ea typeface="Cambria Math" panose="02040503050406030204" pitchFamily="18" charset="0"/>
                  </a:endParaRPr>
                </a:p>
              </p:txBody>
            </p:sp>
          </mc:Choice>
          <mc:Fallback xmlns="">
            <p:sp>
              <p:nvSpPr>
                <p:cNvPr id="18" name="Rectangle 12">
                  <a:extLst>
                    <a:ext uri="{FF2B5EF4-FFF2-40B4-BE49-F238E27FC236}">
                      <a16:creationId xmlns:a16="http://schemas.microsoft.com/office/drawing/2014/main" id="{03668A6B-0C0D-4988-B877-0EAF65885C26}"/>
                    </a:ext>
                  </a:extLst>
                </p:cNvPr>
                <p:cNvSpPr>
                  <a:spLocks noRot="1" noChangeAspect="1" noMove="1" noResize="1" noEditPoints="1" noAdjustHandles="1" noChangeArrowheads="1" noChangeShapeType="1" noTextEdit="1"/>
                </p:cNvSpPr>
                <p:nvPr/>
              </p:nvSpPr>
              <p:spPr>
                <a:xfrm>
                  <a:off x="4033840" y="2996952"/>
                  <a:ext cx="3107852" cy="2346796"/>
                </a:xfrm>
                <a:prstGeom prst="rect">
                  <a:avLst/>
                </a:prstGeom>
                <a:blipFill>
                  <a:blip r:embed="rId5"/>
                  <a:stretch>
                    <a:fillRect/>
                  </a:stretch>
                </a:blipFill>
                <a:ln>
                  <a:noFill/>
                </a:ln>
              </p:spPr>
              <p:txBody>
                <a:bodyPr/>
                <a:lstStyle/>
                <a:p>
                  <a:r>
                    <a:rPr lang="ko-KR" altLang="en-US">
                      <a:noFill/>
                    </a:rPr>
                    <a:t> </a:t>
                  </a:r>
                </a:p>
              </p:txBody>
            </p:sp>
          </mc:Fallback>
        </mc:AlternateContent>
        <p:grpSp>
          <p:nvGrpSpPr>
            <p:cNvPr id="16" name="Group 7">
              <a:extLst>
                <a:ext uri="{FF2B5EF4-FFF2-40B4-BE49-F238E27FC236}">
                  <a16:creationId xmlns:a16="http://schemas.microsoft.com/office/drawing/2014/main" id="{770918A8-F027-4B2B-BF91-7983F98AE096}"/>
                </a:ext>
              </a:extLst>
            </p:cNvPr>
            <p:cNvGrpSpPr/>
            <p:nvPr/>
          </p:nvGrpSpPr>
          <p:grpSpPr>
            <a:xfrm>
              <a:off x="5419466" y="3320988"/>
              <a:ext cx="624932" cy="550020"/>
              <a:chOff x="6980724" y="2388980"/>
              <a:chExt cx="825143" cy="1685973"/>
            </a:xfrm>
          </p:grpSpPr>
          <p:sp>
            <p:nvSpPr>
              <p:cNvPr id="17" name="Right Brace 8">
                <a:extLst>
                  <a:ext uri="{FF2B5EF4-FFF2-40B4-BE49-F238E27FC236}">
                    <a16:creationId xmlns:a16="http://schemas.microsoft.com/office/drawing/2014/main" id="{1CAE26F6-4CE9-4E7D-AEE6-D0E97184BF45}"/>
                  </a:ext>
                </a:extLst>
              </p:cNvPr>
              <p:cNvSpPr/>
              <p:nvPr/>
            </p:nvSpPr>
            <p:spPr>
              <a:xfrm>
                <a:off x="6980724" y="2388980"/>
                <a:ext cx="193427" cy="1685973"/>
              </a:xfrm>
              <a:prstGeom prst="rightBrace">
                <a:avLst>
                  <a:gd name="adj1" fmla="val 31620"/>
                  <a:gd name="adj2"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372F7BF-D452-4B66-AE2A-42A4CBA60E41}"/>
                      </a:ext>
                    </a:extLst>
                  </p:cNvPr>
                  <p:cNvSpPr txBox="1"/>
                  <p:nvPr/>
                </p:nvSpPr>
                <p:spPr>
                  <a:xfrm>
                    <a:off x="7321767" y="2972523"/>
                    <a:ext cx="484100" cy="8019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defPPr>
                      <a:defRPr lang="en-US"/>
                    </a:defPPr>
                    <a:lvl1pPr>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altLang="ko-KR" sz="1200" dirty="0" smtClean="0">
                              <a:solidFill>
                                <a:schemeClr val="tx1">
                                  <a:lumMod val="85000"/>
                                  <a:lumOff val="15000"/>
                                </a:schemeClr>
                              </a:solidFill>
                              <a:latin typeface="Cambria Math" panose="02040503050406030204" pitchFamily="18" charset="0"/>
                              <a:ea typeface="SamsungOne-400" panose="020B0503030303020204" pitchFamily="34" charset="0"/>
                            </a:rPr>
                            <m:t>𝑃</m:t>
                          </m:r>
                          <m:r>
                            <a:rPr lang="en-US" altLang="ko-KR" sz="1200" dirty="0" smtClean="0">
                              <a:solidFill>
                                <a:schemeClr val="tx1">
                                  <a:lumMod val="85000"/>
                                  <a:lumOff val="15000"/>
                                </a:schemeClr>
                              </a:solidFill>
                              <a:latin typeface="Cambria Math" panose="02040503050406030204" pitchFamily="18" charset="0"/>
                              <a:ea typeface="SamsungOne-400" panose="020B0503030303020204" pitchFamily="34" charset="0"/>
                            </a:rPr>
                            <m:t>(</m:t>
                          </m:r>
                          <m:r>
                            <a:rPr lang="ko-KR" altLang="en-US" sz="1200" i="1" dirty="0">
                              <a:solidFill>
                                <a:schemeClr val="tx1">
                                  <a:lumMod val="85000"/>
                                  <a:lumOff val="15000"/>
                                </a:schemeClr>
                              </a:solidFill>
                              <a:latin typeface="Cambria Math" panose="02040503050406030204" pitchFamily="18" charset="0"/>
                              <a:ea typeface="SamsungOne-400" panose="020B0503030303020204" pitchFamily="34" charset="0"/>
                            </a:rPr>
                            <m:t>𝑋</m:t>
                          </m:r>
                          <m:r>
                            <a:rPr lang="en-US" altLang="ko-KR" sz="1200" dirty="0">
                              <a:solidFill>
                                <a:schemeClr val="tx1">
                                  <a:lumMod val="85000"/>
                                  <a:lumOff val="15000"/>
                                </a:schemeClr>
                              </a:solidFill>
                              <a:latin typeface="Cambria Math" panose="02040503050406030204" pitchFamily="18" charset="0"/>
                              <a:ea typeface="SamsungOne-400" panose="020B0503030303020204" pitchFamily="34" charset="0"/>
                            </a:rPr>
                            <m:t>)</m:t>
                          </m:r>
                        </m:oMath>
                      </m:oMathPara>
                    </a14:m>
                    <a:endParaRPr lang="ko-KR" altLang="en-US" sz="1200" dirty="0">
                      <a:solidFill>
                        <a:schemeClr val="tx1">
                          <a:lumMod val="85000"/>
                          <a:lumOff val="15000"/>
                        </a:schemeClr>
                      </a:solidFill>
                      <a:ea typeface="SamsungOne-400" panose="020B0503030303020204" pitchFamily="34" charset="0"/>
                    </a:endParaRPr>
                  </a:p>
                </p:txBody>
              </p:sp>
            </mc:Choice>
            <mc:Fallback xmlns="">
              <p:sp>
                <p:nvSpPr>
                  <p:cNvPr id="22" name="TextBox 21">
                    <a:extLst>
                      <a:ext uri="{FF2B5EF4-FFF2-40B4-BE49-F238E27FC236}">
                        <a16:creationId xmlns:a16="http://schemas.microsoft.com/office/drawing/2014/main" id="{6372F7BF-D452-4B66-AE2A-42A4CBA60E41}"/>
                      </a:ext>
                    </a:extLst>
                  </p:cNvPr>
                  <p:cNvSpPr txBox="1">
                    <a:spLocks noRot="1" noChangeAspect="1" noMove="1" noResize="1" noEditPoints="1" noAdjustHandles="1" noChangeArrowheads="1" noChangeShapeType="1" noTextEdit="1"/>
                  </p:cNvSpPr>
                  <p:nvPr/>
                </p:nvSpPr>
                <p:spPr>
                  <a:xfrm>
                    <a:off x="7321767" y="2925352"/>
                    <a:ext cx="557587" cy="896255"/>
                  </a:xfrm>
                  <a:prstGeom prst="rect">
                    <a:avLst/>
                  </a:prstGeom>
                  <a:blipFill>
                    <a:blip r:embed="rId6"/>
                    <a:stretch>
                      <a:fillRect/>
                    </a:stretch>
                  </a:blipFill>
                  <a:ln>
                    <a:noFill/>
                  </a:ln>
                </p:spPr>
                <p:txBody>
                  <a:bodyPr/>
                  <a:lstStyle/>
                  <a:p>
                    <a:r>
                      <a:rPr lang="ko-KR" altLang="en-US">
                        <a:noFill/>
                      </a:rPr>
                      <a:t> </a:t>
                    </a:r>
                  </a:p>
                </p:txBody>
              </p:sp>
            </mc:Fallback>
          </mc:AlternateContent>
        </p:grpSp>
        <p:grpSp>
          <p:nvGrpSpPr>
            <p:cNvPr id="26" name="Group 7">
              <a:extLst>
                <a:ext uri="{FF2B5EF4-FFF2-40B4-BE49-F238E27FC236}">
                  <a16:creationId xmlns:a16="http://schemas.microsoft.com/office/drawing/2014/main" id="{6277B016-826C-49BD-A5C2-CD0DEB921DCC}"/>
                </a:ext>
              </a:extLst>
            </p:cNvPr>
            <p:cNvGrpSpPr/>
            <p:nvPr/>
          </p:nvGrpSpPr>
          <p:grpSpPr>
            <a:xfrm>
              <a:off x="5419465" y="4447835"/>
              <a:ext cx="618520" cy="550020"/>
              <a:chOff x="6980724" y="2388980"/>
              <a:chExt cx="816677" cy="1685973"/>
            </a:xfrm>
          </p:grpSpPr>
          <p:sp>
            <p:nvSpPr>
              <p:cNvPr id="27" name="Right Brace 8">
                <a:extLst>
                  <a:ext uri="{FF2B5EF4-FFF2-40B4-BE49-F238E27FC236}">
                    <a16:creationId xmlns:a16="http://schemas.microsoft.com/office/drawing/2014/main" id="{B3126798-455D-487D-8975-59B111F5E27C}"/>
                  </a:ext>
                </a:extLst>
              </p:cNvPr>
              <p:cNvSpPr/>
              <p:nvPr/>
            </p:nvSpPr>
            <p:spPr>
              <a:xfrm>
                <a:off x="6980724" y="2388980"/>
                <a:ext cx="193427" cy="1685973"/>
              </a:xfrm>
              <a:prstGeom prst="rightBrace">
                <a:avLst>
                  <a:gd name="adj1" fmla="val 31620"/>
                  <a:gd name="adj2"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9E4087A-41D5-40C6-989C-FF8A0CB8F06F}"/>
                      </a:ext>
                    </a:extLst>
                  </p:cNvPr>
                  <p:cNvSpPr txBox="1"/>
                  <p:nvPr/>
                </p:nvSpPr>
                <p:spPr>
                  <a:xfrm>
                    <a:off x="7321767" y="2972523"/>
                    <a:ext cx="475634" cy="8019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defPPr>
                      <a:defRPr lang="en-US"/>
                    </a:defPPr>
                    <a:lvl1pPr>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altLang="ko-KR" sz="1200" dirty="0" smtClean="0">
                              <a:solidFill>
                                <a:schemeClr val="tx1">
                                  <a:lumMod val="85000"/>
                                  <a:lumOff val="15000"/>
                                </a:schemeClr>
                              </a:solidFill>
                              <a:latin typeface="Cambria Math" panose="02040503050406030204" pitchFamily="18" charset="0"/>
                              <a:ea typeface="SamsungOne-400" panose="020B0503030303020204" pitchFamily="34" charset="0"/>
                            </a:rPr>
                            <m:t>𝑃</m:t>
                          </m:r>
                          <m:r>
                            <a:rPr lang="en-US" altLang="ko-KR" sz="1200" dirty="0" smtClean="0">
                              <a:solidFill>
                                <a:schemeClr val="tx1">
                                  <a:lumMod val="85000"/>
                                  <a:lumOff val="15000"/>
                                </a:schemeClr>
                              </a:solidFill>
                              <a:latin typeface="Cambria Math" panose="02040503050406030204" pitchFamily="18" charset="0"/>
                              <a:ea typeface="SamsungOne-400" panose="020B0503030303020204" pitchFamily="34" charset="0"/>
                            </a:rPr>
                            <m:t>(</m:t>
                          </m:r>
                          <m:r>
                            <m:rPr>
                              <m:nor/>
                            </m:rPr>
                            <a:rPr lang="ko-KR" altLang="en-US" sz="1200" dirty="0"/>
                            <m:t>𝑌</m:t>
                          </m:r>
                          <m:r>
                            <a:rPr lang="en-US" altLang="ko-KR" sz="1200" dirty="0">
                              <a:solidFill>
                                <a:schemeClr val="tx1">
                                  <a:lumMod val="85000"/>
                                  <a:lumOff val="15000"/>
                                </a:schemeClr>
                              </a:solidFill>
                              <a:latin typeface="Cambria Math" panose="02040503050406030204" pitchFamily="18" charset="0"/>
                              <a:ea typeface="SamsungOne-400" panose="020B0503030303020204" pitchFamily="34" charset="0"/>
                            </a:rPr>
                            <m:t>)</m:t>
                          </m:r>
                        </m:oMath>
                      </m:oMathPara>
                    </a14:m>
                    <a:endParaRPr lang="ko-KR" altLang="en-US" sz="1200" dirty="0">
                      <a:solidFill>
                        <a:schemeClr val="tx1">
                          <a:lumMod val="85000"/>
                          <a:lumOff val="15000"/>
                        </a:schemeClr>
                      </a:solidFill>
                      <a:ea typeface="SamsungOne-400" panose="020B0503030303020204" pitchFamily="34" charset="0"/>
                    </a:endParaRPr>
                  </a:p>
                </p:txBody>
              </p:sp>
            </mc:Choice>
            <mc:Fallback xmlns="">
              <p:sp>
                <p:nvSpPr>
                  <p:cNvPr id="28" name="TextBox 27">
                    <a:extLst>
                      <a:ext uri="{FF2B5EF4-FFF2-40B4-BE49-F238E27FC236}">
                        <a16:creationId xmlns:a16="http://schemas.microsoft.com/office/drawing/2014/main" id="{09E4087A-41D5-40C6-989C-FF8A0CB8F06F}"/>
                      </a:ext>
                    </a:extLst>
                  </p:cNvPr>
                  <p:cNvSpPr txBox="1">
                    <a:spLocks noRot="1" noChangeAspect="1" noMove="1" noResize="1" noEditPoints="1" noAdjustHandles="1" noChangeArrowheads="1" noChangeShapeType="1" noTextEdit="1"/>
                  </p:cNvSpPr>
                  <p:nvPr/>
                </p:nvSpPr>
                <p:spPr>
                  <a:xfrm>
                    <a:off x="7321767" y="2925352"/>
                    <a:ext cx="557587" cy="896255"/>
                  </a:xfrm>
                  <a:prstGeom prst="rect">
                    <a:avLst/>
                  </a:prstGeom>
                  <a:blipFill>
                    <a:blip r:embed="rId7"/>
                    <a:stretch>
                      <a:fillRect/>
                    </a:stretch>
                  </a:blipFill>
                  <a:ln>
                    <a:noFill/>
                  </a:ln>
                </p:spPr>
                <p:txBody>
                  <a:bodyPr/>
                  <a:lstStyle/>
                  <a:p>
                    <a:r>
                      <a:rPr lang="ko-KR" altLang="en-US">
                        <a:noFill/>
                      </a:rPr>
                      <a:t> </a:t>
                    </a:r>
                  </a:p>
                </p:txBody>
              </p:sp>
            </mc:Fallback>
          </mc:AlternateContent>
        </p:grpSp>
      </p:grpSp>
    </p:spTree>
    <p:extLst>
      <p:ext uri="{BB962C8B-B14F-4D97-AF65-F5344CB8AC3E}">
        <p14:creationId xmlns:p14="http://schemas.microsoft.com/office/powerpoint/2010/main" val="9925544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kết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hợp</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02</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grpSp>
        <p:nvGrpSpPr>
          <p:cNvPr id="13" name="그룹 12">
            <a:extLst>
              <a:ext uri="{FF2B5EF4-FFF2-40B4-BE49-F238E27FC236}">
                <a16:creationId xmlns:a16="http://schemas.microsoft.com/office/drawing/2014/main" id="{241F881B-CBD9-46E5-8DC9-1DBA9F0E6227}"/>
              </a:ext>
            </a:extLst>
          </p:cNvPr>
          <p:cNvGrpSpPr/>
          <p:nvPr/>
        </p:nvGrpSpPr>
        <p:grpSpPr>
          <a:xfrm>
            <a:off x="846956" y="1716338"/>
            <a:ext cx="8460514" cy="1253402"/>
            <a:chOff x="903506" y="2429380"/>
            <a:chExt cx="8460514" cy="1253402"/>
          </a:xfrm>
        </p:grpSpPr>
        <p:sp>
          <p:nvSpPr>
            <p:cNvPr id="14" name="사각형: 둥근 모서리 2">
              <a:extLst>
                <a:ext uri="{FF2B5EF4-FFF2-40B4-BE49-F238E27FC236}">
                  <a16:creationId xmlns:a16="http://schemas.microsoft.com/office/drawing/2014/main" id="{03A608EF-3C83-42BA-B70B-9901A8DDF5C5}"/>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p:sp>
          <p:nvSpPr>
            <p:cNvPr id="15" name="직사각형 14">
              <a:extLst>
                <a:ext uri="{FF2B5EF4-FFF2-40B4-BE49-F238E27FC236}">
                  <a16:creationId xmlns:a16="http://schemas.microsoft.com/office/drawing/2014/main" id="{D9E83936-FD25-4619-8B2C-5D3415486435}"/>
                </a:ext>
              </a:extLst>
            </p:cNvPr>
            <p:cNvSpPr/>
            <p:nvPr/>
          </p:nvSpPr>
          <p:spPr>
            <a:xfrm>
              <a:off x="1279004" y="2429380"/>
              <a:ext cx="8085016" cy="1253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Hãy xét việc tung hai đồng xu được thể hiện bởi hai biến ngẫu nhiên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𝑋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𝑌</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a:spcAft>
                  <a:spcPts val="8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Không gian mẫu bao gồm các trường hợp ngửa - ngửa, ngửa - sấp, sấp - ngửa, sấp - sấp.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p>
            <a:p>
              <a:pPr>
                <a:spcAft>
                  <a:spcPts val="800"/>
                </a:spcAft>
              </a:pP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a:spcAft>
                  <a:spcPts val="8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b)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suất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hợp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kiểm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xem</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𝑋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𝑌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thực</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sự</a:t>
              </a:r>
              <a:r>
                <a:rPr lang="vi-VN"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độc</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lập</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hay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
        <p:nvSpPr>
          <p:cNvPr id="11" name="직사각형 10">
            <a:extLst>
              <a:ext uri="{FF2B5EF4-FFF2-40B4-BE49-F238E27FC236}">
                <a16:creationId xmlns:a16="http://schemas.microsoft.com/office/drawing/2014/main" id="{748D8C5A-B6F4-443D-8025-6A2BAAFFB56B}"/>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Dependence and Correlation</a:t>
            </a:r>
          </a:p>
        </p:txBody>
      </p:sp>
      <mc:AlternateContent xmlns:mc="http://schemas.openxmlformats.org/markup-compatibility/2006" xmlns:a14="http://schemas.microsoft.com/office/drawing/2010/main">
        <mc:Choice Requires="a14">
          <p:sp>
            <p:nvSpPr>
              <p:cNvPr id="9" name="Rectangle 12">
                <a:extLst>
                  <a:ext uri="{FF2B5EF4-FFF2-40B4-BE49-F238E27FC236}">
                    <a16:creationId xmlns:a16="http://schemas.microsoft.com/office/drawing/2014/main" id="{2C3CE96C-F71F-4835-A568-121BF90810BC}"/>
                  </a:ext>
                </a:extLst>
              </p:cNvPr>
              <p:cNvSpPr/>
              <p:nvPr/>
            </p:nvSpPr>
            <p:spPr>
              <a:xfrm>
                <a:off x="1387016" y="3041889"/>
                <a:ext cx="3528392" cy="20133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rIns="144000" rtlCol="0" anchor="ctr" anchorCtr="0">
                <a:spAutoFit/>
              </a:bodyPr>
              <a:lstStyle/>
              <a:p>
                <a:pPr>
                  <a:spcAft>
                    <a:spcPts val="600"/>
                  </a:spcAft>
                </a:pPr>
                <a14:m>
                  <m:oMathPara xmlns:m="http://schemas.openxmlformats.org/officeDocument/2006/math">
                    <m:oMathParaPr>
                      <m:jc m:val="left"/>
                    </m:oMathParaPr>
                    <m:oMath xmlns:m="http://schemas.openxmlformats.org/officeDocument/2006/math">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𝑃</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𝑋</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𝐻</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 </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𝑌</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𝐻</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 </m:t>
                      </m:r>
                      <m:f>
                        <m:fPr>
                          <m:ctrlP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num>
                        <m:den>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4</m:t>
                          </m:r>
                        </m:den>
                      </m:f>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 =</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𝑃</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𝑋</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𝐻</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𝑃</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𝑌</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𝐻</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oMath>
                  </m:oMathPara>
                </a14:m>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a:p>
                <a:pPr>
                  <a:spcAft>
                    <a:spcPts val="600"/>
                  </a:spcAft>
                </a:pPr>
                <a14:m>
                  <m:oMathPara xmlns:m="http://schemas.openxmlformats.org/officeDocument/2006/math">
                    <m:oMathParaPr>
                      <m:jc m:val="left"/>
                    </m:oMathParaPr>
                    <m:oMath xmlns:m="http://schemas.openxmlformats.org/officeDocument/2006/math">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𝑃</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𝑋</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𝐻</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 </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𝑌</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𝑇</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 </m:t>
                      </m:r>
                      <m:f>
                        <m:fPr>
                          <m:ctrlP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num>
                        <m:den>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4</m:t>
                          </m:r>
                        </m:den>
                      </m:f>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 =</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𝑃</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𝑋</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𝐻</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𝑃</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𝑌</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𝑇</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oMath>
                  </m:oMathPara>
                </a14:m>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a:p>
                <a:pPr>
                  <a:spcAft>
                    <a:spcPts val="600"/>
                  </a:spcAft>
                </a:pPr>
                <a14:m>
                  <m:oMathPara xmlns:m="http://schemas.openxmlformats.org/officeDocument/2006/math">
                    <m:oMathParaPr>
                      <m:jc m:val="left"/>
                    </m:oMathParaPr>
                    <m:oMath xmlns:m="http://schemas.openxmlformats.org/officeDocument/2006/math">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𝑃</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𝑋</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𝑇</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 </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𝑌</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𝐻</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 </m:t>
                      </m:r>
                      <m:f>
                        <m:fPr>
                          <m:ctrlP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num>
                        <m:den>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4</m:t>
                          </m:r>
                        </m:den>
                      </m:f>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 =</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𝑃</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𝑋</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𝑇</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𝑃</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𝑌</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𝐻</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oMath>
                  </m:oMathPara>
                </a14:m>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a:p>
                <a:pPr>
                  <a:spcAft>
                    <a:spcPts val="600"/>
                  </a:spcAft>
                </a:pPr>
                <a14:m>
                  <m:oMathPara xmlns:m="http://schemas.openxmlformats.org/officeDocument/2006/math">
                    <m:oMathParaPr>
                      <m:jc m:val="left"/>
                    </m:oMathParaPr>
                    <m:oMath xmlns:m="http://schemas.openxmlformats.org/officeDocument/2006/math">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𝑃</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𝑋</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𝑇</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 </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𝑌</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𝑇</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 </m:t>
                      </m:r>
                      <m:f>
                        <m:fPr>
                          <m:ctrlP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num>
                        <m:den>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4</m:t>
                          </m:r>
                        </m:den>
                      </m:f>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 =</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𝑃</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𝑋</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𝑇</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𝑃</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𝑌</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𝑇</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oMath>
                  </m:oMathPara>
                </a14:m>
                <a:endParaRPr lang="en-US" altLang="ko-KR" sz="1400" i="1" dirty="0">
                  <a:solidFill>
                    <a:schemeClr val="tx1"/>
                  </a:solidFill>
                  <a:latin typeface="Cambria Math" panose="02040503050406030204" pitchFamily="18" charset="0"/>
                  <a:ea typeface="Cambria Math" panose="02040503050406030204" pitchFamily="18" charset="0"/>
                </a:endParaRPr>
              </a:p>
            </p:txBody>
          </p:sp>
        </mc:Choice>
        <mc:Fallback xmlns="">
          <p:sp>
            <p:nvSpPr>
              <p:cNvPr id="9" name="Rectangle 12">
                <a:extLst>
                  <a:ext uri="{FF2B5EF4-FFF2-40B4-BE49-F238E27FC236}">
                    <a16:creationId xmlns:a16="http://schemas.microsoft.com/office/drawing/2014/main" xmlns:a14="http://schemas.microsoft.com/office/drawing/2010/main" xmlns="" id="{2C3CE96C-F71F-4835-A568-121BF90810BC}"/>
                  </a:ext>
                </a:extLst>
              </p:cNvPr>
              <p:cNvSpPr>
                <a:spLocks noRot="1" noChangeAspect="1" noMove="1" noResize="1" noEditPoints="1" noAdjustHandles="1" noChangeArrowheads="1" noChangeShapeType="1" noTextEdit="1"/>
              </p:cNvSpPr>
              <p:nvPr/>
            </p:nvSpPr>
            <p:spPr>
              <a:xfrm>
                <a:off x="1387016" y="3041889"/>
                <a:ext cx="3528392" cy="2013372"/>
              </a:xfrm>
              <a:prstGeom prst="rect">
                <a:avLst/>
              </a:prstGeom>
              <a:blipFill rotWithShape="0">
                <a:blip r:embed="rId5"/>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35086160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kết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hợp</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02</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grpSp>
        <p:nvGrpSpPr>
          <p:cNvPr id="2" name="그룹 1">
            <a:extLst>
              <a:ext uri="{FF2B5EF4-FFF2-40B4-BE49-F238E27FC236}">
                <a16:creationId xmlns:a16="http://schemas.microsoft.com/office/drawing/2014/main" id="{CCED42AB-730C-474B-9158-F515D9122CF8}"/>
              </a:ext>
            </a:extLst>
          </p:cNvPr>
          <p:cNvGrpSpPr/>
          <p:nvPr/>
        </p:nvGrpSpPr>
        <p:grpSpPr>
          <a:xfrm>
            <a:off x="846956" y="1716338"/>
            <a:ext cx="8460514" cy="950755"/>
            <a:chOff x="846956" y="1716338"/>
            <a:chExt cx="8460514" cy="950755"/>
          </a:xfrm>
        </p:grpSpPr>
        <p:sp>
          <p:nvSpPr>
            <p:cNvPr id="14" name="사각형: 둥근 모서리 2">
              <a:extLst>
                <a:ext uri="{FF2B5EF4-FFF2-40B4-BE49-F238E27FC236}">
                  <a16:creationId xmlns:a16="http://schemas.microsoft.com/office/drawing/2014/main" id="{03A608EF-3C83-42BA-B70B-9901A8DDF5C5}"/>
                </a:ext>
              </a:extLst>
            </p:cNvPr>
            <p:cNvSpPr/>
            <p:nvPr/>
          </p:nvSpPr>
          <p:spPr>
            <a:xfrm>
              <a:off x="846956" y="1777235"/>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D9E83936-FD25-4619-8B2C-5D3415486435}"/>
                    </a:ext>
                  </a:extLst>
                </p:cNvPr>
                <p:cNvSpPr/>
                <p:nvPr/>
              </p:nvSpPr>
              <p:spPr>
                <a:xfrm>
                  <a:off x="1222454" y="1716338"/>
                  <a:ext cx="8085016"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Biến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ngẫu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nhiên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suất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cùng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1/3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từng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-1, 0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1.</a:t>
                  </a:r>
                </a:p>
                <a:p>
                  <a:pPr>
                    <a:spcAft>
                      <a:spcPts val="8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Và có một biến ngẫu nhiên khác</a:t>
                  </a:r>
                  <a14:m>
                    <m:oMath xmlns:m="http://schemas.openxmlformats.org/officeDocument/2006/math">
                      <m:r>
                        <a:rPr lang="vi-VN" altLang="ko-KR" sz="1300" b="0" i="0" dirty="0" smtClean="0">
                          <a:solidFill>
                            <a:schemeClr val="tx1">
                              <a:lumMod val="85000"/>
                              <a:lumOff val="15000"/>
                            </a:schemeClr>
                          </a:solidFill>
                          <a:latin typeface="Cambria Math" panose="02040503050406030204" pitchFamily="18" charset="0"/>
                          <a:ea typeface="SamsungOne-400" panose="020B0503030303020204" pitchFamily="34" charset="0"/>
                        </a:rPr>
                        <m:t> </m:t>
                      </m:r>
                      <m:r>
                        <m:rPr>
                          <m:nor/>
                        </m:rP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m:t>𝑌</m:t>
                      </m:r>
                    </m:oMath>
                  </a14:m>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được xác định 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r>
                        <m:rPr>
                          <m:nor/>
                        </m:rPr>
                        <a:rPr lang="ko-KR" altLang="en-US" sz="1300" dirty="0" smtClean="0">
                          <a:solidFill>
                            <a:schemeClr val="tx1">
                              <a:lumMod val="85000"/>
                              <a:lumOff val="15000"/>
                            </a:schemeClr>
                          </a:solidFill>
                          <a:latin typeface="SamsungOne-400" panose="020B0503030303020204" pitchFamily="34" charset="0"/>
                          <a:ea typeface="SamsungOne-400" panose="020B0503030303020204" pitchFamily="34" charset="0"/>
                        </a:rPr>
                        <m:t>𝑌</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m:t>𝑋</m:t>
                      </m:r>
                      <m:r>
                        <m:rPr>
                          <m:nor/>
                        </m:rPr>
                        <a:rPr lang="en-US" altLang="ko-KR" sz="1300" baseline="30000" dirty="0">
                          <a:solidFill>
                            <a:schemeClr val="tx1">
                              <a:lumMod val="85000"/>
                              <a:lumOff val="15000"/>
                            </a:schemeClr>
                          </a:solidFill>
                          <a:latin typeface="SamsungOne-400" panose="020B0503030303020204" pitchFamily="34" charset="0"/>
                          <a:ea typeface="SamsungOne-400" panose="020B0503030303020204" pitchFamily="34" charset="0"/>
                        </a:rPr>
                        <m:t>2</m:t>
                      </m:r>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a:spcAft>
                      <a:spcPts val="8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Sau đó, các xác suất kết hợp được tính như sau:</a:t>
                  </a:r>
                </a:p>
              </p:txBody>
            </p:sp>
          </mc:Choice>
          <mc:Fallback xmlns="">
            <p:sp>
              <p:nvSpPr>
                <p:cNvPr id="15" name="직사각형 14">
                  <a:extLst>
                    <a:ext uri="{FF2B5EF4-FFF2-40B4-BE49-F238E27FC236}">
                      <a16:creationId xmlns:a16="http://schemas.microsoft.com/office/drawing/2014/main" id="{D9E83936-FD25-4619-8B2C-5D3415486435}"/>
                    </a:ext>
                  </a:extLst>
                </p:cNvPr>
                <p:cNvSpPr>
                  <a:spLocks noRot="1" noChangeAspect="1" noMove="1" noResize="1" noEditPoints="1" noAdjustHandles="1" noChangeArrowheads="1" noChangeShapeType="1" noTextEdit="1"/>
                </p:cNvSpPr>
                <p:nvPr/>
              </p:nvSpPr>
              <p:spPr>
                <a:xfrm>
                  <a:off x="1222454" y="1716338"/>
                  <a:ext cx="8085016" cy="950755"/>
                </a:xfrm>
                <a:prstGeom prst="rect">
                  <a:avLst/>
                </a:prstGeom>
                <a:blipFill>
                  <a:blip r:embed="rId3"/>
                  <a:stretch>
                    <a:fillRect l="-226"/>
                  </a:stretch>
                </a:blipFill>
                <a:ln>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6022A2B5-8F94-41B9-9B90-AAA94738528D}"/>
                  </a:ext>
                </a:extLst>
              </p:cNvPr>
              <p:cNvSpPr/>
              <p:nvPr/>
            </p:nvSpPr>
            <p:spPr>
              <a:xfrm>
                <a:off x="1222454" y="3429000"/>
                <a:ext cx="8085016"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1) Hãy tính </a:t>
                </a:r>
                <a14:m>
                  <m:oMath xmlns:m="http://schemas.openxmlformats.org/officeDocument/2006/math">
                    <m:r>
                      <m:rPr>
                        <m:nor/>
                      </m:rP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m:t>𝐶𝑜𝑟</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m:t>𝑋</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m:t>𝑌</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m:t>
                    </m:r>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en-US" altLang="ko-KR" sz="1300" dirty="0">
                  <a:solidFill>
                    <a:srgbClr val="1429A0"/>
                  </a:solidFill>
                  <a:latin typeface="SamsungOne-400" panose="020B0503030303020204" pitchFamily="34" charset="0"/>
                  <a:ea typeface="SamsungOne-400" panose="020B0503030303020204" pitchFamily="34" charset="0"/>
                </a:endParaRPr>
              </a:p>
            </p:txBody>
          </p:sp>
        </mc:Choice>
        <mc:Fallback xmlns="">
          <p:sp>
            <p:nvSpPr>
              <p:cNvPr id="10" name="직사각형 9">
                <a:extLst>
                  <a:ext uri="{FF2B5EF4-FFF2-40B4-BE49-F238E27FC236}">
                    <a16:creationId xmlns:a16="http://schemas.microsoft.com/office/drawing/2014/main" id="{6022A2B5-8F94-41B9-9B90-AAA94738528D}"/>
                  </a:ext>
                </a:extLst>
              </p:cNvPr>
              <p:cNvSpPr>
                <a:spLocks noRot="1" noChangeAspect="1" noMove="1" noResize="1" noEditPoints="1" noAdjustHandles="1" noChangeArrowheads="1" noChangeShapeType="1" noTextEdit="1"/>
              </p:cNvSpPr>
              <p:nvPr/>
            </p:nvSpPr>
            <p:spPr>
              <a:xfrm>
                <a:off x="1222454" y="3429000"/>
                <a:ext cx="8085016" cy="345461"/>
              </a:xfrm>
              <a:prstGeom prst="rect">
                <a:avLst/>
              </a:prstGeom>
              <a:blipFill>
                <a:blip r:embed="rId4"/>
                <a:stretch>
                  <a:fillRect l="-75"/>
                </a:stretch>
              </a:blipFill>
              <a:ln>
                <a:noFill/>
              </a:ln>
            </p:spPr>
            <p:txBody>
              <a:bodyPr/>
              <a:lstStyle/>
              <a:p>
                <a:r>
                  <a:rPr lang="en-US">
                    <a:noFill/>
                  </a:rPr>
                  <a:t> </a:t>
                </a:r>
              </a:p>
            </p:txBody>
          </p:sp>
        </mc:Fallback>
      </mc:AlternateContent>
      <p:sp>
        <p:nvSpPr>
          <p:cNvPr id="11" name="직사각형 10">
            <a:extLst>
              <a:ext uri="{FF2B5EF4-FFF2-40B4-BE49-F238E27FC236}">
                <a16:creationId xmlns:a16="http://schemas.microsoft.com/office/drawing/2014/main" id="{67C1FBDC-1BBF-4C93-9B91-29742D83E024}"/>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Sự phụ thuộc và Hệ số tương quan:</a:t>
            </a:r>
          </a:p>
        </p:txBody>
      </p:sp>
      <mc:AlternateContent xmlns:mc="http://schemas.openxmlformats.org/markup-compatibility/2006" xmlns:a14="http://schemas.microsoft.com/office/drawing/2010/main">
        <mc:Choice Requires="a14">
          <p:sp>
            <p:nvSpPr>
              <p:cNvPr id="12" name="Rectangle 12">
                <a:extLst>
                  <a:ext uri="{FF2B5EF4-FFF2-40B4-BE49-F238E27FC236}">
                    <a16:creationId xmlns:a16="http://schemas.microsoft.com/office/drawing/2014/main" id="{890BE033-DF90-4B22-8163-73669D8E80D4}"/>
                  </a:ext>
                </a:extLst>
              </p:cNvPr>
              <p:cNvSpPr/>
              <p:nvPr/>
            </p:nvSpPr>
            <p:spPr>
              <a:xfrm>
                <a:off x="1222454" y="3831516"/>
                <a:ext cx="6084675" cy="18297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rIns="144000" rtlCol="0" anchor="ctr" anchorCtr="0">
                <a:spAutoFit/>
              </a:bodyPr>
              <a:lstStyle/>
              <a:p>
                <a:pPr>
                  <a:spcAft>
                    <a:spcPts val="600"/>
                  </a:spcAft>
                </a:pPr>
                <a14:m>
                  <m:oMathPara xmlns:m="http://schemas.openxmlformats.org/officeDocument/2006/math">
                    <m:oMathParaPr>
                      <m:jc m:val="left"/>
                    </m:oMathParaPr>
                    <m:oMath xmlns:m="http://schemas.openxmlformats.org/officeDocument/2006/math">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𝐸</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𝑋</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]=−1×</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𝑃</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𝑋</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=−1)+0×</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𝑃</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𝑋</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=0)+1×</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𝑃</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𝑋</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=1)=−</m:t>
                      </m:r>
                      <m:r>
                        <a:rPr lang="en-US" altLang="ko-KR" sz="140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f>
                        <m:f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num>
                        <m:den>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3</m:t>
                          </m:r>
                        </m:den>
                      </m:f>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+0+</m:t>
                      </m:r>
                      <m:r>
                        <a:rPr lang="en-US" altLang="ko-KR" sz="140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f>
                        <m:f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num>
                        <m:den>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3</m:t>
                          </m:r>
                        </m:den>
                      </m:f>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=0</m:t>
                      </m:r>
                    </m:oMath>
                  </m:oMathPara>
                </a14:m>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a:p>
                <a:pPr>
                  <a:spcAft>
                    <a:spcPts val="600"/>
                  </a:spcAft>
                </a:pPr>
                <a14:m>
                  <m:oMathPara xmlns:m="http://schemas.openxmlformats.org/officeDocument/2006/math">
                    <m:oMathParaPr>
                      <m:jc m:val="left"/>
                    </m:oMathParaPr>
                    <m:oMath xmlns:m="http://schemas.openxmlformats.org/officeDocument/2006/math">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𝐸</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𝑌</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]=0×</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𝑃</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𝑌</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=0)+1×</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𝑃</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𝑌</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=1)=0+1×</m:t>
                      </m:r>
                      <m:r>
                        <a:rPr lang="en-US" altLang="ko-KR" sz="140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f>
                        <m:f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num>
                        <m:den>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3</m:t>
                          </m:r>
                        </m:den>
                      </m:f>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a:rPr lang="en-US" altLang="ko-KR" sz="140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f>
                        <m:f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num>
                        <m:den>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3</m:t>
                          </m:r>
                        </m:den>
                      </m:f>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oMath>
                  </m:oMathPara>
                </a14:m>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a:p>
                <a:pPr>
                  <a:spcAft>
                    <a:spcPts val="600"/>
                  </a:spcAft>
                </a:pPr>
                <a14:m>
                  <m:oMathPara xmlns:m="http://schemas.openxmlformats.org/officeDocument/2006/math">
                    <m:oMathParaPr>
                      <m:jc m:val="left"/>
                    </m:oMathParaPr>
                    <m:oMath xmlns:m="http://schemas.openxmlformats.org/officeDocument/2006/math">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𝐸</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𝑋</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 </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𝑌</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𝐸</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𝑋</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 </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𝑋</m:t>
                      </m:r>
                      <m:r>
                        <m:rPr>
                          <m:nor/>
                        </m:rPr>
                        <a:rPr lang="en-US" altLang="ko-KR" sz="1400" baseline="30000" dirty="0">
                          <a:solidFill>
                            <a:schemeClr val="tx1">
                              <a:lumMod val="85000"/>
                              <a:lumOff val="15000"/>
                            </a:schemeClr>
                          </a:solidFill>
                          <a:latin typeface="SamsungOne-400" panose="020B0503030303020204" pitchFamily="34" charset="0"/>
                          <a:ea typeface="SamsungOne-400" panose="020B0503030303020204" pitchFamily="34" charset="0"/>
                        </a:rPr>
                        <m:t>2</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 ]=</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𝐸</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𝑋</m:t>
                      </m:r>
                      <m:r>
                        <m:rPr>
                          <m:nor/>
                        </m:rPr>
                        <a:rPr lang="en-US" altLang="ko-KR" sz="1400" baseline="30000" dirty="0">
                          <a:solidFill>
                            <a:schemeClr val="tx1">
                              <a:lumMod val="85000"/>
                              <a:lumOff val="15000"/>
                            </a:schemeClr>
                          </a:solidFill>
                          <a:latin typeface="SamsungOne-400" panose="020B0503030303020204" pitchFamily="34" charset="0"/>
                          <a:ea typeface="SamsungOne-400" panose="020B0503030303020204" pitchFamily="34" charset="0"/>
                        </a:rPr>
                        <m:t>3</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 ]=−1×</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𝑃</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𝑋</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=−1)+0×</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𝑃</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𝑋</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=0)+1×</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𝑃</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𝑋</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=1)=0</m:t>
                      </m:r>
                    </m:oMath>
                  </m:oMathPara>
                </a14:m>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a:p>
                <a:pPr>
                  <a:spcAft>
                    <a:spcPts val="600"/>
                  </a:spcAft>
                </a:pPr>
                <a14:m>
                  <m:oMathPara xmlns:m="http://schemas.openxmlformats.org/officeDocument/2006/math">
                    <m:oMathParaPr>
                      <m:jc m:val="left"/>
                    </m:oMathParaPr>
                    <m:oMath xmlns:m="http://schemas.openxmlformats.org/officeDocument/2006/math">
                      <m:r>
                        <m:rPr>
                          <m:sty m:val="p"/>
                        </m:rPr>
                        <a:rPr lang="vi-VN" altLang="ko-KR" sz="1400" i="1" dirty="0">
                          <a:solidFill>
                            <a:srgbClr val="0070C0"/>
                          </a:solidFill>
                          <a:latin typeface="Cambria Math" panose="02040503050406030204" pitchFamily="18" charset="0"/>
                          <a:ea typeface="SamsungOne-400" panose="020B0503030303020204" pitchFamily="34" charset="0"/>
                        </a:rPr>
                        <m:t>N</m:t>
                      </m:r>
                      <m:r>
                        <a:rPr lang="vi-VN" altLang="ko-KR" sz="1400" i="1" dirty="0">
                          <a:solidFill>
                            <a:srgbClr val="0070C0"/>
                          </a:solidFill>
                          <a:latin typeface="Cambria Math" panose="02040503050406030204" pitchFamily="18" charset="0"/>
                          <a:ea typeface="SamsungOne-400" panose="020B0503030303020204" pitchFamily="34" charset="0"/>
                        </a:rPr>
                        <m:t>ê</m:t>
                      </m:r>
                      <m:r>
                        <m:rPr>
                          <m:sty m:val="p"/>
                        </m:rPr>
                        <a:rPr lang="vi-VN" altLang="ko-KR" sz="1400" i="1" dirty="0">
                          <a:solidFill>
                            <a:srgbClr val="0070C0"/>
                          </a:solidFill>
                          <a:latin typeface="Cambria Math" panose="02040503050406030204" pitchFamily="18" charset="0"/>
                          <a:ea typeface="SamsungOne-400" panose="020B0503030303020204" pitchFamily="34" charset="0"/>
                        </a:rPr>
                        <m:t>n</m:t>
                      </m:r>
                      <m:r>
                        <m:rPr>
                          <m:nor/>
                        </m:rPr>
                        <a:rPr lang="vi-VN" altLang="ko-KR" sz="1400" b="0" i="0" dirty="0" smtClean="0">
                          <a:solidFill>
                            <a:srgbClr val="0070C0"/>
                          </a:solidFill>
                          <a:latin typeface="Cambria Math" panose="02040503050406030204" pitchFamily="18" charset="0"/>
                          <a:ea typeface="SamsungOne-400" panose="020B0503030303020204" pitchFamily="34" charset="0"/>
                        </a:rPr>
                        <m:t>,</m:t>
                      </m:r>
                      <m:r>
                        <m:rPr>
                          <m:nor/>
                        </m:rPr>
                        <a:rPr lang="en-US" altLang="ko-KR" sz="1400" dirty="0">
                          <a:solidFill>
                            <a:srgbClr val="0070C0"/>
                          </a:solidFill>
                          <a:latin typeface="SamsungOne-400" panose="020B0503030303020204" pitchFamily="34" charset="0"/>
                          <a:ea typeface="SamsungOne-400" panose="020B0503030303020204" pitchFamily="34" charset="0"/>
                        </a:rPr>
                        <m:t> </m:t>
                      </m:r>
                      <m:r>
                        <m:rPr>
                          <m:nor/>
                        </m:rPr>
                        <a:rPr lang="ko-KR" altLang="en-US" sz="1400" dirty="0">
                          <a:solidFill>
                            <a:srgbClr val="0070C0"/>
                          </a:solidFill>
                          <a:latin typeface="SamsungOne-400" panose="020B0503030303020204" pitchFamily="34" charset="0"/>
                          <a:ea typeface="SamsungOne-400" panose="020B0503030303020204" pitchFamily="34" charset="0"/>
                        </a:rPr>
                        <m:t>𝐶𝑜𝑣</m:t>
                      </m:r>
                      <m:r>
                        <m:rPr>
                          <m:nor/>
                        </m:rPr>
                        <a:rPr lang="en-US" altLang="ko-KR" sz="1400" dirty="0">
                          <a:solidFill>
                            <a:srgbClr val="0070C0"/>
                          </a:solidFill>
                          <a:latin typeface="SamsungOne-400" panose="020B0503030303020204" pitchFamily="34" charset="0"/>
                          <a:ea typeface="SamsungOne-400" panose="020B0503030303020204" pitchFamily="34" charset="0"/>
                        </a:rPr>
                        <m:t>(</m:t>
                      </m:r>
                      <m:r>
                        <m:rPr>
                          <m:nor/>
                        </m:rPr>
                        <a:rPr lang="ko-KR" altLang="en-US" sz="1400" dirty="0">
                          <a:solidFill>
                            <a:srgbClr val="0070C0"/>
                          </a:solidFill>
                          <a:latin typeface="SamsungOne-400" panose="020B0503030303020204" pitchFamily="34" charset="0"/>
                          <a:ea typeface="SamsungOne-400" panose="020B0503030303020204" pitchFamily="34" charset="0"/>
                        </a:rPr>
                        <m:t>𝑋</m:t>
                      </m:r>
                      <m:r>
                        <m:rPr>
                          <m:nor/>
                        </m:rPr>
                        <a:rPr lang="en-US" altLang="ko-KR" sz="1400" dirty="0">
                          <a:solidFill>
                            <a:srgbClr val="0070C0"/>
                          </a:solidFill>
                          <a:latin typeface="SamsungOne-400" panose="020B0503030303020204" pitchFamily="34" charset="0"/>
                          <a:ea typeface="SamsungOne-400" panose="020B0503030303020204" pitchFamily="34" charset="0"/>
                        </a:rPr>
                        <m:t>,</m:t>
                      </m:r>
                      <m:r>
                        <m:rPr>
                          <m:nor/>
                        </m:rPr>
                        <a:rPr lang="ko-KR" altLang="en-US" sz="1400" dirty="0">
                          <a:solidFill>
                            <a:srgbClr val="0070C0"/>
                          </a:solidFill>
                          <a:latin typeface="SamsungOne-400" panose="020B0503030303020204" pitchFamily="34" charset="0"/>
                          <a:ea typeface="SamsungOne-400" panose="020B0503030303020204" pitchFamily="34" charset="0"/>
                        </a:rPr>
                        <m:t>𝑌</m:t>
                      </m:r>
                      <m:r>
                        <m:rPr>
                          <m:nor/>
                        </m:rPr>
                        <a:rPr lang="en-US" altLang="ko-KR" sz="1400" dirty="0">
                          <a:solidFill>
                            <a:srgbClr val="0070C0"/>
                          </a:solidFill>
                          <a:latin typeface="SamsungOne-400" panose="020B0503030303020204" pitchFamily="34" charset="0"/>
                          <a:ea typeface="SamsungOne-400" panose="020B0503030303020204" pitchFamily="34" charset="0"/>
                        </a:rPr>
                        <m:t>)=</m:t>
                      </m:r>
                      <m:r>
                        <m:rPr>
                          <m:nor/>
                        </m:rPr>
                        <a:rPr lang="ko-KR" altLang="en-US" sz="1400" dirty="0">
                          <a:solidFill>
                            <a:srgbClr val="0070C0"/>
                          </a:solidFill>
                          <a:latin typeface="SamsungOne-400" panose="020B0503030303020204" pitchFamily="34" charset="0"/>
                          <a:ea typeface="SamsungOne-400" panose="020B0503030303020204" pitchFamily="34" charset="0"/>
                        </a:rPr>
                        <m:t>𝐸</m:t>
                      </m:r>
                      <m:r>
                        <m:rPr>
                          <m:nor/>
                        </m:rPr>
                        <a:rPr lang="en-US" altLang="ko-KR" sz="1400" dirty="0">
                          <a:solidFill>
                            <a:srgbClr val="0070C0"/>
                          </a:solidFill>
                          <a:latin typeface="SamsungOne-400" panose="020B0503030303020204" pitchFamily="34" charset="0"/>
                          <a:ea typeface="SamsungOne-400" panose="020B0503030303020204" pitchFamily="34" charset="0"/>
                        </a:rPr>
                        <m:t>[</m:t>
                      </m:r>
                      <m:r>
                        <m:rPr>
                          <m:nor/>
                        </m:rPr>
                        <a:rPr lang="ko-KR" altLang="en-US" sz="1400" dirty="0">
                          <a:solidFill>
                            <a:srgbClr val="0070C0"/>
                          </a:solidFill>
                          <a:latin typeface="SamsungOne-400" panose="020B0503030303020204" pitchFamily="34" charset="0"/>
                          <a:ea typeface="SamsungOne-400" panose="020B0503030303020204" pitchFamily="34" charset="0"/>
                        </a:rPr>
                        <m:t>𝑋</m:t>
                      </m:r>
                      <m:r>
                        <m:rPr>
                          <m:nor/>
                        </m:rPr>
                        <a:rPr lang="ko-KR" altLang="en-US" sz="1400" dirty="0">
                          <a:solidFill>
                            <a:srgbClr val="0070C0"/>
                          </a:solidFill>
                          <a:latin typeface="SamsungOne-400" panose="020B0503030303020204" pitchFamily="34" charset="0"/>
                          <a:ea typeface="SamsungOne-400" panose="020B0503030303020204" pitchFamily="34" charset="0"/>
                        </a:rPr>
                        <m:t> </m:t>
                      </m:r>
                      <m:r>
                        <m:rPr>
                          <m:nor/>
                        </m:rPr>
                        <a:rPr lang="ko-KR" altLang="en-US" sz="1400" dirty="0">
                          <a:solidFill>
                            <a:srgbClr val="0070C0"/>
                          </a:solidFill>
                          <a:latin typeface="SamsungOne-400" panose="020B0503030303020204" pitchFamily="34" charset="0"/>
                          <a:ea typeface="SamsungOne-400" panose="020B0503030303020204" pitchFamily="34" charset="0"/>
                        </a:rPr>
                        <m:t>𝑌</m:t>
                      </m:r>
                      <m:r>
                        <m:rPr>
                          <m:nor/>
                        </m:rPr>
                        <a:rPr lang="en-US" altLang="ko-KR" sz="1400" dirty="0">
                          <a:solidFill>
                            <a:srgbClr val="0070C0"/>
                          </a:solidFill>
                          <a:latin typeface="SamsungOne-400" panose="020B0503030303020204" pitchFamily="34" charset="0"/>
                          <a:ea typeface="SamsungOne-400" panose="020B0503030303020204" pitchFamily="34" charset="0"/>
                        </a:rPr>
                        <m:t>]−</m:t>
                      </m:r>
                      <m:r>
                        <m:rPr>
                          <m:nor/>
                        </m:rPr>
                        <a:rPr lang="ko-KR" altLang="en-US" sz="1400" dirty="0">
                          <a:solidFill>
                            <a:srgbClr val="0070C0"/>
                          </a:solidFill>
                          <a:latin typeface="SamsungOne-400" panose="020B0503030303020204" pitchFamily="34" charset="0"/>
                          <a:ea typeface="SamsungOne-400" panose="020B0503030303020204" pitchFamily="34" charset="0"/>
                        </a:rPr>
                        <m:t>𝐸</m:t>
                      </m:r>
                      <m:r>
                        <m:rPr>
                          <m:nor/>
                        </m:rPr>
                        <a:rPr lang="en-US" altLang="ko-KR" sz="1400" dirty="0">
                          <a:solidFill>
                            <a:srgbClr val="0070C0"/>
                          </a:solidFill>
                          <a:latin typeface="SamsungOne-400" panose="020B0503030303020204" pitchFamily="34" charset="0"/>
                          <a:ea typeface="SamsungOne-400" panose="020B0503030303020204" pitchFamily="34" charset="0"/>
                        </a:rPr>
                        <m:t>[</m:t>
                      </m:r>
                      <m:r>
                        <m:rPr>
                          <m:nor/>
                        </m:rPr>
                        <a:rPr lang="ko-KR" altLang="en-US" sz="1400" dirty="0">
                          <a:solidFill>
                            <a:srgbClr val="0070C0"/>
                          </a:solidFill>
                          <a:latin typeface="SamsungOne-400" panose="020B0503030303020204" pitchFamily="34" charset="0"/>
                          <a:ea typeface="SamsungOne-400" panose="020B0503030303020204" pitchFamily="34" charset="0"/>
                        </a:rPr>
                        <m:t>𝑋</m:t>
                      </m:r>
                      <m:r>
                        <m:rPr>
                          <m:nor/>
                        </m:rPr>
                        <a:rPr lang="en-US" altLang="ko-KR" sz="1400" dirty="0">
                          <a:solidFill>
                            <a:srgbClr val="0070C0"/>
                          </a:solidFill>
                          <a:latin typeface="SamsungOne-400" panose="020B0503030303020204" pitchFamily="34" charset="0"/>
                          <a:ea typeface="SamsungOne-400" panose="020B0503030303020204" pitchFamily="34" charset="0"/>
                        </a:rPr>
                        <m:t>]  </m:t>
                      </m:r>
                      <m:r>
                        <m:rPr>
                          <m:nor/>
                        </m:rPr>
                        <a:rPr lang="ko-KR" altLang="en-US" sz="1400" dirty="0">
                          <a:solidFill>
                            <a:srgbClr val="0070C0"/>
                          </a:solidFill>
                          <a:latin typeface="SamsungOne-400" panose="020B0503030303020204" pitchFamily="34" charset="0"/>
                          <a:ea typeface="SamsungOne-400" panose="020B0503030303020204" pitchFamily="34" charset="0"/>
                        </a:rPr>
                        <m:t>𝐸</m:t>
                      </m:r>
                      <m:r>
                        <m:rPr>
                          <m:nor/>
                        </m:rPr>
                        <a:rPr lang="en-US" altLang="ko-KR" sz="1400" dirty="0">
                          <a:solidFill>
                            <a:srgbClr val="0070C0"/>
                          </a:solidFill>
                          <a:latin typeface="SamsungOne-400" panose="020B0503030303020204" pitchFamily="34" charset="0"/>
                          <a:ea typeface="SamsungOne-400" panose="020B0503030303020204" pitchFamily="34" charset="0"/>
                        </a:rPr>
                        <m:t>[</m:t>
                      </m:r>
                      <m:r>
                        <m:rPr>
                          <m:nor/>
                        </m:rPr>
                        <a:rPr lang="ko-KR" altLang="en-US" sz="1400" dirty="0">
                          <a:solidFill>
                            <a:srgbClr val="0070C0"/>
                          </a:solidFill>
                          <a:latin typeface="SamsungOne-400" panose="020B0503030303020204" pitchFamily="34" charset="0"/>
                          <a:ea typeface="SamsungOne-400" panose="020B0503030303020204" pitchFamily="34" charset="0"/>
                        </a:rPr>
                        <m:t>𝑌</m:t>
                      </m:r>
                      <m:r>
                        <m:rPr>
                          <m:nor/>
                        </m:rPr>
                        <a:rPr lang="en-US" altLang="ko-KR" sz="1400" dirty="0">
                          <a:solidFill>
                            <a:srgbClr val="0070C0"/>
                          </a:solidFill>
                          <a:latin typeface="SamsungOne-400" panose="020B0503030303020204" pitchFamily="34" charset="0"/>
                          <a:ea typeface="SamsungOne-400" panose="020B0503030303020204" pitchFamily="34" charset="0"/>
                        </a:rPr>
                        <m:t>]=0−0×</m:t>
                      </m:r>
                      <m:r>
                        <a:rPr lang="en-US" altLang="ko-KR" sz="1400">
                          <a:solidFill>
                            <a:srgbClr val="0070C0"/>
                          </a:solidFill>
                          <a:latin typeface="Cambria Math" panose="02040503050406030204" pitchFamily="18" charset="0"/>
                          <a:cs typeface="Times New Roman" panose="02020603050405020304" pitchFamily="18" charset="0"/>
                          <a:sym typeface="Symbol" panose="05050102010706020507" pitchFamily="18" charset="2"/>
                        </a:rPr>
                        <m:t> </m:t>
                      </m:r>
                      <m:f>
                        <m:fPr>
                          <m:ctrlPr>
                            <a:rPr lang="en-US" altLang="ko-KR" sz="1400" i="1">
                              <a:solidFill>
                                <a:srgbClr val="0070C0"/>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400" i="1">
                              <a:solidFill>
                                <a:srgbClr val="0070C0"/>
                              </a:solidFill>
                              <a:latin typeface="Cambria Math" panose="02040503050406030204" pitchFamily="18" charset="0"/>
                              <a:cs typeface="Times New Roman" panose="02020603050405020304" pitchFamily="18" charset="0"/>
                              <a:sym typeface="Symbol" panose="05050102010706020507" pitchFamily="18" charset="2"/>
                            </a:rPr>
                            <m:t>2</m:t>
                          </m:r>
                        </m:num>
                        <m:den>
                          <m:r>
                            <a:rPr lang="en-US" altLang="ko-KR" sz="1400" i="1">
                              <a:solidFill>
                                <a:srgbClr val="0070C0"/>
                              </a:solidFill>
                              <a:latin typeface="Cambria Math" panose="02040503050406030204" pitchFamily="18" charset="0"/>
                              <a:cs typeface="Times New Roman" panose="02020603050405020304" pitchFamily="18" charset="0"/>
                              <a:sym typeface="Symbol" panose="05050102010706020507" pitchFamily="18" charset="2"/>
                            </a:rPr>
                            <m:t>3</m:t>
                          </m:r>
                        </m:den>
                      </m:f>
                      <m:r>
                        <a:rPr lang="en-US" altLang="ko-KR" sz="1400" i="1">
                          <a:solidFill>
                            <a:srgbClr val="0070C0"/>
                          </a:solidFill>
                          <a:latin typeface="Cambria Math" panose="02040503050406030204" pitchFamily="18" charset="0"/>
                          <a:cs typeface="Times New Roman" panose="02020603050405020304" pitchFamily="18" charset="0"/>
                          <a:sym typeface="Symbol" panose="05050102010706020507" pitchFamily="18" charset="2"/>
                        </a:rPr>
                        <m:t> </m:t>
                      </m:r>
                      <m:r>
                        <m:rPr>
                          <m:nor/>
                        </m:rPr>
                        <a:rPr lang="en-US" altLang="ko-KR" sz="1400" dirty="0">
                          <a:solidFill>
                            <a:srgbClr val="0070C0"/>
                          </a:solidFill>
                          <a:latin typeface="SamsungOne-400" panose="020B0503030303020204" pitchFamily="34" charset="0"/>
                          <a:ea typeface="SamsungOne-400" panose="020B0503030303020204" pitchFamily="34" charset="0"/>
                        </a:rPr>
                        <m:t>=0 </m:t>
                      </m:r>
                      <m:r>
                        <m:rPr>
                          <m:sty m:val="p"/>
                        </m:rPr>
                        <a:rPr lang="vi-VN" altLang="ko-KR" sz="1400" i="1" dirty="0">
                          <a:solidFill>
                            <a:srgbClr val="0070C0"/>
                          </a:solidFill>
                          <a:latin typeface="Cambria Math" panose="02040503050406030204" pitchFamily="18" charset="0"/>
                          <a:ea typeface="SamsungOne-400" panose="020B0503030303020204" pitchFamily="34" charset="0"/>
                        </a:rPr>
                        <m:t>v</m:t>
                      </m:r>
                      <m:r>
                        <a:rPr lang="vi-VN" altLang="ko-KR" sz="1400" i="1" dirty="0">
                          <a:solidFill>
                            <a:srgbClr val="0070C0"/>
                          </a:solidFill>
                          <a:latin typeface="Cambria Math" panose="02040503050406030204" pitchFamily="18" charset="0"/>
                          <a:ea typeface="SamsungOne-400" panose="020B0503030303020204" pitchFamily="34" charset="0"/>
                        </a:rPr>
                        <m:t>à</m:t>
                      </m:r>
                      <m:r>
                        <m:rPr>
                          <m:nor/>
                        </m:rPr>
                        <a:rPr lang="en-US" altLang="ko-KR" sz="1400" dirty="0">
                          <a:solidFill>
                            <a:srgbClr val="0070C0"/>
                          </a:solidFill>
                          <a:latin typeface="SamsungOne-400" panose="020B0503030303020204" pitchFamily="34" charset="0"/>
                          <a:ea typeface="SamsungOne-400" panose="020B0503030303020204" pitchFamily="34" charset="0"/>
                        </a:rPr>
                        <m:t> </m:t>
                      </m:r>
                      <m:r>
                        <m:rPr>
                          <m:nor/>
                        </m:rPr>
                        <a:rPr lang="ko-KR" altLang="en-US" sz="1400" dirty="0">
                          <a:solidFill>
                            <a:srgbClr val="0070C0"/>
                          </a:solidFill>
                          <a:latin typeface="SamsungOne-400" panose="020B0503030303020204" pitchFamily="34" charset="0"/>
                          <a:ea typeface="SamsungOne-400" panose="020B0503030303020204" pitchFamily="34" charset="0"/>
                        </a:rPr>
                        <m:t>𝐶𝑜𝑟</m:t>
                      </m:r>
                      <m:r>
                        <m:rPr>
                          <m:nor/>
                        </m:rPr>
                        <a:rPr lang="en-US" altLang="ko-KR" sz="1400" dirty="0">
                          <a:solidFill>
                            <a:srgbClr val="0070C0"/>
                          </a:solidFill>
                          <a:latin typeface="SamsungOne-400" panose="020B0503030303020204" pitchFamily="34" charset="0"/>
                          <a:ea typeface="SamsungOne-400" panose="020B0503030303020204" pitchFamily="34" charset="0"/>
                        </a:rPr>
                        <m:t>(</m:t>
                      </m:r>
                      <m:r>
                        <m:rPr>
                          <m:nor/>
                        </m:rPr>
                        <a:rPr lang="ko-KR" altLang="en-US" sz="1400" dirty="0">
                          <a:solidFill>
                            <a:srgbClr val="0070C0"/>
                          </a:solidFill>
                          <a:latin typeface="SamsungOne-400" panose="020B0503030303020204" pitchFamily="34" charset="0"/>
                          <a:ea typeface="SamsungOne-400" panose="020B0503030303020204" pitchFamily="34" charset="0"/>
                        </a:rPr>
                        <m:t>𝑋</m:t>
                      </m:r>
                      <m:r>
                        <m:rPr>
                          <m:nor/>
                        </m:rPr>
                        <a:rPr lang="en-US" altLang="ko-KR" sz="1400" dirty="0">
                          <a:solidFill>
                            <a:srgbClr val="0070C0"/>
                          </a:solidFill>
                          <a:latin typeface="SamsungOne-400" panose="020B0503030303020204" pitchFamily="34" charset="0"/>
                          <a:ea typeface="SamsungOne-400" panose="020B0503030303020204" pitchFamily="34" charset="0"/>
                        </a:rPr>
                        <m:t>,</m:t>
                      </m:r>
                      <m:r>
                        <m:rPr>
                          <m:nor/>
                        </m:rPr>
                        <a:rPr lang="ko-KR" altLang="en-US" sz="1400" dirty="0">
                          <a:solidFill>
                            <a:srgbClr val="0070C0"/>
                          </a:solidFill>
                          <a:latin typeface="SamsungOne-400" panose="020B0503030303020204" pitchFamily="34" charset="0"/>
                          <a:ea typeface="SamsungOne-400" panose="020B0503030303020204" pitchFamily="34" charset="0"/>
                        </a:rPr>
                        <m:t>𝑌</m:t>
                      </m:r>
                      <m:r>
                        <m:rPr>
                          <m:nor/>
                        </m:rPr>
                        <a:rPr lang="en-US" altLang="ko-KR" sz="1400" dirty="0">
                          <a:solidFill>
                            <a:srgbClr val="0070C0"/>
                          </a:solidFill>
                          <a:latin typeface="SamsungOne-400" panose="020B0503030303020204" pitchFamily="34" charset="0"/>
                          <a:ea typeface="SamsungOne-400" panose="020B0503030303020204" pitchFamily="34" charset="0"/>
                        </a:rPr>
                        <m:t>) = 0 </m:t>
                      </m:r>
                      <m:r>
                        <m:rPr>
                          <m:nor/>
                        </m:rPr>
                        <a:rPr lang="en-US" altLang="ko-KR" sz="1400" dirty="0">
                          <a:solidFill>
                            <a:srgbClr val="0070C0"/>
                          </a:solidFill>
                          <a:latin typeface="SamsungOne-400" panose="020B0503030303020204" pitchFamily="34" charset="0"/>
                          <a:ea typeface="SamsungOne-400" panose="020B0503030303020204" pitchFamily="34" charset="0"/>
                        </a:rPr>
                        <m:t>too</m:t>
                      </m:r>
                      <m:r>
                        <m:rPr>
                          <m:nor/>
                        </m:rPr>
                        <a:rPr lang="en-US" altLang="ko-KR" sz="1400" dirty="0">
                          <a:solidFill>
                            <a:srgbClr val="0070C0"/>
                          </a:solidFill>
                          <a:latin typeface="SamsungOne-400" panose="020B0503030303020204" pitchFamily="34" charset="0"/>
                          <a:ea typeface="SamsungOne-400" panose="020B0503030303020204" pitchFamily="34" charset="0"/>
                        </a:rPr>
                        <m:t>.</m:t>
                      </m:r>
                    </m:oMath>
                  </m:oMathPara>
                </a14:m>
                <a:endParaRPr lang="en-US" altLang="ko-KR" sz="1400" dirty="0">
                  <a:solidFill>
                    <a:srgbClr val="0070C0"/>
                  </a:solidFill>
                  <a:latin typeface="SamsungOne-400" panose="020B0503030303020204" pitchFamily="34" charset="0"/>
                  <a:ea typeface="SamsungOne-400" panose="020B0503030303020204" pitchFamily="34" charset="0"/>
                </a:endParaRPr>
              </a:p>
            </p:txBody>
          </p:sp>
        </mc:Choice>
        <mc:Fallback xmlns="">
          <p:sp>
            <p:nvSpPr>
              <p:cNvPr id="12" name="Rectangle 12">
                <a:extLst>
                  <a:ext uri="{FF2B5EF4-FFF2-40B4-BE49-F238E27FC236}">
                    <a16:creationId xmlns:a16="http://schemas.microsoft.com/office/drawing/2014/main" id="{890BE033-DF90-4B22-8163-73669D8E80D4}"/>
                  </a:ext>
                </a:extLst>
              </p:cNvPr>
              <p:cNvSpPr>
                <a:spLocks noRot="1" noChangeAspect="1" noMove="1" noResize="1" noEditPoints="1" noAdjustHandles="1" noChangeArrowheads="1" noChangeShapeType="1" noTextEdit="1"/>
              </p:cNvSpPr>
              <p:nvPr/>
            </p:nvSpPr>
            <p:spPr>
              <a:xfrm>
                <a:off x="1222454" y="3831516"/>
                <a:ext cx="6084675" cy="1829732"/>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2">
                <a:extLst>
                  <a:ext uri="{FF2B5EF4-FFF2-40B4-BE49-F238E27FC236}">
                    <a16:creationId xmlns:a16="http://schemas.microsoft.com/office/drawing/2014/main" id="{F92B2395-4319-4F3C-89C2-063D3CDCCADB}"/>
                  </a:ext>
                </a:extLst>
              </p:cNvPr>
              <p:cNvSpPr/>
              <p:nvPr/>
            </p:nvSpPr>
            <p:spPr>
              <a:xfrm>
                <a:off x="1222454" y="2685333"/>
                <a:ext cx="4975941" cy="5996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Aft>
                    <a:spcPts val="800"/>
                  </a:spcAft>
                </a:pPr>
                <a14:m>
                  <m:oMathPara xmlns:m="http://schemas.openxmlformats.org/officeDocument/2006/math">
                    <m:oMathParaPr>
                      <m:jc m:val="centerGroup"/>
                    </m:oMathParaPr>
                    <m:oMath xmlns:m="http://schemas.openxmlformats.org/officeDocument/2006/math">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𝑃</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𝑋</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 </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=−1, </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𝑌</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 </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=1)  = </m:t>
                      </m:r>
                      <m:f>
                        <m:fPr>
                          <m:ctrlP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rPr>
                            <m:t>1</m:t>
                          </m:r>
                        </m:num>
                        <m:den>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rPr>
                            <m:t>3</m:t>
                          </m:r>
                        </m:den>
                      </m:f>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    ,   </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𝑃</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𝑋</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 </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=0, </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𝑌</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 </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=0)= </m:t>
                      </m:r>
                      <m:f>
                        <m:fPr>
                          <m:ctrlP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rPr>
                            <m:t>1</m:t>
                          </m:r>
                        </m:num>
                        <m:den>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rPr>
                            <m:t>3</m:t>
                          </m:r>
                        </m:den>
                      </m:f>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   ,   </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𝑃</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𝑋</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 </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 1, </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𝑌</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 </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=1)= </m:t>
                      </m:r>
                      <m:f>
                        <m:fPr>
                          <m:ctrlP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rPr>
                            <m:t>1</m:t>
                          </m:r>
                        </m:num>
                        <m:den>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rPr>
                            <m:t>3</m:t>
                          </m:r>
                        </m:den>
                      </m:f>
                    </m:oMath>
                  </m:oMathPara>
                </a14:m>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mc:Choice>
        <mc:Fallback xmlns="">
          <p:sp>
            <p:nvSpPr>
              <p:cNvPr id="16" name="Rectangle 12">
                <a:extLst>
                  <a:ext uri="{FF2B5EF4-FFF2-40B4-BE49-F238E27FC236}">
                    <a16:creationId xmlns:a16="http://schemas.microsoft.com/office/drawing/2014/main" xmlns:a14="http://schemas.microsoft.com/office/drawing/2010/main" xmlns="" id="{F92B2395-4319-4F3C-89C2-063D3CDCCADB}"/>
                  </a:ext>
                </a:extLst>
              </p:cNvPr>
              <p:cNvSpPr>
                <a:spLocks noRot="1" noChangeAspect="1" noMove="1" noResize="1" noEditPoints="1" noAdjustHandles="1" noChangeArrowheads="1" noChangeShapeType="1" noTextEdit="1"/>
              </p:cNvSpPr>
              <p:nvPr/>
            </p:nvSpPr>
            <p:spPr>
              <a:xfrm>
                <a:off x="1222454" y="2685333"/>
                <a:ext cx="4975941" cy="599651"/>
              </a:xfrm>
              <a:prstGeom prst="rect">
                <a:avLst/>
              </a:prstGeom>
              <a:blipFill rotWithShape="0">
                <a:blip r:embed="rId7"/>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78301784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kết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hợp</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02</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grpSp>
        <p:nvGrpSpPr>
          <p:cNvPr id="13" name="그룹 12">
            <a:extLst>
              <a:ext uri="{FF2B5EF4-FFF2-40B4-BE49-F238E27FC236}">
                <a16:creationId xmlns:a16="http://schemas.microsoft.com/office/drawing/2014/main" id="{241F881B-CBD9-46E5-8DC9-1DBA9F0E6227}"/>
              </a:ext>
            </a:extLst>
          </p:cNvPr>
          <p:cNvGrpSpPr/>
          <p:nvPr/>
        </p:nvGrpSpPr>
        <p:grpSpPr>
          <a:xfrm>
            <a:off x="846956" y="1716338"/>
            <a:ext cx="8460514" cy="2070864"/>
            <a:chOff x="903506" y="2429380"/>
            <a:chExt cx="8460514" cy="2070864"/>
          </a:xfrm>
        </p:grpSpPr>
        <p:sp>
          <p:nvSpPr>
            <p:cNvPr id="14" name="사각형: 둥근 모서리 2">
              <a:extLst>
                <a:ext uri="{FF2B5EF4-FFF2-40B4-BE49-F238E27FC236}">
                  <a16:creationId xmlns:a16="http://schemas.microsoft.com/office/drawing/2014/main" id="{03A608EF-3C83-42BA-B70B-9901A8DDF5C5}"/>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D9E83936-FD25-4619-8B2C-5D3415486435}"/>
                    </a:ext>
                  </a:extLst>
                </p:cNvPr>
                <p:cNvSpPr/>
                <p:nvPr/>
              </p:nvSpPr>
              <p:spPr>
                <a:xfrm>
                  <a:off x="1279004" y="2429380"/>
                  <a:ext cx="8085016"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ngẫu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nhiên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suất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cùng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1/3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từng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-1, 0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1.</a:t>
                  </a:r>
                </a:p>
                <a:p>
                  <a:pPr>
                    <a:spcAft>
                      <a:spcPts val="8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Và có một biến ngẫu nhiên khác </a:t>
                  </a:r>
                  <a14:m>
                    <m:oMath xmlns:m="http://schemas.openxmlformats.org/officeDocument/2006/math">
                      <m:r>
                        <m:rPr>
                          <m:nor/>
                        </m:rP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m:t>𝑌</m:t>
                      </m:r>
                    </m:oMath>
                  </a14:m>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được xác định là </a:t>
                  </a:r>
                  <a14:m>
                    <m:oMath xmlns:m="http://schemas.openxmlformats.org/officeDocument/2006/math">
                      <m:r>
                        <m:rPr>
                          <m:nor/>
                        </m:rPr>
                        <a:rPr lang="ko-KR" altLang="en-US" sz="1300" dirty="0" smtClean="0">
                          <a:solidFill>
                            <a:schemeClr val="tx1">
                              <a:lumMod val="85000"/>
                              <a:lumOff val="15000"/>
                            </a:schemeClr>
                          </a:solidFill>
                          <a:latin typeface="SamsungOne-400" panose="020B0503030303020204" pitchFamily="34" charset="0"/>
                          <a:ea typeface="SamsungOne-400" panose="020B0503030303020204" pitchFamily="34" charset="0"/>
                        </a:rPr>
                        <m:t>𝑌</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m:t>𝑋</m:t>
                      </m:r>
                      <m:r>
                        <m:rPr>
                          <m:nor/>
                        </m:rPr>
                        <a:rPr lang="en-US" altLang="ko-KR" sz="1300" baseline="30000" dirty="0">
                          <a:solidFill>
                            <a:schemeClr val="tx1">
                              <a:lumMod val="85000"/>
                              <a:lumOff val="15000"/>
                            </a:schemeClr>
                          </a:solidFill>
                          <a:latin typeface="SamsungOne-400" panose="020B0503030303020204" pitchFamily="34" charset="0"/>
                          <a:ea typeface="SamsungOne-400" panose="020B0503030303020204" pitchFamily="34" charset="0"/>
                        </a:rPr>
                        <m:t>2</m:t>
                      </m:r>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a:spcAft>
                      <a:spcPts val="8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Sau đó, các xác suất kết hợp được tính như sau:</a:t>
                  </a:r>
                </a:p>
              </p:txBody>
            </p:sp>
          </mc:Choice>
          <mc:Fallback xmlns="">
            <p:sp>
              <p:nvSpPr>
                <p:cNvPr id="15" name="직사각형 14">
                  <a:extLst>
                    <a:ext uri="{FF2B5EF4-FFF2-40B4-BE49-F238E27FC236}">
                      <a16:creationId xmlns:a16="http://schemas.microsoft.com/office/drawing/2014/main" id="{D9E83936-FD25-4619-8B2C-5D3415486435}"/>
                    </a:ext>
                  </a:extLst>
                </p:cNvPr>
                <p:cNvSpPr>
                  <a:spLocks noRot="1" noChangeAspect="1" noMove="1" noResize="1" noEditPoints="1" noAdjustHandles="1" noChangeArrowheads="1" noChangeShapeType="1" noTextEdit="1"/>
                </p:cNvSpPr>
                <p:nvPr/>
              </p:nvSpPr>
              <p:spPr>
                <a:xfrm>
                  <a:off x="1279004" y="2429380"/>
                  <a:ext cx="8085016" cy="950755"/>
                </a:xfrm>
                <a:prstGeom prst="rect">
                  <a:avLst/>
                </a:prstGeom>
                <a:blipFill>
                  <a:blip r:embed="rId3"/>
                  <a:stretch>
                    <a:fillRect l="-22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직사각형 16">
                  <a:extLst>
                    <a:ext uri="{FF2B5EF4-FFF2-40B4-BE49-F238E27FC236}">
                      <a16:creationId xmlns:a16="http://schemas.microsoft.com/office/drawing/2014/main" id="{390C344E-4D1F-4509-AB23-BA4173B6CAE3}"/>
                    </a:ext>
                  </a:extLst>
                </p:cNvPr>
                <p:cNvSpPr/>
                <p:nvPr/>
              </p:nvSpPr>
              <p:spPr>
                <a:xfrm>
                  <a:off x="1279004" y="4154783"/>
                  <a:ext cx="8085016"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2)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Vì bạn biết </a:t>
                  </a:r>
                  <a14:m>
                    <m:oMath xmlns:m="http://schemas.openxmlformats.org/officeDocument/2006/math">
                      <m:r>
                        <m:rPr>
                          <m:nor/>
                        </m:rPr>
                        <a:rPr lang="ko-KR" altLang="en-US" sz="1300" dirty="0" smtClean="0">
                          <a:solidFill>
                            <a:schemeClr val="tx1">
                              <a:lumMod val="85000"/>
                              <a:lumOff val="15000"/>
                            </a:schemeClr>
                          </a:solidFill>
                          <a:latin typeface="SamsungOne-400" panose="020B0503030303020204" pitchFamily="34" charset="0"/>
                          <a:ea typeface="SamsungOne-400" panose="020B0503030303020204" pitchFamily="34" charset="0"/>
                        </a:rPr>
                        <m:t>𝑋</m:t>
                      </m:r>
                    </m:oMath>
                  </a14:m>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r>
                        <m:rPr>
                          <m:nor/>
                        </m:rP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m:t>𝑌</m:t>
                      </m:r>
                    </m:oMath>
                  </a14:m>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không tương quan, hãy kiểm tra sự độc lập.</a:t>
                  </a:r>
                </a:p>
              </p:txBody>
            </p:sp>
          </mc:Choice>
          <mc:Fallback xmlns="">
            <p:sp>
              <p:nvSpPr>
                <p:cNvPr id="17" name="직사각형 16">
                  <a:extLst>
                    <a:ext uri="{FF2B5EF4-FFF2-40B4-BE49-F238E27FC236}">
                      <a16:creationId xmlns:a16="http://schemas.microsoft.com/office/drawing/2014/main" id="{390C344E-4D1F-4509-AB23-BA4173B6CAE3}"/>
                    </a:ext>
                  </a:extLst>
                </p:cNvPr>
                <p:cNvSpPr>
                  <a:spLocks noRot="1" noChangeAspect="1" noMove="1" noResize="1" noEditPoints="1" noAdjustHandles="1" noChangeArrowheads="1" noChangeShapeType="1" noTextEdit="1"/>
                </p:cNvSpPr>
                <p:nvPr/>
              </p:nvSpPr>
              <p:spPr>
                <a:xfrm>
                  <a:off x="1279004" y="4154783"/>
                  <a:ext cx="8085016" cy="345461"/>
                </a:xfrm>
                <a:prstGeom prst="rect">
                  <a:avLst/>
                </a:prstGeom>
                <a:blipFill>
                  <a:blip r:embed="rId4"/>
                  <a:stretch>
                    <a:fillRect l="-75"/>
                  </a:stretch>
                </a:blipFill>
                <a:ln>
                  <a:noFill/>
                </a:ln>
              </p:spPr>
              <p:txBody>
                <a:bodyPr/>
                <a:lstStyle/>
                <a:p>
                  <a:r>
                    <a:rPr lang="en-US">
                      <a:noFill/>
                    </a:rPr>
                    <a:t> </a:t>
                  </a:r>
                </a:p>
              </p:txBody>
            </p:sp>
          </mc:Fallback>
        </mc:AlternateContent>
      </p:grpSp>
      <p:sp>
        <p:nvSpPr>
          <p:cNvPr id="11" name="TextBox 10">
            <a:extLst>
              <a:ext uri="{FF2B5EF4-FFF2-40B4-BE49-F238E27FC236}">
                <a16:creationId xmlns:a16="http://schemas.microsoft.com/office/drawing/2014/main" id="{B23C907E-979C-4C97-AA46-667A64B007D9}"/>
              </a:ext>
            </a:extLst>
          </p:cNvPr>
          <p:cNvSpPr txBox="1"/>
          <p:nvPr/>
        </p:nvSpPr>
        <p:spPr>
          <a:xfrm>
            <a:off x="1233752" y="5841268"/>
            <a:ext cx="5675147" cy="308257"/>
          </a:xfrm>
          <a:prstGeom prst="rect">
            <a:avLst/>
          </a:prstGeom>
          <a:noFill/>
          <a:ln w="12700">
            <a:noFill/>
            <a:miter lim="400000"/>
          </a:ln>
        </p:spPr>
        <p:txBody>
          <a:bodyPr wrap="square" lIns="53578" tIns="53578" rIns="53578" bIns="53578" anchor="ctr">
            <a:spAutoFit/>
          </a:bodyPr>
          <a:lstStyle>
            <a:defPPr>
              <a:defRPr lang="ko-KR"/>
            </a:defPPr>
            <a:lvl1pPr defTabSz="821531" latinLnBrk="0">
              <a:spcAft>
                <a:spcPts val="0"/>
              </a:spcAft>
              <a:defRPr sz="1300">
                <a:solidFill>
                  <a:prstClr val="black">
                    <a:lumMod val="85000"/>
                    <a:lumOff val="15000"/>
                  </a:prstClr>
                </a:solidFill>
                <a:latin typeface="SamsungOne-400" panose="020B0503030303020204" pitchFamily="34" charset="0"/>
                <a:ea typeface="+mn-ea"/>
                <a:cs typeface="+mn-cs"/>
              </a:defRPr>
            </a:lvl1pPr>
          </a:lstStyle>
          <a:p>
            <a:r>
              <a:rPr lang="vi-VN" altLang="ko-KR" dirty="0">
                <a:solidFill>
                  <a:schemeClr val="tx1">
                    <a:lumMod val="85000"/>
                    <a:lumOff val="15000"/>
                  </a:schemeClr>
                </a:solidFill>
                <a:ea typeface="SamsungOne-400" panose="020B0503030303020204" pitchFamily="34" charset="0"/>
                <a:cs typeface="Times New Roman" panose="02020603050405020304" pitchFamily="18" charset="0"/>
              </a:rPr>
              <a:t>Ở đây, ta có một trường hợp </a:t>
            </a:r>
            <a:r>
              <a:rPr lang="ko-KR" altLang="vi-VN" dirty="0">
                <a:solidFill>
                  <a:srgbClr val="FF0000"/>
                </a:solidFill>
                <a:ea typeface="SamsungOne-400" panose="020B0503030303020204" pitchFamily="34" charset="0"/>
                <a:cs typeface="Times New Roman" panose="02020603050405020304" pitchFamily="18" charset="0"/>
              </a:rPr>
              <a:t>𝑋</a:t>
            </a:r>
            <a:r>
              <a:rPr lang="ko-KR" altLang="vi-VN" dirty="0">
                <a:solidFill>
                  <a:schemeClr val="tx1">
                    <a:lumMod val="85000"/>
                    <a:lumOff val="15000"/>
                  </a:schemeClr>
                </a:solidFill>
                <a:ea typeface="SamsungOne-400" panose="020B0503030303020204" pitchFamily="34" charset="0"/>
                <a:cs typeface="Times New Roman" panose="02020603050405020304" pitchFamily="18" charset="0"/>
              </a:rPr>
              <a:t> </a:t>
            </a:r>
            <a:r>
              <a:rPr lang="vi-VN" altLang="ko-KR" dirty="0">
                <a:solidFill>
                  <a:schemeClr val="tx1">
                    <a:lumMod val="85000"/>
                    <a:lumOff val="15000"/>
                  </a:schemeClr>
                </a:solidFill>
                <a:ea typeface="SamsungOne-400" panose="020B0503030303020204" pitchFamily="34" charset="0"/>
                <a:cs typeface="Times New Roman" panose="02020603050405020304" pitchFamily="18" charset="0"/>
              </a:rPr>
              <a:t>và </a:t>
            </a:r>
            <a:r>
              <a:rPr lang="ko-KR" altLang="vi-VN" dirty="0">
                <a:solidFill>
                  <a:srgbClr val="00B0F0"/>
                </a:solidFill>
                <a:ea typeface="SamsungOne-400" panose="020B0503030303020204" pitchFamily="34" charset="0"/>
                <a:cs typeface="Times New Roman" panose="02020603050405020304" pitchFamily="18" charset="0"/>
              </a:rPr>
              <a:t>𝑌</a:t>
            </a:r>
            <a:r>
              <a:rPr lang="ko-KR" altLang="vi-VN" dirty="0">
                <a:solidFill>
                  <a:schemeClr val="tx1">
                    <a:lumMod val="85000"/>
                    <a:lumOff val="15000"/>
                  </a:schemeClr>
                </a:solidFill>
                <a:ea typeface="SamsungOne-400" panose="020B0503030303020204" pitchFamily="34" charset="0"/>
                <a:cs typeface="Times New Roman" panose="02020603050405020304" pitchFamily="18" charset="0"/>
              </a:rPr>
              <a:t> </a:t>
            </a:r>
            <a:r>
              <a:rPr lang="vi-VN" altLang="ko-KR" dirty="0">
                <a:solidFill>
                  <a:schemeClr val="tx1">
                    <a:lumMod val="85000"/>
                    <a:lumOff val="15000"/>
                  </a:schemeClr>
                </a:solidFill>
                <a:ea typeface="SamsungOne-400" panose="020B0503030303020204" pitchFamily="34" charset="0"/>
                <a:cs typeface="Times New Roman" panose="02020603050405020304" pitchFamily="18" charset="0"/>
              </a:rPr>
              <a:t>không tương quan nhưng cũng không độc lập!</a:t>
            </a:r>
          </a:p>
        </p:txBody>
      </p:sp>
      <p:sp>
        <p:nvSpPr>
          <p:cNvPr id="12" name="직사각형 11">
            <a:extLst>
              <a:ext uri="{FF2B5EF4-FFF2-40B4-BE49-F238E27FC236}">
                <a16:creationId xmlns:a16="http://schemas.microsoft.com/office/drawing/2014/main" id="{6E662EE7-9025-4738-923B-BF020540D8C4}"/>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400" panose="020B0503030303020204" pitchFamily="34" charset="0"/>
                <a:ea typeface="SamsungOne-400" panose="020B0503030303020204" pitchFamily="34" charset="0"/>
              </a:rPr>
              <a:t>Dependence and Correlation</a:t>
            </a:r>
          </a:p>
        </p:txBody>
      </p:sp>
      <mc:AlternateContent xmlns:mc="http://schemas.openxmlformats.org/markup-compatibility/2006" xmlns:a14="http://schemas.microsoft.com/office/drawing/2010/main">
        <mc:Choice Requires="a14">
          <p:sp>
            <p:nvSpPr>
              <p:cNvPr id="10" name="Rectangle 12">
                <a:extLst>
                  <a:ext uri="{FF2B5EF4-FFF2-40B4-BE49-F238E27FC236}">
                    <a16:creationId xmlns:a16="http://schemas.microsoft.com/office/drawing/2014/main" id="{26A71AE9-C8B4-49F9-9467-F7024D23349A}"/>
                  </a:ext>
                </a:extLst>
              </p:cNvPr>
              <p:cNvSpPr/>
              <p:nvPr/>
            </p:nvSpPr>
            <p:spPr>
              <a:xfrm>
                <a:off x="1222454" y="2685333"/>
                <a:ext cx="4845082" cy="5996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rIns="144000" rtlCol="0" anchor="ctr" anchorCtr="0">
                <a:spAutoFit/>
              </a:bodyPr>
              <a:lstStyle/>
              <a:p>
                <a:pPr>
                  <a:spcAft>
                    <a:spcPts val="800"/>
                  </a:spcAft>
                </a:pPr>
                <a14:m>
                  <m:oMathPara xmlns:m="http://schemas.openxmlformats.org/officeDocument/2006/math">
                    <m:oMathParaPr>
                      <m:jc m:val="centerGroup"/>
                    </m:oMathParaPr>
                    <m:oMath xmlns:m="http://schemas.openxmlformats.org/officeDocument/2006/math">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𝑃</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𝑋</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 </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=−1, </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𝑌</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 </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=1)  = </m:t>
                      </m:r>
                      <m:f>
                        <m:fPr>
                          <m:ctrlP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rPr>
                            <m:t>1</m:t>
                          </m:r>
                        </m:num>
                        <m:den>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rPr>
                            <m:t>3</m:t>
                          </m:r>
                        </m:den>
                      </m:f>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 , </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𝑃</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𝑋</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 </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=0, </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𝑌</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 </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=0) = </m:t>
                      </m:r>
                      <m:f>
                        <m:fPr>
                          <m:ctrlP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rPr>
                            <m:t>1</m:t>
                          </m:r>
                        </m:num>
                        <m:den>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rPr>
                            <m:t>3</m:t>
                          </m:r>
                        </m:den>
                      </m:f>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 , </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𝑃</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𝑋</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 </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 1, </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𝑌</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 </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=1) = </m:t>
                      </m:r>
                      <m:f>
                        <m:fPr>
                          <m:ctrlP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rPr>
                            <m:t>1</m:t>
                          </m:r>
                        </m:num>
                        <m:den>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rPr>
                            <m:t>3</m:t>
                          </m:r>
                        </m:den>
                      </m:f>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 </m:t>
                      </m:r>
                    </m:oMath>
                  </m:oMathPara>
                </a14:m>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mc:Choice>
        <mc:Fallback xmlns="">
          <p:sp>
            <p:nvSpPr>
              <p:cNvPr id="10" name="Rectangle 12">
                <a:extLst>
                  <a:ext uri="{FF2B5EF4-FFF2-40B4-BE49-F238E27FC236}">
                    <a16:creationId xmlns:a16="http://schemas.microsoft.com/office/drawing/2014/main" xmlns:a14="http://schemas.microsoft.com/office/drawing/2010/main" xmlns="" id="{26A71AE9-C8B4-49F9-9467-F7024D23349A}"/>
                  </a:ext>
                </a:extLst>
              </p:cNvPr>
              <p:cNvSpPr>
                <a:spLocks noRot="1" noChangeAspect="1" noMove="1" noResize="1" noEditPoints="1" noAdjustHandles="1" noChangeArrowheads="1" noChangeShapeType="1" noTextEdit="1"/>
              </p:cNvSpPr>
              <p:nvPr/>
            </p:nvSpPr>
            <p:spPr>
              <a:xfrm>
                <a:off x="1222454" y="2685333"/>
                <a:ext cx="4845082" cy="599651"/>
              </a:xfrm>
              <a:prstGeom prst="rect">
                <a:avLst/>
              </a:prstGeom>
              <a:blipFill rotWithShape="0">
                <a:blip r:embed="rId7"/>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Rectangle 12">
                <a:extLst>
                  <a:ext uri="{FF2B5EF4-FFF2-40B4-BE49-F238E27FC236}">
                    <a16:creationId xmlns:a16="http://schemas.microsoft.com/office/drawing/2014/main" id="{F947E4A1-8FC0-498A-93BB-BE44702FA548}"/>
                  </a:ext>
                </a:extLst>
              </p:cNvPr>
              <p:cNvSpPr/>
              <p:nvPr/>
            </p:nvSpPr>
            <p:spPr>
              <a:xfrm>
                <a:off x="1233752" y="3867520"/>
                <a:ext cx="6372707" cy="18297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rIns="144000" rtlCol="0" anchor="ctr" anchorCtr="0">
                <a:spAutoFit/>
              </a:bodyPr>
              <a:lstStyle/>
              <a:p>
                <a:pPr>
                  <a:spcAft>
                    <a:spcPts val="600"/>
                  </a:spcAft>
                </a:pPr>
                <a14:m>
                  <m:oMathPara xmlns:m="http://schemas.openxmlformats.org/officeDocument/2006/math">
                    <m:oMathParaPr>
                      <m:jc m:val="left"/>
                    </m:oMathParaPr>
                    <m:oMath xmlns:m="http://schemas.openxmlformats.org/officeDocument/2006/math">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𝑃</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𝑋</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 </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 −1, </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𝑌</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 </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 1)=</m:t>
                      </m:r>
                      <m:r>
                        <a:rPr lang="en-US" altLang="ko-KR" sz="140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f>
                        <m:f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num>
                        <m:den>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3</m:t>
                          </m:r>
                        </m:den>
                      </m:f>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r>
                        <m:rPr>
                          <m:nor/>
                        </m:rPr>
                        <a:rPr lang="en-US" altLang="ko-KR" sz="1400" dirty="0">
                          <a:solidFill>
                            <a:srgbClr val="FF0000"/>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𝑃</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𝑋</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=−1)×</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𝑃</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𝑌</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=1)=</m:t>
                      </m:r>
                      <m:r>
                        <a:rPr lang="en-US" altLang="ko-KR" sz="140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f>
                        <m:f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num>
                        <m:den>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3</m:t>
                          </m:r>
                        </m:den>
                      </m:f>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a:rPr lang="en-US" altLang="ko-KR" sz="140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f>
                        <m:f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num>
                        <m:den>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3</m:t>
                          </m:r>
                        </m:den>
                      </m:f>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a:rPr lang="en-US" altLang="ko-KR" sz="140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f>
                        <m:f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num>
                        <m:den>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9</m:t>
                          </m:r>
                        </m:den>
                      </m:f>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 </m:t>
                      </m:r>
                    </m:oMath>
                  </m:oMathPara>
                </a14:m>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a:p>
                <a:pPr>
                  <a:spcAft>
                    <a:spcPts val="600"/>
                  </a:spcAft>
                </a:pPr>
                <a14:m>
                  <m:oMathPara xmlns:m="http://schemas.openxmlformats.org/officeDocument/2006/math">
                    <m:oMathParaPr>
                      <m:jc m:val="left"/>
                    </m:oMathParaPr>
                    <m:oMath xmlns:m="http://schemas.openxmlformats.org/officeDocument/2006/math">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𝑃</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𝑋</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 </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=0, </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𝑌</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 </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=0)=</m:t>
                      </m:r>
                      <m:r>
                        <a:rPr lang="en-US" altLang="ko-KR" sz="140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f>
                        <m:f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num>
                        <m:den>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3</m:t>
                          </m:r>
                        </m:den>
                      </m:f>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r>
                        <m:rPr>
                          <m:nor/>
                        </m:rPr>
                        <a:rPr lang="en-US" altLang="ko-KR" sz="1400" dirty="0">
                          <a:solidFill>
                            <a:srgbClr val="FF0000"/>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𝑃</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𝑋</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=0)×</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𝑃</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𝑌</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=0)=</m:t>
                      </m:r>
                      <m:r>
                        <a:rPr lang="en-US" altLang="ko-KR" sz="140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f>
                        <m:f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num>
                        <m:den>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3</m:t>
                          </m:r>
                        </m:den>
                      </m:f>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a:rPr lang="en-US" altLang="ko-KR" sz="140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f>
                        <m:f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num>
                        <m:den>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3</m:t>
                          </m:r>
                        </m:den>
                      </m:f>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a:rPr lang="en-US" altLang="ko-KR" sz="140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f>
                        <m:f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num>
                        <m:den>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9</m:t>
                          </m:r>
                        </m:den>
                      </m:f>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 </m:t>
                      </m:r>
                    </m:oMath>
                  </m:oMathPara>
                </a14:m>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a:p>
                <a:pPr>
                  <a:spcAft>
                    <a:spcPts val="600"/>
                  </a:spcAft>
                </a:pPr>
                <a14:m>
                  <m:oMathPara xmlns:m="http://schemas.openxmlformats.org/officeDocument/2006/math">
                    <m:oMathParaPr>
                      <m:jc m:val="left"/>
                    </m:oMathParaPr>
                    <m:oMath xmlns:m="http://schemas.openxmlformats.org/officeDocument/2006/math">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𝑃</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𝑋</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 </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=1, </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𝑌</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 </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=1)=</m:t>
                      </m:r>
                      <m:r>
                        <a:rPr lang="en-US" altLang="ko-KR" sz="140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f>
                        <m:f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num>
                        <m:den>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3</m:t>
                          </m:r>
                        </m:den>
                      </m:f>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r>
                        <m:rPr>
                          <m:nor/>
                        </m:rPr>
                        <a:rPr lang="en-US" altLang="ko-KR" sz="1400" dirty="0">
                          <a:solidFill>
                            <a:srgbClr val="FF0000"/>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𝑃</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𝑋</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=1)×</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𝑃</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𝑌</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=1)=</m:t>
                      </m:r>
                      <m:r>
                        <a:rPr lang="en-US" altLang="ko-KR" sz="140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f>
                        <m:f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num>
                        <m:den>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3</m:t>
                          </m:r>
                        </m:den>
                      </m:f>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a:rPr lang="en-US" altLang="ko-KR" sz="140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f>
                        <m:f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num>
                        <m:den>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3</m:t>
                          </m:r>
                        </m:den>
                      </m:f>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a:rPr lang="en-US" altLang="ko-KR" sz="140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f>
                        <m:f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num>
                        <m:den>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9</m:t>
                          </m:r>
                        </m:den>
                      </m:f>
                    </m:oMath>
                  </m:oMathPara>
                </a14:m>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a:p>
                <a:pPr>
                  <a:spcAft>
                    <a:spcPts val="600"/>
                  </a:spcAft>
                </a:pPr>
                <a14:m>
                  <m:oMathPara xmlns:m="http://schemas.openxmlformats.org/officeDocument/2006/math">
                    <m:oMathParaPr>
                      <m:jc m:val="left"/>
                    </m:oMathParaPr>
                    <m:oMath xmlns:m="http://schemas.openxmlformats.org/officeDocument/2006/math">
                      <m:r>
                        <m:rPr>
                          <m:sty m:val="p"/>
                        </m:rPr>
                        <a:rPr lang="vi-VN" altLang="ko-KR" sz="1400" i="1" dirty="0">
                          <a:solidFill>
                            <a:srgbClr val="0070C0"/>
                          </a:solidFill>
                          <a:latin typeface="Cambria Math" panose="02040503050406030204" pitchFamily="18" charset="0"/>
                          <a:ea typeface="SamsungOne-400" panose="020B0503030303020204" pitchFamily="34" charset="0"/>
                        </a:rPr>
                        <m:t>K</m:t>
                      </m:r>
                      <m:r>
                        <a:rPr lang="vi-VN" altLang="ko-KR" sz="1400" i="1" dirty="0">
                          <a:solidFill>
                            <a:srgbClr val="0070C0"/>
                          </a:solidFill>
                          <a:latin typeface="Cambria Math" panose="02040503050406030204" pitchFamily="18" charset="0"/>
                          <a:ea typeface="SamsungOne-400" panose="020B0503030303020204" pitchFamily="34" charset="0"/>
                        </a:rPr>
                        <m:t>ế</m:t>
                      </m:r>
                      <m:r>
                        <m:rPr>
                          <m:sty m:val="p"/>
                        </m:rPr>
                        <a:rPr lang="vi-VN" altLang="ko-KR" sz="1400" i="1" dirty="0">
                          <a:solidFill>
                            <a:srgbClr val="0070C0"/>
                          </a:solidFill>
                          <a:latin typeface="Cambria Math" panose="02040503050406030204" pitchFamily="18" charset="0"/>
                          <a:ea typeface="SamsungOne-400" panose="020B0503030303020204" pitchFamily="34" charset="0"/>
                        </a:rPr>
                        <m:t>t</m:t>
                      </m:r>
                      <m:r>
                        <m:rPr>
                          <m:nor/>
                        </m:rPr>
                        <a:rPr lang="vi-VN" altLang="ko-KR" sz="1400" b="0" i="0" dirty="0" smtClean="0">
                          <a:solidFill>
                            <a:srgbClr val="0070C0"/>
                          </a:solidFill>
                          <a:latin typeface="Cambria Math" panose="02040503050406030204" pitchFamily="18" charset="0"/>
                          <a:ea typeface="SamsungOne-400" panose="020B0503030303020204" pitchFamily="34" charset="0"/>
                        </a:rPr>
                        <m:t> </m:t>
                      </m:r>
                      <m:r>
                        <m:rPr>
                          <m:sty m:val="p"/>
                        </m:rPr>
                        <a:rPr lang="vi-VN" altLang="ko-KR" sz="1400" i="1" dirty="0">
                          <a:solidFill>
                            <a:srgbClr val="0070C0"/>
                          </a:solidFill>
                          <a:latin typeface="Cambria Math" panose="02040503050406030204" pitchFamily="18" charset="0"/>
                          <a:ea typeface="SamsungOne-400" panose="020B0503030303020204" pitchFamily="34" charset="0"/>
                        </a:rPr>
                        <m:t>lu</m:t>
                      </m:r>
                      <m:r>
                        <a:rPr lang="vi-VN" altLang="ko-KR" sz="1400" i="1" dirty="0">
                          <a:solidFill>
                            <a:srgbClr val="0070C0"/>
                          </a:solidFill>
                          <a:latin typeface="Cambria Math" panose="02040503050406030204" pitchFamily="18" charset="0"/>
                          <a:ea typeface="SamsungOne-400" panose="020B0503030303020204" pitchFamily="34" charset="0"/>
                        </a:rPr>
                        <m:t>ậ</m:t>
                      </m:r>
                      <m:r>
                        <m:rPr>
                          <m:sty m:val="p"/>
                        </m:rPr>
                        <a:rPr lang="vi-VN" altLang="ko-KR" sz="1400" i="1" dirty="0">
                          <a:solidFill>
                            <a:srgbClr val="0070C0"/>
                          </a:solidFill>
                          <a:latin typeface="Cambria Math" panose="02040503050406030204" pitchFamily="18" charset="0"/>
                          <a:ea typeface="SamsungOne-400" panose="020B0503030303020204" pitchFamily="34" charset="0"/>
                        </a:rPr>
                        <m:t>n</m:t>
                      </m:r>
                      <m:r>
                        <m:rPr>
                          <m:nor/>
                        </m:rPr>
                        <a:rPr lang="en-US" altLang="ko-KR" sz="1400" dirty="0">
                          <a:solidFill>
                            <a:srgbClr val="0070C0"/>
                          </a:solidFill>
                          <a:latin typeface="SamsungOne-400" panose="020B0503030303020204" pitchFamily="34" charset="0"/>
                          <a:ea typeface="SamsungOne-400" panose="020B0503030303020204" pitchFamily="34" charset="0"/>
                        </a:rPr>
                        <m:t> </m:t>
                      </m:r>
                      <m:r>
                        <m:rPr>
                          <m:nor/>
                        </m:rPr>
                        <a:rPr lang="ko-KR" altLang="en-US" sz="1400" dirty="0">
                          <a:solidFill>
                            <a:srgbClr val="0070C0"/>
                          </a:solidFill>
                          <a:latin typeface="SamsungOne-400" panose="020B0503030303020204" pitchFamily="34" charset="0"/>
                          <a:ea typeface="SamsungOne-400" panose="020B0503030303020204" pitchFamily="34" charset="0"/>
                        </a:rPr>
                        <m:t>𝑃</m:t>
                      </m:r>
                      <m:r>
                        <m:rPr>
                          <m:nor/>
                        </m:rPr>
                        <a:rPr lang="en-US" altLang="ko-KR" sz="1400" dirty="0">
                          <a:solidFill>
                            <a:srgbClr val="0070C0"/>
                          </a:solidFill>
                          <a:latin typeface="SamsungOne-400" panose="020B0503030303020204" pitchFamily="34" charset="0"/>
                          <a:ea typeface="SamsungOne-400" panose="020B0503030303020204" pitchFamily="34" charset="0"/>
                        </a:rPr>
                        <m:t>(</m:t>
                      </m:r>
                      <m:r>
                        <m:rPr>
                          <m:nor/>
                        </m:rPr>
                        <a:rPr lang="ko-KR" altLang="en-US" sz="1400" dirty="0">
                          <a:solidFill>
                            <a:srgbClr val="0070C0"/>
                          </a:solidFill>
                          <a:latin typeface="SamsungOne-400" panose="020B0503030303020204" pitchFamily="34" charset="0"/>
                          <a:ea typeface="SamsungOne-400" panose="020B0503030303020204" pitchFamily="34" charset="0"/>
                        </a:rPr>
                        <m:t>𝑋</m:t>
                      </m:r>
                      <m:r>
                        <m:rPr>
                          <m:nor/>
                        </m:rPr>
                        <a:rPr lang="en-US" altLang="ko-KR" sz="1400" dirty="0">
                          <a:solidFill>
                            <a:srgbClr val="0070C0"/>
                          </a:solidFill>
                          <a:latin typeface="SamsungOne-400" panose="020B0503030303020204" pitchFamily="34" charset="0"/>
                          <a:ea typeface="SamsungOne-400" panose="020B0503030303020204" pitchFamily="34" charset="0"/>
                        </a:rPr>
                        <m:t>,</m:t>
                      </m:r>
                      <m:r>
                        <m:rPr>
                          <m:nor/>
                        </m:rPr>
                        <a:rPr lang="ko-KR" altLang="en-US" sz="1400" dirty="0">
                          <a:solidFill>
                            <a:srgbClr val="0070C0"/>
                          </a:solidFill>
                          <a:latin typeface="SamsungOne-400" panose="020B0503030303020204" pitchFamily="34" charset="0"/>
                          <a:ea typeface="SamsungOne-400" panose="020B0503030303020204" pitchFamily="34" charset="0"/>
                        </a:rPr>
                        <m:t>𝑌</m:t>
                      </m:r>
                      <m:r>
                        <m:rPr>
                          <m:nor/>
                        </m:rPr>
                        <a:rPr lang="en-US" altLang="ko-KR" sz="1400" dirty="0">
                          <a:solidFill>
                            <a:srgbClr val="0070C0"/>
                          </a:solidFill>
                          <a:latin typeface="SamsungOne-400" panose="020B0503030303020204" pitchFamily="34" charset="0"/>
                          <a:ea typeface="SamsungOne-400" panose="020B0503030303020204" pitchFamily="34" charset="0"/>
                        </a:rPr>
                        <m:t>)≠</m:t>
                      </m:r>
                      <m:r>
                        <m:rPr>
                          <m:nor/>
                        </m:rPr>
                        <a:rPr lang="ko-KR" altLang="en-US" sz="1400" dirty="0">
                          <a:solidFill>
                            <a:srgbClr val="0070C0"/>
                          </a:solidFill>
                          <a:latin typeface="SamsungOne-400" panose="020B0503030303020204" pitchFamily="34" charset="0"/>
                          <a:ea typeface="SamsungOne-400" panose="020B0503030303020204" pitchFamily="34" charset="0"/>
                        </a:rPr>
                        <m:t>𝑃</m:t>
                      </m:r>
                      <m:r>
                        <m:rPr>
                          <m:nor/>
                        </m:rPr>
                        <a:rPr lang="en-US" altLang="ko-KR" sz="1400" dirty="0">
                          <a:solidFill>
                            <a:srgbClr val="0070C0"/>
                          </a:solidFill>
                          <a:latin typeface="SamsungOne-400" panose="020B0503030303020204" pitchFamily="34" charset="0"/>
                          <a:ea typeface="SamsungOne-400" panose="020B0503030303020204" pitchFamily="34" charset="0"/>
                        </a:rPr>
                        <m:t>(</m:t>
                      </m:r>
                      <m:r>
                        <m:rPr>
                          <m:nor/>
                        </m:rPr>
                        <a:rPr lang="ko-KR" altLang="en-US" sz="1400" dirty="0">
                          <a:solidFill>
                            <a:srgbClr val="0070C0"/>
                          </a:solidFill>
                          <a:latin typeface="SamsungOne-400" panose="020B0503030303020204" pitchFamily="34" charset="0"/>
                          <a:ea typeface="SamsungOne-400" panose="020B0503030303020204" pitchFamily="34" charset="0"/>
                        </a:rPr>
                        <m:t>𝑋</m:t>
                      </m:r>
                      <m:r>
                        <m:rPr>
                          <m:nor/>
                        </m:rPr>
                        <a:rPr lang="en-US" altLang="ko-KR" sz="1400" dirty="0">
                          <a:solidFill>
                            <a:srgbClr val="0070C0"/>
                          </a:solidFill>
                          <a:latin typeface="SamsungOne-400" panose="020B0503030303020204" pitchFamily="34" charset="0"/>
                          <a:ea typeface="SamsungOne-400" panose="020B0503030303020204" pitchFamily="34" charset="0"/>
                        </a:rPr>
                        <m:t>)</m:t>
                      </m:r>
                      <m:r>
                        <m:rPr>
                          <m:nor/>
                        </m:rPr>
                        <a:rPr lang="ko-KR" altLang="en-US" sz="1400" dirty="0">
                          <a:solidFill>
                            <a:srgbClr val="0070C0"/>
                          </a:solidFill>
                          <a:latin typeface="SamsungOne-400" panose="020B0503030303020204" pitchFamily="34" charset="0"/>
                          <a:ea typeface="SamsungOne-400" panose="020B0503030303020204" pitchFamily="34" charset="0"/>
                        </a:rPr>
                        <m:t>𝑃</m:t>
                      </m:r>
                      <m:r>
                        <m:rPr>
                          <m:nor/>
                        </m:rPr>
                        <a:rPr lang="en-US" altLang="ko-KR" sz="1400" dirty="0">
                          <a:solidFill>
                            <a:srgbClr val="0070C0"/>
                          </a:solidFill>
                          <a:latin typeface="SamsungOne-400" panose="020B0503030303020204" pitchFamily="34" charset="0"/>
                          <a:ea typeface="SamsungOne-400" panose="020B0503030303020204" pitchFamily="34" charset="0"/>
                        </a:rPr>
                        <m:t>(</m:t>
                      </m:r>
                      <m:r>
                        <m:rPr>
                          <m:nor/>
                        </m:rPr>
                        <a:rPr lang="ko-KR" altLang="en-US" sz="1400" dirty="0">
                          <a:solidFill>
                            <a:srgbClr val="0070C0"/>
                          </a:solidFill>
                          <a:latin typeface="SamsungOne-400" panose="020B0503030303020204" pitchFamily="34" charset="0"/>
                          <a:ea typeface="SamsungOne-400" panose="020B0503030303020204" pitchFamily="34" charset="0"/>
                        </a:rPr>
                        <m:t>𝑌</m:t>
                      </m:r>
                      <m:r>
                        <m:rPr>
                          <m:nor/>
                        </m:rPr>
                        <a:rPr lang="en-US" altLang="ko-KR" sz="1400" dirty="0">
                          <a:solidFill>
                            <a:srgbClr val="0070C0"/>
                          </a:solidFill>
                          <a:latin typeface="SamsungOne-400" panose="020B0503030303020204" pitchFamily="34" charset="0"/>
                          <a:ea typeface="SamsungOne-400" panose="020B0503030303020204" pitchFamily="34" charset="0"/>
                        </a:rPr>
                        <m:t>) </m:t>
                      </m:r>
                      <m:r>
                        <m:rPr>
                          <m:sty m:val="p"/>
                        </m:rPr>
                        <a:rPr lang="vi-VN" altLang="ko-KR" sz="1400" i="1" dirty="0">
                          <a:solidFill>
                            <a:srgbClr val="0070C0"/>
                          </a:solidFill>
                          <a:latin typeface="Cambria Math" panose="02040503050406030204" pitchFamily="18" charset="0"/>
                          <a:ea typeface="SamsungOne-400" panose="020B0503030303020204" pitchFamily="34" charset="0"/>
                        </a:rPr>
                        <m:t>do</m:t>
                      </m:r>
                      <m:r>
                        <m:rPr>
                          <m:nor/>
                        </m:rPr>
                        <a:rPr lang="vi-VN" altLang="ko-KR" sz="1400" b="0" i="0" dirty="0" smtClean="0">
                          <a:solidFill>
                            <a:srgbClr val="0070C0"/>
                          </a:solidFill>
                          <a:latin typeface="Cambria Math" panose="02040503050406030204" pitchFamily="18" charset="0"/>
                          <a:ea typeface="SamsungOne-400" panose="020B0503030303020204" pitchFamily="34" charset="0"/>
                        </a:rPr>
                        <m:t> </m:t>
                      </m:r>
                      <m:r>
                        <m:rPr>
                          <m:sty m:val="p"/>
                        </m:rPr>
                        <a:rPr lang="vi-VN" altLang="ko-KR" sz="1400" i="1" dirty="0">
                          <a:solidFill>
                            <a:srgbClr val="0070C0"/>
                          </a:solidFill>
                          <a:latin typeface="Cambria Math" panose="02040503050406030204" pitchFamily="18" charset="0"/>
                          <a:ea typeface="SamsungOne-400" panose="020B0503030303020204" pitchFamily="34" charset="0"/>
                        </a:rPr>
                        <m:t>v</m:t>
                      </m:r>
                      <m:r>
                        <a:rPr lang="vi-VN" altLang="ko-KR" sz="1400" i="1" dirty="0">
                          <a:solidFill>
                            <a:srgbClr val="0070C0"/>
                          </a:solidFill>
                          <a:latin typeface="Cambria Math" panose="02040503050406030204" pitchFamily="18" charset="0"/>
                          <a:ea typeface="SamsungOne-400" panose="020B0503030303020204" pitchFamily="34" charset="0"/>
                        </a:rPr>
                        <m:t>ậ</m:t>
                      </m:r>
                      <m:r>
                        <m:rPr>
                          <m:sty m:val="p"/>
                        </m:rPr>
                        <a:rPr lang="vi-VN" altLang="ko-KR" sz="1400" i="1" dirty="0">
                          <a:solidFill>
                            <a:srgbClr val="0070C0"/>
                          </a:solidFill>
                          <a:latin typeface="Cambria Math" panose="02040503050406030204" pitchFamily="18" charset="0"/>
                          <a:ea typeface="SamsungOne-400" panose="020B0503030303020204" pitchFamily="34" charset="0"/>
                        </a:rPr>
                        <m:t>y</m:t>
                      </m:r>
                      <m:r>
                        <m:rPr>
                          <m:nor/>
                        </m:rPr>
                        <a:rPr lang="vi-VN" altLang="ko-KR" sz="1400" b="0" i="0" dirty="0" smtClean="0">
                          <a:solidFill>
                            <a:srgbClr val="0070C0"/>
                          </a:solidFill>
                          <a:latin typeface="Cambria Math" panose="02040503050406030204" pitchFamily="18" charset="0"/>
                          <a:ea typeface="SamsungOne-400" panose="020B0503030303020204" pitchFamily="34" charset="0"/>
                        </a:rPr>
                        <m:t> </m:t>
                      </m:r>
                      <m:r>
                        <m:rPr>
                          <m:nor/>
                        </m:rPr>
                        <a:rPr lang="en-US" altLang="ko-KR" sz="1400" dirty="0">
                          <a:solidFill>
                            <a:srgbClr val="0070C0"/>
                          </a:solidFill>
                          <a:latin typeface="SamsungOne-400" panose="020B0503030303020204" pitchFamily="34" charset="0"/>
                          <a:ea typeface="SamsungOne-400" panose="020B0503030303020204" pitchFamily="34" charset="0"/>
                        </a:rPr>
                        <m:t>X</m:t>
                      </m:r>
                      <m:r>
                        <m:rPr>
                          <m:nor/>
                        </m:rPr>
                        <a:rPr lang="en-US" altLang="ko-KR" sz="1400" dirty="0">
                          <a:solidFill>
                            <a:srgbClr val="0070C0"/>
                          </a:solidFill>
                          <a:latin typeface="SamsungOne-400" panose="020B0503030303020204" pitchFamily="34" charset="0"/>
                          <a:ea typeface="SamsungOne-400" panose="020B0503030303020204" pitchFamily="34" charset="0"/>
                        </a:rPr>
                        <m:t> </m:t>
                      </m:r>
                      <m:r>
                        <m:rPr>
                          <m:sty m:val="p"/>
                        </m:rPr>
                        <a:rPr lang="vi-VN" altLang="ko-KR" sz="1400" i="1" dirty="0">
                          <a:solidFill>
                            <a:srgbClr val="0070C0"/>
                          </a:solidFill>
                          <a:latin typeface="Cambria Math" panose="02040503050406030204" pitchFamily="18" charset="0"/>
                          <a:ea typeface="SamsungOne-400" panose="020B0503030303020204" pitchFamily="34" charset="0"/>
                        </a:rPr>
                        <m:t>v</m:t>
                      </m:r>
                      <m:r>
                        <a:rPr lang="vi-VN" altLang="ko-KR" sz="1400" i="1" dirty="0">
                          <a:solidFill>
                            <a:srgbClr val="0070C0"/>
                          </a:solidFill>
                          <a:latin typeface="Cambria Math" panose="02040503050406030204" pitchFamily="18" charset="0"/>
                          <a:ea typeface="SamsungOne-400" panose="020B0503030303020204" pitchFamily="34" charset="0"/>
                        </a:rPr>
                        <m:t>à</m:t>
                      </m:r>
                      <m:r>
                        <m:rPr>
                          <m:nor/>
                        </m:rPr>
                        <a:rPr lang="en-US" altLang="ko-KR" sz="1400" dirty="0">
                          <a:solidFill>
                            <a:srgbClr val="0070C0"/>
                          </a:solidFill>
                          <a:latin typeface="SamsungOne-400" panose="020B0503030303020204" pitchFamily="34" charset="0"/>
                          <a:ea typeface="SamsungOne-400" panose="020B0503030303020204" pitchFamily="34" charset="0"/>
                        </a:rPr>
                        <m:t> </m:t>
                      </m:r>
                      <m:r>
                        <m:rPr>
                          <m:nor/>
                        </m:rPr>
                        <a:rPr lang="en-US" altLang="ko-KR" sz="1400" dirty="0">
                          <a:solidFill>
                            <a:srgbClr val="0070C0"/>
                          </a:solidFill>
                          <a:latin typeface="SamsungOne-400" panose="020B0503030303020204" pitchFamily="34" charset="0"/>
                          <a:ea typeface="SamsungOne-400" panose="020B0503030303020204" pitchFamily="34" charset="0"/>
                        </a:rPr>
                        <m:t>Y</m:t>
                      </m:r>
                      <m:r>
                        <m:rPr>
                          <m:nor/>
                        </m:rPr>
                        <a:rPr lang="en-US" altLang="ko-KR" sz="1400" dirty="0">
                          <a:solidFill>
                            <a:srgbClr val="0070C0"/>
                          </a:solidFill>
                          <a:latin typeface="SamsungOne-400" panose="020B0503030303020204" pitchFamily="34" charset="0"/>
                          <a:ea typeface="SamsungOne-400" panose="020B0503030303020204" pitchFamily="34" charset="0"/>
                        </a:rPr>
                        <m:t> </m:t>
                      </m:r>
                      <m:r>
                        <m:rPr>
                          <m:sty m:val="p"/>
                        </m:rPr>
                        <a:rPr lang="vi-VN" altLang="ko-KR" sz="1400" i="1" dirty="0">
                          <a:solidFill>
                            <a:srgbClr val="0070C0"/>
                          </a:solidFill>
                          <a:latin typeface="Cambria Math" panose="02040503050406030204" pitchFamily="18" charset="0"/>
                          <a:ea typeface="SamsungOne-400" panose="020B0503030303020204" pitchFamily="34" charset="0"/>
                        </a:rPr>
                        <m:t>kh</m:t>
                      </m:r>
                      <m:r>
                        <a:rPr lang="vi-VN" altLang="ko-KR" sz="1400" i="1" dirty="0">
                          <a:solidFill>
                            <a:srgbClr val="0070C0"/>
                          </a:solidFill>
                          <a:latin typeface="Cambria Math" panose="02040503050406030204" pitchFamily="18" charset="0"/>
                          <a:ea typeface="SamsungOne-400" panose="020B0503030303020204" pitchFamily="34" charset="0"/>
                        </a:rPr>
                        <m:t>ô</m:t>
                      </m:r>
                      <m:r>
                        <m:rPr>
                          <m:sty m:val="p"/>
                        </m:rPr>
                        <a:rPr lang="vi-VN" altLang="ko-KR" sz="1400" i="1" dirty="0">
                          <a:solidFill>
                            <a:srgbClr val="0070C0"/>
                          </a:solidFill>
                          <a:latin typeface="Cambria Math" panose="02040503050406030204" pitchFamily="18" charset="0"/>
                          <a:ea typeface="SamsungOne-400" panose="020B0503030303020204" pitchFamily="34" charset="0"/>
                        </a:rPr>
                        <m:t>ng</m:t>
                      </m:r>
                      <m:r>
                        <m:rPr>
                          <m:nor/>
                        </m:rPr>
                        <a:rPr lang="vi-VN" altLang="ko-KR" sz="1400" b="0" i="0" dirty="0" smtClean="0">
                          <a:solidFill>
                            <a:srgbClr val="0070C0"/>
                          </a:solidFill>
                          <a:latin typeface="Cambria Math" panose="02040503050406030204" pitchFamily="18" charset="0"/>
                          <a:ea typeface="SamsungOne-400" panose="020B0503030303020204" pitchFamily="34" charset="0"/>
                        </a:rPr>
                        <m:t> </m:t>
                      </m:r>
                      <m:r>
                        <a:rPr lang="vi-VN" altLang="ko-KR" sz="1400" i="1" dirty="0">
                          <a:solidFill>
                            <a:srgbClr val="0070C0"/>
                          </a:solidFill>
                          <a:latin typeface="Cambria Math" panose="02040503050406030204" pitchFamily="18" charset="0"/>
                          <a:ea typeface="SamsungOne-400" panose="020B0503030303020204" pitchFamily="34" charset="0"/>
                        </a:rPr>
                        <m:t>độ</m:t>
                      </m:r>
                      <m:r>
                        <m:rPr>
                          <m:sty m:val="p"/>
                        </m:rPr>
                        <a:rPr lang="vi-VN" altLang="ko-KR" sz="1400" i="1" dirty="0">
                          <a:solidFill>
                            <a:srgbClr val="0070C0"/>
                          </a:solidFill>
                          <a:latin typeface="Cambria Math" panose="02040503050406030204" pitchFamily="18" charset="0"/>
                          <a:ea typeface="SamsungOne-400" panose="020B0503030303020204" pitchFamily="34" charset="0"/>
                        </a:rPr>
                        <m:t>c</m:t>
                      </m:r>
                      <m:r>
                        <m:rPr>
                          <m:nor/>
                        </m:rPr>
                        <a:rPr lang="vi-VN" altLang="ko-KR" sz="1400" b="0" i="0" dirty="0" smtClean="0">
                          <a:solidFill>
                            <a:srgbClr val="0070C0"/>
                          </a:solidFill>
                          <a:latin typeface="Cambria Math" panose="02040503050406030204" pitchFamily="18" charset="0"/>
                          <a:ea typeface="SamsungOne-400" panose="020B0503030303020204" pitchFamily="34" charset="0"/>
                        </a:rPr>
                        <m:t> </m:t>
                      </m:r>
                      <m:r>
                        <m:rPr>
                          <m:sty m:val="p"/>
                        </m:rPr>
                        <a:rPr lang="vi-VN" altLang="ko-KR" sz="1400" i="1" dirty="0">
                          <a:solidFill>
                            <a:srgbClr val="0070C0"/>
                          </a:solidFill>
                          <a:latin typeface="Cambria Math" panose="02040503050406030204" pitchFamily="18" charset="0"/>
                          <a:ea typeface="SamsungOne-400" panose="020B0503030303020204" pitchFamily="34" charset="0"/>
                        </a:rPr>
                        <m:t>l</m:t>
                      </m:r>
                      <m:r>
                        <a:rPr lang="vi-VN" altLang="ko-KR" sz="1400" i="1" dirty="0">
                          <a:solidFill>
                            <a:srgbClr val="0070C0"/>
                          </a:solidFill>
                          <a:latin typeface="Cambria Math" panose="02040503050406030204" pitchFamily="18" charset="0"/>
                          <a:ea typeface="SamsungOne-400" panose="020B0503030303020204" pitchFamily="34" charset="0"/>
                        </a:rPr>
                        <m:t>ậ</m:t>
                      </m:r>
                      <m:r>
                        <m:rPr>
                          <m:sty m:val="p"/>
                        </m:rPr>
                        <a:rPr lang="vi-VN" altLang="ko-KR" sz="1400" i="1" dirty="0">
                          <a:solidFill>
                            <a:srgbClr val="0070C0"/>
                          </a:solidFill>
                          <a:latin typeface="Cambria Math" panose="02040503050406030204" pitchFamily="18" charset="0"/>
                          <a:ea typeface="SamsungOne-400" panose="020B0503030303020204" pitchFamily="34" charset="0"/>
                        </a:rPr>
                        <m:t>p</m:t>
                      </m:r>
                      <m:r>
                        <m:rPr>
                          <m:nor/>
                        </m:rPr>
                        <a:rPr lang="en-US" altLang="ko-KR" sz="1400" dirty="0">
                          <a:solidFill>
                            <a:srgbClr val="0070C0"/>
                          </a:solidFill>
                          <a:latin typeface="SamsungOne-400" panose="020B0503030303020204" pitchFamily="34" charset="0"/>
                          <a:ea typeface="SamsungOne-400" panose="020B0503030303020204" pitchFamily="34" charset="0"/>
                        </a:rPr>
                        <m:t>. </m:t>
                      </m:r>
                    </m:oMath>
                  </m:oMathPara>
                </a14:m>
                <a:endParaRPr lang="en-US" altLang="ko-KR" sz="1400" dirty="0">
                  <a:solidFill>
                    <a:srgbClr val="0070C0"/>
                  </a:solidFill>
                  <a:latin typeface="SamsungOne-400" panose="020B0503030303020204" pitchFamily="34" charset="0"/>
                  <a:ea typeface="SamsungOne-400" panose="020B0503030303020204" pitchFamily="34" charset="0"/>
                </a:endParaRPr>
              </a:p>
            </p:txBody>
          </p:sp>
        </mc:Choice>
        <mc:Fallback xmlns="">
          <p:sp>
            <p:nvSpPr>
              <p:cNvPr id="16" name="Rectangle 12">
                <a:extLst>
                  <a:ext uri="{FF2B5EF4-FFF2-40B4-BE49-F238E27FC236}">
                    <a16:creationId xmlns:a16="http://schemas.microsoft.com/office/drawing/2014/main" id="{F947E4A1-8FC0-498A-93BB-BE44702FA548}"/>
                  </a:ext>
                </a:extLst>
              </p:cNvPr>
              <p:cNvSpPr>
                <a:spLocks noRot="1" noChangeAspect="1" noMove="1" noResize="1" noEditPoints="1" noAdjustHandles="1" noChangeArrowheads="1" noChangeShapeType="1" noTextEdit="1"/>
              </p:cNvSpPr>
              <p:nvPr/>
            </p:nvSpPr>
            <p:spPr>
              <a:xfrm>
                <a:off x="1233752" y="3867520"/>
                <a:ext cx="6372707" cy="1829732"/>
              </a:xfrm>
              <a:prstGeom prst="rect">
                <a:avLst/>
              </a:prstGeom>
              <a:blipFill>
                <a:blip r:embed="rId8"/>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575507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Lý</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thyết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về</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01</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Định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nghĩa</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Xác</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suất</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660788D2-487A-4BBF-8F57-FFE7A580B9E8}"/>
                  </a:ext>
                </a:extLst>
              </p:cNvPr>
              <p:cNvSpPr/>
              <p:nvPr/>
            </p:nvSpPr>
            <p:spPr>
              <a:xfrm>
                <a:off x="4369393" y="3101827"/>
                <a:ext cx="1270183" cy="6543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Aft>
                    <a:spcPts val="800"/>
                  </a:spcAft>
                  <a:buClr>
                    <a:srgbClr val="193EB0"/>
                  </a:buClr>
                </a:pPr>
                <a14:m>
                  <m:oMathPara xmlns:m="http://schemas.openxmlformats.org/officeDocument/2006/math">
                    <m:oMathParaPr>
                      <m:jc m:val="center"/>
                    </m:oMathParaPr>
                    <m:oMath xmlns:m="http://schemas.openxmlformats.org/officeDocument/2006/math">
                      <m:r>
                        <a:rPr lang="en-US" altLang="ko-KR" sz="1600">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a:solidFill>
                                <a:schemeClr val="tx1">
                                  <a:lumMod val="85000"/>
                                  <a:lumOff val="15000"/>
                                </a:schemeClr>
                              </a:solidFill>
                              <a:latin typeface="Cambria Math" panose="02040503050406030204" pitchFamily="18" charset="0"/>
                            </a:rPr>
                            <m:t>𝐴</m:t>
                          </m:r>
                        </m:e>
                      </m:d>
                      <m:r>
                        <a:rPr lang="en-US" altLang="ko-KR" sz="1600">
                          <a:solidFill>
                            <a:schemeClr val="tx1">
                              <a:lumMod val="85000"/>
                              <a:lumOff val="15000"/>
                            </a:schemeClr>
                          </a:solidFill>
                          <a:latin typeface="Cambria Math" panose="02040503050406030204" pitchFamily="18" charset="0"/>
                        </a:rPr>
                        <m:t>=</m:t>
                      </m:r>
                      <m:f>
                        <m:fPr>
                          <m:ctrlPr>
                            <a:rPr lang="en-US" altLang="ko-KR" sz="1600" i="1">
                              <a:solidFill>
                                <a:schemeClr val="tx1">
                                  <a:lumMod val="85000"/>
                                  <a:lumOff val="15000"/>
                                </a:schemeClr>
                              </a:solidFill>
                              <a:latin typeface="Cambria Math" panose="02040503050406030204" pitchFamily="18" charset="0"/>
                            </a:rPr>
                          </m:ctrlPr>
                        </m:fPr>
                        <m:num>
                          <m:sSub>
                            <m:sSubPr>
                              <m:ctrlPr>
                                <a:rPr lang="en-US" altLang="ko-KR" sz="1600" i="1">
                                  <a:solidFill>
                                    <a:schemeClr val="tx1">
                                      <a:lumMod val="85000"/>
                                      <a:lumOff val="15000"/>
                                    </a:schemeClr>
                                  </a:solidFill>
                                  <a:latin typeface="Cambria Math" panose="02040503050406030204" pitchFamily="18" charset="0"/>
                                </a:rPr>
                              </m:ctrlPr>
                            </m:sSubPr>
                            <m:e>
                              <m:r>
                                <a:rPr lang="en-US" altLang="ko-KR" sz="1600">
                                  <a:solidFill>
                                    <a:schemeClr val="tx1">
                                      <a:lumMod val="85000"/>
                                      <a:lumOff val="15000"/>
                                    </a:schemeClr>
                                  </a:solidFill>
                                  <a:latin typeface="Cambria Math" panose="02040503050406030204" pitchFamily="18" charset="0"/>
                                </a:rPr>
                                <m:t>𝑁</m:t>
                              </m:r>
                            </m:e>
                            <m:sub>
                              <m:r>
                                <a:rPr lang="en-US" altLang="ko-KR" sz="1600">
                                  <a:solidFill>
                                    <a:schemeClr val="tx1">
                                      <a:lumMod val="85000"/>
                                      <a:lumOff val="15000"/>
                                    </a:schemeClr>
                                  </a:solidFill>
                                  <a:latin typeface="Cambria Math" panose="02040503050406030204" pitchFamily="18" charset="0"/>
                                </a:rPr>
                                <m:t>𝐴</m:t>
                              </m:r>
                            </m:sub>
                          </m:sSub>
                        </m:num>
                        <m:den>
                          <m:r>
                            <a:rPr lang="en-US" altLang="ko-KR" sz="1600">
                              <a:solidFill>
                                <a:schemeClr val="tx1">
                                  <a:lumMod val="85000"/>
                                  <a:lumOff val="15000"/>
                                </a:schemeClr>
                              </a:solidFill>
                              <a:latin typeface="Cambria Math" panose="02040503050406030204" pitchFamily="18" charset="0"/>
                            </a:rPr>
                            <m:t>𝑁</m:t>
                          </m:r>
                        </m:den>
                      </m:f>
                    </m:oMath>
                  </m:oMathPara>
                </a14:m>
                <a:endPar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endParaRPr>
              </a:p>
            </p:txBody>
          </p:sp>
        </mc:Choice>
        <mc:Fallback xmlns="">
          <p:sp>
            <p:nvSpPr>
              <p:cNvPr id="11" name="직사각형 10">
                <a:extLst>
                  <a:ext uri="{FF2B5EF4-FFF2-40B4-BE49-F238E27FC236}">
                    <a16:creationId xmlns:a16="http://schemas.microsoft.com/office/drawing/2014/main" id="{660788D2-487A-4BBF-8F57-FFE7A580B9E8}"/>
                  </a:ext>
                </a:extLst>
              </p:cNvPr>
              <p:cNvSpPr>
                <a:spLocks noRot="1" noChangeAspect="1" noMove="1" noResize="1" noEditPoints="1" noAdjustHandles="1" noChangeArrowheads="1" noChangeShapeType="1" noTextEdit="1"/>
              </p:cNvSpPr>
              <p:nvPr/>
            </p:nvSpPr>
            <p:spPr>
              <a:xfrm>
                <a:off x="4369393" y="3101827"/>
                <a:ext cx="1270183" cy="654346"/>
              </a:xfrm>
              <a:prstGeom prst="rect">
                <a:avLst/>
              </a:prstGeom>
              <a:blipFill>
                <a:blip r:embed="rId3"/>
                <a:stretch>
                  <a:fillRect/>
                </a:stretch>
              </a:blipFill>
              <a:ln>
                <a:noFill/>
              </a:ln>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265AAE7A-185F-4513-ADFD-649B232E56FE}"/>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Định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nghĩa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toán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học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suất</a:t>
            </a:r>
            <a:r>
              <a:rPr lang="en-US" altLang="ko-KR" sz="1400" dirty="0">
                <a:solidFill>
                  <a:schemeClr val="tx1"/>
                </a:solidFill>
                <a:latin typeface="SamsungOne-400" panose="020B0503030303020204" pitchFamily="34" charset="0"/>
                <a:ea typeface="SamsungOne-400" panose="020B0503030303020204" pitchFamily="34" charset="0"/>
              </a:rPr>
              <a:t>:</a:t>
            </a:r>
          </a:p>
        </p:txBody>
      </p:sp>
      <p:sp>
        <p:nvSpPr>
          <p:cNvPr id="40" name="직사각형 39">
            <a:extLst>
              <a:ext uri="{FF2B5EF4-FFF2-40B4-BE49-F238E27FC236}">
                <a16:creationId xmlns:a16="http://schemas.microsoft.com/office/drawing/2014/main" id="{3A76204B-18F3-4CF1-ACE4-AFDF6C8ED0B9}"/>
              </a:ext>
            </a:extLst>
          </p:cNvPr>
          <p:cNvSpPr/>
          <p:nvPr/>
        </p:nvSpPr>
        <p:spPr>
          <a:xfrm>
            <a:off x="672016" y="2204864"/>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Giả sử </a:t>
            </a:r>
            <a:r>
              <a:rPr lang="vi-VN" altLang="ko-KR" sz="1300" i="1" dirty="0">
                <a:solidFill>
                  <a:prstClr val="black">
                    <a:lumMod val="85000"/>
                    <a:lumOff val="15000"/>
                  </a:prstClr>
                </a:solidFill>
                <a:latin typeface="SamsungOne-400" panose="020B0503030303020204" pitchFamily="34" charset="0"/>
                <a:ea typeface="SamsungOne-400" panose="020B0503030303020204" pitchFamily="34" charset="0"/>
              </a:rPr>
              <a:t>N</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là số lượng biến cố sơ cấp của không gian mẫu. </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Giả sử </a:t>
            </a:r>
            <a:r>
              <a:rPr lang="ko-KR" altLang="vi-VN" sz="1300" dirty="0">
                <a:solidFill>
                  <a:prstClr val="black">
                    <a:lumMod val="85000"/>
                    <a:lumOff val="15000"/>
                  </a:prstClr>
                </a:solidFill>
                <a:latin typeface="SamsungOne-400" panose="020B0503030303020204" pitchFamily="34" charset="0"/>
                <a:ea typeface="SamsungOne-400" panose="020B0503030303020204" pitchFamily="34" charset="0"/>
              </a:rPr>
              <a:t>𝑁</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_</a:t>
            </a:r>
            <a:r>
              <a:rPr lang="ko-KR" altLang="vi-VN" sz="1300" dirty="0">
                <a:solidFill>
                  <a:prstClr val="black">
                    <a:lumMod val="85000"/>
                    <a:lumOff val="15000"/>
                  </a:prstClr>
                </a:solidFill>
                <a:latin typeface="SamsungOne-400" panose="020B0503030303020204" pitchFamily="34" charset="0"/>
                <a:ea typeface="SamsungOne-400" panose="020B0503030303020204" pitchFamily="34" charset="0"/>
              </a:rPr>
              <a:t>𝐴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là số lượng các kết quả có thể xảy ra tương ứng với biến cố </a:t>
            </a:r>
            <a:r>
              <a:rPr lang="vi-VN" altLang="ko-KR" sz="1300" i="1" dirty="0">
                <a:solidFill>
                  <a:prstClr val="black">
                    <a:lumMod val="85000"/>
                    <a:lumOff val="15000"/>
                  </a:prstClr>
                </a:solidFill>
                <a:latin typeface="SamsungOne-400" panose="020B0503030303020204" pitchFamily="34" charset="0"/>
                <a:ea typeface="SamsungOne-400" panose="020B0503030303020204" pitchFamily="34" charset="0"/>
              </a:rPr>
              <a:t>A</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74404697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81278"/>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vi-VN"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Tìm hiểu về thống kê </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II</a:t>
            </a: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err="1">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a:t>
            </a: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 3.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sp>
        <p:nvSpPr>
          <p:cNvPr id="15" name="직사각형 14">
            <a:extLst>
              <a:ext uri="{FF2B5EF4-FFF2-40B4-BE49-F238E27FC236}">
                <a16:creationId xmlns:a16="http://schemas.microsoft.com/office/drawing/2014/main" id="{C8F3F6CD-688E-434B-87AE-2DBB73CFF391}"/>
              </a:ext>
            </a:extLst>
          </p:cNvPr>
          <p:cNvSpPr/>
          <p:nvPr/>
        </p:nvSpPr>
        <p:spPr>
          <a:xfrm>
            <a:off x="1054111" y="3929021"/>
            <a:ext cx="3897301" cy="11798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defTabSz="914400" fontAlgn="base" latinLnBrk="1">
              <a:lnSpc>
                <a:spcPct val="100000"/>
              </a:lnSpc>
              <a:spcBef>
                <a:spcPct val="0"/>
              </a:spcBef>
              <a:spcAft>
                <a:spcPts val="1000"/>
              </a:spcAft>
              <a:buClrTx/>
              <a:buSzPct val="120000"/>
              <a:buBlip>
                <a:blip r:embed="rId3"/>
              </a:buBlip>
              <a:tabLst/>
              <a:defRPr/>
            </a:pPr>
            <a:r>
              <a:rPr kumimoji="1" lang="en-US" altLang="ko-KR" sz="2000" dirty="0">
                <a:solidFill>
                  <a:prstClr val="black">
                    <a:lumMod val="75000"/>
                    <a:lumOff val="25000"/>
                  </a:prstClr>
                </a:solidFill>
                <a:latin typeface="SamsungOne-700" panose="020B0803030303020204" pitchFamily="34" charset="0"/>
                <a:ea typeface="SamsungOne-700" panose="020B0803030303020204" pitchFamily="34" charset="0"/>
              </a:rPr>
              <a:t>3.1. </a:t>
            </a:r>
            <a:r>
              <a:rPr kumimoji="1" lang="en-US" altLang="ko-KR" sz="2000" dirty="0" err="1">
                <a:solidFill>
                  <a:prstClr val="black">
                    <a:lumMod val="75000"/>
                    <a:lumOff val="25000"/>
                  </a:prstClr>
                </a:solidFill>
                <a:latin typeface="SamsungOne-700" panose="020B0803030303020204" pitchFamily="34" charset="0"/>
                <a:ea typeface="SamsungOne-700" panose="020B0803030303020204" pitchFamily="34" charset="0"/>
              </a:rPr>
              <a:t>Thống</a:t>
            </a:r>
            <a:r>
              <a:rPr kumimoji="1" lang="en-US" altLang="ko-KR" sz="2000"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2000" dirty="0" err="1">
                <a:solidFill>
                  <a:prstClr val="black">
                    <a:lumMod val="75000"/>
                    <a:lumOff val="25000"/>
                  </a:prstClr>
                </a:solidFill>
                <a:latin typeface="SamsungOne-700" panose="020B0803030303020204" pitchFamily="34" charset="0"/>
                <a:ea typeface="SamsungOne-700" panose="020B0803030303020204" pitchFamily="34" charset="0"/>
              </a:rPr>
              <a:t>kê</a:t>
            </a:r>
            <a:r>
              <a:rPr kumimoji="1" lang="en-US" altLang="ko-KR" sz="2000"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2000" dirty="0" err="1">
                <a:solidFill>
                  <a:prstClr val="black">
                    <a:lumMod val="75000"/>
                    <a:lumOff val="25000"/>
                  </a:prstClr>
                </a:solidFill>
                <a:latin typeface="SamsungOne-700" panose="020B0803030303020204" pitchFamily="34" charset="0"/>
                <a:ea typeface="SamsungOne-700" panose="020B0803030303020204" pitchFamily="34" charset="0"/>
              </a:rPr>
              <a:t>mô</a:t>
            </a:r>
            <a:r>
              <a:rPr kumimoji="1" lang="en-US" altLang="ko-KR" sz="2000"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2000" dirty="0" err="1">
                <a:solidFill>
                  <a:prstClr val="black">
                    <a:lumMod val="75000"/>
                    <a:lumOff val="25000"/>
                  </a:prstClr>
                </a:solidFill>
                <a:latin typeface="SamsungOne-700" panose="020B0803030303020204" pitchFamily="34" charset="0"/>
                <a:ea typeface="SamsungOne-700" panose="020B0803030303020204" pitchFamily="34" charset="0"/>
              </a:rPr>
              <a:t>tả</a:t>
            </a:r>
            <a:endParaRPr kumimoji="1" lang="en-US" altLang="ko-KR" sz="2000"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4"/>
              </a:buBlip>
              <a:defRPr/>
            </a:pPr>
            <a:r>
              <a:rPr lang="en-US" altLang="ko-KR" sz="2000" dirty="0">
                <a:solidFill>
                  <a:srgbClr val="A6A6A6"/>
                </a:solidFill>
                <a:latin typeface="SamsungOne-400" panose="020B0503030303020204" pitchFamily="34" charset="0"/>
                <a:ea typeface="SamsungOne-400" panose="020B0503030303020204" pitchFamily="34" charset="0"/>
              </a:rPr>
              <a:t>3.2. </a:t>
            </a:r>
            <a:r>
              <a:rPr lang="en-US" altLang="ko-KR" sz="2000" dirty="0" err="1">
                <a:solidFill>
                  <a:srgbClr val="A6A6A6"/>
                </a:solidFill>
                <a:latin typeface="SamsungOne-400" panose="020B0503030303020204" pitchFamily="34" charset="0"/>
                <a:ea typeface="SamsungOne-400" panose="020B0503030303020204" pitchFamily="34" charset="0"/>
              </a:rPr>
              <a:t>Định</a:t>
            </a:r>
            <a:r>
              <a:rPr lang="en-US" altLang="ko-KR" sz="2000" dirty="0">
                <a:solidFill>
                  <a:srgbClr val="A6A6A6"/>
                </a:solidFill>
                <a:latin typeface="SamsungOne-400" panose="020B0503030303020204" pitchFamily="34" charset="0"/>
                <a:ea typeface="SamsungOne-400" panose="020B0503030303020204" pitchFamily="34" charset="0"/>
              </a:rPr>
              <a:t> </a:t>
            </a:r>
            <a:r>
              <a:rPr lang="en-US" altLang="ko-KR" sz="2000" dirty="0" err="1">
                <a:solidFill>
                  <a:srgbClr val="A6A6A6"/>
                </a:solidFill>
                <a:latin typeface="SamsungOne-400" panose="020B0503030303020204" pitchFamily="34" charset="0"/>
                <a:ea typeface="SamsungOne-400" panose="020B0503030303020204" pitchFamily="34" charset="0"/>
              </a:rPr>
              <a:t>lý</a:t>
            </a:r>
            <a:r>
              <a:rPr lang="en-US" altLang="ko-KR" sz="2000" dirty="0">
                <a:solidFill>
                  <a:srgbClr val="A6A6A6"/>
                </a:solidFill>
                <a:latin typeface="SamsungOne-400" panose="020B0503030303020204" pitchFamily="34" charset="0"/>
                <a:ea typeface="SamsungOne-400" panose="020B0503030303020204" pitchFamily="34" charset="0"/>
              </a:rPr>
              <a:t> </a:t>
            </a:r>
            <a:r>
              <a:rPr lang="en-US" altLang="ko-KR" sz="2000" dirty="0" err="1">
                <a:solidFill>
                  <a:srgbClr val="A6A6A6"/>
                </a:solidFill>
                <a:latin typeface="SamsungOne-400" panose="020B0503030303020204" pitchFamily="34" charset="0"/>
                <a:ea typeface="SamsungOne-400" panose="020B0503030303020204" pitchFamily="34" charset="0"/>
              </a:rPr>
              <a:t>giới</a:t>
            </a:r>
            <a:r>
              <a:rPr lang="en-US" altLang="ko-KR" sz="2000" dirty="0">
                <a:solidFill>
                  <a:srgbClr val="A6A6A6"/>
                </a:solidFill>
                <a:latin typeface="SamsungOne-400" panose="020B0503030303020204" pitchFamily="34" charset="0"/>
                <a:ea typeface="SamsungOne-400" panose="020B0503030303020204" pitchFamily="34" charset="0"/>
              </a:rPr>
              <a:t> </a:t>
            </a:r>
            <a:r>
              <a:rPr lang="en-US" altLang="ko-KR" sz="2000" dirty="0" err="1">
                <a:solidFill>
                  <a:srgbClr val="A6A6A6"/>
                </a:solidFill>
                <a:latin typeface="SamsungOne-400" panose="020B0503030303020204" pitchFamily="34" charset="0"/>
                <a:ea typeface="SamsungOne-400" panose="020B0503030303020204" pitchFamily="34" charset="0"/>
              </a:rPr>
              <a:t>hạn</a:t>
            </a:r>
            <a:r>
              <a:rPr lang="en-US" altLang="ko-KR" sz="2000" dirty="0">
                <a:solidFill>
                  <a:srgbClr val="A6A6A6"/>
                </a:solidFill>
                <a:latin typeface="SamsungOne-400" panose="020B0503030303020204" pitchFamily="34" charset="0"/>
                <a:ea typeface="SamsungOne-400" panose="020B0503030303020204" pitchFamily="34" charset="0"/>
              </a:rPr>
              <a:t> </a:t>
            </a:r>
            <a:r>
              <a:rPr lang="en-US" altLang="ko-KR" sz="2000" dirty="0" err="1">
                <a:solidFill>
                  <a:srgbClr val="A6A6A6"/>
                </a:solidFill>
                <a:latin typeface="SamsungOne-400" panose="020B0503030303020204" pitchFamily="34" charset="0"/>
                <a:ea typeface="SamsungOne-400" panose="020B0503030303020204" pitchFamily="34" charset="0"/>
              </a:rPr>
              <a:t>trung</a:t>
            </a:r>
            <a:r>
              <a:rPr lang="en-US" altLang="ko-KR" sz="2000" dirty="0">
                <a:solidFill>
                  <a:srgbClr val="A6A6A6"/>
                </a:solidFill>
                <a:latin typeface="SamsungOne-400" panose="020B0503030303020204" pitchFamily="34" charset="0"/>
                <a:ea typeface="SamsungOne-400" panose="020B0503030303020204" pitchFamily="34" charset="0"/>
              </a:rPr>
              <a:t> </a:t>
            </a:r>
            <a:r>
              <a:rPr lang="en-US" altLang="ko-KR" sz="2000" dirty="0" err="1">
                <a:solidFill>
                  <a:srgbClr val="A6A6A6"/>
                </a:solidFill>
                <a:latin typeface="SamsungOne-400" panose="020B0503030303020204" pitchFamily="34" charset="0"/>
                <a:ea typeface="SamsungOne-400" panose="020B0503030303020204" pitchFamily="34" charset="0"/>
              </a:rPr>
              <a:t>tâm</a:t>
            </a:r>
            <a:endParaRPr lang="en-US" altLang="ko-KR" sz="2000"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lang="en-US" altLang="ko-KR" sz="2000" dirty="0">
                <a:solidFill>
                  <a:srgbClr val="A6A6A6"/>
                </a:solidFill>
                <a:latin typeface="SamsungOne-400" panose="020B0503030303020204" pitchFamily="34" charset="0"/>
                <a:ea typeface="SamsungOne-400" panose="020B0503030303020204" pitchFamily="34" charset="0"/>
              </a:rPr>
              <a:t>3.3. </a:t>
            </a:r>
            <a:r>
              <a:rPr lang="vi-VN" altLang="ko-KR" sz="2000" dirty="0">
                <a:solidFill>
                  <a:srgbClr val="A6A6A6"/>
                </a:solidFill>
                <a:latin typeface="SamsungOne-400" panose="020B0503030303020204" pitchFamily="34" charset="0"/>
                <a:ea typeface="SamsungOne-400" panose="020B0503030303020204" pitchFamily="34" charset="0"/>
              </a:rPr>
              <a:t>Lý thuyết ước tính</a:t>
            </a:r>
            <a:endParaRPr lang="en-US" altLang="ko-KR" sz="2000" dirty="0">
              <a:solidFill>
                <a:srgbClr val="A6A6A6"/>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72727695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Thống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kê</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mô</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tả</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03</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Quần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thể</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và</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Mẫu</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
        <p:nvSpPr>
          <p:cNvPr id="40" name="직사각형 39">
            <a:extLst>
              <a:ext uri="{FF2B5EF4-FFF2-40B4-BE49-F238E27FC236}">
                <a16:creationId xmlns:a16="http://schemas.microsoft.com/office/drawing/2014/main" id="{3A76204B-18F3-4CF1-ACE4-AFDF6C8ED0B9}"/>
              </a:ext>
            </a:extLst>
          </p:cNvPr>
          <p:cNvSpPr/>
          <p:nvPr/>
        </p:nvSpPr>
        <p:spPr>
          <a:xfrm>
            <a:off x="675071" y="2219443"/>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Tất cả tập dữ liệu là đối tượng của phân tích. Quần thể có thể là thực hoặc giả định.</a:t>
            </a:r>
          </a:p>
        </p:txBody>
      </p:sp>
      <p:sp>
        <p:nvSpPr>
          <p:cNvPr id="16" name="직사각형 15">
            <a:extLst>
              <a:ext uri="{FF2B5EF4-FFF2-40B4-BE49-F238E27FC236}">
                <a16:creationId xmlns:a16="http://schemas.microsoft.com/office/drawing/2014/main" id="{C5CA8154-703F-4AC8-8AB1-2FD53225D47E}"/>
              </a:ext>
            </a:extLst>
          </p:cNvPr>
          <p:cNvSpPr/>
          <p:nvPr/>
        </p:nvSpPr>
        <p:spPr>
          <a:xfrm>
            <a:off x="675071" y="3143015"/>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tập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con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quần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Bạn phải phân tích các mẫu vì việc tiếp cận tới quần thể là rất khó và không thể thực hiện được.</a:t>
            </a:r>
          </a:p>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muốn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rút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ra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luận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về</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quần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bằng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mẫu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quần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p:txBody>
      </p:sp>
      <p:grpSp>
        <p:nvGrpSpPr>
          <p:cNvPr id="17" name="그룹 16">
            <a:extLst>
              <a:ext uri="{FF2B5EF4-FFF2-40B4-BE49-F238E27FC236}">
                <a16:creationId xmlns:a16="http://schemas.microsoft.com/office/drawing/2014/main" id="{04D57FAC-F03B-4DAE-8902-D405FAC8CB3A}"/>
              </a:ext>
            </a:extLst>
          </p:cNvPr>
          <p:cNvGrpSpPr/>
          <p:nvPr/>
        </p:nvGrpSpPr>
        <p:grpSpPr>
          <a:xfrm>
            <a:off x="6886366" y="1881743"/>
            <a:ext cx="2251589" cy="2199555"/>
            <a:chOff x="6880016" y="2179877"/>
            <a:chExt cx="2251589" cy="2199555"/>
          </a:xfrm>
        </p:grpSpPr>
        <p:sp>
          <p:nvSpPr>
            <p:cNvPr id="18" name="타원 17">
              <a:extLst>
                <a:ext uri="{FF2B5EF4-FFF2-40B4-BE49-F238E27FC236}">
                  <a16:creationId xmlns:a16="http://schemas.microsoft.com/office/drawing/2014/main" id="{1980D5C8-1712-4CEF-B5FF-2D4616EBCF2D}"/>
                </a:ext>
              </a:extLst>
            </p:cNvPr>
            <p:cNvSpPr/>
            <p:nvPr/>
          </p:nvSpPr>
          <p:spPr>
            <a:xfrm>
              <a:off x="6880016" y="2224059"/>
              <a:ext cx="1880558" cy="1880558"/>
            </a:xfrm>
            <a:prstGeom prst="ellipse">
              <a:avLst/>
            </a:prstGeom>
            <a:no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5056A79-C36D-426C-90FF-F05DBC511277}"/>
                    </a:ext>
                  </a:extLst>
                </p:cNvPr>
                <p:cNvSpPr txBox="1"/>
                <p:nvPr/>
              </p:nvSpPr>
              <p:spPr>
                <a:xfrm>
                  <a:off x="8497649" y="2179877"/>
                  <a:ext cx="633956" cy="215444"/>
                </a:xfrm>
                <a:prstGeom prst="rect">
                  <a:avLst/>
                </a:prstGeom>
                <a:noFill/>
              </p:spPr>
              <p:txBody>
                <a:bodyPr wrap="none" lIns="0" tIns="0" rIns="0" bIns="0" rtlCol="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a:rPr lang="en-US" altLang="ko-KR" sz="1400" b="0" i="1" dirty="0" smtClean="0">
                            <a:solidFill>
                              <a:schemeClr val="tx1">
                                <a:lumMod val="85000"/>
                                <a:lumOff val="15000"/>
                              </a:schemeClr>
                            </a:solidFill>
                            <a:latin typeface="Cambria Math" panose="02040503050406030204" pitchFamily="18" charset="0"/>
                            <a:cs typeface="Times New Roman" panose="02020603050405020304" pitchFamily="18" charset="0"/>
                          </a:rPr>
                          <m:t>𝑆𝑎𝑚𝑝𝑙𝑒</m:t>
                        </m:r>
                      </m:oMath>
                    </m:oMathPara>
                  </a14:m>
                  <a:endParaRPr lang="ko-KR" altLang="en-US" sz="1400" i="1" dirty="0">
                    <a:solidFill>
                      <a:schemeClr val="tx1">
                        <a:lumMod val="85000"/>
                        <a:lumOff val="15000"/>
                      </a:schemeClr>
                    </a:solidFill>
                    <a:latin typeface="SamsungOne-400" panose="020B0503030303020204" pitchFamily="34" charset="0"/>
                    <a:cs typeface="Times New Roman" panose="02020603050405020304" pitchFamily="18" charset="0"/>
                  </a:endParaRPr>
                </a:p>
              </p:txBody>
            </p:sp>
          </mc:Choice>
          <mc:Fallback xmlns="">
            <p:sp>
              <p:nvSpPr>
                <p:cNvPr id="28" name="TextBox 27">
                  <a:extLst>
                    <a:ext uri="{FF2B5EF4-FFF2-40B4-BE49-F238E27FC236}">
                      <a16:creationId xmlns:a16="http://schemas.microsoft.com/office/drawing/2014/main" xmlns:a14="http://schemas.microsoft.com/office/drawing/2010/main" xmlns="" id="{8D3D689A-5E63-429E-89E2-9F7E90E65DEB}"/>
                    </a:ext>
                  </a:extLst>
                </p:cNvPr>
                <p:cNvSpPr txBox="1">
                  <a:spLocks noRot="1" noChangeAspect="1" noMove="1" noResize="1" noEditPoints="1" noAdjustHandles="1" noChangeArrowheads="1" noChangeShapeType="1" noTextEdit="1"/>
                </p:cNvSpPr>
                <p:nvPr/>
              </p:nvSpPr>
              <p:spPr>
                <a:xfrm>
                  <a:off x="8497649" y="2179877"/>
                  <a:ext cx="633956" cy="215444"/>
                </a:xfrm>
                <a:prstGeom prst="rect">
                  <a:avLst/>
                </a:prstGeom>
                <a:blipFill rotWithShape="0">
                  <a:blip r:embed="rId3"/>
                  <a:stretch>
                    <a:fillRect l="-962"/>
                  </a:stretch>
                </a:blipFill>
              </p:spPr>
              <p:txBody>
                <a:bodyPr/>
                <a:lstStyle/>
                <a:p>
                  <a:r>
                    <a:rPr lang="ko-KR" altLang="en-US">
                      <a:noFill/>
                    </a:rPr>
                    <a:t> </a:t>
                  </a:r>
                </a:p>
              </p:txBody>
            </p:sp>
          </mc:Fallback>
        </mc:AlternateContent>
        <p:sp>
          <p:nvSpPr>
            <p:cNvPr id="20" name="타원 19">
              <a:extLst>
                <a:ext uri="{FF2B5EF4-FFF2-40B4-BE49-F238E27FC236}">
                  <a16:creationId xmlns:a16="http://schemas.microsoft.com/office/drawing/2014/main" id="{A5359469-63B6-484D-AA45-32C9A81CBB4B}"/>
                </a:ext>
              </a:extLst>
            </p:cNvPr>
            <p:cNvSpPr/>
            <p:nvPr/>
          </p:nvSpPr>
          <p:spPr>
            <a:xfrm>
              <a:off x="7802696" y="24382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68D6E40-F695-4CDE-BC7F-73FB6D196A6F}"/>
                    </a:ext>
                  </a:extLst>
                </p:cNvPr>
                <p:cNvSpPr txBox="1"/>
                <p:nvPr/>
              </p:nvSpPr>
              <p:spPr>
                <a:xfrm>
                  <a:off x="7353886" y="4163988"/>
                  <a:ext cx="932819" cy="215444"/>
                </a:xfrm>
                <a:prstGeom prst="rect">
                  <a:avLst/>
                </a:prstGeom>
                <a:noFill/>
              </p:spPr>
              <p:txBody>
                <a:bodyPr wrap="none" lIns="0" tIns="0" rIns="0" bIns="0" rtlCol="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a:rPr lang="en-US" altLang="ko-KR" sz="1400" b="0" i="1" dirty="0" smtClean="0">
                            <a:solidFill>
                              <a:schemeClr val="tx1">
                                <a:lumMod val="85000"/>
                                <a:lumOff val="15000"/>
                              </a:schemeClr>
                            </a:solidFill>
                            <a:latin typeface="Cambria Math" panose="02040503050406030204" pitchFamily="18" charset="0"/>
                            <a:cs typeface="Times New Roman" panose="02020603050405020304" pitchFamily="18" charset="0"/>
                          </a:rPr>
                          <m:t>𝑃𝑜𝑝𝑢𝑙𝑎𝑡𝑖𝑜𝑛</m:t>
                        </m:r>
                      </m:oMath>
                    </m:oMathPara>
                  </a14:m>
                  <a:endParaRPr lang="ko-KR" altLang="en-US" sz="1400" i="1" dirty="0">
                    <a:solidFill>
                      <a:schemeClr val="tx1">
                        <a:lumMod val="85000"/>
                        <a:lumOff val="15000"/>
                      </a:schemeClr>
                    </a:solidFill>
                    <a:latin typeface="SamsungOne-400" panose="020B0503030303020204" pitchFamily="34" charset="0"/>
                    <a:cs typeface="Times New Roman" panose="02020603050405020304" pitchFamily="18" charset="0"/>
                  </a:endParaRPr>
                </a:p>
              </p:txBody>
            </p:sp>
          </mc:Choice>
          <mc:Fallback xmlns="">
            <p:sp>
              <p:nvSpPr>
                <p:cNvPr id="30" name="TextBox 29">
                  <a:extLst>
                    <a:ext uri="{FF2B5EF4-FFF2-40B4-BE49-F238E27FC236}">
                      <a16:creationId xmlns:a16="http://schemas.microsoft.com/office/drawing/2014/main" xmlns:a14="http://schemas.microsoft.com/office/drawing/2010/main" xmlns="" id="{8D3D689A-5E63-429E-89E2-9F7E90E65DEB}"/>
                    </a:ext>
                  </a:extLst>
                </p:cNvPr>
                <p:cNvSpPr txBox="1">
                  <a:spLocks noRot="1" noChangeAspect="1" noMove="1" noResize="1" noEditPoints="1" noAdjustHandles="1" noChangeArrowheads="1" noChangeShapeType="1" noTextEdit="1"/>
                </p:cNvSpPr>
                <p:nvPr/>
              </p:nvSpPr>
              <p:spPr>
                <a:xfrm>
                  <a:off x="7353886" y="4163988"/>
                  <a:ext cx="932819" cy="215444"/>
                </a:xfrm>
                <a:prstGeom prst="rect">
                  <a:avLst/>
                </a:prstGeom>
                <a:blipFill rotWithShape="0">
                  <a:blip r:embed="rId4"/>
                  <a:stretch>
                    <a:fillRect/>
                  </a:stretch>
                </a:blipFill>
              </p:spPr>
              <p:txBody>
                <a:bodyPr/>
                <a:lstStyle/>
                <a:p>
                  <a:r>
                    <a:rPr lang="ko-KR" altLang="en-US">
                      <a:noFill/>
                    </a:rPr>
                    <a:t> </a:t>
                  </a:r>
                </a:p>
              </p:txBody>
            </p:sp>
          </mc:Fallback>
        </mc:AlternateContent>
        <p:sp>
          <p:nvSpPr>
            <p:cNvPr id="22" name="타원 21">
              <a:extLst>
                <a:ext uri="{FF2B5EF4-FFF2-40B4-BE49-F238E27FC236}">
                  <a16:creationId xmlns:a16="http://schemas.microsoft.com/office/drawing/2014/main" id="{E5450DBF-B943-4832-8358-B63245BCD858}"/>
                </a:ext>
              </a:extLst>
            </p:cNvPr>
            <p:cNvSpPr/>
            <p:nvPr/>
          </p:nvSpPr>
          <p:spPr>
            <a:xfrm>
              <a:off x="8176552" y="261205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30" name="타원 29">
              <a:extLst>
                <a:ext uri="{FF2B5EF4-FFF2-40B4-BE49-F238E27FC236}">
                  <a16:creationId xmlns:a16="http://schemas.microsoft.com/office/drawing/2014/main" id="{838F1E2D-CE80-4595-AFB5-A49F19AAC146}"/>
                </a:ext>
              </a:extLst>
            </p:cNvPr>
            <p:cNvSpPr/>
            <p:nvPr/>
          </p:nvSpPr>
          <p:spPr>
            <a:xfrm>
              <a:off x="8026534" y="274778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31" name="타원 30">
              <a:extLst>
                <a:ext uri="{FF2B5EF4-FFF2-40B4-BE49-F238E27FC236}">
                  <a16:creationId xmlns:a16="http://schemas.microsoft.com/office/drawing/2014/main" id="{0D5AB65B-E164-4D5D-9540-B6B7CC9181CD}"/>
                </a:ext>
              </a:extLst>
            </p:cNvPr>
            <p:cNvSpPr/>
            <p:nvPr/>
          </p:nvSpPr>
          <p:spPr>
            <a:xfrm>
              <a:off x="8364672" y="299543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32" name="타원 31">
              <a:extLst>
                <a:ext uri="{FF2B5EF4-FFF2-40B4-BE49-F238E27FC236}">
                  <a16:creationId xmlns:a16="http://schemas.microsoft.com/office/drawing/2014/main" id="{85CCA837-816A-4311-8568-AE0D473FADD0}"/>
                </a:ext>
              </a:extLst>
            </p:cNvPr>
            <p:cNvSpPr/>
            <p:nvPr/>
          </p:nvSpPr>
          <p:spPr>
            <a:xfrm>
              <a:off x="8507547" y="286208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33" name="타원 32">
              <a:extLst>
                <a:ext uri="{FF2B5EF4-FFF2-40B4-BE49-F238E27FC236}">
                  <a16:creationId xmlns:a16="http://schemas.microsoft.com/office/drawing/2014/main" id="{3B710060-565E-4429-85BD-AAC0BCE1C3C0}"/>
                </a:ext>
              </a:extLst>
            </p:cNvPr>
            <p:cNvSpPr/>
            <p:nvPr/>
          </p:nvSpPr>
          <p:spPr>
            <a:xfrm>
              <a:off x="7636009" y="267634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34" name="타원 33">
              <a:extLst>
                <a:ext uri="{FF2B5EF4-FFF2-40B4-BE49-F238E27FC236}">
                  <a16:creationId xmlns:a16="http://schemas.microsoft.com/office/drawing/2014/main" id="{9B3A5B38-8AC1-408F-953D-8AC69E9CCF22}"/>
                </a:ext>
              </a:extLst>
            </p:cNvPr>
            <p:cNvSpPr/>
            <p:nvPr/>
          </p:nvSpPr>
          <p:spPr>
            <a:xfrm>
              <a:off x="7364546" y="264776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35" name="타원 34">
              <a:extLst>
                <a:ext uri="{FF2B5EF4-FFF2-40B4-BE49-F238E27FC236}">
                  <a16:creationId xmlns:a16="http://schemas.microsoft.com/office/drawing/2014/main" id="{175B5C26-3F90-46AA-B0C0-04DDCE26B0E9}"/>
                </a:ext>
              </a:extLst>
            </p:cNvPr>
            <p:cNvSpPr/>
            <p:nvPr/>
          </p:nvSpPr>
          <p:spPr>
            <a:xfrm>
              <a:off x="7309778" y="28954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36" name="타원 35">
              <a:extLst>
                <a:ext uri="{FF2B5EF4-FFF2-40B4-BE49-F238E27FC236}">
                  <a16:creationId xmlns:a16="http://schemas.microsoft.com/office/drawing/2014/main" id="{1628BFE2-7E49-43AE-AEC9-F3A4074F6C43}"/>
                </a:ext>
              </a:extLst>
            </p:cNvPr>
            <p:cNvSpPr/>
            <p:nvPr/>
          </p:nvSpPr>
          <p:spPr>
            <a:xfrm>
              <a:off x="7183572" y="317402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37" name="타원 36">
              <a:extLst>
                <a:ext uri="{FF2B5EF4-FFF2-40B4-BE49-F238E27FC236}">
                  <a16:creationId xmlns:a16="http://schemas.microsoft.com/office/drawing/2014/main" id="{2FE01EEE-41FC-4B59-B1A8-4BCEFC913893}"/>
                </a:ext>
              </a:extLst>
            </p:cNvPr>
            <p:cNvSpPr/>
            <p:nvPr/>
          </p:nvSpPr>
          <p:spPr>
            <a:xfrm>
              <a:off x="7343116" y="315497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38" name="타원 37">
              <a:extLst>
                <a:ext uri="{FF2B5EF4-FFF2-40B4-BE49-F238E27FC236}">
                  <a16:creationId xmlns:a16="http://schemas.microsoft.com/office/drawing/2014/main" id="{92468470-2DF9-4249-838A-20C333221DF1}"/>
                </a:ext>
              </a:extLst>
            </p:cNvPr>
            <p:cNvSpPr/>
            <p:nvPr/>
          </p:nvSpPr>
          <p:spPr>
            <a:xfrm>
              <a:off x="7497897" y="325022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39" name="타원 38">
              <a:extLst>
                <a:ext uri="{FF2B5EF4-FFF2-40B4-BE49-F238E27FC236}">
                  <a16:creationId xmlns:a16="http://schemas.microsoft.com/office/drawing/2014/main" id="{459E1690-0AAD-4ACD-B8D5-4C0A0AD33FA8}"/>
                </a:ext>
              </a:extLst>
            </p:cNvPr>
            <p:cNvSpPr/>
            <p:nvPr/>
          </p:nvSpPr>
          <p:spPr>
            <a:xfrm>
              <a:off x="7759835" y="32764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41" name="타원 40">
              <a:extLst>
                <a:ext uri="{FF2B5EF4-FFF2-40B4-BE49-F238E27FC236}">
                  <a16:creationId xmlns:a16="http://schemas.microsoft.com/office/drawing/2014/main" id="{A8070BC5-3056-4AC1-9C33-4F62833F1FD8}"/>
                </a:ext>
              </a:extLst>
            </p:cNvPr>
            <p:cNvSpPr/>
            <p:nvPr/>
          </p:nvSpPr>
          <p:spPr>
            <a:xfrm>
              <a:off x="7712210" y="305496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42" name="타원 41">
              <a:extLst>
                <a:ext uri="{FF2B5EF4-FFF2-40B4-BE49-F238E27FC236}">
                  <a16:creationId xmlns:a16="http://schemas.microsoft.com/office/drawing/2014/main" id="{4A9C6DE0-6353-434E-BCB4-EF97906EC430}"/>
                </a:ext>
              </a:extLst>
            </p:cNvPr>
            <p:cNvSpPr/>
            <p:nvPr/>
          </p:nvSpPr>
          <p:spPr>
            <a:xfrm>
              <a:off x="7628866" y="2933518"/>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43" name="타원 42">
              <a:extLst>
                <a:ext uri="{FF2B5EF4-FFF2-40B4-BE49-F238E27FC236}">
                  <a16:creationId xmlns:a16="http://schemas.microsoft.com/office/drawing/2014/main" id="{36AC713F-D884-4522-A0DB-D9931D9F07C3}"/>
                </a:ext>
              </a:extLst>
            </p:cNvPr>
            <p:cNvSpPr/>
            <p:nvPr/>
          </p:nvSpPr>
          <p:spPr>
            <a:xfrm>
              <a:off x="7900328" y="299781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44" name="타원 43">
              <a:extLst>
                <a:ext uri="{FF2B5EF4-FFF2-40B4-BE49-F238E27FC236}">
                  <a16:creationId xmlns:a16="http://schemas.microsoft.com/office/drawing/2014/main" id="{7866289E-08BE-43CA-BDA1-2B1A4C77680F}"/>
                </a:ext>
              </a:extLst>
            </p:cNvPr>
            <p:cNvSpPr/>
            <p:nvPr/>
          </p:nvSpPr>
          <p:spPr>
            <a:xfrm>
              <a:off x="8133691" y="320974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45" name="타원 44">
              <a:extLst>
                <a:ext uri="{FF2B5EF4-FFF2-40B4-BE49-F238E27FC236}">
                  <a16:creationId xmlns:a16="http://schemas.microsoft.com/office/drawing/2014/main" id="{A3687FF7-0257-459E-B37C-1A2A3F98EBE0}"/>
                </a:ext>
              </a:extLst>
            </p:cNvPr>
            <p:cNvSpPr/>
            <p:nvPr/>
          </p:nvSpPr>
          <p:spPr>
            <a:xfrm>
              <a:off x="8155122" y="341929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46" name="타원 45">
              <a:extLst>
                <a:ext uri="{FF2B5EF4-FFF2-40B4-BE49-F238E27FC236}">
                  <a16:creationId xmlns:a16="http://schemas.microsoft.com/office/drawing/2014/main" id="{52EAA126-5251-46AA-932D-CBCB46BB11C0}"/>
                </a:ext>
              </a:extLst>
            </p:cNvPr>
            <p:cNvSpPr/>
            <p:nvPr/>
          </p:nvSpPr>
          <p:spPr>
            <a:xfrm>
              <a:off x="8312284" y="340024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47" name="타원 46">
              <a:extLst>
                <a:ext uri="{FF2B5EF4-FFF2-40B4-BE49-F238E27FC236}">
                  <a16:creationId xmlns:a16="http://schemas.microsoft.com/office/drawing/2014/main" id="{0FB28025-7F0E-470D-8E32-875635E3F2B9}"/>
                </a:ext>
              </a:extLst>
            </p:cNvPr>
            <p:cNvSpPr/>
            <p:nvPr/>
          </p:nvSpPr>
          <p:spPr>
            <a:xfrm>
              <a:off x="8336096" y="360741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48" name="타원 47">
              <a:extLst>
                <a:ext uri="{FF2B5EF4-FFF2-40B4-BE49-F238E27FC236}">
                  <a16:creationId xmlns:a16="http://schemas.microsoft.com/office/drawing/2014/main" id="{9F9F0811-EAB6-4EA5-9196-75C48FA95F99}"/>
                </a:ext>
              </a:extLst>
            </p:cNvPr>
            <p:cNvSpPr/>
            <p:nvPr/>
          </p:nvSpPr>
          <p:spPr>
            <a:xfrm>
              <a:off x="8031296" y="3595506"/>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49" name="타원 48">
              <a:extLst>
                <a:ext uri="{FF2B5EF4-FFF2-40B4-BE49-F238E27FC236}">
                  <a16:creationId xmlns:a16="http://schemas.microsoft.com/office/drawing/2014/main" id="{22C3EEA0-B7C5-4B39-9D83-EE2F112E43F9}"/>
                </a:ext>
              </a:extLst>
            </p:cNvPr>
            <p:cNvSpPr/>
            <p:nvPr/>
          </p:nvSpPr>
          <p:spPr>
            <a:xfrm>
              <a:off x="7759833" y="352883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0" name="타원 49">
              <a:extLst>
                <a:ext uri="{FF2B5EF4-FFF2-40B4-BE49-F238E27FC236}">
                  <a16:creationId xmlns:a16="http://schemas.microsoft.com/office/drawing/2014/main" id="{A58A169C-B9B2-49C3-B675-D334D775C36A}"/>
                </a:ext>
              </a:extLst>
            </p:cNvPr>
            <p:cNvSpPr/>
            <p:nvPr/>
          </p:nvSpPr>
          <p:spPr>
            <a:xfrm>
              <a:off x="7445508" y="349549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1" name="타원 50">
              <a:extLst>
                <a:ext uri="{FF2B5EF4-FFF2-40B4-BE49-F238E27FC236}">
                  <a16:creationId xmlns:a16="http://schemas.microsoft.com/office/drawing/2014/main" id="{208484AB-A316-4D85-A98C-CB0BB745C7AF}"/>
                </a:ext>
              </a:extLst>
            </p:cNvPr>
            <p:cNvSpPr/>
            <p:nvPr/>
          </p:nvSpPr>
          <p:spPr>
            <a:xfrm>
              <a:off x="7212146" y="34288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2" name="타원 51">
              <a:extLst>
                <a:ext uri="{FF2B5EF4-FFF2-40B4-BE49-F238E27FC236}">
                  <a16:creationId xmlns:a16="http://schemas.microsoft.com/office/drawing/2014/main" id="{0B6F74CD-2B52-4EF9-9CC5-80EBB2123B21}"/>
                </a:ext>
              </a:extLst>
            </p:cNvPr>
            <p:cNvSpPr/>
            <p:nvPr/>
          </p:nvSpPr>
          <p:spPr>
            <a:xfrm>
              <a:off x="7474083" y="375743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3" name="타원 52">
              <a:extLst>
                <a:ext uri="{FF2B5EF4-FFF2-40B4-BE49-F238E27FC236}">
                  <a16:creationId xmlns:a16="http://schemas.microsoft.com/office/drawing/2014/main" id="{643AD83C-A29B-4CC9-B140-6CF990805BA8}"/>
                </a:ext>
              </a:extLst>
            </p:cNvPr>
            <p:cNvSpPr/>
            <p:nvPr/>
          </p:nvSpPr>
          <p:spPr>
            <a:xfrm>
              <a:off x="7745546" y="373838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4" name="타원 53">
              <a:extLst>
                <a:ext uri="{FF2B5EF4-FFF2-40B4-BE49-F238E27FC236}">
                  <a16:creationId xmlns:a16="http://schemas.microsoft.com/office/drawing/2014/main" id="{067B1FD3-D48A-4DEA-81B4-DC839987F372}"/>
                </a:ext>
              </a:extLst>
            </p:cNvPr>
            <p:cNvSpPr/>
            <p:nvPr/>
          </p:nvSpPr>
          <p:spPr>
            <a:xfrm>
              <a:off x="7847940" y="3652656"/>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5" name="타원 54">
              <a:extLst>
                <a:ext uri="{FF2B5EF4-FFF2-40B4-BE49-F238E27FC236}">
                  <a16:creationId xmlns:a16="http://schemas.microsoft.com/office/drawing/2014/main" id="{7A2E32B5-7B6E-434F-9486-BF7BE5F8D44B}"/>
                </a:ext>
              </a:extLst>
            </p:cNvPr>
            <p:cNvSpPr/>
            <p:nvPr/>
          </p:nvSpPr>
          <p:spPr>
            <a:xfrm>
              <a:off x="8019390" y="379791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6" name="타원 55">
              <a:extLst>
                <a:ext uri="{FF2B5EF4-FFF2-40B4-BE49-F238E27FC236}">
                  <a16:creationId xmlns:a16="http://schemas.microsoft.com/office/drawing/2014/main" id="{421728E3-7FC8-4A5B-BB0A-7CADF2BD5A75}"/>
                </a:ext>
              </a:extLst>
            </p:cNvPr>
            <p:cNvSpPr/>
            <p:nvPr/>
          </p:nvSpPr>
          <p:spPr>
            <a:xfrm>
              <a:off x="7836034" y="3864588"/>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7" name="타원 56">
              <a:extLst>
                <a:ext uri="{FF2B5EF4-FFF2-40B4-BE49-F238E27FC236}">
                  <a16:creationId xmlns:a16="http://schemas.microsoft.com/office/drawing/2014/main" id="{065B92BD-D812-43FA-8AE1-59EBEB64E21A}"/>
                </a:ext>
              </a:extLst>
            </p:cNvPr>
            <p:cNvSpPr/>
            <p:nvPr/>
          </p:nvSpPr>
          <p:spPr>
            <a:xfrm rot="18498949">
              <a:off x="8001434" y="2204918"/>
              <a:ext cx="426578" cy="1119695"/>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8" name="직선 화살표 연결선 57">
              <a:extLst>
                <a:ext uri="{FF2B5EF4-FFF2-40B4-BE49-F238E27FC236}">
                  <a16:creationId xmlns:a16="http://schemas.microsoft.com/office/drawing/2014/main" id="{EB3BA1E8-83EB-46C0-B260-7D75EAB7F801}"/>
                </a:ext>
              </a:extLst>
            </p:cNvPr>
            <p:cNvCxnSpPr/>
            <p:nvPr/>
          </p:nvCxnSpPr>
          <p:spPr>
            <a:xfrm flipH="1">
              <a:off x="8435429" y="2416181"/>
              <a:ext cx="210890" cy="21089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9" name="직사각형 58">
            <a:extLst>
              <a:ext uri="{FF2B5EF4-FFF2-40B4-BE49-F238E27FC236}">
                <a16:creationId xmlns:a16="http://schemas.microsoft.com/office/drawing/2014/main" id="{E092BDA5-8321-4992-8BB2-652C5D7F272C}"/>
              </a:ext>
            </a:extLst>
          </p:cNvPr>
          <p:cNvSpPr/>
          <p:nvPr/>
        </p:nvSpPr>
        <p:spPr>
          <a:xfrm>
            <a:off x="558800" y="1902172"/>
            <a:ext cx="8763637" cy="5591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Quần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thể</a:t>
            </a:r>
            <a:endParaRPr lang="en-US" altLang="ko-KR" sz="1400" dirty="0">
              <a:solidFill>
                <a:schemeClr val="tx1"/>
              </a:solidFill>
              <a:latin typeface="SamsungOne-400" panose="020B0503030303020204" pitchFamily="34" charset="0"/>
              <a:ea typeface="SamsungOne-400" panose="020B0503030303020204" pitchFamily="34" charset="0"/>
            </a:endParaRPr>
          </a:p>
          <a:p>
            <a:pPr marL="115888" indent="-115888">
              <a:spcAft>
                <a:spcPts val="1000"/>
              </a:spcAft>
              <a:buClr>
                <a:srgbClr val="A5A5A5"/>
              </a:buClr>
              <a:buSzPct val="120000"/>
              <a:buBlip>
                <a:blip r:embed="rId5"/>
              </a:buBlip>
              <a:defRPr/>
            </a:pP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60" name="직사각형 59">
            <a:extLst>
              <a:ext uri="{FF2B5EF4-FFF2-40B4-BE49-F238E27FC236}">
                <a16:creationId xmlns:a16="http://schemas.microsoft.com/office/drawing/2014/main" id="{E7903AFC-F60C-4266-A60A-62EA342E54C9}"/>
              </a:ext>
            </a:extLst>
          </p:cNvPr>
          <p:cNvSpPr/>
          <p:nvPr/>
        </p:nvSpPr>
        <p:spPr>
          <a:xfrm>
            <a:off x="558800" y="278966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Mẫu</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87387570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Thống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kê</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mô</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tả</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03</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Thống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kê</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mô</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tả</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và</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Thống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kê</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suy</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luận</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
        <p:nvSpPr>
          <p:cNvPr id="40" name="직사각형 39">
            <a:extLst>
              <a:ext uri="{FF2B5EF4-FFF2-40B4-BE49-F238E27FC236}">
                <a16:creationId xmlns:a16="http://schemas.microsoft.com/office/drawing/2014/main" id="{3A76204B-18F3-4CF1-ACE4-AFDF6C8ED0B9}"/>
              </a:ext>
            </a:extLst>
          </p:cNvPr>
          <p:cNvSpPr/>
          <p:nvPr/>
        </p:nvSpPr>
        <p:spPr>
          <a:xfrm>
            <a:off x="675071" y="2219443"/>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Tóm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tắt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lại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khái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quát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hóa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thành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mục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tiêu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chính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Trích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xuất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thuộc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tính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vốn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thống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kê</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mẫu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16" name="직사각형 15">
            <a:extLst>
              <a:ext uri="{FF2B5EF4-FFF2-40B4-BE49-F238E27FC236}">
                <a16:creationId xmlns:a16="http://schemas.microsoft.com/office/drawing/2014/main" id="{C5CA8154-703F-4AC8-8AB1-2FD53225D47E}"/>
              </a:ext>
            </a:extLst>
          </p:cNvPr>
          <p:cNvSpPr/>
          <p:nvPr/>
        </p:nvSpPr>
        <p:spPr>
          <a:xfrm>
            <a:off x="675071" y="3342561"/>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Phân tích các mẫu nhằm đưa ra các tuyên bố chung về quần thể.</a:t>
            </a:r>
          </a:p>
        </p:txBody>
      </p:sp>
      <p:sp>
        <p:nvSpPr>
          <p:cNvPr id="17" name="직사각형 16">
            <a:extLst>
              <a:ext uri="{FF2B5EF4-FFF2-40B4-BE49-F238E27FC236}">
                <a16:creationId xmlns:a16="http://schemas.microsoft.com/office/drawing/2014/main" id="{7C30AA9C-AA4F-4D61-AD23-45E0930D0A04}"/>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Thống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kê</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mô</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tả</a:t>
            </a:r>
            <a:r>
              <a:rPr lang="en-US" altLang="ko-KR" sz="1400" dirty="0">
                <a:solidFill>
                  <a:schemeClr val="tx1"/>
                </a:solidFill>
                <a:latin typeface="SamsungOne-400" panose="020B0503030303020204" pitchFamily="34" charset="0"/>
                <a:ea typeface="SamsungOne-400" panose="020B0503030303020204" pitchFamily="34" charset="0"/>
              </a:rPr>
              <a:t> </a:t>
            </a:r>
          </a:p>
        </p:txBody>
      </p:sp>
      <p:sp>
        <p:nvSpPr>
          <p:cNvPr id="18" name="직사각형 17">
            <a:extLst>
              <a:ext uri="{FF2B5EF4-FFF2-40B4-BE49-F238E27FC236}">
                <a16:creationId xmlns:a16="http://schemas.microsoft.com/office/drawing/2014/main" id="{DE9298D3-196E-4EDB-AD8B-454722A86B7D}"/>
              </a:ext>
            </a:extLst>
          </p:cNvPr>
          <p:cNvSpPr/>
          <p:nvPr/>
        </p:nvSpPr>
        <p:spPr>
          <a:xfrm>
            <a:off x="558800" y="3009746"/>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Thống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kê</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suy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luận</a:t>
            </a:r>
            <a:r>
              <a:rPr lang="en-US" altLang="ko-KR" sz="1400" dirty="0">
                <a:solidFill>
                  <a:schemeClr val="tx1"/>
                </a:solidFill>
                <a:latin typeface="SamsungOne-400" panose="020B0503030303020204" pitchFamily="34" charset="0"/>
                <a:ea typeface="SamsungOne-400" panose="020B0503030303020204" pitchFamily="34" charset="0"/>
              </a:rPr>
              <a:t>:</a:t>
            </a:r>
          </a:p>
        </p:txBody>
      </p:sp>
      <p:sp>
        <p:nvSpPr>
          <p:cNvPr id="19" name="직사각형 18">
            <a:extLst>
              <a:ext uri="{FF2B5EF4-FFF2-40B4-BE49-F238E27FC236}">
                <a16:creationId xmlns:a16="http://schemas.microsoft.com/office/drawing/2014/main" id="{C3720B9B-A23D-4156-97B2-47142EE1B892}"/>
              </a:ext>
            </a:extLst>
          </p:cNvPr>
          <p:cNvSpPr/>
          <p:nvPr/>
        </p:nvSpPr>
        <p:spPr>
          <a:xfrm>
            <a:off x="558800" y="3861628"/>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Sự</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biệt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chính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giữa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thống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kê</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mô</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tả</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thống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kê</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suy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luận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nằm</a:t>
            </a:r>
            <a:r>
              <a:rPr lang="en-US" altLang="ko-KR" sz="1400" dirty="0">
                <a:solidFill>
                  <a:schemeClr val="tx1"/>
                </a:solidFill>
                <a:latin typeface="SamsungOne-400" panose="020B0503030303020204" pitchFamily="34" charset="0"/>
                <a:ea typeface="SamsungOne-400" panose="020B0503030303020204" pitchFamily="34" charset="0"/>
              </a:rPr>
              <a:t> ở </a:t>
            </a:r>
            <a:r>
              <a:rPr lang="en-US" altLang="ko-KR" sz="1400" dirty="0" err="1">
                <a:solidFill>
                  <a:schemeClr val="tx1"/>
                </a:solidFill>
                <a:latin typeface="SamsungOne-400" panose="020B0503030303020204" pitchFamily="34" charset="0"/>
                <a:ea typeface="SamsungOne-400" panose="020B0503030303020204" pitchFamily="34" charset="0"/>
              </a:rPr>
              <a:t>mục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đích</a:t>
            </a:r>
            <a:r>
              <a:rPr lang="en-US" altLang="ko-KR" sz="1400" dirty="0">
                <a:solidFill>
                  <a:schemeClr val="tx1"/>
                </a:solidFill>
                <a:latin typeface="SamsungOne-400" panose="020B0503030303020204" pitchFamily="34" charset="0"/>
                <a:ea typeface="SamsungOne-400" panose="020B0503030303020204" pitchFamily="34" charset="0"/>
              </a:rPr>
              <a:t>. </a:t>
            </a:r>
          </a:p>
        </p:txBody>
      </p:sp>
    </p:spTree>
    <p:extLst>
      <p:ext uri="{BB962C8B-B14F-4D97-AF65-F5344CB8AC3E}">
        <p14:creationId xmlns:p14="http://schemas.microsoft.com/office/powerpoint/2010/main" val="7387034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Thống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kê</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mô</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tả</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03</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Thống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kê</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mô</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tả</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p>
        </p:txBody>
      </p: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3A76204B-18F3-4CF1-ACE4-AFDF6C8ED0B9}"/>
                  </a:ext>
                </a:extLst>
              </p:cNvPr>
              <p:cNvSpPr/>
              <p:nvPr/>
            </p:nvSpPr>
            <p:spPr>
              <a:xfrm>
                <a:off x="675071" y="2219443"/>
                <a:ext cx="8632825" cy="25690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Giá</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trung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bình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acc>
                      <m:accPr>
                        <m:chr m:val="̅"/>
                        <m:ctrlPr>
                          <a:rPr lang="en-US" altLang="ko-KR" sz="1300" i="1" spc="110" smtClean="0">
                            <a:solidFill>
                              <a:schemeClr val="tx1">
                                <a:lumMod val="85000"/>
                                <a:lumOff val="15000"/>
                              </a:schemeClr>
                            </a:solidFill>
                            <a:latin typeface="Cambria Math" panose="02040503050406030204" pitchFamily="18" charset="0"/>
                            <a:cs typeface="Times New Roman" panose="02020603050405020304" pitchFamily="18" charset="0"/>
                          </a:rPr>
                        </m:ctrlPr>
                      </m:accPr>
                      <m:e>
                        <m:r>
                          <a:rPr lang="en-US" altLang="ko-KR" sz="1300" i="1" spc="110">
                            <a:solidFill>
                              <a:schemeClr val="tx1">
                                <a:lumMod val="85000"/>
                                <a:lumOff val="15000"/>
                              </a:schemeClr>
                            </a:solidFill>
                            <a:latin typeface="Cambria Math" panose="02040503050406030204" pitchFamily="18" charset="0"/>
                            <a:cs typeface="Times New Roman" panose="02020603050405020304" pitchFamily="18" charset="0"/>
                          </a:rPr>
                          <m:t>𝑥</m:t>
                        </m:r>
                        <m:r>
                          <a:rPr lang="en-US" altLang="ko-KR" sz="1300" i="1" spc="110">
                            <a:solidFill>
                              <a:schemeClr val="tx1">
                                <a:lumMod val="85000"/>
                                <a:lumOff val="15000"/>
                              </a:schemeClr>
                            </a:solidFill>
                            <a:latin typeface="Cambria Math" panose="02040503050406030204" pitchFamily="18" charset="0"/>
                            <a:cs typeface="Times New Roman" panose="02020603050405020304" pitchFamily="18" charset="0"/>
                          </a:rPr>
                          <m:t> </m:t>
                        </m:r>
                      </m:e>
                    </m:acc>
                  </m:oMath>
                </a14:m>
                <a:endParaRPr lang="en-US" altLang="ko-KR" sz="1300" spc="11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Trung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v: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𝑚</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Phương sai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sSup>
                      <m:sSupPr>
                        <m:ctrlPr>
                          <a:rPr lang="ko-KR" altLang="ko-KR" sz="1300" i="1">
                            <a:solidFill>
                              <a:schemeClr val="tx1">
                                <a:lumMod val="85000"/>
                                <a:lumOff val="15000"/>
                              </a:schemeClr>
                            </a:solidFill>
                            <a:latin typeface="Cambria Math" panose="02040503050406030204" pitchFamily="18" charset="0"/>
                          </a:rPr>
                        </m:ctrlPr>
                      </m:sSupPr>
                      <m:e>
                        <m:r>
                          <a:rPr lang="en-US" altLang="ko-KR" sz="1300" i="1">
                            <a:solidFill>
                              <a:schemeClr val="tx1">
                                <a:lumMod val="85000"/>
                                <a:lumOff val="15000"/>
                              </a:schemeClr>
                            </a:solidFill>
                            <a:latin typeface="Cambria Math" panose="02040503050406030204" pitchFamily="18" charset="0"/>
                          </a:rPr>
                          <m:t>𝑠</m:t>
                        </m:r>
                      </m:e>
                      <m:sup>
                        <m:r>
                          <a:rPr lang="en-US" altLang="ko-KR" sz="1300">
                            <a:solidFill>
                              <a:schemeClr val="tx1">
                                <a:lumMod val="85000"/>
                                <a:lumOff val="15000"/>
                              </a:schemeClr>
                            </a:solidFill>
                            <a:latin typeface="Cambria Math" panose="02040503050406030204" pitchFamily="18" charset="0"/>
                          </a:rPr>
                          <m:t>2</m:t>
                        </m:r>
                      </m:sup>
                    </m:sSup>
                  </m:oMath>
                </a14:m>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lệch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chuẩn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rad>
                      <m:radPr>
                        <m:degHide m:val="on"/>
                        <m:ctrlPr>
                          <a:rPr lang="ko-KR" altLang="ko-KR" sz="1300" i="1" smtClean="0">
                            <a:solidFill>
                              <a:schemeClr val="tx1">
                                <a:lumMod val="85000"/>
                                <a:lumOff val="15000"/>
                              </a:schemeClr>
                            </a:solidFill>
                            <a:latin typeface="Cambria Math" panose="02040503050406030204" pitchFamily="18" charset="0"/>
                          </a:rPr>
                        </m:ctrlPr>
                      </m:radPr>
                      <m:deg/>
                      <m:e>
                        <m:sSup>
                          <m:sSupPr>
                            <m:ctrlPr>
                              <a:rPr lang="ko-KR" altLang="ko-KR" sz="1300" i="1">
                                <a:solidFill>
                                  <a:schemeClr val="tx1">
                                    <a:lumMod val="85000"/>
                                    <a:lumOff val="15000"/>
                                  </a:schemeClr>
                                </a:solidFill>
                                <a:latin typeface="Cambria Math" panose="02040503050406030204" pitchFamily="18" charset="0"/>
                              </a:rPr>
                            </m:ctrlPr>
                          </m:sSupPr>
                          <m:e>
                            <m:r>
                              <a:rPr lang="en-US" altLang="ko-KR" sz="1300" i="1">
                                <a:solidFill>
                                  <a:schemeClr val="tx1">
                                    <a:lumMod val="85000"/>
                                    <a:lumOff val="15000"/>
                                  </a:schemeClr>
                                </a:solidFill>
                                <a:latin typeface="Cambria Math" panose="02040503050406030204" pitchFamily="18" charset="0"/>
                              </a:rPr>
                              <m:t>𝑠</m:t>
                            </m:r>
                          </m:e>
                          <m:sup>
                            <m:r>
                              <a:rPr lang="en-US" altLang="ko-KR" sz="1300" i="1">
                                <a:solidFill>
                                  <a:schemeClr val="tx1">
                                    <a:lumMod val="85000"/>
                                    <a:lumOff val="15000"/>
                                  </a:schemeClr>
                                </a:solidFill>
                                <a:latin typeface="Cambria Math" panose="02040503050406030204" pitchFamily="18" charset="0"/>
                              </a:rPr>
                              <m:t>2</m:t>
                            </m:r>
                          </m:sup>
                        </m:sSup>
                      </m:e>
                    </m:rad>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Hiệp phương sai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sSub>
                      <m:sSubPr>
                        <m:ctrlP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𝑠</m:t>
                        </m:r>
                      </m:e>
                      <m: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𝑋𝑌</m:t>
                        </m:r>
                      </m:sub>
                    </m:sSub>
                  </m:oMath>
                </a14:m>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Hệ số tương quan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𝑟</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lệch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𝜍</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nhọn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r>
                      <m:rPr>
                        <m:sty m:val="p"/>
                      </m:rPr>
                      <a:rPr lang="en-US" altLang="ko-KR" sz="1300" smtClean="0">
                        <a:solidFill>
                          <a:schemeClr val="tx1">
                            <a:lumMod val="85000"/>
                            <a:lumOff val="15000"/>
                          </a:schemeClr>
                        </a:solidFill>
                        <a:latin typeface="Cambria Math" panose="02040503050406030204" pitchFamily="18" charset="0"/>
                      </a:rPr>
                      <m:t>κ</m:t>
                    </m:r>
                  </m:oMath>
                </a14:m>
                <a:endParaRPr lang="el-GR"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mc:Choice>
        <mc:Fallback xmlns="">
          <p:sp>
            <p:nvSpPr>
              <p:cNvPr id="40" name="직사각형 39">
                <a:extLst>
                  <a:ext uri="{FF2B5EF4-FFF2-40B4-BE49-F238E27FC236}">
                    <a16:creationId xmlns:a16="http://schemas.microsoft.com/office/drawing/2014/main" id="{3A76204B-18F3-4CF1-ACE4-AFDF6C8ED0B9}"/>
                  </a:ext>
                </a:extLst>
              </p:cNvPr>
              <p:cNvSpPr>
                <a:spLocks noRot="1" noChangeAspect="1" noMove="1" noResize="1" noEditPoints="1" noAdjustHandles="1" noChangeArrowheads="1" noChangeShapeType="1" noTextEdit="1"/>
              </p:cNvSpPr>
              <p:nvPr/>
            </p:nvSpPr>
            <p:spPr>
              <a:xfrm>
                <a:off x="675071" y="2219443"/>
                <a:ext cx="8632825" cy="2569018"/>
              </a:xfrm>
              <a:prstGeom prst="rect">
                <a:avLst/>
              </a:prstGeom>
              <a:blipFill>
                <a:blip r:embed="rId3"/>
                <a:stretch>
                  <a:fillRect l="-71"/>
                </a:stretch>
              </a:blipFill>
              <a:ln>
                <a:noFill/>
              </a:ln>
            </p:spPr>
            <p:txBody>
              <a:bodyPr/>
              <a:lstStyle/>
              <a:p>
                <a:r>
                  <a:rPr lang="en-US">
                    <a:noFill/>
                  </a:rPr>
                  <a:t> </a:t>
                </a:r>
              </a:p>
            </p:txBody>
          </p:sp>
        </mc:Fallback>
      </mc:AlternateContent>
      <p:sp>
        <p:nvSpPr>
          <p:cNvPr id="10" name="직사각형 9">
            <a:extLst>
              <a:ext uri="{FF2B5EF4-FFF2-40B4-BE49-F238E27FC236}">
                <a16:creationId xmlns:a16="http://schemas.microsoft.com/office/drawing/2014/main" id="{5BE24D8D-0482-4E97-8E66-A4371A704F77}"/>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Thống kê mẫu</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4938027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Thống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kê</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mô</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tả</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03</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14" name="직사각형 13">
            <a:extLst>
              <a:ext uri="{FF2B5EF4-FFF2-40B4-BE49-F238E27FC236}">
                <a16:creationId xmlns:a16="http://schemas.microsoft.com/office/drawing/2014/main" id="{5926CFC9-084C-4E02-9D1C-3D7ED8850ACF}"/>
              </a:ext>
            </a:extLst>
          </p:cNvPr>
          <p:cNvSpPr/>
          <p:nvPr/>
        </p:nvSpPr>
        <p:spPr>
          <a:xfrm>
            <a:off x="2359124" y="1773237"/>
            <a:ext cx="5184576" cy="36560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TextBox 15">
            <a:extLst>
              <a:ext uri="{FF2B5EF4-FFF2-40B4-BE49-F238E27FC236}">
                <a16:creationId xmlns:a16="http://schemas.microsoft.com/office/drawing/2014/main" id="{E507729B-647E-4D21-8010-20034C811263}"/>
              </a:ext>
            </a:extLst>
          </p:cNvPr>
          <p:cNvSpPr txBox="1"/>
          <p:nvPr/>
        </p:nvSpPr>
        <p:spPr>
          <a:xfrm>
            <a:off x="3474550" y="4896201"/>
            <a:ext cx="3015341" cy="369332"/>
          </a:xfrm>
          <a:prstGeom prst="rect">
            <a:avLst/>
          </a:prstGeom>
          <a:noFill/>
        </p:spPr>
        <p:txBody>
          <a:bodyPr wrap="square" rtlCol="0">
            <a:spAutoFit/>
            <a:scene3d>
              <a:camera prst="orthographicFront"/>
              <a:lightRig rig="threePt" dir="t"/>
            </a:scene3d>
            <a:sp3d>
              <a:bevelT w="0" h="6350"/>
            </a:sp3d>
          </a:bodyPr>
          <a:lstStyle/>
          <a:p>
            <a:pPr algn="ctr"/>
            <a:r>
              <a:rPr lang="vi-VN" altLang="ko-KR" b="1" dirty="0">
                <a:latin typeface="SamsungOne-400" panose="020B0503030303020204" pitchFamily="34" charset="0"/>
                <a:ea typeface="SamsungOne-400" panose="020B0503030303020204" pitchFamily="34" charset="0"/>
                <a:cs typeface="Times New Roman" panose="02020603050405020304" pitchFamily="18" charset="0"/>
              </a:rPr>
              <a:t>Đối xứng</a:t>
            </a:r>
            <a:endParaRPr lang="en-US" altLang="ko-KR" b="1" dirty="0">
              <a:latin typeface="SamsungOne-400" panose="020B0503030303020204" pitchFamily="34" charset="0"/>
              <a:ea typeface="SamsungOne-400" panose="020B0503030303020204" pitchFamily="34" charset="0"/>
              <a:cs typeface="Times New Roman" panose="02020603050405020304" pitchFamily="18" charset="0"/>
            </a:endParaRPr>
          </a:p>
        </p:txBody>
      </p:sp>
      <p:grpSp>
        <p:nvGrpSpPr>
          <p:cNvPr id="74" name="그룹 73">
            <a:extLst>
              <a:ext uri="{FF2B5EF4-FFF2-40B4-BE49-F238E27FC236}">
                <a16:creationId xmlns:a16="http://schemas.microsoft.com/office/drawing/2014/main" id="{89FA7AC9-0992-45F2-AE26-23C808D68680}"/>
              </a:ext>
            </a:extLst>
          </p:cNvPr>
          <p:cNvGrpSpPr/>
          <p:nvPr/>
        </p:nvGrpSpPr>
        <p:grpSpPr>
          <a:xfrm>
            <a:off x="3023480" y="1914165"/>
            <a:ext cx="3855865" cy="2777556"/>
            <a:chOff x="3023480" y="2568780"/>
            <a:chExt cx="3855865" cy="2777556"/>
          </a:xfrm>
        </p:grpSpPr>
        <p:cxnSp>
          <p:nvCxnSpPr>
            <p:cNvPr id="75" name="직선 연결선 74">
              <a:extLst>
                <a:ext uri="{FF2B5EF4-FFF2-40B4-BE49-F238E27FC236}">
                  <a16:creationId xmlns:a16="http://schemas.microsoft.com/office/drawing/2014/main" id="{0DE5C56E-5C63-4F70-8887-B063636C7934}"/>
                </a:ext>
              </a:extLst>
            </p:cNvPr>
            <p:cNvCxnSpPr/>
            <p:nvPr/>
          </p:nvCxnSpPr>
          <p:spPr>
            <a:xfrm>
              <a:off x="3023480" y="4479540"/>
              <a:ext cx="3855865" cy="0"/>
            </a:xfrm>
            <a:prstGeom prst="line">
              <a:avLst/>
            </a:prstGeom>
            <a:noFill/>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76" name="직사각형 69">
              <a:extLst>
                <a:ext uri="{FF2B5EF4-FFF2-40B4-BE49-F238E27FC236}">
                  <a16:creationId xmlns:a16="http://schemas.microsoft.com/office/drawing/2014/main" id="{7E84A2A8-4F06-455A-BDFD-B2A46B288600}"/>
                </a:ext>
              </a:extLst>
            </p:cNvPr>
            <p:cNvSpPr/>
            <p:nvPr/>
          </p:nvSpPr>
          <p:spPr>
            <a:xfrm>
              <a:off x="3023481" y="3251198"/>
              <a:ext cx="3855864" cy="1178971"/>
            </a:xfrm>
            <a:custGeom>
              <a:avLst/>
              <a:gdLst>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4" fmla="*/ 0 w 3855864"/>
                <a:gd name="connsiteY4" fmla="*/ 0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4" fmla="*/ 91440 w 3855864"/>
                <a:gd name="connsiteY4" fmla="*/ 91440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0" fmla="*/ 3855864 w 3855864"/>
                <a:gd name="connsiteY0" fmla="*/ 0 h 390525"/>
                <a:gd name="connsiteX1" fmla="*/ 3855864 w 3855864"/>
                <a:gd name="connsiteY1" fmla="*/ 390525 h 390525"/>
                <a:gd name="connsiteX2" fmla="*/ 0 w 3855864"/>
                <a:gd name="connsiteY2" fmla="*/ 390525 h 390525"/>
                <a:gd name="connsiteX0" fmla="*/ 3855864 w 3855864"/>
                <a:gd name="connsiteY0" fmla="*/ 0 h 390525"/>
                <a:gd name="connsiteX1" fmla="*/ 3855864 w 3855864"/>
                <a:gd name="connsiteY1" fmla="*/ 390525 h 390525"/>
                <a:gd name="connsiteX2" fmla="*/ 1526294 w 3855864"/>
                <a:gd name="connsiteY2" fmla="*/ 387350 h 390525"/>
                <a:gd name="connsiteX3" fmla="*/ 0 w 3855864"/>
                <a:gd name="connsiteY3" fmla="*/ 390525 h 390525"/>
                <a:gd name="connsiteX0" fmla="*/ 3855864 w 3855864"/>
                <a:gd name="connsiteY0" fmla="*/ 3175 h 3175"/>
                <a:gd name="connsiteX1" fmla="*/ 1526294 w 3855864"/>
                <a:gd name="connsiteY1" fmla="*/ 0 h 3175"/>
                <a:gd name="connsiteX2" fmla="*/ 0 w 3855864"/>
                <a:gd name="connsiteY2" fmla="*/ 3175 h 3175"/>
                <a:gd name="connsiteX0" fmla="*/ 10000 w 10000"/>
                <a:gd name="connsiteY0" fmla="*/ 3330000 h 3330000"/>
                <a:gd name="connsiteX1" fmla="*/ 4987 w 10000"/>
                <a:gd name="connsiteY1" fmla="*/ 0 h 3330000"/>
                <a:gd name="connsiteX2" fmla="*/ 0 w 10000"/>
                <a:gd name="connsiteY2" fmla="*/ 3330000 h 3330000"/>
                <a:gd name="connsiteX0" fmla="*/ 10000 w 10000"/>
                <a:gd name="connsiteY0" fmla="*/ 3330000 h 3330000"/>
                <a:gd name="connsiteX1" fmla="*/ 4987 w 10000"/>
                <a:gd name="connsiteY1" fmla="*/ 0 h 3330000"/>
                <a:gd name="connsiteX2" fmla="*/ 0 w 10000"/>
                <a:gd name="connsiteY2" fmla="*/ 3330000 h 3330000"/>
                <a:gd name="connsiteX0" fmla="*/ 10000 w 10000"/>
                <a:gd name="connsiteY0" fmla="*/ 3330000 h 3343119"/>
                <a:gd name="connsiteX1" fmla="*/ 4987 w 10000"/>
                <a:gd name="connsiteY1" fmla="*/ 0 h 3343119"/>
                <a:gd name="connsiteX2" fmla="*/ 0 w 10000"/>
                <a:gd name="connsiteY2" fmla="*/ 3330000 h 3343119"/>
                <a:gd name="connsiteX0" fmla="*/ 10000 w 10000"/>
                <a:gd name="connsiteY0" fmla="*/ 3330000 h 3343119"/>
                <a:gd name="connsiteX1" fmla="*/ 4987 w 10000"/>
                <a:gd name="connsiteY1" fmla="*/ 0 h 3343119"/>
                <a:gd name="connsiteX2" fmla="*/ 0 w 10000"/>
                <a:gd name="connsiteY2" fmla="*/ 3330000 h 3343119"/>
                <a:gd name="connsiteX0" fmla="*/ 10000 w 10000"/>
                <a:gd name="connsiteY0" fmla="*/ 3333166 h 3333167"/>
                <a:gd name="connsiteX1" fmla="*/ 4987 w 10000"/>
                <a:gd name="connsiteY1" fmla="*/ 3166 h 3333167"/>
                <a:gd name="connsiteX2" fmla="*/ 3053 w 10000"/>
                <a:gd name="connsiteY2" fmla="*/ 2735938 h 3333167"/>
                <a:gd name="connsiteX3" fmla="*/ 0 w 10000"/>
                <a:gd name="connsiteY3" fmla="*/ 3333166 h 3333167"/>
                <a:gd name="connsiteX0" fmla="*/ 10000 w 10000"/>
                <a:gd name="connsiteY0" fmla="*/ 3330869 h 3338790"/>
                <a:gd name="connsiteX1" fmla="*/ 4987 w 10000"/>
                <a:gd name="connsiteY1" fmla="*/ 869 h 3338790"/>
                <a:gd name="connsiteX2" fmla="*/ 3078 w 10000"/>
                <a:gd name="connsiteY2" fmla="*/ 3005109 h 3338790"/>
                <a:gd name="connsiteX3" fmla="*/ 0 w 10000"/>
                <a:gd name="connsiteY3" fmla="*/ 3330869 h 3338790"/>
                <a:gd name="connsiteX0" fmla="*/ 10000 w 10000"/>
                <a:gd name="connsiteY0" fmla="*/ 3330917 h 3338836"/>
                <a:gd name="connsiteX1" fmla="*/ 4987 w 10000"/>
                <a:gd name="connsiteY1" fmla="*/ 917 h 3338836"/>
                <a:gd name="connsiteX2" fmla="*/ 3078 w 10000"/>
                <a:gd name="connsiteY2" fmla="*/ 3005157 h 3338836"/>
                <a:gd name="connsiteX3" fmla="*/ 0 w 10000"/>
                <a:gd name="connsiteY3" fmla="*/ 3330917 h 3338836"/>
                <a:gd name="connsiteX0" fmla="*/ 10000 w 10000"/>
                <a:gd name="connsiteY0" fmla="*/ 3354507 h 3362426"/>
                <a:gd name="connsiteX1" fmla="*/ 7820 w 10000"/>
                <a:gd name="connsiteY1" fmla="*/ 1698560 h 3362426"/>
                <a:gd name="connsiteX2" fmla="*/ 4987 w 10000"/>
                <a:gd name="connsiteY2" fmla="*/ 24507 h 3362426"/>
                <a:gd name="connsiteX3" fmla="*/ 3078 w 10000"/>
                <a:gd name="connsiteY3" fmla="*/ 3028747 h 3362426"/>
                <a:gd name="connsiteX4" fmla="*/ 0 w 10000"/>
                <a:gd name="connsiteY4" fmla="*/ 3354507 h 3362426"/>
                <a:gd name="connsiteX0" fmla="*/ 10000 w 10000"/>
                <a:gd name="connsiteY0" fmla="*/ 3330210 h 3338129"/>
                <a:gd name="connsiteX1" fmla="*/ 6643 w 10000"/>
                <a:gd name="connsiteY1" fmla="*/ 2850622 h 3338129"/>
                <a:gd name="connsiteX2" fmla="*/ 4987 w 10000"/>
                <a:gd name="connsiteY2" fmla="*/ 210 h 3338129"/>
                <a:gd name="connsiteX3" fmla="*/ 3078 w 10000"/>
                <a:gd name="connsiteY3" fmla="*/ 3004450 h 3338129"/>
                <a:gd name="connsiteX4" fmla="*/ 0 w 10000"/>
                <a:gd name="connsiteY4" fmla="*/ 3330210 h 3338129"/>
                <a:gd name="connsiteX0" fmla="*/ 10000 w 10000"/>
                <a:gd name="connsiteY0" fmla="*/ 3330210 h 3354357"/>
                <a:gd name="connsiteX1" fmla="*/ 6643 w 10000"/>
                <a:gd name="connsiteY1" fmla="*/ 2850622 h 3354357"/>
                <a:gd name="connsiteX2" fmla="*/ 4987 w 10000"/>
                <a:gd name="connsiteY2" fmla="*/ 210 h 3354357"/>
                <a:gd name="connsiteX3" fmla="*/ 3078 w 10000"/>
                <a:gd name="connsiteY3" fmla="*/ 3004450 h 3354357"/>
                <a:gd name="connsiteX4" fmla="*/ 0 w 10000"/>
                <a:gd name="connsiteY4" fmla="*/ 3330210 h 3354357"/>
                <a:gd name="connsiteX0" fmla="*/ 10000 w 10000"/>
                <a:gd name="connsiteY0" fmla="*/ 3330210 h 3360336"/>
                <a:gd name="connsiteX1" fmla="*/ 6643 w 10000"/>
                <a:gd name="connsiteY1" fmla="*/ 2850622 h 3360336"/>
                <a:gd name="connsiteX2" fmla="*/ 4987 w 10000"/>
                <a:gd name="connsiteY2" fmla="*/ 210 h 3360336"/>
                <a:gd name="connsiteX3" fmla="*/ 3078 w 10000"/>
                <a:gd name="connsiteY3" fmla="*/ 3004450 h 3360336"/>
                <a:gd name="connsiteX4" fmla="*/ 0 w 10000"/>
                <a:gd name="connsiteY4" fmla="*/ 3330210 h 3360336"/>
                <a:gd name="connsiteX0" fmla="*/ 10000 w 10000"/>
                <a:gd name="connsiteY0" fmla="*/ 3330036 h 3360162"/>
                <a:gd name="connsiteX1" fmla="*/ 6643 w 10000"/>
                <a:gd name="connsiteY1" fmla="*/ 2850448 h 3360162"/>
                <a:gd name="connsiteX2" fmla="*/ 4987 w 10000"/>
                <a:gd name="connsiteY2" fmla="*/ 36 h 3360162"/>
                <a:gd name="connsiteX3" fmla="*/ 3078 w 10000"/>
                <a:gd name="connsiteY3" fmla="*/ 3004276 h 3360162"/>
                <a:gd name="connsiteX4" fmla="*/ 0 w 10000"/>
                <a:gd name="connsiteY4" fmla="*/ 3330036 h 3360162"/>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3360128">
                  <a:moveTo>
                    <a:pt x="10000" y="3330002"/>
                  </a:moveTo>
                  <a:cubicBezTo>
                    <a:pt x="9464" y="3379771"/>
                    <a:pt x="7520" y="3441609"/>
                    <a:pt x="6643" y="2850414"/>
                  </a:cubicBezTo>
                  <a:cubicBezTo>
                    <a:pt x="5820" y="2295414"/>
                    <a:pt x="5540" y="10559"/>
                    <a:pt x="4987" y="2"/>
                  </a:cubicBezTo>
                  <a:cubicBezTo>
                    <a:pt x="4269" y="-1507"/>
                    <a:pt x="4403" y="2177776"/>
                    <a:pt x="3078" y="3004242"/>
                  </a:cubicBezTo>
                  <a:cubicBezTo>
                    <a:pt x="2188" y="3559241"/>
                    <a:pt x="509" y="3230464"/>
                    <a:pt x="0" y="3330002"/>
                  </a:cubicBezTo>
                </a:path>
              </a:pathLst>
            </a:custGeom>
            <a:noFill/>
            <a:ln w="28575">
              <a:solidFill>
                <a:srgbClr val="193EB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77" name="직선 연결선 76">
              <a:extLst>
                <a:ext uri="{FF2B5EF4-FFF2-40B4-BE49-F238E27FC236}">
                  <a16:creationId xmlns:a16="http://schemas.microsoft.com/office/drawing/2014/main" id="{01F1D02E-1282-4B9F-96BA-AE9DDD65696F}"/>
                </a:ext>
              </a:extLst>
            </p:cNvPr>
            <p:cNvCxnSpPr/>
            <p:nvPr/>
          </p:nvCxnSpPr>
          <p:spPr>
            <a:xfrm>
              <a:off x="4951412" y="2981325"/>
              <a:ext cx="0" cy="1621992"/>
            </a:xfrm>
            <a:prstGeom prst="line">
              <a:avLst/>
            </a:prstGeom>
            <a:noFill/>
            <a:ln>
              <a:solidFill>
                <a:srgbClr val="FF000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8" name="직선 연결선 77">
              <a:extLst>
                <a:ext uri="{FF2B5EF4-FFF2-40B4-BE49-F238E27FC236}">
                  <a16:creationId xmlns:a16="http://schemas.microsoft.com/office/drawing/2014/main" id="{6FD22941-072C-44CE-8146-B86E3EE78FF0}"/>
                </a:ext>
              </a:extLst>
            </p:cNvPr>
            <p:cNvCxnSpPr/>
            <p:nvPr/>
          </p:nvCxnSpPr>
          <p:spPr>
            <a:xfrm>
              <a:off x="4951412" y="3005136"/>
              <a:ext cx="0" cy="1621992"/>
            </a:xfrm>
            <a:prstGeom prst="line">
              <a:avLst/>
            </a:prstGeom>
            <a:noFill/>
            <a:ln>
              <a:solidFill>
                <a:srgbClr val="00B050"/>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9" name="직선 연결선 78">
              <a:extLst>
                <a:ext uri="{FF2B5EF4-FFF2-40B4-BE49-F238E27FC236}">
                  <a16:creationId xmlns:a16="http://schemas.microsoft.com/office/drawing/2014/main" id="{2BA22098-82DD-4C7E-A529-055E55270DEE}"/>
                </a:ext>
              </a:extLst>
            </p:cNvPr>
            <p:cNvCxnSpPr/>
            <p:nvPr/>
          </p:nvCxnSpPr>
          <p:spPr>
            <a:xfrm>
              <a:off x="4471987" y="2784475"/>
              <a:ext cx="0" cy="1377950"/>
            </a:xfrm>
            <a:prstGeom prst="line">
              <a:avLst/>
            </a:prstGeom>
            <a:noFill/>
            <a:ln>
              <a:solidFill>
                <a:srgbClr val="FF000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0" name="직선 연결선 79">
              <a:extLst>
                <a:ext uri="{FF2B5EF4-FFF2-40B4-BE49-F238E27FC236}">
                  <a16:creationId xmlns:a16="http://schemas.microsoft.com/office/drawing/2014/main" id="{5CF71771-E0A2-4E51-ABE3-A1776DB6A3CA}"/>
                </a:ext>
              </a:extLst>
            </p:cNvPr>
            <p:cNvCxnSpPr/>
            <p:nvPr/>
          </p:nvCxnSpPr>
          <p:spPr>
            <a:xfrm>
              <a:off x="5427662" y="2784475"/>
              <a:ext cx="0" cy="1377950"/>
            </a:xfrm>
            <a:prstGeom prst="line">
              <a:avLst/>
            </a:prstGeom>
            <a:noFill/>
            <a:ln>
              <a:solidFill>
                <a:srgbClr val="FF000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1" name="직선 연결선 80">
              <a:extLst>
                <a:ext uri="{FF2B5EF4-FFF2-40B4-BE49-F238E27FC236}">
                  <a16:creationId xmlns:a16="http://schemas.microsoft.com/office/drawing/2014/main" id="{D37DDECA-83EF-4F39-9330-2002DE36951E}"/>
                </a:ext>
              </a:extLst>
            </p:cNvPr>
            <p:cNvCxnSpPr/>
            <p:nvPr/>
          </p:nvCxnSpPr>
          <p:spPr>
            <a:xfrm>
              <a:off x="4479925" y="2915181"/>
              <a:ext cx="936625" cy="0"/>
            </a:xfrm>
            <a:prstGeom prst="line">
              <a:avLst/>
            </a:prstGeom>
            <a:noFill/>
            <a:ln>
              <a:solidFill>
                <a:schemeClr val="tx1">
                  <a:lumMod val="85000"/>
                  <a:lumOff val="15000"/>
                </a:schemeClr>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82" name="TextBox 81">
              <a:extLst>
                <a:ext uri="{FF2B5EF4-FFF2-40B4-BE49-F238E27FC236}">
                  <a16:creationId xmlns:a16="http://schemas.microsoft.com/office/drawing/2014/main" id="{D12439D2-E60D-40ED-96B5-8A1FAC3EEE88}"/>
                </a:ext>
              </a:extLst>
            </p:cNvPr>
            <p:cNvSpPr txBox="1"/>
            <p:nvPr/>
          </p:nvSpPr>
          <p:spPr>
            <a:xfrm>
              <a:off x="4819966" y="2568780"/>
              <a:ext cx="262892" cy="276999"/>
            </a:xfrm>
            <a:prstGeom prst="rect">
              <a:avLst/>
            </a:prstGeom>
            <a:noFill/>
          </p:spPr>
          <p:txBody>
            <a:bodyPr wrap="none" lIns="0" tIns="0" rIns="0" bIns="0" rtlCol="0">
              <a:spAutoFit/>
            </a:bodyPr>
            <a:lstStyle/>
            <a:p>
              <a:pPr algn="ctr"/>
              <a:r>
                <a:rPr lang="en-US" altLang="ko-KR" i="1" dirty="0">
                  <a:solidFill>
                    <a:schemeClr val="tx1">
                      <a:lumMod val="85000"/>
                      <a:lumOff val="15000"/>
                    </a:schemeClr>
                  </a:solidFill>
                  <a:latin typeface="Times New Roman" panose="02020603050405020304" pitchFamily="18" charset="0"/>
                  <a:cs typeface="Times New Roman" panose="02020603050405020304" pitchFamily="18" charset="0"/>
                </a:rPr>
                <a:t>2 s</a:t>
              </a:r>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47719447-860B-4117-8929-A9B83BD3A3DF}"/>
                    </a:ext>
                  </a:extLst>
                </p:cNvPr>
                <p:cNvSpPr txBox="1"/>
                <p:nvPr/>
              </p:nvSpPr>
              <p:spPr>
                <a:xfrm>
                  <a:off x="4582048" y="4643017"/>
                  <a:ext cx="738728"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ko-KR" i="1" smtClean="0">
                                <a:solidFill>
                                  <a:schemeClr val="tx1">
                                    <a:lumMod val="85000"/>
                                    <a:lumOff val="15000"/>
                                  </a:schemeClr>
                                </a:solidFill>
                                <a:latin typeface="Cambria Math" panose="02040503050406030204" pitchFamily="18" charset="0"/>
                                <a:cs typeface="Times New Roman" panose="02020603050405020304" pitchFamily="18" charset="0"/>
                              </a:rPr>
                            </m:ctrlPr>
                          </m:accPr>
                          <m:e>
                            <m:r>
                              <a:rPr lang="en-US" altLang="ko-KR" i="1">
                                <a:solidFill>
                                  <a:schemeClr val="tx1">
                                    <a:lumMod val="85000"/>
                                    <a:lumOff val="15000"/>
                                  </a:schemeClr>
                                </a:solidFill>
                                <a:latin typeface="Cambria Math" panose="02040503050406030204" pitchFamily="18" charset="0"/>
                                <a:cs typeface="Times New Roman" panose="02020603050405020304" pitchFamily="18" charset="0"/>
                              </a:rPr>
                              <m:t>𝑥</m:t>
                            </m:r>
                            <m:r>
                              <a:rPr lang="en-US" altLang="ko-KR" i="1">
                                <a:solidFill>
                                  <a:schemeClr val="tx1">
                                    <a:lumMod val="85000"/>
                                    <a:lumOff val="15000"/>
                                  </a:schemeClr>
                                </a:solidFill>
                                <a:latin typeface="Cambria Math" panose="02040503050406030204" pitchFamily="18" charset="0"/>
                                <a:cs typeface="Times New Roman" panose="02020603050405020304" pitchFamily="18" charset="0"/>
                              </a:rPr>
                              <m:t> </m:t>
                            </m:r>
                          </m:e>
                        </m:acc>
                        <m:r>
                          <a:rPr lang="en-US" altLang="ko-KR"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i="1">
                            <a:solidFill>
                              <a:schemeClr val="tx1">
                                <a:lumMod val="85000"/>
                                <a:lumOff val="15000"/>
                              </a:schemeClr>
                            </a:solidFill>
                            <a:latin typeface="Cambria Math" panose="02040503050406030204" pitchFamily="18" charset="0"/>
                            <a:cs typeface="Times New Roman" panose="02020603050405020304" pitchFamily="18" charset="0"/>
                          </a:rPr>
                          <m:t>𝑚</m:t>
                        </m:r>
                      </m:oMath>
                    </m:oMathPara>
                  </a14:m>
                  <a:endParaRPr lang="en-US" altLang="ko-KR" i="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mc:Choice>
          <mc:Fallback xmlns="">
            <p:sp>
              <p:nvSpPr>
                <p:cNvPr id="83" name="TextBox 82">
                  <a:extLst>
                    <a:ext uri="{FF2B5EF4-FFF2-40B4-BE49-F238E27FC236}">
                      <a16:creationId xmlns:a16="http://schemas.microsoft.com/office/drawing/2014/main" id="{47719447-860B-4117-8929-A9B83BD3A3DF}"/>
                    </a:ext>
                  </a:extLst>
                </p:cNvPr>
                <p:cNvSpPr txBox="1">
                  <a:spLocks noRot="1" noChangeAspect="1" noMove="1" noResize="1" noEditPoints="1" noAdjustHandles="1" noChangeArrowheads="1" noChangeShapeType="1" noTextEdit="1"/>
                </p:cNvSpPr>
                <p:nvPr/>
              </p:nvSpPr>
              <p:spPr>
                <a:xfrm>
                  <a:off x="4582048" y="4643017"/>
                  <a:ext cx="738728" cy="276999"/>
                </a:xfrm>
                <a:prstGeom prst="rect">
                  <a:avLst/>
                </a:prstGeom>
                <a:blipFill>
                  <a:blip r:embed="rId3"/>
                  <a:stretch>
                    <a:fillRect l="-826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BF81501E-1141-4FDE-867F-14AB51546290}"/>
                    </a:ext>
                  </a:extLst>
                </p:cNvPr>
                <p:cNvSpPr txBox="1"/>
                <p:nvPr/>
              </p:nvSpPr>
              <p:spPr>
                <a:xfrm>
                  <a:off x="4654953" y="5069337"/>
                  <a:ext cx="592919" cy="276999"/>
                </a:xfrm>
                <a:prstGeom prst="rect">
                  <a:avLst/>
                </a:prstGeom>
                <a:noFill/>
              </p:spPr>
              <p:txBody>
                <a:bodyPr wrap="none" lIns="0" tIns="0" rIns="0" bIns="0" rtlCol="0">
                  <a:spAutoFit/>
                </a:bodyPr>
                <a:lstStyle/>
                <a:p>
                  <a:pPr algn="ctr"/>
                  <a14:m>
                    <m:oMathPara xmlns:m="http://schemas.openxmlformats.org/officeDocument/2006/math">
                      <m:oMathParaPr>
                        <m:jc m:val="center"/>
                      </m:oMathParaPr>
                      <m:oMath xmlns:m="http://schemas.openxmlformats.org/officeDocument/2006/math">
                        <m:r>
                          <m:rPr>
                            <m:nor/>
                          </m:rPr>
                          <a:rPr lang="ko-KR" altLang="en-US" dirty="0">
                            <a:solidFill>
                              <a:schemeClr val="tx1">
                                <a:lumMod val="85000"/>
                                <a:lumOff val="15000"/>
                              </a:schemeClr>
                            </a:solidFill>
                            <a:latin typeface="SamsungOne-400" panose="020B0503030303020204" pitchFamily="34" charset="0"/>
                            <a:ea typeface="SamsungOne-400" panose="020B0503030303020204" pitchFamily="34" charset="0"/>
                          </a:rPr>
                          <m:t>𝜍</m:t>
                        </m:r>
                        <m:r>
                          <a:rPr lang="en-US" altLang="ko-KR"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b="0" i="1" smtClean="0">
                            <a:solidFill>
                              <a:schemeClr val="tx1">
                                <a:lumMod val="85000"/>
                                <a:lumOff val="15000"/>
                              </a:schemeClr>
                            </a:solidFill>
                            <a:latin typeface="Cambria Math" panose="02040503050406030204" pitchFamily="18" charset="0"/>
                            <a:cs typeface="Times New Roman" panose="02020603050405020304" pitchFamily="18" charset="0"/>
                          </a:rPr>
                          <m:t>0</m:t>
                        </m:r>
                      </m:oMath>
                    </m:oMathPara>
                  </a14:m>
                  <a:endParaRPr lang="en-US" altLang="ko-KR" i="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mc:Choice>
          <mc:Fallback xmlns="">
            <p:sp>
              <p:nvSpPr>
                <p:cNvPr id="84" name="TextBox 83">
                  <a:extLst>
                    <a:ext uri="{FF2B5EF4-FFF2-40B4-BE49-F238E27FC236}">
                      <a16:creationId xmlns:a16="http://schemas.microsoft.com/office/drawing/2014/main" id="{BF81501E-1141-4FDE-867F-14AB51546290}"/>
                    </a:ext>
                  </a:extLst>
                </p:cNvPr>
                <p:cNvSpPr txBox="1">
                  <a:spLocks noRot="1" noChangeAspect="1" noMove="1" noResize="1" noEditPoints="1" noAdjustHandles="1" noChangeArrowheads="1" noChangeShapeType="1" noTextEdit="1"/>
                </p:cNvSpPr>
                <p:nvPr/>
              </p:nvSpPr>
              <p:spPr>
                <a:xfrm>
                  <a:off x="4654953" y="5069337"/>
                  <a:ext cx="592919" cy="276999"/>
                </a:xfrm>
                <a:prstGeom prst="rect">
                  <a:avLst/>
                </a:prstGeom>
                <a:blipFill>
                  <a:blip r:embed="rId4"/>
                  <a:stretch>
                    <a:fillRect l="-14433" r="-3093" b="-26087"/>
                  </a:stretch>
                </a:blipFill>
              </p:spPr>
              <p:txBody>
                <a:bodyPr/>
                <a:lstStyle/>
                <a:p>
                  <a:r>
                    <a:rPr lang="ko-KR" altLang="en-US">
                      <a:noFill/>
                    </a:rPr>
                    <a:t> </a:t>
                  </a:r>
                </a:p>
              </p:txBody>
            </p:sp>
          </mc:Fallback>
        </mc:AlternateContent>
      </p:grpSp>
      <p:sp>
        <p:nvSpPr>
          <p:cNvPr id="21" name="직사각형 20">
            <a:extLst>
              <a:ext uri="{FF2B5EF4-FFF2-40B4-BE49-F238E27FC236}">
                <a16:creationId xmlns:a16="http://schemas.microsoft.com/office/drawing/2014/main" id="{AB833265-8E5F-4DD4-AF90-DBBD616B357B}"/>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Thống kê mẫu</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8454400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Thống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kê</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mô</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tả</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03</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14" name="직사각형 13">
            <a:extLst>
              <a:ext uri="{FF2B5EF4-FFF2-40B4-BE49-F238E27FC236}">
                <a16:creationId xmlns:a16="http://schemas.microsoft.com/office/drawing/2014/main" id="{5926CFC9-084C-4E02-9D1C-3D7ED8850ACF}"/>
              </a:ext>
            </a:extLst>
          </p:cNvPr>
          <p:cNvSpPr/>
          <p:nvPr/>
        </p:nvSpPr>
        <p:spPr>
          <a:xfrm>
            <a:off x="2359124" y="1773237"/>
            <a:ext cx="5184576" cy="36560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TextBox 15">
            <a:extLst>
              <a:ext uri="{FF2B5EF4-FFF2-40B4-BE49-F238E27FC236}">
                <a16:creationId xmlns:a16="http://schemas.microsoft.com/office/drawing/2014/main" id="{E507729B-647E-4D21-8010-20034C811263}"/>
              </a:ext>
            </a:extLst>
          </p:cNvPr>
          <p:cNvSpPr txBox="1"/>
          <p:nvPr/>
        </p:nvSpPr>
        <p:spPr>
          <a:xfrm>
            <a:off x="3474550" y="4896201"/>
            <a:ext cx="3015341" cy="369332"/>
          </a:xfrm>
          <a:prstGeom prst="rect">
            <a:avLst/>
          </a:prstGeom>
          <a:noFill/>
        </p:spPr>
        <p:txBody>
          <a:bodyPr wrap="square" rtlCol="0">
            <a:spAutoFit/>
            <a:scene3d>
              <a:camera prst="orthographicFront"/>
              <a:lightRig rig="threePt" dir="t"/>
            </a:scene3d>
            <a:sp3d>
              <a:bevelT w="0" h="6350"/>
            </a:sp3d>
          </a:bodyPr>
          <a:lstStyle/>
          <a:p>
            <a:pPr algn="ctr"/>
            <a:r>
              <a:rPr lang="en-US" altLang="ko-KR" b="1" dirty="0" err="1">
                <a:latin typeface="SamsungOne-400" panose="020B0503030303020204" pitchFamily="34" charset="0"/>
                <a:ea typeface="SamsungOne-400" panose="020B0503030303020204" pitchFamily="34" charset="0"/>
                <a:cs typeface="Times New Roman" panose="02020603050405020304" pitchFamily="18" charset="0"/>
              </a:rPr>
              <a:t>Bất</a:t>
            </a:r>
            <a:r>
              <a:rPr lang="en-US" altLang="ko-KR" b="1"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b="1" dirty="0" err="1">
                <a:latin typeface="SamsungOne-400" panose="020B0503030303020204" pitchFamily="34" charset="0"/>
                <a:ea typeface="SamsungOne-400" panose="020B0503030303020204" pitchFamily="34" charset="0"/>
                <a:cs typeface="Times New Roman" panose="02020603050405020304" pitchFamily="18" charset="0"/>
              </a:rPr>
              <a:t>đối</a:t>
            </a:r>
            <a:r>
              <a:rPr lang="en-US" altLang="ko-KR" b="1"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b="1" dirty="0" err="1">
                <a:latin typeface="SamsungOne-400" panose="020B0503030303020204" pitchFamily="34" charset="0"/>
                <a:ea typeface="SamsungOne-400" panose="020B0503030303020204" pitchFamily="34" charset="0"/>
                <a:cs typeface="Times New Roman" panose="02020603050405020304" pitchFamily="18" charset="0"/>
              </a:rPr>
              <a:t>xứng</a:t>
            </a:r>
            <a:endParaRPr lang="en-US" altLang="ko-KR" b="1" dirty="0">
              <a:latin typeface="SamsungOne-400" panose="020B0503030303020204" pitchFamily="34" charset="0"/>
              <a:ea typeface="SamsungOne-400" panose="020B0503030303020204" pitchFamily="34" charset="0"/>
              <a:cs typeface="Times New Roman" panose="02020603050405020304" pitchFamily="18" charset="0"/>
            </a:endParaRPr>
          </a:p>
        </p:txBody>
      </p:sp>
      <p:grpSp>
        <p:nvGrpSpPr>
          <p:cNvPr id="2" name="그룹 1">
            <a:extLst>
              <a:ext uri="{FF2B5EF4-FFF2-40B4-BE49-F238E27FC236}">
                <a16:creationId xmlns:a16="http://schemas.microsoft.com/office/drawing/2014/main" id="{7754B588-B4EA-4E0B-84DD-84FB9BFACA7B}"/>
              </a:ext>
            </a:extLst>
          </p:cNvPr>
          <p:cNvGrpSpPr/>
          <p:nvPr/>
        </p:nvGrpSpPr>
        <p:grpSpPr>
          <a:xfrm>
            <a:off x="3023480" y="2325304"/>
            <a:ext cx="3855865" cy="2365011"/>
            <a:chOff x="3023480" y="2981325"/>
            <a:chExt cx="3855865" cy="2365011"/>
          </a:xfrm>
        </p:grpSpPr>
        <p:cxnSp>
          <p:nvCxnSpPr>
            <p:cNvPr id="91" name="직선 연결선 90">
              <a:extLst>
                <a:ext uri="{FF2B5EF4-FFF2-40B4-BE49-F238E27FC236}">
                  <a16:creationId xmlns:a16="http://schemas.microsoft.com/office/drawing/2014/main" id="{06565449-D0B2-4A65-9AFA-7424FD805DAE}"/>
                </a:ext>
              </a:extLst>
            </p:cNvPr>
            <p:cNvCxnSpPr/>
            <p:nvPr/>
          </p:nvCxnSpPr>
          <p:spPr>
            <a:xfrm>
              <a:off x="3023480" y="4479540"/>
              <a:ext cx="3855865" cy="0"/>
            </a:xfrm>
            <a:prstGeom prst="line">
              <a:avLst/>
            </a:prstGeom>
            <a:noFill/>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92" name="직사각형 69">
              <a:extLst>
                <a:ext uri="{FF2B5EF4-FFF2-40B4-BE49-F238E27FC236}">
                  <a16:creationId xmlns:a16="http://schemas.microsoft.com/office/drawing/2014/main" id="{14C5FFE4-4E1F-458F-8C18-1DD8F5749BC4}"/>
                </a:ext>
              </a:extLst>
            </p:cNvPr>
            <p:cNvSpPr/>
            <p:nvPr/>
          </p:nvSpPr>
          <p:spPr>
            <a:xfrm>
              <a:off x="3023481" y="3248818"/>
              <a:ext cx="3855864" cy="1175288"/>
            </a:xfrm>
            <a:custGeom>
              <a:avLst/>
              <a:gdLst>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4" fmla="*/ 0 w 3855864"/>
                <a:gd name="connsiteY4" fmla="*/ 0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4" fmla="*/ 91440 w 3855864"/>
                <a:gd name="connsiteY4" fmla="*/ 91440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0" fmla="*/ 3855864 w 3855864"/>
                <a:gd name="connsiteY0" fmla="*/ 0 h 390525"/>
                <a:gd name="connsiteX1" fmla="*/ 3855864 w 3855864"/>
                <a:gd name="connsiteY1" fmla="*/ 390525 h 390525"/>
                <a:gd name="connsiteX2" fmla="*/ 0 w 3855864"/>
                <a:gd name="connsiteY2" fmla="*/ 390525 h 390525"/>
                <a:gd name="connsiteX0" fmla="*/ 3855864 w 3855864"/>
                <a:gd name="connsiteY0" fmla="*/ 0 h 390525"/>
                <a:gd name="connsiteX1" fmla="*/ 3855864 w 3855864"/>
                <a:gd name="connsiteY1" fmla="*/ 390525 h 390525"/>
                <a:gd name="connsiteX2" fmla="*/ 1526294 w 3855864"/>
                <a:gd name="connsiteY2" fmla="*/ 387350 h 390525"/>
                <a:gd name="connsiteX3" fmla="*/ 0 w 3855864"/>
                <a:gd name="connsiteY3" fmla="*/ 390525 h 390525"/>
                <a:gd name="connsiteX0" fmla="*/ 3855864 w 3855864"/>
                <a:gd name="connsiteY0" fmla="*/ 3175 h 3175"/>
                <a:gd name="connsiteX1" fmla="*/ 1526294 w 3855864"/>
                <a:gd name="connsiteY1" fmla="*/ 0 h 3175"/>
                <a:gd name="connsiteX2" fmla="*/ 0 w 3855864"/>
                <a:gd name="connsiteY2" fmla="*/ 3175 h 3175"/>
                <a:gd name="connsiteX0" fmla="*/ 10000 w 10000"/>
                <a:gd name="connsiteY0" fmla="*/ 3330000 h 3330000"/>
                <a:gd name="connsiteX1" fmla="*/ 4987 w 10000"/>
                <a:gd name="connsiteY1" fmla="*/ 0 h 3330000"/>
                <a:gd name="connsiteX2" fmla="*/ 0 w 10000"/>
                <a:gd name="connsiteY2" fmla="*/ 3330000 h 3330000"/>
                <a:gd name="connsiteX0" fmla="*/ 10000 w 10000"/>
                <a:gd name="connsiteY0" fmla="*/ 3330000 h 3330000"/>
                <a:gd name="connsiteX1" fmla="*/ 4987 w 10000"/>
                <a:gd name="connsiteY1" fmla="*/ 0 h 3330000"/>
                <a:gd name="connsiteX2" fmla="*/ 0 w 10000"/>
                <a:gd name="connsiteY2" fmla="*/ 3330000 h 3330000"/>
                <a:gd name="connsiteX0" fmla="*/ 10000 w 10000"/>
                <a:gd name="connsiteY0" fmla="*/ 3330000 h 3343119"/>
                <a:gd name="connsiteX1" fmla="*/ 4987 w 10000"/>
                <a:gd name="connsiteY1" fmla="*/ 0 h 3343119"/>
                <a:gd name="connsiteX2" fmla="*/ 0 w 10000"/>
                <a:gd name="connsiteY2" fmla="*/ 3330000 h 3343119"/>
                <a:gd name="connsiteX0" fmla="*/ 10000 w 10000"/>
                <a:gd name="connsiteY0" fmla="*/ 3330000 h 3343119"/>
                <a:gd name="connsiteX1" fmla="*/ 4987 w 10000"/>
                <a:gd name="connsiteY1" fmla="*/ 0 h 3343119"/>
                <a:gd name="connsiteX2" fmla="*/ 0 w 10000"/>
                <a:gd name="connsiteY2" fmla="*/ 3330000 h 3343119"/>
                <a:gd name="connsiteX0" fmla="*/ 10000 w 10000"/>
                <a:gd name="connsiteY0" fmla="*/ 3333166 h 3333167"/>
                <a:gd name="connsiteX1" fmla="*/ 4987 w 10000"/>
                <a:gd name="connsiteY1" fmla="*/ 3166 h 3333167"/>
                <a:gd name="connsiteX2" fmla="*/ 3053 w 10000"/>
                <a:gd name="connsiteY2" fmla="*/ 2735938 h 3333167"/>
                <a:gd name="connsiteX3" fmla="*/ 0 w 10000"/>
                <a:gd name="connsiteY3" fmla="*/ 3333166 h 3333167"/>
                <a:gd name="connsiteX0" fmla="*/ 10000 w 10000"/>
                <a:gd name="connsiteY0" fmla="*/ 3330869 h 3338790"/>
                <a:gd name="connsiteX1" fmla="*/ 4987 w 10000"/>
                <a:gd name="connsiteY1" fmla="*/ 869 h 3338790"/>
                <a:gd name="connsiteX2" fmla="*/ 3078 w 10000"/>
                <a:gd name="connsiteY2" fmla="*/ 3005109 h 3338790"/>
                <a:gd name="connsiteX3" fmla="*/ 0 w 10000"/>
                <a:gd name="connsiteY3" fmla="*/ 3330869 h 3338790"/>
                <a:gd name="connsiteX0" fmla="*/ 10000 w 10000"/>
                <a:gd name="connsiteY0" fmla="*/ 3330917 h 3338836"/>
                <a:gd name="connsiteX1" fmla="*/ 4987 w 10000"/>
                <a:gd name="connsiteY1" fmla="*/ 917 h 3338836"/>
                <a:gd name="connsiteX2" fmla="*/ 3078 w 10000"/>
                <a:gd name="connsiteY2" fmla="*/ 3005157 h 3338836"/>
                <a:gd name="connsiteX3" fmla="*/ 0 w 10000"/>
                <a:gd name="connsiteY3" fmla="*/ 3330917 h 3338836"/>
                <a:gd name="connsiteX0" fmla="*/ 10000 w 10000"/>
                <a:gd name="connsiteY0" fmla="*/ 3354507 h 3362426"/>
                <a:gd name="connsiteX1" fmla="*/ 7820 w 10000"/>
                <a:gd name="connsiteY1" fmla="*/ 1698560 h 3362426"/>
                <a:gd name="connsiteX2" fmla="*/ 4987 w 10000"/>
                <a:gd name="connsiteY2" fmla="*/ 24507 h 3362426"/>
                <a:gd name="connsiteX3" fmla="*/ 3078 w 10000"/>
                <a:gd name="connsiteY3" fmla="*/ 3028747 h 3362426"/>
                <a:gd name="connsiteX4" fmla="*/ 0 w 10000"/>
                <a:gd name="connsiteY4" fmla="*/ 3354507 h 3362426"/>
                <a:gd name="connsiteX0" fmla="*/ 10000 w 10000"/>
                <a:gd name="connsiteY0" fmla="*/ 3330210 h 3338129"/>
                <a:gd name="connsiteX1" fmla="*/ 6643 w 10000"/>
                <a:gd name="connsiteY1" fmla="*/ 2850622 h 3338129"/>
                <a:gd name="connsiteX2" fmla="*/ 4987 w 10000"/>
                <a:gd name="connsiteY2" fmla="*/ 210 h 3338129"/>
                <a:gd name="connsiteX3" fmla="*/ 3078 w 10000"/>
                <a:gd name="connsiteY3" fmla="*/ 3004450 h 3338129"/>
                <a:gd name="connsiteX4" fmla="*/ 0 w 10000"/>
                <a:gd name="connsiteY4" fmla="*/ 3330210 h 3338129"/>
                <a:gd name="connsiteX0" fmla="*/ 10000 w 10000"/>
                <a:gd name="connsiteY0" fmla="*/ 3330210 h 3354357"/>
                <a:gd name="connsiteX1" fmla="*/ 6643 w 10000"/>
                <a:gd name="connsiteY1" fmla="*/ 2850622 h 3354357"/>
                <a:gd name="connsiteX2" fmla="*/ 4987 w 10000"/>
                <a:gd name="connsiteY2" fmla="*/ 210 h 3354357"/>
                <a:gd name="connsiteX3" fmla="*/ 3078 w 10000"/>
                <a:gd name="connsiteY3" fmla="*/ 3004450 h 3354357"/>
                <a:gd name="connsiteX4" fmla="*/ 0 w 10000"/>
                <a:gd name="connsiteY4" fmla="*/ 3330210 h 3354357"/>
                <a:gd name="connsiteX0" fmla="*/ 10000 w 10000"/>
                <a:gd name="connsiteY0" fmla="*/ 3330210 h 3360336"/>
                <a:gd name="connsiteX1" fmla="*/ 6643 w 10000"/>
                <a:gd name="connsiteY1" fmla="*/ 2850622 h 3360336"/>
                <a:gd name="connsiteX2" fmla="*/ 4987 w 10000"/>
                <a:gd name="connsiteY2" fmla="*/ 210 h 3360336"/>
                <a:gd name="connsiteX3" fmla="*/ 3078 w 10000"/>
                <a:gd name="connsiteY3" fmla="*/ 3004450 h 3360336"/>
                <a:gd name="connsiteX4" fmla="*/ 0 w 10000"/>
                <a:gd name="connsiteY4" fmla="*/ 3330210 h 3360336"/>
                <a:gd name="connsiteX0" fmla="*/ 10000 w 10000"/>
                <a:gd name="connsiteY0" fmla="*/ 3330036 h 3360162"/>
                <a:gd name="connsiteX1" fmla="*/ 6643 w 10000"/>
                <a:gd name="connsiteY1" fmla="*/ 2850448 h 3360162"/>
                <a:gd name="connsiteX2" fmla="*/ 4987 w 10000"/>
                <a:gd name="connsiteY2" fmla="*/ 36 h 3360162"/>
                <a:gd name="connsiteX3" fmla="*/ 3078 w 10000"/>
                <a:gd name="connsiteY3" fmla="*/ 3004276 h 3360162"/>
                <a:gd name="connsiteX4" fmla="*/ 0 w 10000"/>
                <a:gd name="connsiteY4" fmla="*/ 3330036 h 3360162"/>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00 w 10000"/>
                <a:gd name="connsiteY0" fmla="*/ 3336785 h 3361100"/>
                <a:gd name="connsiteX1" fmla="*/ 6643 w 10000"/>
                <a:gd name="connsiteY1" fmla="*/ 2857197 h 3361100"/>
                <a:gd name="connsiteX2" fmla="*/ 5839 w 10000"/>
                <a:gd name="connsiteY2" fmla="*/ 0 h 3361100"/>
                <a:gd name="connsiteX3" fmla="*/ 3078 w 10000"/>
                <a:gd name="connsiteY3" fmla="*/ 3011025 h 3361100"/>
                <a:gd name="connsiteX4" fmla="*/ 0 w 10000"/>
                <a:gd name="connsiteY4" fmla="*/ 3336785 h 3361100"/>
                <a:gd name="connsiteX0" fmla="*/ 10000 w 10000"/>
                <a:gd name="connsiteY0" fmla="*/ 3336785 h 3361100"/>
                <a:gd name="connsiteX1" fmla="*/ 6643 w 10000"/>
                <a:gd name="connsiteY1" fmla="*/ 2857197 h 3361100"/>
                <a:gd name="connsiteX2" fmla="*/ 5839 w 10000"/>
                <a:gd name="connsiteY2" fmla="*/ 0 h 3361100"/>
                <a:gd name="connsiteX3" fmla="*/ 3053 w 10000"/>
                <a:gd name="connsiteY3" fmla="*/ 2814209 h 3361100"/>
                <a:gd name="connsiteX4" fmla="*/ 0 w 10000"/>
                <a:gd name="connsiteY4" fmla="*/ 3336785 h 3361100"/>
                <a:gd name="connsiteX0" fmla="*/ 10000 w 10000"/>
                <a:gd name="connsiteY0" fmla="*/ 3336785 h 3361100"/>
                <a:gd name="connsiteX1" fmla="*/ 6643 w 10000"/>
                <a:gd name="connsiteY1" fmla="*/ 2857197 h 3361100"/>
                <a:gd name="connsiteX2" fmla="*/ 5839 w 10000"/>
                <a:gd name="connsiteY2" fmla="*/ 0 h 3361100"/>
                <a:gd name="connsiteX3" fmla="*/ 3053 w 10000"/>
                <a:gd name="connsiteY3" fmla="*/ 2814209 h 3361100"/>
                <a:gd name="connsiteX4" fmla="*/ 0 w 10000"/>
                <a:gd name="connsiteY4" fmla="*/ 3336785 h 3361100"/>
                <a:gd name="connsiteX0" fmla="*/ 10000 w 10000"/>
                <a:gd name="connsiteY0" fmla="*/ 3336785 h 3361100"/>
                <a:gd name="connsiteX1" fmla="*/ 6643 w 10000"/>
                <a:gd name="connsiteY1" fmla="*/ 2857197 h 3361100"/>
                <a:gd name="connsiteX2" fmla="*/ 5839 w 10000"/>
                <a:gd name="connsiteY2" fmla="*/ 0 h 3361100"/>
                <a:gd name="connsiteX3" fmla="*/ 3053 w 10000"/>
                <a:gd name="connsiteY3" fmla="*/ 2814209 h 3361100"/>
                <a:gd name="connsiteX4" fmla="*/ 0 w 10000"/>
                <a:gd name="connsiteY4" fmla="*/ 3336785 h 3361100"/>
                <a:gd name="connsiteX0" fmla="*/ 10000 w 10000"/>
                <a:gd name="connsiteY0" fmla="*/ 3336785 h 3349631"/>
                <a:gd name="connsiteX1" fmla="*/ 6662 w 10000"/>
                <a:gd name="connsiteY1" fmla="*/ 2755398 h 3349631"/>
                <a:gd name="connsiteX2" fmla="*/ 5839 w 10000"/>
                <a:gd name="connsiteY2" fmla="*/ 0 h 3349631"/>
                <a:gd name="connsiteX3" fmla="*/ 3053 w 10000"/>
                <a:gd name="connsiteY3" fmla="*/ 2814209 h 3349631"/>
                <a:gd name="connsiteX4" fmla="*/ 0 w 10000"/>
                <a:gd name="connsiteY4" fmla="*/ 3336785 h 334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3349631">
                  <a:moveTo>
                    <a:pt x="10000" y="3336785"/>
                  </a:moveTo>
                  <a:cubicBezTo>
                    <a:pt x="9464" y="3386554"/>
                    <a:pt x="7355" y="3311529"/>
                    <a:pt x="6662" y="2755398"/>
                  </a:cubicBezTo>
                  <a:cubicBezTo>
                    <a:pt x="5969" y="2199267"/>
                    <a:pt x="6392" y="10557"/>
                    <a:pt x="5839" y="0"/>
                  </a:cubicBezTo>
                  <a:cubicBezTo>
                    <a:pt x="5121" y="-1509"/>
                    <a:pt x="4415" y="2183427"/>
                    <a:pt x="3053" y="2814209"/>
                  </a:cubicBezTo>
                  <a:cubicBezTo>
                    <a:pt x="1852" y="3370340"/>
                    <a:pt x="540" y="3318688"/>
                    <a:pt x="0" y="3336785"/>
                  </a:cubicBezTo>
                </a:path>
              </a:pathLst>
            </a:custGeom>
            <a:noFill/>
            <a:ln w="28575">
              <a:solidFill>
                <a:srgbClr val="1429A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3" name="직선 연결선 92">
              <a:extLst>
                <a:ext uri="{FF2B5EF4-FFF2-40B4-BE49-F238E27FC236}">
                  <a16:creationId xmlns:a16="http://schemas.microsoft.com/office/drawing/2014/main" id="{1059C8DC-3A33-4B93-BE80-0C04900E87DC}"/>
                </a:ext>
              </a:extLst>
            </p:cNvPr>
            <p:cNvCxnSpPr/>
            <p:nvPr/>
          </p:nvCxnSpPr>
          <p:spPr>
            <a:xfrm>
              <a:off x="4739480" y="2981325"/>
              <a:ext cx="0" cy="1621992"/>
            </a:xfrm>
            <a:prstGeom prst="line">
              <a:avLst/>
            </a:prstGeom>
            <a:noFill/>
            <a:ln>
              <a:solidFill>
                <a:srgbClr val="FF0000"/>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4" name="직선 연결선 93">
              <a:extLst>
                <a:ext uri="{FF2B5EF4-FFF2-40B4-BE49-F238E27FC236}">
                  <a16:creationId xmlns:a16="http://schemas.microsoft.com/office/drawing/2014/main" id="{999BA83F-97E8-47D4-BA47-9AD55B62D652}"/>
                </a:ext>
              </a:extLst>
            </p:cNvPr>
            <p:cNvCxnSpPr/>
            <p:nvPr/>
          </p:nvCxnSpPr>
          <p:spPr>
            <a:xfrm>
              <a:off x="4944348" y="3005136"/>
              <a:ext cx="0" cy="1621992"/>
            </a:xfrm>
            <a:prstGeom prst="line">
              <a:avLst/>
            </a:prstGeom>
            <a:noFill/>
            <a:ln>
              <a:solidFill>
                <a:srgbClr val="00B050"/>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4302358-394A-4988-91E0-67E0A33AD8AE}"/>
                    </a:ext>
                  </a:extLst>
                </p:cNvPr>
                <p:cNvSpPr txBox="1"/>
                <p:nvPr/>
              </p:nvSpPr>
              <p:spPr>
                <a:xfrm>
                  <a:off x="4646646" y="4643017"/>
                  <a:ext cx="488659"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ko-KR" i="1" smtClean="0">
                                <a:solidFill>
                                  <a:schemeClr val="tx1">
                                    <a:lumMod val="85000"/>
                                    <a:lumOff val="15000"/>
                                  </a:schemeClr>
                                </a:solidFill>
                                <a:latin typeface="Cambria Math" panose="02040503050406030204" pitchFamily="18" charset="0"/>
                                <a:cs typeface="Times New Roman" panose="02020603050405020304" pitchFamily="18" charset="0"/>
                              </a:rPr>
                            </m:ctrlPr>
                          </m:accPr>
                          <m:e>
                            <m:r>
                              <a:rPr lang="en-US" altLang="ko-KR" i="1">
                                <a:solidFill>
                                  <a:schemeClr val="tx1">
                                    <a:lumMod val="85000"/>
                                    <a:lumOff val="15000"/>
                                  </a:schemeClr>
                                </a:solidFill>
                                <a:latin typeface="Cambria Math" panose="02040503050406030204" pitchFamily="18" charset="0"/>
                                <a:cs typeface="Times New Roman" panose="02020603050405020304" pitchFamily="18" charset="0"/>
                              </a:rPr>
                              <m:t>𝑥</m:t>
                            </m:r>
                            <m:r>
                              <a:rPr lang="en-US" altLang="ko-KR" i="1">
                                <a:solidFill>
                                  <a:schemeClr val="tx1">
                                    <a:lumMod val="85000"/>
                                    <a:lumOff val="15000"/>
                                  </a:schemeClr>
                                </a:solidFill>
                                <a:latin typeface="Cambria Math" panose="02040503050406030204" pitchFamily="18" charset="0"/>
                                <a:cs typeface="Times New Roman" panose="02020603050405020304" pitchFamily="18" charset="0"/>
                              </a:rPr>
                              <m:t> </m:t>
                            </m:r>
                          </m:e>
                        </m:acc>
                        <m:r>
                          <a:rPr lang="en-US" altLang="ko-KR" b="0" i="1" smtClean="0">
                            <a:solidFill>
                              <a:schemeClr val="tx1">
                                <a:lumMod val="85000"/>
                                <a:lumOff val="15000"/>
                              </a:schemeClr>
                            </a:solidFill>
                            <a:latin typeface="Cambria Math" panose="02040503050406030204" pitchFamily="18" charset="0"/>
                            <a:cs typeface="Times New Roman" panose="02020603050405020304" pitchFamily="18" charset="0"/>
                          </a:rPr>
                          <m:t> </m:t>
                        </m:r>
                        <m:r>
                          <a:rPr lang="en-US" altLang="ko-KR" i="1">
                            <a:solidFill>
                              <a:schemeClr val="tx1">
                                <a:lumMod val="85000"/>
                                <a:lumOff val="15000"/>
                              </a:schemeClr>
                            </a:solidFill>
                            <a:latin typeface="Cambria Math" panose="02040503050406030204" pitchFamily="18" charset="0"/>
                            <a:cs typeface="Times New Roman" panose="02020603050405020304" pitchFamily="18" charset="0"/>
                          </a:rPr>
                          <m:t>𝑚</m:t>
                        </m:r>
                      </m:oMath>
                    </m:oMathPara>
                  </a14:m>
                  <a:endParaRPr lang="en-US" altLang="ko-KR" i="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mc:Choice>
          <mc:Fallback xmlns="">
            <p:sp>
              <p:nvSpPr>
                <p:cNvPr id="95" name="TextBox 94">
                  <a:extLst>
                    <a:ext uri="{FF2B5EF4-FFF2-40B4-BE49-F238E27FC236}">
                      <a16:creationId xmlns:a16="http://schemas.microsoft.com/office/drawing/2014/main" id="{C4302358-394A-4988-91E0-67E0A33AD8AE}"/>
                    </a:ext>
                  </a:extLst>
                </p:cNvPr>
                <p:cNvSpPr txBox="1">
                  <a:spLocks noRot="1" noChangeAspect="1" noMove="1" noResize="1" noEditPoints="1" noAdjustHandles="1" noChangeArrowheads="1" noChangeShapeType="1" noTextEdit="1"/>
                </p:cNvSpPr>
                <p:nvPr/>
              </p:nvSpPr>
              <p:spPr>
                <a:xfrm>
                  <a:off x="4646646" y="4643017"/>
                  <a:ext cx="488659" cy="276999"/>
                </a:xfrm>
                <a:prstGeom prst="rect">
                  <a:avLst/>
                </a:prstGeom>
                <a:blipFill>
                  <a:blip r:embed="rId3"/>
                  <a:stretch>
                    <a:fillRect l="-11250" r="-10000" b="-22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69FDE11-418D-4FA8-8A48-A567AB18C520}"/>
                    </a:ext>
                  </a:extLst>
                </p:cNvPr>
                <p:cNvSpPr txBox="1"/>
                <p:nvPr/>
              </p:nvSpPr>
              <p:spPr>
                <a:xfrm>
                  <a:off x="4654953" y="5069337"/>
                  <a:ext cx="592919" cy="276999"/>
                </a:xfrm>
                <a:prstGeom prst="rect">
                  <a:avLst/>
                </a:prstGeom>
                <a:noFill/>
              </p:spPr>
              <p:txBody>
                <a:bodyPr wrap="none" lIns="0" tIns="0" rIns="0" bIns="0" rtlCol="0">
                  <a:spAutoFit/>
                </a:bodyPr>
                <a:lstStyle/>
                <a:p>
                  <a:pPr algn="ctr"/>
                  <a14:m>
                    <m:oMathPara xmlns:m="http://schemas.openxmlformats.org/officeDocument/2006/math">
                      <m:oMathParaPr>
                        <m:jc m:val="center"/>
                      </m:oMathParaPr>
                      <m:oMath xmlns:m="http://schemas.openxmlformats.org/officeDocument/2006/math">
                        <m:r>
                          <m:rPr>
                            <m:nor/>
                          </m:rPr>
                          <a:rPr lang="ko-KR" altLang="en-US" dirty="0">
                            <a:solidFill>
                              <a:schemeClr val="tx1">
                                <a:lumMod val="85000"/>
                                <a:lumOff val="15000"/>
                              </a:schemeClr>
                            </a:solidFill>
                            <a:latin typeface="SamsungOne-400" panose="020B0503030303020204" pitchFamily="34" charset="0"/>
                            <a:ea typeface="SamsungOne-400" panose="020B0503030303020204" pitchFamily="34" charset="0"/>
                          </a:rPr>
                          <m:t>𝜍</m:t>
                        </m:r>
                        <m:r>
                          <a:rPr lang="en-US" altLang="ko-KR" i="1" smtClean="0">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&lt;</m:t>
                        </m:r>
                        <m:r>
                          <a:rPr lang="en-US" altLang="ko-KR" b="0" i="1" smtClean="0">
                            <a:solidFill>
                              <a:schemeClr val="tx1">
                                <a:lumMod val="85000"/>
                                <a:lumOff val="15000"/>
                              </a:schemeClr>
                            </a:solidFill>
                            <a:latin typeface="Cambria Math" panose="02040503050406030204" pitchFamily="18" charset="0"/>
                            <a:cs typeface="Times New Roman" panose="02020603050405020304" pitchFamily="18" charset="0"/>
                          </a:rPr>
                          <m:t>0</m:t>
                        </m:r>
                      </m:oMath>
                    </m:oMathPara>
                  </a14:m>
                  <a:endParaRPr lang="en-US" altLang="ko-KR" i="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mc:Choice>
          <mc:Fallback xmlns="">
            <p:sp>
              <p:nvSpPr>
                <p:cNvPr id="96" name="TextBox 95">
                  <a:extLst>
                    <a:ext uri="{FF2B5EF4-FFF2-40B4-BE49-F238E27FC236}">
                      <a16:creationId xmlns:a16="http://schemas.microsoft.com/office/drawing/2014/main" id="{669FDE11-418D-4FA8-8A48-A567AB18C520}"/>
                    </a:ext>
                  </a:extLst>
                </p:cNvPr>
                <p:cNvSpPr txBox="1">
                  <a:spLocks noRot="1" noChangeAspect="1" noMove="1" noResize="1" noEditPoints="1" noAdjustHandles="1" noChangeArrowheads="1" noChangeShapeType="1" noTextEdit="1"/>
                </p:cNvSpPr>
                <p:nvPr/>
              </p:nvSpPr>
              <p:spPr>
                <a:xfrm>
                  <a:off x="4654953" y="5069337"/>
                  <a:ext cx="592919" cy="276999"/>
                </a:xfrm>
                <a:prstGeom prst="rect">
                  <a:avLst/>
                </a:prstGeom>
                <a:blipFill>
                  <a:blip r:embed="rId4"/>
                  <a:stretch>
                    <a:fillRect l="-14433" r="-3093" b="-28889"/>
                  </a:stretch>
                </a:blipFill>
              </p:spPr>
              <p:txBody>
                <a:bodyPr/>
                <a:lstStyle/>
                <a:p>
                  <a:r>
                    <a:rPr lang="ko-KR" altLang="en-US">
                      <a:noFill/>
                    </a:rPr>
                    <a:t> </a:t>
                  </a:r>
                </a:p>
              </p:txBody>
            </p:sp>
          </mc:Fallback>
        </mc:AlternateContent>
      </p:grpSp>
      <p:sp>
        <p:nvSpPr>
          <p:cNvPr id="17" name="직사각형 16">
            <a:extLst>
              <a:ext uri="{FF2B5EF4-FFF2-40B4-BE49-F238E27FC236}">
                <a16:creationId xmlns:a16="http://schemas.microsoft.com/office/drawing/2014/main" id="{F511A550-76B9-4C81-B0B1-FFBC5BC5FFF2}"/>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Thống kê mẫu</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5013146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Thống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kê</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mô</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tả</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03</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14" name="직사각형 13">
            <a:extLst>
              <a:ext uri="{FF2B5EF4-FFF2-40B4-BE49-F238E27FC236}">
                <a16:creationId xmlns:a16="http://schemas.microsoft.com/office/drawing/2014/main" id="{5926CFC9-084C-4E02-9D1C-3D7ED8850ACF}"/>
              </a:ext>
            </a:extLst>
          </p:cNvPr>
          <p:cNvSpPr/>
          <p:nvPr/>
        </p:nvSpPr>
        <p:spPr>
          <a:xfrm>
            <a:off x="2359124" y="1773237"/>
            <a:ext cx="5184576" cy="36560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TextBox 15">
            <a:extLst>
              <a:ext uri="{FF2B5EF4-FFF2-40B4-BE49-F238E27FC236}">
                <a16:creationId xmlns:a16="http://schemas.microsoft.com/office/drawing/2014/main" id="{E507729B-647E-4D21-8010-20034C811263}"/>
              </a:ext>
            </a:extLst>
          </p:cNvPr>
          <p:cNvSpPr txBox="1"/>
          <p:nvPr/>
        </p:nvSpPr>
        <p:spPr>
          <a:xfrm>
            <a:off x="3474550" y="4896201"/>
            <a:ext cx="3015341" cy="369332"/>
          </a:xfrm>
          <a:prstGeom prst="rect">
            <a:avLst/>
          </a:prstGeom>
          <a:noFill/>
        </p:spPr>
        <p:txBody>
          <a:bodyPr wrap="square" rtlCol="0">
            <a:spAutoFit/>
            <a:scene3d>
              <a:camera prst="orthographicFront"/>
              <a:lightRig rig="threePt" dir="t"/>
            </a:scene3d>
            <a:sp3d>
              <a:bevelT w="0" h="6350"/>
            </a:sp3d>
          </a:bodyPr>
          <a:lstStyle/>
          <a:p>
            <a:pPr algn="ctr"/>
            <a:r>
              <a:rPr lang="en-US" altLang="ko-KR" b="1" dirty="0" err="1">
                <a:latin typeface="SamsungOne-400" panose="020B0503030303020204" pitchFamily="34" charset="0"/>
                <a:ea typeface="SamsungOne-400" panose="020B0503030303020204" pitchFamily="34" charset="0"/>
                <a:cs typeface="Times New Roman" panose="02020603050405020304" pitchFamily="18" charset="0"/>
              </a:rPr>
              <a:t>Bất</a:t>
            </a:r>
            <a:r>
              <a:rPr lang="en-US" altLang="ko-KR" b="1"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b="1" dirty="0" err="1">
                <a:latin typeface="SamsungOne-400" panose="020B0503030303020204" pitchFamily="34" charset="0"/>
                <a:ea typeface="SamsungOne-400" panose="020B0503030303020204" pitchFamily="34" charset="0"/>
                <a:cs typeface="Times New Roman" panose="02020603050405020304" pitchFamily="18" charset="0"/>
              </a:rPr>
              <a:t>đối</a:t>
            </a:r>
            <a:r>
              <a:rPr lang="en-US" altLang="ko-KR" b="1"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b="1" dirty="0" err="1">
                <a:latin typeface="SamsungOne-400" panose="020B0503030303020204" pitchFamily="34" charset="0"/>
                <a:ea typeface="SamsungOne-400" panose="020B0503030303020204" pitchFamily="34" charset="0"/>
                <a:cs typeface="Times New Roman" panose="02020603050405020304" pitchFamily="18" charset="0"/>
              </a:rPr>
              <a:t>xứng</a:t>
            </a:r>
            <a:endParaRPr lang="en-US" altLang="ko-KR" b="1" dirty="0">
              <a:latin typeface="SamsungOne-400" panose="020B0503030303020204" pitchFamily="34" charset="0"/>
              <a:ea typeface="SamsungOne-400" panose="020B0503030303020204" pitchFamily="34" charset="0"/>
              <a:cs typeface="Times New Roman" panose="02020603050405020304" pitchFamily="18" charset="0"/>
            </a:endParaRPr>
          </a:p>
        </p:txBody>
      </p:sp>
      <p:grpSp>
        <p:nvGrpSpPr>
          <p:cNvPr id="17" name="그룹 16">
            <a:extLst>
              <a:ext uri="{FF2B5EF4-FFF2-40B4-BE49-F238E27FC236}">
                <a16:creationId xmlns:a16="http://schemas.microsoft.com/office/drawing/2014/main" id="{53D8E668-1169-40EF-AE52-D7F8618045B6}"/>
              </a:ext>
            </a:extLst>
          </p:cNvPr>
          <p:cNvGrpSpPr/>
          <p:nvPr/>
        </p:nvGrpSpPr>
        <p:grpSpPr>
          <a:xfrm>
            <a:off x="3023479" y="2325304"/>
            <a:ext cx="3855865" cy="2365011"/>
            <a:chOff x="3023480" y="2981325"/>
            <a:chExt cx="3855865" cy="2365011"/>
          </a:xfrm>
        </p:grpSpPr>
        <p:grpSp>
          <p:nvGrpSpPr>
            <p:cNvPr id="18" name="그룹 17">
              <a:extLst>
                <a:ext uri="{FF2B5EF4-FFF2-40B4-BE49-F238E27FC236}">
                  <a16:creationId xmlns:a16="http://schemas.microsoft.com/office/drawing/2014/main" id="{063E7906-1D99-49D3-B36B-CC4BD1153454}"/>
                </a:ext>
              </a:extLst>
            </p:cNvPr>
            <p:cNvGrpSpPr/>
            <p:nvPr/>
          </p:nvGrpSpPr>
          <p:grpSpPr>
            <a:xfrm flipH="1">
              <a:off x="3023480" y="2981325"/>
              <a:ext cx="3855865" cy="1645803"/>
              <a:chOff x="3023480" y="2981325"/>
              <a:chExt cx="3855865" cy="1645803"/>
            </a:xfrm>
          </p:grpSpPr>
          <p:cxnSp>
            <p:nvCxnSpPr>
              <p:cNvPr id="21" name="직선 연결선 20">
                <a:extLst>
                  <a:ext uri="{FF2B5EF4-FFF2-40B4-BE49-F238E27FC236}">
                    <a16:creationId xmlns:a16="http://schemas.microsoft.com/office/drawing/2014/main" id="{74B2E9C9-D2B2-4549-A84B-271BF69E97F0}"/>
                  </a:ext>
                </a:extLst>
              </p:cNvPr>
              <p:cNvCxnSpPr/>
              <p:nvPr/>
            </p:nvCxnSpPr>
            <p:spPr>
              <a:xfrm>
                <a:off x="3023480" y="4479540"/>
                <a:ext cx="3855865" cy="0"/>
              </a:xfrm>
              <a:prstGeom prst="line">
                <a:avLst/>
              </a:prstGeom>
              <a:noFill/>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2" name="직사각형 69">
                <a:extLst>
                  <a:ext uri="{FF2B5EF4-FFF2-40B4-BE49-F238E27FC236}">
                    <a16:creationId xmlns:a16="http://schemas.microsoft.com/office/drawing/2014/main" id="{35D29AC5-3C49-4F7B-9E71-85CC13655212}"/>
                  </a:ext>
                </a:extLst>
              </p:cNvPr>
              <p:cNvSpPr/>
              <p:nvPr/>
            </p:nvSpPr>
            <p:spPr>
              <a:xfrm>
                <a:off x="3023481" y="3248818"/>
                <a:ext cx="3855864" cy="1175288"/>
              </a:xfrm>
              <a:custGeom>
                <a:avLst/>
                <a:gdLst>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4" fmla="*/ 0 w 3855864"/>
                  <a:gd name="connsiteY4" fmla="*/ 0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4" fmla="*/ 91440 w 3855864"/>
                  <a:gd name="connsiteY4" fmla="*/ 91440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0" fmla="*/ 3855864 w 3855864"/>
                  <a:gd name="connsiteY0" fmla="*/ 0 h 390525"/>
                  <a:gd name="connsiteX1" fmla="*/ 3855864 w 3855864"/>
                  <a:gd name="connsiteY1" fmla="*/ 390525 h 390525"/>
                  <a:gd name="connsiteX2" fmla="*/ 0 w 3855864"/>
                  <a:gd name="connsiteY2" fmla="*/ 390525 h 390525"/>
                  <a:gd name="connsiteX0" fmla="*/ 3855864 w 3855864"/>
                  <a:gd name="connsiteY0" fmla="*/ 0 h 390525"/>
                  <a:gd name="connsiteX1" fmla="*/ 3855864 w 3855864"/>
                  <a:gd name="connsiteY1" fmla="*/ 390525 h 390525"/>
                  <a:gd name="connsiteX2" fmla="*/ 1526294 w 3855864"/>
                  <a:gd name="connsiteY2" fmla="*/ 387350 h 390525"/>
                  <a:gd name="connsiteX3" fmla="*/ 0 w 3855864"/>
                  <a:gd name="connsiteY3" fmla="*/ 390525 h 390525"/>
                  <a:gd name="connsiteX0" fmla="*/ 3855864 w 3855864"/>
                  <a:gd name="connsiteY0" fmla="*/ 3175 h 3175"/>
                  <a:gd name="connsiteX1" fmla="*/ 1526294 w 3855864"/>
                  <a:gd name="connsiteY1" fmla="*/ 0 h 3175"/>
                  <a:gd name="connsiteX2" fmla="*/ 0 w 3855864"/>
                  <a:gd name="connsiteY2" fmla="*/ 3175 h 3175"/>
                  <a:gd name="connsiteX0" fmla="*/ 10000 w 10000"/>
                  <a:gd name="connsiteY0" fmla="*/ 3330000 h 3330000"/>
                  <a:gd name="connsiteX1" fmla="*/ 4987 w 10000"/>
                  <a:gd name="connsiteY1" fmla="*/ 0 h 3330000"/>
                  <a:gd name="connsiteX2" fmla="*/ 0 w 10000"/>
                  <a:gd name="connsiteY2" fmla="*/ 3330000 h 3330000"/>
                  <a:gd name="connsiteX0" fmla="*/ 10000 w 10000"/>
                  <a:gd name="connsiteY0" fmla="*/ 3330000 h 3330000"/>
                  <a:gd name="connsiteX1" fmla="*/ 4987 w 10000"/>
                  <a:gd name="connsiteY1" fmla="*/ 0 h 3330000"/>
                  <a:gd name="connsiteX2" fmla="*/ 0 w 10000"/>
                  <a:gd name="connsiteY2" fmla="*/ 3330000 h 3330000"/>
                  <a:gd name="connsiteX0" fmla="*/ 10000 w 10000"/>
                  <a:gd name="connsiteY0" fmla="*/ 3330000 h 3343119"/>
                  <a:gd name="connsiteX1" fmla="*/ 4987 w 10000"/>
                  <a:gd name="connsiteY1" fmla="*/ 0 h 3343119"/>
                  <a:gd name="connsiteX2" fmla="*/ 0 w 10000"/>
                  <a:gd name="connsiteY2" fmla="*/ 3330000 h 3343119"/>
                  <a:gd name="connsiteX0" fmla="*/ 10000 w 10000"/>
                  <a:gd name="connsiteY0" fmla="*/ 3330000 h 3343119"/>
                  <a:gd name="connsiteX1" fmla="*/ 4987 w 10000"/>
                  <a:gd name="connsiteY1" fmla="*/ 0 h 3343119"/>
                  <a:gd name="connsiteX2" fmla="*/ 0 w 10000"/>
                  <a:gd name="connsiteY2" fmla="*/ 3330000 h 3343119"/>
                  <a:gd name="connsiteX0" fmla="*/ 10000 w 10000"/>
                  <a:gd name="connsiteY0" fmla="*/ 3333166 h 3333167"/>
                  <a:gd name="connsiteX1" fmla="*/ 4987 w 10000"/>
                  <a:gd name="connsiteY1" fmla="*/ 3166 h 3333167"/>
                  <a:gd name="connsiteX2" fmla="*/ 3053 w 10000"/>
                  <a:gd name="connsiteY2" fmla="*/ 2735938 h 3333167"/>
                  <a:gd name="connsiteX3" fmla="*/ 0 w 10000"/>
                  <a:gd name="connsiteY3" fmla="*/ 3333166 h 3333167"/>
                  <a:gd name="connsiteX0" fmla="*/ 10000 w 10000"/>
                  <a:gd name="connsiteY0" fmla="*/ 3330869 h 3338790"/>
                  <a:gd name="connsiteX1" fmla="*/ 4987 w 10000"/>
                  <a:gd name="connsiteY1" fmla="*/ 869 h 3338790"/>
                  <a:gd name="connsiteX2" fmla="*/ 3078 w 10000"/>
                  <a:gd name="connsiteY2" fmla="*/ 3005109 h 3338790"/>
                  <a:gd name="connsiteX3" fmla="*/ 0 w 10000"/>
                  <a:gd name="connsiteY3" fmla="*/ 3330869 h 3338790"/>
                  <a:gd name="connsiteX0" fmla="*/ 10000 w 10000"/>
                  <a:gd name="connsiteY0" fmla="*/ 3330917 h 3338836"/>
                  <a:gd name="connsiteX1" fmla="*/ 4987 w 10000"/>
                  <a:gd name="connsiteY1" fmla="*/ 917 h 3338836"/>
                  <a:gd name="connsiteX2" fmla="*/ 3078 w 10000"/>
                  <a:gd name="connsiteY2" fmla="*/ 3005157 h 3338836"/>
                  <a:gd name="connsiteX3" fmla="*/ 0 w 10000"/>
                  <a:gd name="connsiteY3" fmla="*/ 3330917 h 3338836"/>
                  <a:gd name="connsiteX0" fmla="*/ 10000 w 10000"/>
                  <a:gd name="connsiteY0" fmla="*/ 3354507 h 3362426"/>
                  <a:gd name="connsiteX1" fmla="*/ 7820 w 10000"/>
                  <a:gd name="connsiteY1" fmla="*/ 1698560 h 3362426"/>
                  <a:gd name="connsiteX2" fmla="*/ 4987 w 10000"/>
                  <a:gd name="connsiteY2" fmla="*/ 24507 h 3362426"/>
                  <a:gd name="connsiteX3" fmla="*/ 3078 w 10000"/>
                  <a:gd name="connsiteY3" fmla="*/ 3028747 h 3362426"/>
                  <a:gd name="connsiteX4" fmla="*/ 0 w 10000"/>
                  <a:gd name="connsiteY4" fmla="*/ 3354507 h 3362426"/>
                  <a:gd name="connsiteX0" fmla="*/ 10000 w 10000"/>
                  <a:gd name="connsiteY0" fmla="*/ 3330210 h 3338129"/>
                  <a:gd name="connsiteX1" fmla="*/ 6643 w 10000"/>
                  <a:gd name="connsiteY1" fmla="*/ 2850622 h 3338129"/>
                  <a:gd name="connsiteX2" fmla="*/ 4987 w 10000"/>
                  <a:gd name="connsiteY2" fmla="*/ 210 h 3338129"/>
                  <a:gd name="connsiteX3" fmla="*/ 3078 w 10000"/>
                  <a:gd name="connsiteY3" fmla="*/ 3004450 h 3338129"/>
                  <a:gd name="connsiteX4" fmla="*/ 0 w 10000"/>
                  <a:gd name="connsiteY4" fmla="*/ 3330210 h 3338129"/>
                  <a:gd name="connsiteX0" fmla="*/ 10000 w 10000"/>
                  <a:gd name="connsiteY0" fmla="*/ 3330210 h 3354357"/>
                  <a:gd name="connsiteX1" fmla="*/ 6643 w 10000"/>
                  <a:gd name="connsiteY1" fmla="*/ 2850622 h 3354357"/>
                  <a:gd name="connsiteX2" fmla="*/ 4987 w 10000"/>
                  <a:gd name="connsiteY2" fmla="*/ 210 h 3354357"/>
                  <a:gd name="connsiteX3" fmla="*/ 3078 w 10000"/>
                  <a:gd name="connsiteY3" fmla="*/ 3004450 h 3354357"/>
                  <a:gd name="connsiteX4" fmla="*/ 0 w 10000"/>
                  <a:gd name="connsiteY4" fmla="*/ 3330210 h 3354357"/>
                  <a:gd name="connsiteX0" fmla="*/ 10000 w 10000"/>
                  <a:gd name="connsiteY0" fmla="*/ 3330210 h 3360336"/>
                  <a:gd name="connsiteX1" fmla="*/ 6643 w 10000"/>
                  <a:gd name="connsiteY1" fmla="*/ 2850622 h 3360336"/>
                  <a:gd name="connsiteX2" fmla="*/ 4987 w 10000"/>
                  <a:gd name="connsiteY2" fmla="*/ 210 h 3360336"/>
                  <a:gd name="connsiteX3" fmla="*/ 3078 w 10000"/>
                  <a:gd name="connsiteY3" fmla="*/ 3004450 h 3360336"/>
                  <a:gd name="connsiteX4" fmla="*/ 0 w 10000"/>
                  <a:gd name="connsiteY4" fmla="*/ 3330210 h 3360336"/>
                  <a:gd name="connsiteX0" fmla="*/ 10000 w 10000"/>
                  <a:gd name="connsiteY0" fmla="*/ 3330036 h 3360162"/>
                  <a:gd name="connsiteX1" fmla="*/ 6643 w 10000"/>
                  <a:gd name="connsiteY1" fmla="*/ 2850448 h 3360162"/>
                  <a:gd name="connsiteX2" fmla="*/ 4987 w 10000"/>
                  <a:gd name="connsiteY2" fmla="*/ 36 h 3360162"/>
                  <a:gd name="connsiteX3" fmla="*/ 3078 w 10000"/>
                  <a:gd name="connsiteY3" fmla="*/ 3004276 h 3360162"/>
                  <a:gd name="connsiteX4" fmla="*/ 0 w 10000"/>
                  <a:gd name="connsiteY4" fmla="*/ 3330036 h 3360162"/>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00 w 10000"/>
                  <a:gd name="connsiteY0" fmla="*/ 3336785 h 3361100"/>
                  <a:gd name="connsiteX1" fmla="*/ 6643 w 10000"/>
                  <a:gd name="connsiteY1" fmla="*/ 2857197 h 3361100"/>
                  <a:gd name="connsiteX2" fmla="*/ 5839 w 10000"/>
                  <a:gd name="connsiteY2" fmla="*/ 0 h 3361100"/>
                  <a:gd name="connsiteX3" fmla="*/ 3078 w 10000"/>
                  <a:gd name="connsiteY3" fmla="*/ 3011025 h 3361100"/>
                  <a:gd name="connsiteX4" fmla="*/ 0 w 10000"/>
                  <a:gd name="connsiteY4" fmla="*/ 3336785 h 3361100"/>
                  <a:gd name="connsiteX0" fmla="*/ 10000 w 10000"/>
                  <a:gd name="connsiteY0" fmla="*/ 3336785 h 3361100"/>
                  <a:gd name="connsiteX1" fmla="*/ 6643 w 10000"/>
                  <a:gd name="connsiteY1" fmla="*/ 2857197 h 3361100"/>
                  <a:gd name="connsiteX2" fmla="*/ 5839 w 10000"/>
                  <a:gd name="connsiteY2" fmla="*/ 0 h 3361100"/>
                  <a:gd name="connsiteX3" fmla="*/ 3053 w 10000"/>
                  <a:gd name="connsiteY3" fmla="*/ 2814209 h 3361100"/>
                  <a:gd name="connsiteX4" fmla="*/ 0 w 10000"/>
                  <a:gd name="connsiteY4" fmla="*/ 3336785 h 3361100"/>
                  <a:gd name="connsiteX0" fmla="*/ 10000 w 10000"/>
                  <a:gd name="connsiteY0" fmla="*/ 3336785 h 3361100"/>
                  <a:gd name="connsiteX1" fmla="*/ 6643 w 10000"/>
                  <a:gd name="connsiteY1" fmla="*/ 2857197 h 3361100"/>
                  <a:gd name="connsiteX2" fmla="*/ 5839 w 10000"/>
                  <a:gd name="connsiteY2" fmla="*/ 0 h 3361100"/>
                  <a:gd name="connsiteX3" fmla="*/ 3053 w 10000"/>
                  <a:gd name="connsiteY3" fmla="*/ 2814209 h 3361100"/>
                  <a:gd name="connsiteX4" fmla="*/ 0 w 10000"/>
                  <a:gd name="connsiteY4" fmla="*/ 3336785 h 3361100"/>
                  <a:gd name="connsiteX0" fmla="*/ 10000 w 10000"/>
                  <a:gd name="connsiteY0" fmla="*/ 3336785 h 3361100"/>
                  <a:gd name="connsiteX1" fmla="*/ 6643 w 10000"/>
                  <a:gd name="connsiteY1" fmla="*/ 2857197 h 3361100"/>
                  <a:gd name="connsiteX2" fmla="*/ 5839 w 10000"/>
                  <a:gd name="connsiteY2" fmla="*/ 0 h 3361100"/>
                  <a:gd name="connsiteX3" fmla="*/ 3053 w 10000"/>
                  <a:gd name="connsiteY3" fmla="*/ 2814209 h 3361100"/>
                  <a:gd name="connsiteX4" fmla="*/ 0 w 10000"/>
                  <a:gd name="connsiteY4" fmla="*/ 3336785 h 3361100"/>
                  <a:gd name="connsiteX0" fmla="*/ 10000 w 10000"/>
                  <a:gd name="connsiteY0" fmla="*/ 3336785 h 3349631"/>
                  <a:gd name="connsiteX1" fmla="*/ 6662 w 10000"/>
                  <a:gd name="connsiteY1" fmla="*/ 2755398 h 3349631"/>
                  <a:gd name="connsiteX2" fmla="*/ 5839 w 10000"/>
                  <a:gd name="connsiteY2" fmla="*/ 0 h 3349631"/>
                  <a:gd name="connsiteX3" fmla="*/ 3053 w 10000"/>
                  <a:gd name="connsiteY3" fmla="*/ 2814209 h 3349631"/>
                  <a:gd name="connsiteX4" fmla="*/ 0 w 10000"/>
                  <a:gd name="connsiteY4" fmla="*/ 3336785 h 334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3349631">
                    <a:moveTo>
                      <a:pt x="10000" y="3336785"/>
                    </a:moveTo>
                    <a:cubicBezTo>
                      <a:pt x="9464" y="3386554"/>
                      <a:pt x="7355" y="3311529"/>
                      <a:pt x="6662" y="2755398"/>
                    </a:cubicBezTo>
                    <a:cubicBezTo>
                      <a:pt x="5969" y="2199267"/>
                      <a:pt x="6392" y="10557"/>
                      <a:pt x="5839" y="0"/>
                    </a:cubicBezTo>
                    <a:cubicBezTo>
                      <a:pt x="5121" y="-1509"/>
                      <a:pt x="4415" y="2183427"/>
                      <a:pt x="3053" y="2814209"/>
                    </a:cubicBezTo>
                    <a:cubicBezTo>
                      <a:pt x="1852" y="3370340"/>
                      <a:pt x="540" y="3318688"/>
                      <a:pt x="0" y="3336785"/>
                    </a:cubicBezTo>
                  </a:path>
                </a:pathLst>
              </a:custGeom>
              <a:noFill/>
              <a:ln w="28575">
                <a:solidFill>
                  <a:srgbClr val="193EB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6" name="직선 연결선 25">
                <a:extLst>
                  <a:ext uri="{FF2B5EF4-FFF2-40B4-BE49-F238E27FC236}">
                    <a16:creationId xmlns:a16="http://schemas.microsoft.com/office/drawing/2014/main" id="{25433CC7-6DC5-4248-A315-B07AC508245B}"/>
                  </a:ext>
                </a:extLst>
              </p:cNvPr>
              <p:cNvCxnSpPr/>
              <p:nvPr/>
            </p:nvCxnSpPr>
            <p:spPr>
              <a:xfrm>
                <a:off x="4739480" y="2981325"/>
                <a:ext cx="0" cy="1621992"/>
              </a:xfrm>
              <a:prstGeom prst="line">
                <a:avLst/>
              </a:prstGeom>
              <a:noFill/>
              <a:ln>
                <a:solidFill>
                  <a:srgbClr val="FF0000"/>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7" name="직선 연결선 26">
                <a:extLst>
                  <a:ext uri="{FF2B5EF4-FFF2-40B4-BE49-F238E27FC236}">
                    <a16:creationId xmlns:a16="http://schemas.microsoft.com/office/drawing/2014/main" id="{3C813764-1938-4F9A-BF51-AC3D0CFFF8EB}"/>
                  </a:ext>
                </a:extLst>
              </p:cNvPr>
              <p:cNvCxnSpPr/>
              <p:nvPr/>
            </p:nvCxnSpPr>
            <p:spPr>
              <a:xfrm>
                <a:off x="4944348" y="3005136"/>
                <a:ext cx="0" cy="1621992"/>
              </a:xfrm>
              <a:prstGeom prst="line">
                <a:avLst/>
              </a:prstGeom>
              <a:noFill/>
              <a:ln>
                <a:solidFill>
                  <a:srgbClr val="00B050"/>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A7B86C1-90D5-4AF3-9616-A535EC7137FC}"/>
                    </a:ext>
                  </a:extLst>
                </p:cNvPr>
                <p:cNvSpPr txBox="1"/>
                <p:nvPr/>
              </p:nvSpPr>
              <p:spPr>
                <a:xfrm>
                  <a:off x="4821024" y="4643017"/>
                  <a:ext cx="539955"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ko-KR" i="1" smtClean="0">
                            <a:solidFill>
                              <a:schemeClr val="tx1">
                                <a:lumMod val="85000"/>
                                <a:lumOff val="15000"/>
                              </a:schemeClr>
                            </a:solidFill>
                            <a:latin typeface="Cambria Math" panose="02040503050406030204" pitchFamily="18" charset="0"/>
                            <a:cs typeface="Times New Roman" panose="02020603050405020304" pitchFamily="18" charset="0"/>
                          </a:rPr>
                          <m:t>𝑚</m:t>
                        </m:r>
                        <m:r>
                          <a:rPr lang="en-US" altLang="ko-KR" b="0" i="1" smtClean="0">
                            <a:solidFill>
                              <a:schemeClr val="tx1">
                                <a:lumMod val="85000"/>
                                <a:lumOff val="15000"/>
                              </a:schemeClr>
                            </a:solidFill>
                            <a:latin typeface="Cambria Math" panose="02040503050406030204" pitchFamily="18" charset="0"/>
                            <a:cs typeface="Times New Roman" panose="02020603050405020304" pitchFamily="18" charset="0"/>
                          </a:rPr>
                          <m:t>  </m:t>
                        </m:r>
                        <m:acc>
                          <m:accPr>
                            <m:chr m:val="̅"/>
                            <m:ctrlPr>
                              <a:rPr lang="en-US" altLang="ko-KR" i="1">
                                <a:solidFill>
                                  <a:schemeClr val="tx1">
                                    <a:lumMod val="85000"/>
                                    <a:lumOff val="15000"/>
                                  </a:schemeClr>
                                </a:solidFill>
                                <a:latin typeface="Cambria Math" panose="02040503050406030204" pitchFamily="18" charset="0"/>
                                <a:cs typeface="Times New Roman" panose="02020603050405020304" pitchFamily="18" charset="0"/>
                              </a:rPr>
                            </m:ctrlPr>
                          </m:accPr>
                          <m:e>
                            <m:r>
                              <a:rPr lang="en-US" altLang="ko-KR" i="1">
                                <a:solidFill>
                                  <a:schemeClr val="tx1">
                                    <a:lumMod val="85000"/>
                                    <a:lumOff val="15000"/>
                                  </a:schemeClr>
                                </a:solidFill>
                                <a:latin typeface="Cambria Math" panose="02040503050406030204" pitchFamily="18" charset="0"/>
                                <a:cs typeface="Times New Roman" panose="02020603050405020304" pitchFamily="18" charset="0"/>
                              </a:rPr>
                              <m:t>𝑥</m:t>
                            </m:r>
                            <m:r>
                              <a:rPr lang="en-US" altLang="ko-KR" i="1">
                                <a:solidFill>
                                  <a:schemeClr val="tx1">
                                    <a:lumMod val="85000"/>
                                    <a:lumOff val="15000"/>
                                  </a:schemeClr>
                                </a:solidFill>
                                <a:latin typeface="Cambria Math" panose="02040503050406030204" pitchFamily="18" charset="0"/>
                                <a:cs typeface="Times New Roman" panose="02020603050405020304" pitchFamily="18" charset="0"/>
                              </a:rPr>
                              <m:t> </m:t>
                            </m:r>
                          </m:e>
                        </m:acc>
                      </m:oMath>
                    </m:oMathPara>
                  </a14:m>
                  <a:endParaRPr lang="en-US" altLang="ko-KR" i="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mc:Choice>
          <mc:Fallback xmlns="">
            <p:sp>
              <p:nvSpPr>
                <p:cNvPr id="19" name="TextBox 18">
                  <a:extLst>
                    <a:ext uri="{FF2B5EF4-FFF2-40B4-BE49-F238E27FC236}">
                      <a16:creationId xmlns:a16="http://schemas.microsoft.com/office/drawing/2014/main" id="{0A7B86C1-90D5-4AF3-9616-A535EC7137FC}"/>
                    </a:ext>
                  </a:extLst>
                </p:cNvPr>
                <p:cNvSpPr txBox="1">
                  <a:spLocks noRot="1" noChangeAspect="1" noMove="1" noResize="1" noEditPoints="1" noAdjustHandles="1" noChangeArrowheads="1" noChangeShapeType="1" noTextEdit="1"/>
                </p:cNvSpPr>
                <p:nvPr/>
              </p:nvSpPr>
              <p:spPr>
                <a:xfrm>
                  <a:off x="4821024" y="4643017"/>
                  <a:ext cx="539955" cy="276999"/>
                </a:xfrm>
                <a:prstGeom prst="rect">
                  <a:avLst/>
                </a:prstGeom>
                <a:blipFill>
                  <a:blip r:embed="rId3"/>
                  <a:stretch>
                    <a:fillRect l="-11364" r="-64773" b="-22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CD46B11-E8C3-452E-8ECD-D60745733BB7}"/>
                    </a:ext>
                  </a:extLst>
                </p:cNvPr>
                <p:cNvSpPr txBox="1"/>
                <p:nvPr/>
              </p:nvSpPr>
              <p:spPr>
                <a:xfrm>
                  <a:off x="4654953" y="5069337"/>
                  <a:ext cx="592919" cy="276999"/>
                </a:xfrm>
                <a:prstGeom prst="rect">
                  <a:avLst/>
                </a:prstGeom>
                <a:noFill/>
              </p:spPr>
              <p:txBody>
                <a:bodyPr wrap="none" lIns="0" tIns="0" rIns="0" bIns="0" rtlCol="0">
                  <a:spAutoFit/>
                </a:bodyPr>
                <a:lstStyle/>
                <a:p>
                  <a:pPr algn="ctr"/>
                  <a14:m>
                    <m:oMathPara xmlns:m="http://schemas.openxmlformats.org/officeDocument/2006/math">
                      <m:oMathParaPr>
                        <m:jc m:val="center"/>
                      </m:oMathParaPr>
                      <m:oMath xmlns:m="http://schemas.openxmlformats.org/officeDocument/2006/math">
                        <m:r>
                          <m:rPr>
                            <m:nor/>
                          </m:rPr>
                          <a:rPr lang="ko-KR" altLang="en-US" dirty="0">
                            <a:solidFill>
                              <a:schemeClr val="tx1">
                                <a:lumMod val="85000"/>
                                <a:lumOff val="15000"/>
                              </a:schemeClr>
                            </a:solidFill>
                            <a:latin typeface="SamsungOne-400" panose="020B0503030303020204" pitchFamily="34" charset="0"/>
                            <a:ea typeface="SamsungOne-400" panose="020B0503030303020204" pitchFamily="34" charset="0"/>
                          </a:rPr>
                          <m:t>𝜍</m:t>
                        </m:r>
                        <m:r>
                          <a:rPr lang="en-US" altLang="ko-KR" i="1" smtClean="0">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&gt;</m:t>
                        </m:r>
                        <m:r>
                          <a:rPr lang="en-US" altLang="ko-KR" b="0" i="1" smtClean="0">
                            <a:solidFill>
                              <a:schemeClr val="tx1">
                                <a:lumMod val="85000"/>
                                <a:lumOff val="15000"/>
                              </a:schemeClr>
                            </a:solidFill>
                            <a:latin typeface="Cambria Math" panose="02040503050406030204" pitchFamily="18" charset="0"/>
                            <a:cs typeface="Times New Roman" panose="02020603050405020304" pitchFamily="18" charset="0"/>
                          </a:rPr>
                          <m:t>0</m:t>
                        </m:r>
                      </m:oMath>
                    </m:oMathPara>
                  </a14:m>
                  <a:endParaRPr lang="en-US" altLang="ko-KR" i="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mc:Choice>
          <mc:Fallback xmlns="">
            <p:sp>
              <p:nvSpPr>
                <p:cNvPr id="20" name="TextBox 19">
                  <a:extLst>
                    <a:ext uri="{FF2B5EF4-FFF2-40B4-BE49-F238E27FC236}">
                      <a16:creationId xmlns:a16="http://schemas.microsoft.com/office/drawing/2014/main" id="{1CD46B11-E8C3-452E-8ECD-D60745733BB7}"/>
                    </a:ext>
                  </a:extLst>
                </p:cNvPr>
                <p:cNvSpPr txBox="1">
                  <a:spLocks noRot="1" noChangeAspect="1" noMove="1" noResize="1" noEditPoints="1" noAdjustHandles="1" noChangeArrowheads="1" noChangeShapeType="1" noTextEdit="1"/>
                </p:cNvSpPr>
                <p:nvPr/>
              </p:nvSpPr>
              <p:spPr>
                <a:xfrm>
                  <a:off x="4654953" y="5069337"/>
                  <a:ext cx="592919" cy="276999"/>
                </a:xfrm>
                <a:prstGeom prst="rect">
                  <a:avLst/>
                </a:prstGeom>
                <a:blipFill>
                  <a:blip r:embed="rId4"/>
                  <a:stretch>
                    <a:fillRect l="-14433" r="-3093" b="-28889"/>
                  </a:stretch>
                </a:blipFill>
              </p:spPr>
              <p:txBody>
                <a:bodyPr/>
                <a:lstStyle/>
                <a:p>
                  <a:r>
                    <a:rPr lang="ko-KR" altLang="en-US">
                      <a:noFill/>
                    </a:rPr>
                    <a:t> </a:t>
                  </a:r>
                </a:p>
              </p:txBody>
            </p:sp>
          </mc:Fallback>
        </mc:AlternateContent>
      </p:grpSp>
      <p:sp>
        <p:nvSpPr>
          <p:cNvPr id="28" name="직사각형 27">
            <a:extLst>
              <a:ext uri="{FF2B5EF4-FFF2-40B4-BE49-F238E27FC236}">
                <a16:creationId xmlns:a16="http://schemas.microsoft.com/office/drawing/2014/main" id="{22487A04-B2EE-4287-83CC-CCDF2901351F}"/>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Thống kê mẫu</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526250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Thống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kê</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mô</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tả</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03</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14" name="직사각형 13">
            <a:extLst>
              <a:ext uri="{FF2B5EF4-FFF2-40B4-BE49-F238E27FC236}">
                <a16:creationId xmlns:a16="http://schemas.microsoft.com/office/drawing/2014/main" id="{48EA92EB-2B50-4D51-BBBC-19AABF6A833A}"/>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Thống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kê</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mẫu</a:t>
            </a:r>
            <a:r>
              <a:rPr lang="en-US" altLang="ko-KR" sz="1400" dirty="0">
                <a:solidFill>
                  <a:schemeClr val="tx1"/>
                </a:solidFill>
                <a:latin typeface="SamsungOne-400" panose="020B0503030303020204" pitchFamily="34" charset="0"/>
                <a:ea typeface="SamsungOne-400" panose="020B0503030303020204" pitchFamily="34" charset="0"/>
              </a:rPr>
              <a:t>:</a:t>
            </a:r>
          </a:p>
        </p:txBody>
      </p:sp>
      <p:grpSp>
        <p:nvGrpSpPr>
          <p:cNvPr id="2" name="그룹 1"/>
          <p:cNvGrpSpPr/>
          <p:nvPr/>
        </p:nvGrpSpPr>
        <p:grpSpPr>
          <a:xfrm>
            <a:off x="774948" y="1844824"/>
            <a:ext cx="8352928" cy="3656017"/>
            <a:chOff x="774948" y="1773237"/>
            <a:chExt cx="8352928" cy="3656017"/>
          </a:xfrm>
        </p:grpSpPr>
        <p:sp>
          <p:nvSpPr>
            <p:cNvPr id="84" name="직사각형 83">
              <a:extLst>
                <a:ext uri="{FF2B5EF4-FFF2-40B4-BE49-F238E27FC236}">
                  <a16:creationId xmlns:a16="http://schemas.microsoft.com/office/drawing/2014/main" id="{5926CFC9-084C-4E02-9D1C-3D7ED8850ACF}"/>
                </a:ext>
              </a:extLst>
            </p:cNvPr>
            <p:cNvSpPr/>
            <p:nvPr/>
          </p:nvSpPr>
          <p:spPr>
            <a:xfrm>
              <a:off x="774948" y="1773237"/>
              <a:ext cx="8352928" cy="36560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30" name="그룹 129">
              <a:extLst>
                <a:ext uri="{FF2B5EF4-FFF2-40B4-BE49-F238E27FC236}">
                  <a16:creationId xmlns:a16="http://schemas.microsoft.com/office/drawing/2014/main" id="{708FDC26-ECEA-4F37-91ED-483332E806AB}"/>
                </a:ext>
              </a:extLst>
            </p:cNvPr>
            <p:cNvGrpSpPr/>
            <p:nvPr/>
          </p:nvGrpSpPr>
          <p:grpSpPr>
            <a:xfrm>
              <a:off x="1044915" y="2015914"/>
              <a:ext cx="7812993" cy="3170661"/>
              <a:chOff x="861408" y="1843669"/>
              <a:chExt cx="7812993" cy="3170661"/>
            </a:xfrm>
          </p:grpSpPr>
          <p:grpSp>
            <p:nvGrpSpPr>
              <p:cNvPr id="90" name="그룹 89">
                <a:extLst>
                  <a:ext uri="{FF2B5EF4-FFF2-40B4-BE49-F238E27FC236}">
                    <a16:creationId xmlns:a16="http://schemas.microsoft.com/office/drawing/2014/main" id="{D9EF1AB6-EBE2-48D3-AD6A-5928C163E749}"/>
                  </a:ext>
                </a:extLst>
              </p:cNvPr>
              <p:cNvGrpSpPr/>
              <p:nvPr/>
            </p:nvGrpSpPr>
            <p:grpSpPr>
              <a:xfrm>
                <a:off x="4930353" y="1843669"/>
                <a:ext cx="3744048" cy="3170661"/>
                <a:chOff x="5341935" y="1711873"/>
                <a:chExt cx="3744048" cy="3170661"/>
              </a:xfrm>
            </p:grpSpPr>
            <p:sp>
              <p:nvSpPr>
                <p:cNvPr id="36" name="TextBox 35">
                  <a:extLst>
                    <a:ext uri="{FF2B5EF4-FFF2-40B4-BE49-F238E27FC236}">
                      <a16:creationId xmlns:a16="http://schemas.microsoft.com/office/drawing/2014/main" id="{B22E5FD0-A8A5-41EB-AE8B-8231E4038411}"/>
                    </a:ext>
                  </a:extLst>
                </p:cNvPr>
                <p:cNvSpPr txBox="1"/>
                <p:nvPr/>
              </p:nvSpPr>
              <p:spPr>
                <a:xfrm>
                  <a:off x="5341935" y="4235141"/>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-4</a:t>
                  </a:r>
                  <a:endPar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p:txBody>
            </p:sp>
            <p:grpSp>
              <p:nvGrpSpPr>
                <p:cNvPr id="4" name="그룹 3">
                  <a:extLst>
                    <a:ext uri="{FF2B5EF4-FFF2-40B4-BE49-F238E27FC236}">
                      <a16:creationId xmlns:a16="http://schemas.microsoft.com/office/drawing/2014/main" id="{B1CDA61C-C702-42C6-A34B-16F10CFB122C}"/>
                    </a:ext>
                  </a:extLst>
                </p:cNvPr>
                <p:cNvGrpSpPr/>
                <p:nvPr/>
              </p:nvGrpSpPr>
              <p:grpSpPr>
                <a:xfrm>
                  <a:off x="5538150" y="1711873"/>
                  <a:ext cx="3547833" cy="2738712"/>
                  <a:chOff x="5538150" y="1711873"/>
                  <a:chExt cx="3547833" cy="2738712"/>
                </a:xfrm>
              </p:grpSpPr>
              <p:cxnSp>
                <p:nvCxnSpPr>
                  <p:cNvPr id="67" name="직선 화살표 연결선 66">
                    <a:extLst>
                      <a:ext uri="{FF2B5EF4-FFF2-40B4-BE49-F238E27FC236}">
                        <a16:creationId xmlns:a16="http://schemas.microsoft.com/office/drawing/2014/main" id="{86AC26B0-2F45-48E7-8990-5BD663D12460}"/>
                      </a:ext>
                    </a:extLst>
                  </p:cNvPr>
                  <p:cNvCxnSpPr>
                    <a:cxnSpLocks/>
                  </p:cNvCxnSpPr>
                  <p:nvPr/>
                </p:nvCxnSpPr>
                <p:spPr>
                  <a:xfrm>
                    <a:off x="5538150" y="4131383"/>
                    <a:ext cx="3350928" cy="0"/>
                  </a:xfrm>
                  <a:prstGeom prst="straightConnector1">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FE6AC5C7-BAC5-48F7-8FF7-3AF531199434}"/>
                      </a:ext>
                    </a:extLst>
                  </p:cNvPr>
                  <p:cNvCxnSpPr>
                    <a:cxnSpLocks/>
                  </p:cNvCxnSpPr>
                  <p:nvPr/>
                </p:nvCxnSpPr>
                <p:spPr>
                  <a:xfrm flipV="1">
                    <a:off x="7211465" y="1773238"/>
                    <a:ext cx="0" cy="2358145"/>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DB76F17C-D2B3-406F-A225-E8639944D9CA}"/>
                      </a:ext>
                    </a:extLst>
                  </p:cNvPr>
                  <p:cNvCxnSpPr/>
                  <p:nvPr/>
                </p:nvCxnSpPr>
                <p:spPr>
                  <a:xfrm rot="16200000">
                    <a:off x="7176037" y="4168763"/>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5B13FC69-E882-4433-8D0D-6C770D875364}"/>
                      </a:ext>
                    </a:extLst>
                  </p:cNvPr>
                  <p:cNvCxnSpPr/>
                  <p:nvPr/>
                </p:nvCxnSpPr>
                <p:spPr>
                  <a:xfrm rot="16200000">
                    <a:off x="6341971" y="4168763"/>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D81FE13C-A05B-4F78-AD26-54112A6EB228}"/>
                      </a:ext>
                    </a:extLst>
                  </p:cNvPr>
                  <p:cNvCxnSpPr/>
                  <p:nvPr/>
                </p:nvCxnSpPr>
                <p:spPr>
                  <a:xfrm rot="16200000">
                    <a:off x="6759004" y="4168763"/>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4C51158-32EA-42E4-AE6B-44DE26789B4E}"/>
                      </a:ext>
                    </a:extLst>
                  </p:cNvPr>
                  <p:cNvCxnSpPr/>
                  <p:nvPr/>
                </p:nvCxnSpPr>
                <p:spPr>
                  <a:xfrm rot="16200000">
                    <a:off x="7593070" y="4168763"/>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68C88BB4-59B0-44E5-A804-DD629DA2FE92}"/>
                      </a:ext>
                    </a:extLst>
                  </p:cNvPr>
                  <p:cNvCxnSpPr/>
                  <p:nvPr/>
                </p:nvCxnSpPr>
                <p:spPr>
                  <a:xfrm rot="16200000">
                    <a:off x="8010103" y="4168763"/>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55DF95B0-7C94-42E8-9580-F64D60CDF775}"/>
                      </a:ext>
                    </a:extLst>
                  </p:cNvPr>
                  <p:cNvCxnSpPr/>
                  <p:nvPr/>
                </p:nvCxnSpPr>
                <p:spPr>
                  <a:xfrm rot="16200000">
                    <a:off x="8844166" y="4168763"/>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8541D22-437D-45A8-B954-26D6549FE629}"/>
                      </a:ext>
                    </a:extLst>
                  </p:cNvPr>
                  <p:cNvSpPr txBox="1"/>
                  <p:nvPr/>
                </p:nvSpPr>
                <p:spPr>
                  <a:xfrm>
                    <a:off x="6175067" y="4235141"/>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a:t>
                    </a:r>
                    <a:r>
                      <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2</a:t>
                    </a:r>
                  </a:p>
                </p:txBody>
              </p:sp>
              <p:sp>
                <p:nvSpPr>
                  <p:cNvPr id="43" name="TextBox 42">
                    <a:extLst>
                      <a:ext uri="{FF2B5EF4-FFF2-40B4-BE49-F238E27FC236}">
                        <a16:creationId xmlns:a16="http://schemas.microsoft.com/office/drawing/2014/main" id="{4A6D2915-914D-48A8-9733-EA4446098612}"/>
                      </a:ext>
                    </a:extLst>
                  </p:cNvPr>
                  <p:cNvSpPr txBox="1"/>
                  <p:nvPr/>
                </p:nvSpPr>
                <p:spPr>
                  <a:xfrm>
                    <a:off x="6591633" y="4235141"/>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-1</a:t>
                    </a:r>
                    <a:endPar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p:txBody>
              </p:sp>
              <p:sp>
                <p:nvSpPr>
                  <p:cNvPr id="44" name="TextBox 43">
                    <a:extLst>
                      <a:ext uri="{FF2B5EF4-FFF2-40B4-BE49-F238E27FC236}">
                        <a16:creationId xmlns:a16="http://schemas.microsoft.com/office/drawing/2014/main" id="{3855C0C7-1B86-4D0C-89BE-359DC00788C4}"/>
                      </a:ext>
                    </a:extLst>
                  </p:cNvPr>
                  <p:cNvSpPr txBox="1"/>
                  <p:nvPr/>
                </p:nvSpPr>
                <p:spPr>
                  <a:xfrm>
                    <a:off x="7424765" y="4235141"/>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1</a:t>
                    </a:r>
                    <a:endPar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p:txBody>
              </p:sp>
              <p:sp>
                <p:nvSpPr>
                  <p:cNvPr id="45" name="TextBox 44">
                    <a:extLst>
                      <a:ext uri="{FF2B5EF4-FFF2-40B4-BE49-F238E27FC236}">
                        <a16:creationId xmlns:a16="http://schemas.microsoft.com/office/drawing/2014/main" id="{3C2372F0-83B5-496D-B9F4-36DB32923513}"/>
                      </a:ext>
                    </a:extLst>
                  </p:cNvPr>
                  <p:cNvSpPr txBox="1"/>
                  <p:nvPr/>
                </p:nvSpPr>
                <p:spPr>
                  <a:xfrm>
                    <a:off x="7841331" y="4235141"/>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2</a:t>
                    </a:r>
                    <a:endPar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p:txBody>
              </p:sp>
              <p:sp>
                <p:nvSpPr>
                  <p:cNvPr id="46" name="TextBox 45">
                    <a:extLst>
                      <a:ext uri="{FF2B5EF4-FFF2-40B4-BE49-F238E27FC236}">
                        <a16:creationId xmlns:a16="http://schemas.microsoft.com/office/drawing/2014/main" id="{1B60F2AA-9DE5-4EED-B5AC-DDB962609009}"/>
                      </a:ext>
                    </a:extLst>
                  </p:cNvPr>
                  <p:cNvSpPr txBox="1"/>
                  <p:nvPr/>
                </p:nvSpPr>
                <p:spPr>
                  <a:xfrm>
                    <a:off x="8674461" y="4235141"/>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4</a:t>
                    </a:r>
                    <a:endPar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p:txBody>
              </p:sp>
              <p:cxnSp>
                <p:nvCxnSpPr>
                  <p:cNvPr id="48" name="직선 연결선 47">
                    <a:extLst>
                      <a:ext uri="{FF2B5EF4-FFF2-40B4-BE49-F238E27FC236}">
                        <a16:creationId xmlns:a16="http://schemas.microsoft.com/office/drawing/2014/main" id="{0564BE90-3935-4EEF-8C67-DE9159481FA3}"/>
                      </a:ext>
                    </a:extLst>
                  </p:cNvPr>
                  <p:cNvCxnSpPr/>
                  <p:nvPr/>
                </p:nvCxnSpPr>
                <p:spPr>
                  <a:xfrm>
                    <a:off x="7144207" y="3655620"/>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51118406-82AC-4BED-931B-D4C9F6BD894C}"/>
                      </a:ext>
                    </a:extLst>
                  </p:cNvPr>
                  <p:cNvCxnSpPr/>
                  <p:nvPr/>
                </p:nvCxnSpPr>
                <p:spPr>
                  <a:xfrm>
                    <a:off x="7144207" y="3189360"/>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ABF0A674-2E17-4AD6-BABF-FDFFC600B4E2}"/>
                      </a:ext>
                    </a:extLst>
                  </p:cNvPr>
                  <p:cNvCxnSpPr/>
                  <p:nvPr/>
                </p:nvCxnSpPr>
                <p:spPr>
                  <a:xfrm>
                    <a:off x="7144207" y="2723100"/>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E4EA6EAC-A966-4C0F-BB53-ED55DA8195DB}"/>
                      </a:ext>
                    </a:extLst>
                  </p:cNvPr>
                  <p:cNvSpPr txBox="1"/>
                  <p:nvPr/>
                </p:nvSpPr>
                <p:spPr>
                  <a:xfrm>
                    <a:off x="6749783" y="3953319"/>
                    <a:ext cx="326779" cy="215444"/>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a:t>
                    </a:r>
                  </a:p>
                </p:txBody>
              </p:sp>
              <p:sp>
                <p:nvSpPr>
                  <p:cNvPr id="52" name="TextBox 51">
                    <a:extLst>
                      <a:ext uri="{FF2B5EF4-FFF2-40B4-BE49-F238E27FC236}">
                        <a16:creationId xmlns:a16="http://schemas.microsoft.com/office/drawing/2014/main" id="{C67B89D4-9B38-4A8F-9810-93458848E276}"/>
                      </a:ext>
                    </a:extLst>
                  </p:cNvPr>
                  <p:cNvSpPr txBox="1"/>
                  <p:nvPr/>
                </p:nvSpPr>
                <p:spPr>
                  <a:xfrm>
                    <a:off x="6749783" y="3547898"/>
                    <a:ext cx="326779" cy="215444"/>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2</a:t>
                    </a:r>
                    <a:endPar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p:txBody>
              </p:sp>
              <p:sp>
                <p:nvSpPr>
                  <p:cNvPr id="53" name="TextBox 52">
                    <a:extLst>
                      <a:ext uri="{FF2B5EF4-FFF2-40B4-BE49-F238E27FC236}">
                        <a16:creationId xmlns:a16="http://schemas.microsoft.com/office/drawing/2014/main" id="{473C5B0B-8929-490A-B640-E38D1F205242}"/>
                      </a:ext>
                    </a:extLst>
                  </p:cNvPr>
                  <p:cNvSpPr txBox="1"/>
                  <p:nvPr/>
                </p:nvSpPr>
                <p:spPr>
                  <a:xfrm>
                    <a:off x="6749783" y="3088891"/>
                    <a:ext cx="326779" cy="215444"/>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4</a:t>
                    </a:r>
                    <a:endPar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p:txBody>
              </p:sp>
              <p:sp>
                <p:nvSpPr>
                  <p:cNvPr id="54" name="TextBox 53">
                    <a:extLst>
                      <a:ext uri="{FF2B5EF4-FFF2-40B4-BE49-F238E27FC236}">
                        <a16:creationId xmlns:a16="http://schemas.microsoft.com/office/drawing/2014/main" id="{516585DA-6816-4B54-A224-0FA34113671D}"/>
                      </a:ext>
                    </a:extLst>
                  </p:cNvPr>
                  <p:cNvSpPr txBox="1"/>
                  <p:nvPr/>
                </p:nvSpPr>
                <p:spPr>
                  <a:xfrm>
                    <a:off x="6749783" y="2629885"/>
                    <a:ext cx="326779" cy="215444"/>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6</a:t>
                    </a:r>
                    <a:endPar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p:txBody>
              </p:sp>
              <p:cxnSp>
                <p:nvCxnSpPr>
                  <p:cNvPr id="71" name="직선 연결선 70">
                    <a:extLst>
                      <a:ext uri="{FF2B5EF4-FFF2-40B4-BE49-F238E27FC236}">
                        <a16:creationId xmlns:a16="http://schemas.microsoft.com/office/drawing/2014/main" id="{AC05C2D4-5A64-4A43-A825-BA7477F9ACC1}"/>
                      </a:ext>
                    </a:extLst>
                  </p:cNvPr>
                  <p:cNvCxnSpPr/>
                  <p:nvPr/>
                </p:nvCxnSpPr>
                <p:spPr>
                  <a:xfrm rot="16200000">
                    <a:off x="8427136" y="4168763"/>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AAEB2840-40D6-40EB-BF82-9CF9BD129401}"/>
                      </a:ext>
                    </a:extLst>
                  </p:cNvPr>
                  <p:cNvSpPr txBox="1"/>
                  <p:nvPr/>
                </p:nvSpPr>
                <p:spPr>
                  <a:xfrm>
                    <a:off x="8257897" y="4235141"/>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3</a:t>
                    </a:r>
                    <a:endPar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p:txBody>
              </p:sp>
              <p:cxnSp>
                <p:nvCxnSpPr>
                  <p:cNvPr id="75" name="직선 연결선 74">
                    <a:extLst>
                      <a:ext uri="{FF2B5EF4-FFF2-40B4-BE49-F238E27FC236}">
                        <a16:creationId xmlns:a16="http://schemas.microsoft.com/office/drawing/2014/main" id="{5A0CE1B2-BF7A-40D1-9E7C-AC28BFB9C6B2}"/>
                      </a:ext>
                    </a:extLst>
                  </p:cNvPr>
                  <p:cNvCxnSpPr/>
                  <p:nvPr/>
                </p:nvCxnSpPr>
                <p:spPr>
                  <a:xfrm rot="16200000">
                    <a:off x="5924938" y="4168763"/>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4B65E911-508D-4B0C-9D9A-B9DCC7F43EAE}"/>
                      </a:ext>
                    </a:extLst>
                  </p:cNvPr>
                  <p:cNvSpPr txBox="1"/>
                  <p:nvPr/>
                </p:nvSpPr>
                <p:spPr>
                  <a:xfrm>
                    <a:off x="5758501" y="4235141"/>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-3</a:t>
                    </a:r>
                    <a:endPar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p:txBody>
              </p:sp>
              <p:cxnSp>
                <p:nvCxnSpPr>
                  <p:cNvPr id="77" name="직선 연결선 76">
                    <a:extLst>
                      <a:ext uri="{FF2B5EF4-FFF2-40B4-BE49-F238E27FC236}">
                        <a16:creationId xmlns:a16="http://schemas.microsoft.com/office/drawing/2014/main" id="{7FC4CE24-C420-4F11-860D-3175D195F80F}"/>
                      </a:ext>
                    </a:extLst>
                  </p:cNvPr>
                  <p:cNvCxnSpPr/>
                  <p:nvPr/>
                </p:nvCxnSpPr>
                <p:spPr>
                  <a:xfrm rot="16200000">
                    <a:off x="5507905" y="4168763"/>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A71BFEC-00E8-4254-8A5C-C7E363C2EDD1}"/>
                      </a:ext>
                    </a:extLst>
                  </p:cNvPr>
                  <p:cNvSpPr txBox="1"/>
                  <p:nvPr/>
                </p:nvSpPr>
                <p:spPr>
                  <a:xfrm>
                    <a:off x="7008199" y="4235141"/>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a:t>
                    </a:r>
                    <a:endPar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p:txBody>
              </p:sp>
              <p:cxnSp>
                <p:nvCxnSpPr>
                  <p:cNvPr id="79" name="직선 연결선 78">
                    <a:extLst>
                      <a:ext uri="{FF2B5EF4-FFF2-40B4-BE49-F238E27FC236}">
                        <a16:creationId xmlns:a16="http://schemas.microsoft.com/office/drawing/2014/main" id="{25A344B4-AE6B-4658-A165-6570BCC4083A}"/>
                      </a:ext>
                    </a:extLst>
                  </p:cNvPr>
                  <p:cNvCxnSpPr/>
                  <p:nvPr/>
                </p:nvCxnSpPr>
                <p:spPr>
                  <a:xfrm>
                    <a:off x="7144207" y="4121881"/>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8C8CF40C-24DF-4061-89ED-B3C7C4E7CC41}"/>
                      </a:ext>
                    </a:extLst>
                  </p:cNvPr>
                  <p:cNvCxnSpPr/>
                  <p:nvPr/>
                </p:nvCxnSpPr>
                <p:spPr>
                  <a:xfrm>
                    <a:off x="7144207" y="2256840"/>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02F97AA3-C6EA-4FA5-904A-BFFF1DE471D0}"/>
                      </a:ext>
                    </a:extLst>
                  </p:cNvPr>
                  <p:cNvSpPr txBox="1"/>
                  <p:nvPr/>
                </p:nvSpPr>
                <p:spPr>
                  <a:xfrm>
                    <a:off x="6749783" y="2170879"/>
                    <a:ext cx="326779" cy="215444"/>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8</a:t>
                    </a:r>
                    <a:endPar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p:txBody>
              </p:sp>
              <p:cxnSp>
                <p:nvCxnSpPr>
                  <p:cNvPr id="82" name="직선 연결선 81">
                    <a:extLst>
                      <a:ext uri="{FF2B5EF4-FFF2-40B4-BE49-F238E27FC236}">
                        <a16:creationId xmlns:a16="http://schemas.microsoft.com/office/drawing/2014/main" id="{96779B82-5517-4084-9826-0AB2312EE59F}"/>
                      </a:ext>
                    </a:extLst>
                  </p:cNvPr>
                  <p:cNvCxnSpPr/>
                  <p:nvPr/>
                </p:nvCxnSpPr>
                <p:spPr>
                  <a:xfrm>
                    <a:off x="7144207" y="1790580"/>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3F1B52A0-2520-43CA-8A3E-ADB220734D2D}"/>
                      </a:ext>
                    </a:extLst>
                  </p:cNvPr>
                  <p:cNvSpPr txBox="1"/>
                  <p:nvPr/>
                </p:nvSpPr>
                <p:spPr>
                  <a:xfrm>
                    <a:off x="6749783" y="1711873"/>
                    <a:ext cx="326779" cy="215444"/>
                  </a:xfrm>
                  <a:prstGeom prst="rect">
                    <a:avLst/>
                  </a:prstGeom>
                  <a:noFill/>
                </p:spPr>
                <p:txBody>
                  <a:bodyPr wrap="square" lIns="0" tIns="0" rIns="0" bIns="0" rtlCol="0">
                    <a:spAutoFit/>
                    <a:scene3d>
                      <a:camera prst="orthographicFront"/>
                      <a:lightRig rig="threePt" dir="t"/>
                    </a:scene3d>
                    <a:sp3d>
                      <a:bevelB w="0" h="1270"/>
                    </a:sp3d>
                  </a:bodyPr>
                  <a:lstStyle/>
                  <a:p>
                    <a:pPr algn="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1</a:t>
                    </a:r>
                    <a:endPar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p:txBody>
              </p:sp>
            </p:grpSp>
            <p:sp>
              <p:nvSpPr>
                <p:cNvPr id="87" name="자유형: 도형 86">
                  <a:extLst>
                    <a:ext uri="{FF2B5EF4-FFF2-40B4-BE49-F238E27FC236}">
                      <a16:creationId xmlns:a16="http://schemas.microsoft.com/office/drawing/2014/main" id="{C2A0764B-B313-4856-BE95-C51D439F88C7}"/>
                    </a:ext>
                  </a:extLst>
                </p:cNvPr>
                <p:cNvSpPr/>
                <p:nvPr/>
              </p:nvSpPr>
              <p:spPr>
                <a:xfrm>
                  <a:off x="5545770" y="2519399"/>
                  <a:ext cx="3335489" cy="1609725"/>
                </a:xfrm>
                <a:custGeom>
                  <a:avLst/>
                  <a:gdLst>
                    <a:gd name="connsiteX0" fmla="*/ 0 w 2895600"/>
                    <a:gd name="connsiteY0" fmla="*/ 1318261 h 1325881"/>
                    <a:gd name="connsiteX1" fmla="*/ 1447800 w 2895600"/>
                    <a:gd name="connsiteY1" fmla="*/ 1 h 1325881"/>
                    <a:gd name="connsiteX2" fmla="*/ 2895600 w 2895600"/>
                    <a:gd name="connsiteY2" fmla="*/ 1325881 h 1325881"/>
                    <a:gd name="connsiteX0" fmla="*/ 0 w 2895600"/>
                    <a:gd name="connsiteY0" fmla="*/ 1744981 h 1752601"/>
                    <a:gd name="connsiteX1" fmla="*/ 1463040 w 2895600"/>
                    <a:gd name="connsiteY1" fmla="*/ 1 h 1752601"/>
                    <a:gd name="connsiteX2" fmla="*/ 2895600 w 2895600"/>
                    <a:gd name="connsiteY2" fmla="*/ 1752601 h 1752601"/>
                    <a:gd name="connsiteX0" fmla="*/ 0 w 2895600"/>
                    <a:gd name="connsiteY0" fmla="*/ 1802131 h 1809751"/>
                    <a:gd name="connsiteX1" fmla="*/ 1463040 w 2895600"/>
                    <a:gd name="connsiteY1" fmla="*/ 1 h 1809751"/>
                    <a:gd name="connsiteX2" fmla="*/ 2895600 w 2895600"/>
                    <a:gd name="connsiteY2" fmla="*/ 1809751 h 1809751"/>
                    <a:gd name="connsiteX0" fmla="*/ 0 w 2895600"/>
                    <a:gd name="connsiteY0" fmla="*/ 1802130 h 1809750"/>
                    <a:gd name="connsiteX1" fmla="*/ 1463040 w 2895600"/>
                    <a:gd name="connsiteY1" fmla="*/ 0 h 1809750"/>
                    <a:gd name="connsiteX2" fmla="*/ 2895600 w 2895600"/>
                    <a:gd name="connsiteY2" fmla="*/ 1809750 h 1809750"/>
                    <a:gd name="connsiteX0" fmla="*/ 0 w 2895600"/>
                    <a:gd name="connsiteY0" fmla="*/ 1802130 h 1809750"/>
                    <a:gd name="connsiteX1" fmla="*/ 1463040 w 2895600"/>
                    <a:gd name="connsiteY1" fmla="*/ 0 h 1809750"/>
                    <a:gd name="connsiteX2" fmla="*/ 2895600 w 2895600"/>
                    <a:gd name="connsiteY2" fmla="*/ 1809750 h 1809750"/>
                    <a:gd name="connsiteX0" fmla="*/ 0 w 2895600"/>
                    <a:gd name="connsiteY0" fmla="*/ 1802130 h 1809750"/>
                    <a:gd name="connsiteX1" fmla="*/ 1463040 w 2895600"/>
                    <a:gd name="connsiteY1" fmla="*/ 0 h 1809750"/>
                    <a:gd name="connsiteX2" fmla="*/ 2895600 w 2895600"/>
                    <a:gd name="connsiteY2" fmla="*/ 1809750 h 1809750"/>
                    <a:gd name="connsiteX0" fmla="*/ 0 w 2895600"/>
                    <a:gd name="connsiteY0" fmla="*/ 1802130 h 1809750"/>
                    <a:gd name="connsiteX1" fmla="*/ 1463040 w 2895600"/>
                    <a:gd name="connsiteY1" fmla="*/ 0 h 1809750"/>
                    <a:gd name="connsiteX2" fmla="*/ 2895600 w 2895600"/>
                    <a:gd name="connsiteY2" fmla="*/ 1809750 h 1809750"/>
                    <a:gd name="connsiteX0" fmla="*/ 0 w 2895600"/>
                    <a:gd name="connsiteY0" fmla="*/ 1802130 h 1809750"/>
                    <a:gd name="connsiteX1" fmla="*/ 1463040 w 2895600"/>
                    <a:gd name="connsiteY1" fmla="*/ 0 h 1809750"/>
                    <a:gd name="connsiteX2" fmla="*/ 2895600 w 2895600"/>
                    <a:gd name="connsiteY2" fmla="*/ 1809750 h 1809750"/>
                    <a:gd name="connsiteX0" fmla="*/ 0 w 2895600"/>
                    <a:gd name="connsiteY0" fmla="*/ 1802130 h 1809750"/>
                    <a:gd name="connsiteX1" fmla="*/ 1463040 w 2895600"/>
                    <a:gd name="connsiteY1" fmla="*/ 0 h 1809750"/>
                    <a:gd name="connsiteX2" fmla="*/ 2895600 w 2895600"/>
                    <a:gd name="connsiteY2" fmla="*/ 1809750 h 1809750"/>
                    <a:gd name="connsiteX0" fmla="*/ 0 w 2895600"/>
                    <a:gd name="connsiteY0" fmla="*/ 1802130 h 1809750"/>
                    <a:gd name="connsiteX1" fmla="*/ 1463040 w 2895600"/>
                    <a:gd name="connsiteY1" fmla="*/ 0 h 1809750"/>
                    <a:gd name="connsiteX2" fmla="*/ 2895600 w 2895600"/>
                    <a:gd name="connsiteY2" fmla="*/ 1809750 h 1809750"/>
                    <a:gd name="connsiteX0" fmla="*/ 0 w 2895600"/>
                    <a:gd name="connsiteY0" fmla="*/ 1802130 h 1809750"/>
                    <a:gd name="connsiteX1" fmla="*/ 1463040 w 2895600"/>
                    <a:gd name="connsiteY1" fmla="*/ 0 h 1809750"/>
                    <a:gd name="connsiteX2" fmla="*/ 2895600 w 2895600"/>
                    <a:gd name="connsiteY2" fmla="*/ 1809750 h 1809750"/>
                    <a:gd name="connsiteX0" fmla="*/ 0 w 2895600"/>
                    <a:gd name="connsiteY0" fmla="*/ 1802130 h 1809750"/>
                    <a:gd name="connsiteX1" fmla="*/ 1463040 w 2895600"/>
                    <a:gd name="connsiteY1" fmla="*/ 0 h 1809750"/>
                    <a:gd name="connsiteX2" fmla="*/ 2895600 w 2895600"/>
                    <a:gd name="connsiteY2" fmla="*/ 1809750 h 1809750"/>
                    <a:gd name="connsiteX0" fmla="*/ 0 w 2895600"/>
                    <a:gd name="connsiteY0" fmla="*/ 1802130 h 1809750"/>
                    <a:gd name="connsiteX1" fmla="*/ 1463040 w 2895600"/>
                    <a:gd name="connsiteY1" fmla="*/ 0 h 1809750"/>
                    <a:gd name="connsiteX2" fmla="*/ 2895600 w 2895600"/>
                    <a:gd name="connsiteY2" fmla="*/ 1809750 h 1809750"/>
                    <a:gd name="connsiteX0" fmla="*/ 0 w 2895600"/>
                    <a:gd name="connsiteY0" fmla="*/ 1588770 h 1596390"/>
                    <a:gd name="connsiteX1" fmla="*/ 1449832 w 2895600"/>
                    <a:gd name="connsiteY1" fmla="*/ 0 h 1596390"/>
                    <a:gd name="connsiteX2" fmla="*/ 2895600 w 2895600"/>
                    <a:gd name="connsiteY2" fmla="*/ 1596390 h 1596390"/>
                    <a:gd name="connsiteX0" fmla="*/ 0 w 2888996"/>
                    <a:gd name="connsiteY0" fmla="*/ 1609725 h 1609725"/>
                    <a:gd name="connsiteX1" fmla="*/ 1443228 w 2888996"/>
                    <a:gd name="connsiteY1" fmla="*/ 0 h 1609725"/>
                    <a:gd name="connsiteX2" fmla="*/ 2888996 w 2888996"/>
                    <a:gd name="connsiteY2" fmla="*/ 1596390 h 1609725"/>
                    <a:gd name="connsiteX0" fmla="*/ 0 w 2890647"/>
                    <a:gd name="connsiteY0" fmla="*/ 1609725 h 1609725"/>
                    <a:gd name="connsiteX1" fmla="*/ 1443228 w 2890647"/>
                    <a:gd name="connsiteY1" fmla="*/ 0 h 1609725"/>
                    <a:gd name="connsiteX2" fmla="*/ 2890647 w 2890647"/>
                    <a:gd name="connsiteY2" fmla="*/ 1602105 h 1609725"/>
                    <a:gd name="connsiteX0" fmla="*/ 0 w 2890647"/>
                    <a:gd name="connsiteY0" fmla="*/ 1609725 h 1609725"/>
                    <a:gd name="connsiteX1" fmla="*/ 1443228 w 2890647"/>
                    <a:gd name="connsiteY1" fmla="*/ 0 h 1609725"/>
                    <a:gd name="connsiteX2" fmla="*/ 2890647 w 2890647"/>
                    <a:gd name="connsiteY2" fmla="*/ 1602105 h 1609725"/>
                    <a:gd name="connsiteX0" fmla="*/ 0 w 2890647"/>
                    <a:gd name="connsiteY0" fmla="*/ 1609725 h 1609725"/>
                    <a:gd name="connsiteX1" fmla="*/ 1443228 w 2890647"/>
                    <a:gd name="connsiteY1" fmla="*/ 0 h 1609725"/>
                    <a:gd name="connsiteX2" fmla="*/ 2890647 w 2890647"/>
                    <a:gd name="connsiteY2" fmla="*/ 1602105 h 1609725"/>
                    <a:gd name="connsiteX0" fmla="*/ 0 w 2890647"/>
                    <a:gd name="connsiteY0" fmla="*/ 1609725 h 1609725"/>
                    <a:gd name="connsiteX1" fmla="*/ 1443228 w 2890647"/>
                    <a:gd name="connsiteY1" fmla="*/ 0 h 1609725"/>
                    <a:gd name="connsiteX2" fmla="*/ 2890647 w 2890647"/>
                    <a:gd name="connsiteY2" fmla="*/ 1602105 h 1609725"/>
                  </a:gdLst>
                  <a:ahLst/>
                  <a:cxnLst>
                    <a:cxn ang="0">
                      <a:pos x="connsiteX0" y="connsiteY0"/>
                    </a:cxn>
                    <a:cxn ang="0">
                      <a:pos x="connsiteX1" y="connsiteY1"/>
                    </a:cxn>
                    <a:cxn ang="0">
                      <a:pos x="connsiteX2" y="connsiteY2"/>
                    </a:cxn>
                  </a:cxnLst>
                  <a:rect l="l" t="t" r="r" b="b"/>
                  <a:pathLst>
                    <a:path w="2890647" h="1609725">
                      <a:moveTo>
                        <a:pt x="0" y="1609725"/>
                      </a:moveTo>
                      <a:cubicBezTo>
                        <a:pt x="749300" y="1506220"/>
                        <a:pt x="1099499" y="1471676"/>
                        <a:pt x="1443228" y="0"/>
                      </a:cubicBezTo>
                      <a:cubicBezTo>
                        <a:pt x="1820038" y="1451356"/>
                        <a:pt x="2046097" y="1530350"/>
                        <a:pt x="2890647" y="1602105"/>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8" name="자유형: 도형 87">
                  <a:extLst>
                    <a:ext uri="{FF2B5EF4-FFF2-40B4-BE49-F238E27FC236}">
                      <a16:creationId xmlns:a16="http://schemas.microsoft.com/office/drawing/2014/main" id="{E308FE7B-063A-4479-850C-B2FC5CE4A59E}"/>
                    </a:ext>
                  </a:extLst>
                </p:cNvPr>
                <p:cNvSpPr/>
                <p:nvPr/>
              </p:nvSpPr>
              <p:spPr>
                <a:xfrm>
                  <a:off x="5543550" y="3188970"/>
                  <a:ext cx="3333750" cy="937271"/>
                </a:xfrm>
                <a:custGeom>
                  <a:avLst/>
                  <a:gdLst>
                    <a:gd name="connsiteX0" fmla="*/ 0 w 3333750"/>
                    <a:gd name="connsiteY0" fmla="*/ 937260 h 937260"/>
                    <a:gd name="connsiteX1" fmla="*/ 1668780 w 3333750"/>
                    <a:gd name="connsiteY1" fmla="*/ 0 h 937260"/>
                    <a:gd name="connsiteX2" fmla="*/ 3333750 w 3333750"/>
                    <a:gd name="connsiteY2" fmla="*/ 937260 h 937260"/>
                    <a:gd name="connsiteX0" fmla="*/ 0 w 3333750"/>
                    <a:gd name="connsiteY0" fmla="*/ 937260 h 937271"/>
                    <a:gd name="connsiteX1" fmla="*/ 1668780 w 3333750"/>
                    <a:gd name="connsiteY1" fmla="*/ 0 h 937271"/>
                    <a:gd name="connsiteX2" fmla="*/ 3333750 w 3333750"/>
                    <a:gd name="connsiteY2" fmla="*/ 937260 h 937271"/>
                    <a:gd name="connsiteX0" fmla="*/ 0 w 3333750"/>
                    <a:gd name="connsiteY0" fmla="*/ 937260 h 937271"/>
                    <a:gd name="connsiteX1" fmla="*/ 1668780 w 3333750"/>
                    <a:gd name="connsiteY1" fmla="*/ 0 h 937271"/>
                    <a:gd name="connsiteX2" fmla="*/ 3333750 w 3333750"/>
                    <a:gd name="connsiteY2" fmla="*/ 937260 h 937271"/>
                  </a:gdLst>
                  <a:ahLst/>
                  <a:cxnLst>
                    <a:cxn ang="0">
                      <a:pos x="connsiteX0" y="connsiteY0"/>
                    </a:cxn>
                    <a:cxn ang="0">
                      <a:pos x="connsiteX1" y="connsiteY1"/>
                    </a:cxn>
                    <a:cxn ang="0">
                      <a:pos x="connsiteX2" y="connsiteY2"/>
                    </a:cxn>
                  </a:cxnLst>
                  <a:rect l="l" t="t" r="r" b="b"/>
                  <a:pathLst>
                    <a:path w="3333750" h="937271">
                      <a:moveTo>
                        <a:pt x="0" y="937260"/>
                      </a:moveTo>
                      <a:cubicBezTo>
                        <a:pt x="1249997" y="941070"/>
                        <a:pt x="1113155" y="0"/>
                        <a:pt x="1668780" y="0"/>
                      </a:cubicBezTo>
                      <a:cubicBezTo>
                        <a:pt x="2224405" y="0"/>
                        <a:pt x="2085657" y="941070"/>
                        <a:pt x="3333750" y="93726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268F61B2-5625-481F-89CB-7D7F2E925074}"/>
                        </a:ext>
                      </a:extLst>
                    </p:cNvPr>
                    <p:cNvSpPr txBox="1"/>
                    <p:nvPr/>
                  </p:nvSpPr>
                  <p:spPr>
                    <a:xfrm>
                      <a:off x="6901141" y="4605535"/>
                      <a:ext cx="618567" cy="276999"/>
                    </a:xfrm>
                    <a:prstGeom prst="rect">
                      <a:avLst/>
                    </a:prstGeom>
                    <a:noFill/>
                  </p:spPr>
                  <p:txBody>
                    <a:bodyPr wrap="none" lIns="0" tIns="0" rIns="0" bIns="0" rtlCol="0">
                      <a:spAutoFit/>
                    </a:bodyPr>
                    <a:lstStyle/>
                    <a:p>
                      <a:pPr algn="ctr"/>
                      <a14:m>
                        <m:oMathPara xmlns:m="http://schemas.openxmlformats.org/officeDocument/2006/math">
                          <m:oMathParaPr>
                            <m:jc m:val="center"/>
                          </m:oMathParaPr>
                          <m:oMath xmlns:m="http://schemas.openxmlformats.org/officeDocument/2006/math">
                            <m:r>
                              <a:rPr lang="ko-KR" altLang="en-US" i="1" smtClean="0">
                                <a:solidFill>
                                  <a:schemeClr val="tx1">
                                    <a:lumMod val="85000"/>
                                    <a:lumOff val="15000"/>
                                  </a:schemeClr>
                                </a:solidFill>
                                <a:latin typeface="Cambria Math" panose="02040503050406030204" pitchFamily="18" charset="0"/>
                                <a:cs typeface="Times New Roman" panose="02020603050405020304" pitchFamily="18" charset="0"/>
                              </a:rPr>
                              <m:t>𝜅</m:t>
                            </m:r>
                            <m:r>
                              <a:rPr lang="en-US" altLang="ko-KR" i="1" smtClean="0">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&gt;</m:t>
                            </m:r>
                            <m:r>
                              <a:rPr lang="en-US" altLang="ko-KR" b="0" i="1" smtClean="0">
                                <a:solidFill>
                                  <a:schemeClr val="tx1">
                                    <a:lumMod val="85000"/>
                                    <a:lumOff val="15000"/>
                                  </a:schemeClr>
                                </a:solidFill>
                                <a:latin typeface="Cambria Math" panose="02040503050406030204" pitchFamily="18" charset="0"/>
                                <a:cs typeface="Times New Roman" panose="02020603050405020304" pitchFamily="18" charset="0"/>
                              </a:rPr>
                              <m:t>0</m:t>
                            </m:r>
                          </m:oMath>
                        </m:oMathPara>
                      </a14:m>
                      <a:endParaRPr lang="en-US" altLang="ko-KR" i="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mc:Choice>
              <mc:Fallback xmlns="">
                <p:sp>
                  <p:nvSpPr>
                    <p:cNvPr id="89" name="TextBox 88">
                      <a:extLst>
                        <a:ext uri="{FF2B5EF4-FFF2-40B4-BE49-F238E27FC236}">
                          <a16:creationId xmlns:a16="http://schemas.microsoft.com/office/drawing/2014/main" id="{268F61B2-5625-481F-89CB-7D7F2E925074}"/>
                        </a:ext>
                      </a:extLst>
                    </p:cNvPr>
                    <p:cNvSpPr txBox="1">
                      <a:spLocks noRot="1" noChangeAspect="1" noMove="1" noResize="1" noEditPoints="1" noAdjustHandles="1" noChangeArrowheads="1" noChangeShapeType="1" noTextEdit="1"/>
                    </p:cNvSpPr>
                    <p:nvPr/>
                  </p:nvSpPr>
                  <p:spPr>
                    <a:xfrm>
                      <a:off x="6901141" y="4605535"/>
                      <a:ext cx="618567" cy="276999"/>
                    </a:xfrm>
                    <a:prstGeom prst="rect">
                      <a:avLst/>
                    </a:prstGeom>
                    <a:blipFill>
                      <a:blip r:embed="rId4"/>
                      <a:stretch>
                        <a:fillRect l="-9901" r="-3960" b="-8696"/>
                      </a:stretch>
                    </a:blipFill>
                  </p:spPr>
                  <p:txBody>
                    <a:bodyPr/>
                    <a:lstStyle/>
                    <a:p>
                      <a:r>
                        <a:rPr lang="ko-KR" altLang="en-US">
                          <a:noFill/>
                        </a:rPr>
                        <a:t> </a:t>
                      </a:r>
                    </a:p>
                  </p:txBody>
                </p:sp>
              </mc:Fallback>
            </mc:AlternateContent>
          </p:grpSp>
          <p:grpSp>
            <p:nvGrpSpPr>
              <p:cNvPr id="129" name="그룹 128">
                <a:extLst>
                  <a:ext uri="{FF2B5EF4-FFF2-40B4-BE49-F238E27FC236}">
                    <a16:creationId xmlns:a16="http://schemas.microsoft.com/office/drawing/2014/main" id="{D078D852-CBF4-464A-9E95-B0D424BE3EE6}"/>
                  </a:ext>
                </a:extLst>
              </p:cNvPr>
              <p:cNvGrpSpPr/>
              <p:nvPr/>
            </p:nvGrpSpPr>
            <p:grpSpPr>
              <a:xfrm>
                <a:off x="861408" y="1843669"/>
                <a:ext cx="3744048" cy="3170661"/>
                <a:chOff x="1531032" y="1711873"/>
                <a:chExt cx="3744048" cy="3170661"/>
              </a:xfrm>
            </p:grpSpPr>
            <p:grpSp>
              <p:nvGrpSpPr>
                <p:cNvPr id="91" name="그룹 90">
                  <a:extLst>
                    <a:ext uri="{FF2B5EF4-FFF2-40B4-BE49-F238E27FC236}">
                      <a16:creationId xmlns:a16="http://schemas.microsoft.com/office/drawing/2014/main" id="{AE3F2077-263B-419A-A3FB-19DCF24220FE}"/>
                    </a:ext>
                  </a:extLst>
                </p:cNvPr>
                <p:cNvGrpSpPr/>
                <p:nvPr/>
              </p:nvGrpSpPr>
              <p:grpSpPr>
                <a:xfrm>
                  <a:off x="1531032" y="1711873"/>
                  <a:ext cx="3744048" cy="3170661"/>
                  <a:chOff x="5341935" y="1711873"/>
                  <a:chExt cx="3744048" cy="3170661"/>
                </a:xfrm>
              </p:grpSpPr>
              <p:sp>
                <p:nvSpPr>
                  <p:cNvPr id="92" name="TextBox 91">
                    <a:extLst>
                      <a:ext uri="{FF2B5EF4-FFF2-40B4-BE49-F238E27FC236}">
                        <a16:creationId xmlns:a16="http://schemas.microsoft.com/office/drawing/2014/main" id="{C155A3BE-5CC6-4FCE-90D3-3B4C8CFFF60C}"/>
                      </a:ext>
                    </a:extLst>
                  </p:cNvPr>
                  <p:cNvSpPr txBox="1"/>
                  <p:nvPr/>
                </p:nvSpPr>
                <p:spPr>
                  <a:xfrm>
                    <a:off x="5341935" y="4235141"/>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-4</a:t>
                    </a:r>
                    <a:endPar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p:txBody>
              </p:sp>
              <p:grpSp>
                <p:nvGrpSpPr>
                  <p:cNvPr id="93" name="그룹 92">
                    <a:extLst>
                      <a:ext uri="{FF2B5EF4-FFF2-40B4-BE49-F238E27FC236}">
                        <a16:creationId xmlns:a16="http://schemas.microsoft.com/office/drawing/2014/main" id="{01E2D107-34C0-492B-A72F-74D26BF3BDC1}"/>
                      </a:ext>
                    </a:extLst>
                  </p:cNvPr>
                  <p:cNvGrpSpPr/>
                  <p:nvPr/>
                </p:nvGrpSpPr>
                <p:grpSpPr>
                  <a:xfrm>
                    <a:off x="5538150" y="1711873"/>
                    <a:ext cx="3547833" cy="2738712"/>
                    <a:chOff x="5538150" y="1711873"/>
                    <a:chExt cx="3547833" cy="2738712"/>
                  </a:xfrm>
                </p:grpSpPr>
                <p:cxnSp>
                  <p:nvCxnSpPr>
                    <p:cNvPr id="97" name="직선 화살표 연결선 96">
                      <a:extLst>
                        <a:ext uri="{FF2B5EF4-FFF2-40B4-BE49-F238E27FC236}">
                          <a16:creationId xmlns:a16="http://schemas.microsoft.com/office/drawing/2014/main" id="{927E1292-B1D5-433C-B478-E3FAA3C23EC1}"/>
                        </a:ext>
                      </a:extLst>
                    </p:cNvPr>
                    <p:cNvCxnSpPr>
                      <a:cxnSpLocks/>
                    </p:cNvCxnSpPr>
                    <p:nvPr/>
                  </p:nvCxnSpPr>
                  <p:spPr>
                    <a:xfrm>
                      <a:off x="5538150" y="4131383"/>
                      <a:ext cx="3350928" cy="0"/>
                    </a:xfrm>
                    <a:prstGeom prst="straightConnector1">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8" name="직선 화살표 연결선 97">
                      <a:extLst>
                        <a:ext uri="{FF2B5EF4-FFF2-40B4-BE49-F238E27FC236}">
                          <a16:creationId xmlns:a16="http://schemas.microsoft.com/office/drawing/2014/main" id="{355F5BB4-A867-4E94-8FA7-798BD4494461}"/>
                        </a:ext>
                      </a:extLst>
                    </p:cNvPr>
                    <p:cNvCxnSpPr>
                      <a:cxnSpLocks/>
                    </p:cNvCxnSpPr>
                    <p:nvPr/>
                  </p:nvCxnSpPr>
                  <p:spPr>
                    <a:xfrm flipV="1">
                      <a:off x="7211465" y="1773238"/>
                      <a:ext cx="0" cy="2358145"/>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직선 연결선 98">
                      <a:extLst>
                        <a:ext uri="{FF2B5EF4-FFF2-40B4-BE49-F238E27FC236}">
                          <a16:creationId xmlns:a16="http://schemas.microsoft.com/office/drawing/2014/main" id="{69F8FF58-D025-45C0-ADFF-9A10D79B4451}"/>
                        </a:ext>
                      </a:extLst>
                    </p:cNvPr>
                    <p:cNvCxnSpPr/>
                    <p:nvPr/>
                  </p:nvCxnSpPr>
                  <p:spPr>
                    <a:xfrm rot="16200000">
                      <a:off x="7176037" y="4168763"/>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직선 연결선 99">
                      <a:extLst>
                        <a:ext uri="{FF2B5EF4-FFF2-40B4-BE49-F238E27FC236}">
                          <a16:creationId xmlns:a16="http://schemas.microsoft.com/office/drawing/2014/main" id="{E5AA2D14-80A1-4E59-A560-AE8A023D7ED9}"/>
                        </a:ext>
                      </a:extLst>
                    </p:cNvPr>
                    <p:cNvCxnSpPr/>
                    <p:nvPr/>
                  </p:nvCxnSpPr>
                  <p:spPr>
                    <a:xfrm rot="16200000">
                      <a:off x="6341971" y="4168763"/>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직선 연결선 100">
                      <a:extLst>
                        <a:ext uri="{FF2B5EF4-FFF2-40B4-BE49-F238E27FC236}">
                          <a16:creationId xmlns:a16="http://schemas.microsoft.com/office/drawing/2014/main" id="{BBC0DA76-14FA-4466-AD36-E64EC73D0EBB}"/>
                        </a:ext>
                      </a:extLst>
                    </p:cNvPr>
                    <p:cNvCxnSpPr/>
                    <p:nvPr/>
                  </p:nvCxnSpPr>
                  <p:spPr>
                    <a:xfrm rot="16200000">
                      <a:off x="6759004" y="4168763"/>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직선 연결선 101">
                      <a:extLst>
                        <a:ext uri="{FF2B5EF4-FFF2-40B4-BE49-F238E27FC236}">
                          <a16:creationId xmlns:a16="http://schemas.microsoft.com/office/drawing/2014/main" id="{20A5B327-DDCE-49A9-BF12-45F42E26EEE2}"/>
                        </a:ext>
                      </a:extLst>
                    </p:cNvPr>
                    <p:cNvCxnSpPr/>
                    <p:nvPr/>
                  </p:nvCxnSpPr>
                  <p:spPr>
                    <a:xfrm rot="16200000">
                      <a:off x="7593070" y="4168763"/>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직선 연결선 102">
                      <a:extLst>
                        <a:ext uri="{FF2B5EF4-FFF2-40B4-BE49-F238E27FC236}">
                          <a16:creationId xmlns:a16="http://schemas.microsoft.com/office/drawing/2014/main" id="{1B745649-A642-427E-B6A3-E8E14B2E2CAD}"/>
                        </a:ext>
                      </a:extLst>
                    </p:cNvPr>
                    <p:cNvCxnSpPr/>
                    <p:nvPr/>
                  </p:nvCxnSpPr>
                  <p:spPr>
                    <a:xfrm rot="16200000">
                      <a:off x="8010103" y="4168763"/>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FD7F8E17-7D18-4792-8135-741EB1D9DA9E}"/>
                        </a:ext>
                      </a:extLst>
                    </p:cNvPr>
                    <p:cNvCxnSpPr/>
                    <p:nvPr/>
                  </p:nvCxnSpPr>
                  <p:spPr>
                    <a:xfrm rot="16200000">
                      <a:off x="8844166" y="4168763"/>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5F617125-83DE-4B50-AF2F-A9562380C770}"/>
                        </a:ext>
                      </a:extLst>
                    </p:cNvPr>
                    <p:cNvSpPr txBox="1"/>
                    <p:nvPr/>
                  </p:nvSpPr>
                  <p:spPr>
                    <a:xfrm>
                      <a:off x="6175067" y="4235141"/>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a:t>
                      </a:r>
                      <a:r>
                        <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2</a:t>
                      </a:r>
                    </a:p>
                  </p:txBody>
                </p:sp>
                <p:sp>
                  <p:nvSpPr>
                    <p:cNvPr id="106" name="TextBox 105">
                      <a:extLst>
                        <a:ext uri="{FF2B5EF4-FFF2-40B4-BE49-F238E27FC236}">
                          <a16:creationId xmlns:a16="http://schemas.microsoft.com/office/drawing/2014/main" id="{4F4C284A-4F83-4B71-A37D-588A448AC484}"/>
                        </a:ext>
                      </a:extLst>
                    </p:cNvPr>
                    <p:cNvSpPr txBox="1"/>
                    <p:nvPr/>
                  </p:nvSpPr>
                  <p:spPr>
                    <a:xfrm>
                      <a:off x="6591633" y="4235141"/>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-1</a:t>
                      </a:r>
                      <a:endPar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p:txBody>
                </p:sp>
                <p:sp>
                  <p:nvSpPr>
                    <p:cNvPr id="107" name="TextBox 106">
                      <a:extLst>
                        <a:ext uri="{FF2B5EF4-FFF2-40B4-BE49-F238E27FC236}">
                          <a16:creationId xmlns:a16="http://schemas.microsoft.com/office/drawing/2014/main" id="{870D1A0D-925D-44F9-8803-6FF401D8353A}"/>
                        </a:ext>
                      </a:extLst>
                    </p:cNvPr>
                    <p:cNvSpPr txBox="1"/>
                    <p:nvPr/>
                  </p:nvSpPr>
                  <p:spPr>
                    <a:xfrm>
                      <a:off x="7424765" y="4235141"/>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1</a:t>
                      </a:r>
                      <a:endPar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p:txBody>
                </p:sp>
                <p:sp>
                  <p:nvSpPr>
                    <p:cNvPr id="108" name="TextBox 107">
                      <a:extLst>
                        <a:ext uri="{FF2B5EF4-FFF2-40B4-BE49-F238E27FC236}">
                          <a16:creationId xmlns:a16="http://schemas.microsoft.com/office/drawing/2014/main" id="{0819FF47-03E9-420E-A0EF-F3EA11E3C135}"/>
                        </a:ext>
                      </a:extLst>
                    </p:cNvPr>
                    <p:cNvSpPr txBox="1"/>
                    <p:nvPr/>
                  </p:nvSpPr>
                  <p:spPr>
                    <a:xfrm>
                      <a:off x="7841331" y="4235141"/>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2</a:t>
                      </a:r>
                      <a:endPar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p:txBody>
                </p:sp>
                <p:sp>
                  <p:nvSpPr>
                    <p:cNvPr id="109" name="TextBox 108">
                      <a:extLst>
                        <a:ext uri="{FF2B5EF4-FFF2-40B4-BE49-F238E27FC236}">
                          <a16:creationId xmlns:a16="http://schemas.microsoft.com/office/drawing/2014/main" id="{744F1272-AC25-46FF-96D3-1C692164851C}"/>
                        </a:ext>
                      </a:extLst>
                    </p:cNvPr>
                    <p:cNvSpPr txBox="1"/>
                    <p:nvPr/>
                  </p:nvSpPr>
                  <p:spPr>
                    <a:xfrm>
                      <a:off x="8674461" y="4235141"/>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4</a:t>
                      </a:r>
                      <a:endPar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p:txBody>
                </p:sp>
                <p:cxnSp>
                  <p:nvCxnSpPr>
                    <p:cNvPr id="110" name="직선 연결선 109">
                      <a:extLst>
                        <a:ext uri="{FF2B5EF4-FFF2-40B4-BE49-F238E27FC236}">
                          <a16:creationId xmlns:a16="http://schemas.microsoft.com/office/drawing/2014/main" id="{B597AC20-7A5C-4D1A-A118-B6B3D2916FE8}"/>
                        </a:ext>
                      </a:extLst>
                    </p:cNvPr>
                    <p:cNvCxnSpPr/>
                    <p:nvPr/>
                  </p:nvCxnSpPr>
                  <p:spPr>
                    <a:xfrm>
                      <a:off x="7144207" y="3655620"/>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B6A92ED9-D820-482E-B5F6-3CC77F80E353}"/>
                        </a:ext>
                      </a:extLst>
                    </p:cNvPr>
                    <p:cNvCxnSpPr/>
                    <p:nvPr/>
                  </p:nvCxnSpPr>
                  <p:spPr>
                    <a:xfrm>
                      <a:off x="7144207" y="3189360"/>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586AFCA9-D7DE-4255-83A9-A5CEEA7A0AE4}"/>
                        </a:ext>
                      </a:extLst>
                    </p:cNvPr>
                    <p:cNvCxnSpPr/>
                    <p:nvPr/>
                  </p:nvCxnSpPr>
                  <p:spPr>
                    <a:xfrm>
                      <a:off x="7144207" y="2723100"/>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4F4EF7AF-E106-42AC-B3D3-DFC9073A180F}"/>
                        </a:ext>
                      </a:extLst>
                    </p:cNvPr>
                    <p:cNvSpPr txBox="1"/>
                    <p:nvPr/>
                  </p:nvSpPr>
                  <p:spPr>
                    <a:xfrm>
                      <a:off x="6749783" y="3953319"/>
                      <a:ext cx="326779" cy="215444"/>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a:t>
                      </a:r>
                    </a:p>
                  </p:txBody>
                </p:sp>
                <p:sp>
                  <p:nvSpPr>
                    <p:cNvPr id="114" name="TextBox 113">
                      <a:extLst>
                        <a:ext uri="{FF2B5EF4-FFF2-40B4-BE49-F238E27FC236}">
                          <a16:creationId xmlns:a16="http://schemas.microsoft.com/office/drawing/2014/main" id="{BCEDBBCB-26DD-4BB6-BCED-780DF89C099E}"/>
                        </a:ext>
                      </a:extLst>
                    </p:cNvPr>
                    <p:cNvSpPr txBox="1"/>
                    <p:nvPr/>
                  </p:nvSpPr>
                  <p:spPr>
                    <a:xfrm>
                      <a:off x="6749783" y="3547898"/>
                      <a:ext cx="326779" cy="215444"/>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2</a:t>
                      </a:r>
                      <a:endPar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p:txBody>
                </p:sp>
                <p:sp>
                  <p:nvSpPr>
                    <p:cNvPr id="115" name="TextBox 114">
                      <a:extLst>
                        <a:ext uri="{FF2B5EF4-FFF2-40B4-BE49-F238E27FC236}">
                          <a16:creationId xmlns:a16="http://schemas.microsoft.com/office/drawing/2014/main" id="{12A3D1BE-AC44-4862-9631-B395A6163436}"/>
                        </a:ext>
                      </a:extLst>
                    </p:cNvPr>
                    <p:cNvSpPr txBox="1"/>
                    <p:nvPr/>
                  </p:nvSpPr>
                  <p:spPr>
                    <a:xfrm>
                      <a:off x="6749783" y="3088891"/>
                      <a:ext cx="326779" cy="215444"/>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4</a:t>
                      </a:r>
                      <a:endPar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p:txBody>
                </p:sp>
                <p:sp>
                  <p:nvSpPr>
                    <p:cNvPr id="116" name="TextBox 115">
                      <a:extLst>
                        <a:ext uri="{FF2B5EF4-FFF2-40B4-BE49-F238E27FC236}">
                          <a16:creationId xmlns:a16="http://schemas.microsoft.com/office/drawing/2014/main" id="{8A1F73E0-ABA4-47AC-BED8-D3E4E1528DDA}"/>
                        </a:ext>
                      </a:extLst>
                    </p:cNvPr>
                    <p:cNvSpPr txBox="1"/>
                    <p:nvPr/>
                  </p:nvSpPr>
                  <p:spPr>
                    <a:xfrm>
                      <a:off x="6749783" y="2629885"/>
                      <a:ext cx="326779" cy="215444"/>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6</a:t>
                      </a:r>
                      <a:endPar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p:txBody>
                </p:sp>
                <p:cxnSp>
                  <p:nvCxnSpPr>
                    <p:cNvPr id="117" name="직선 연결선 116">
                      <a:extLst>
                        <a:ext uri="{FF2B5EF4-FFF2-40B4-BE49-F238E27FC236}">
                          <a16:creationId xmlns:a16="http://schemas.microsoft.com/office/drawing/2014/main" id="{7213917A-4F4F-48F7-B180-F0BA41B4D5AE}"/>
                        </a:ext>
                      </a:extLst>
                    </p:cNvPr>
                    <p:cNvCxnSpPr/>
                    <p:nvPr/>
                  </p:nvCxnSpPr>
                  <p:spPr>
                    <a:xfrm rot="16200000">
                      <a:off x="8427136" y="4168763"/>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C9D8C11E-AC4F-4C67-A484-EF43A43D7689}"/>
                        </a:ext>
                      </a:extLst>
                    </p:cNvPr>
                    <p:cNvSpPr txBox="1"/>
                    <p:nvPr/>
                  </p:nvSpPr>
                  <p:spPr>
                    <a:xfrm>
                      <a:off x="8257897" y="4235141"/>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3</a:t>
                      </a:r>
                      <a:endPar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p:txBody>
                </p:sp>
                <p:cxnSp>
                  <p:nvCxnSpPr>
                    <p:cNvPr id="119" name="직선 연결선 118">
                      <a:extLst>
                        <a:ext uri="{FF2B5EF4-FFF2-40B4-BE49-F238E27FC236}">
                          <a16:creationId xmlns:a16="http://schemas.microsoft.com/office/drawing/2014/main" id="{6776332F-022E-462D-8DD0-3347AB31FA32}"/>
                        </a:ext>
                      </a:extLst>
                    </p:cNvPr>
                    <p:cNvCxnSpPr/>
                    <p:nvPr/>
                  </p:nvCxnSpPr>
                  <p:spPr>
                    <a:xfrm rot="16200000">
                      <a:off x="5924938" y="4168763"/>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F8A826F-62F5-4F78-9A98-A57C14EC2F25}"/>
                        </a:ext>
                      </a:extLst>
                    </p:cNvPr>
                    <p:cNvSpPr txBox="1"/>
                    <p:nvPr/>
                  </p:nvSpPr>
                  <p:spPr>
                    <a:xfrm>
                      <a:off x="5758501" y="4235141"/>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-3</a:t>
                      </a:r>
                      <a:endPar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p:txBody>
                </p:sp>
                <p:cxnSp>
                  <p:nvCxnSpPr>
                    <p:cNvPr id="121" name="직선 연결선 120">
                      <a:extLst>
                        <a:ext uri="{FF2B5EF4-FFF2-40B4-BE49-F238E27FC236}">
                          <a16:creationId xmlns:a16="http://schemas.microsoft.com/office/drawing/2014/main" id="{43243B99-2C1E-45FA-BD4D-597E7748DEE5}"/>
                        </a:ext>
                      </a:extLst>
                    </p:cNvPr>
                    <p:cNvCxnSpPr/>
                    <p:nvPr/>
                  </p:nvCxnSpPr>
                  <p:spPr>
                    <a:xfrm rot="16200000">
                      <a:off x="5507905" y="4168763"/>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067CB6C4-1C38-408A-849E-345EC7308353}"/>
                        </a:ext>
                      </a:extLst>
                    </p:cNvPr>
                    <p:cNvSpPr txBox="1"/>
                    <p:nvPr/>
                  </p:nvSpPr>
                  <p:spPr>
                    <a:xfrm>
                      <a:off x="7008199" y="4235141"/>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a:t>
                      </a:r>
                      <a:endPar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p:txBody>
                </p:sp>
                <p:cxnSp>
                  <p:nvCxnSpPr>
                    <p:cNvPr id="123" name="직선 연결선 122">
                      <a:extLst>
                        <a:ext uri="{FF2B5EF4-FFF2-40B4-BE49-F238E27FC236}">
                          <a16:creationId xmlns:a16="http://schemas.microsoft.com/office/drawing/2014/main" id="{A9037C09-0D2D-4747-A8F0-32B4F3F439CE}"/>
                        </a:ext>
                      </a:extLst>
                    </p:cNvPr>
                    <p:cNvCxnSpPr/>
                    <p:nvPr/>
                  </p:nvCxnSpPr>
                  <p:spPr>
                    <a:xfrm>
                      <a:off x="7144207" y="4121881"/>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id="{718C88EF-6A2F-4352-8673-A04343018D9C}"/>
                        </a:ext>
                      </a:extLst>
                    </p:cNvPr>
                    <p:cNvCxnSpPr/>
                    <p:nvPr/>
                  </p:nvCxnSpPr>
                  <p:spPr>
                    <a:xfrm>
                      <a:off x="7144207" y="2256840"/>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9155B346-A9C8-4DCD-97B6-B41D94E2CC97}"/>
                        </a:ext>
                      </a:extLst>
                    </p:cNvPr>
                    <p:cNvSpPr txBox="1"/>
                    <p:nvPr/>
                  </p:nvSpPr>
                  <p:spPr>
                    <a:xfrm>
                      <a:off x="6749783" y="2170879"/>
                      <a:ext cx="326779" cy="215444"/>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8</a:t>
                      </a:r>
                      <a:endPar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p:txBody>
                </p:sp>
                <p:cxnSp>
                  <p:nvCxnSpPr>
                    <p:cNvPr id="126" name="직선 연결선 125">
                      <a:extLst>
                        <a:ext uri="{FF2B5EF4-FFF2-40B4-BE49-F238E27FC236}">
                          <a16:creationId xmlns:a16="http://schemas.microsoft.com/office/drawing/2014/main" id="{1EDC3699-7B6B-4D1F-8D1C-87FD20C25B6D}"/>
                        </a:ext>
                      </a:extLst>
                    </p:cNvPr>
                    <p:cNvCxnSpPr/>
                    <p:nvPr/>
                  </p:nvCxnSpPr>
                  <p:spPr>
                    <a:xfrm>
                      <a:off x="7144207" y="1790580"/>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C9A9C6BD-F2D5-4979-8C7D-084A8E4F5754}"/>
                        </a:ext>
                      </a:extLst>
                    </p:cNvPr>
                    <p:cNvSpPr txBox="1"/>
                    <p:nvPr/>
                  </p:nvSpPr>
                  <p:spPr>
                    <a:xfrm>
                      <a:off x="6749783" y="1711873"/>
                      <a:ext cx="326779" cy="215444"/>
                    </a:xfrm>
                    <a:prstGeom prst="rect">
                      <a:avLst/>
                    </a:prstGeom>
                    <a:noFill/>
                  </p:spPr>
                  <p:txBody>
                    <a:bodyPr wrap="square" lIns="0" tIns="0" rIns="0" bIns="0" rtlCol="0">
                      <a:spAutoFit/>
                      <a:scene3d>
                        <a:camera prst="orthographicFront"/>
                        <a:lightRig rig="threePt" dir="t"/>
                      </a:scene3d>
                      <a:sp3d>
                        <a:bevelB w="0" h="1270"/>
                      </a:sp3d>
                    </a:bodyPr>
                    <a:lstStyle/>
                    <a:p>
                      <a:pPr algn="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1</a:t>
                      </a:r>
                      <a:endPar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p:txBody>
                </p:sp>
              </p:grpSp>
              <p:sp>
                <p:nvSpPr>
                  <p:cNvPr id="95" name="자유형: 도형 94">
                    <a:extLst>
                      <a:ext uri="{FF2B5EF4-FFF2-40B4-BE49-F238E27FC236}">
                        <a16:creationId xmlns:a16="http://schemas.microsoft.com/office/drawing/2014/main" id="{DF52E21C-E193-41A3-86F9-C709A0CE3C3A}"/>
                      </a:ext>
                    </a:extLst>
                  </p:cNvPr>
                  <p:cNvSpPr/>
                  <p:nvPr/>
                </p:nvSpPr>
                <p:spPr>
                  <a:xfrm>
                    <a:off x="5543550" y="3188970"/>
                    <a:ext cx="3333750" cy="937271"/>
                  </a:xfrm>
                  <a:custGeom>
                    <a:avLst/>
                    <a:gdLst>
                      <a:gd name="connsiteX0" fmla="*/ 0 w 3333750"/>
                      <a:gd name="connsiteY0" fmla="*/ 937260 h 937260"/>
                      <a:gd name="connsiteX1" fmla="*/ 1668780 w 3333750"/>
                      <a:gd name="connsiteY1" fmla="*/ 0 h 937260"/>
                      <a:gd name="connsiteX2" fmla="*/ 3333750 w 3333750"/>
                      <a:gd name="connsiteY2" fmla="*/ 937260 h 937260"/>
                      <a:gd name="connsiteX0" fmla="*/ 0 w 3333750"/>
                      <a:gd name="connsiteY0" fmla="*/ 937260 h 937271"/>
                      <a:gd name="connsiteX1" fmla="*/ 1668780 w 3333750"/>
                      <a:gd name="connsiteY1" fmla="*/ 0 h 937271"/>
                      <a:gd name="connsiteX2" fmla="*/ 3333750 w 3333750"/>
                      <a:gd name="connsiteY2" fmla="*/ 937260 h 937271"/>
                      <a:gd name="connsiteX0" fmla="*/ 0 w 3333750"/>
                      <a:gd name="connsiteY0" fmla="*/ 937260 h 937271"/>
                      <a:gd name="connsiteX1" fmla="*/ 1668780 w 3333750"/>
                      <a:gd name="connsiteY1" fmla="*/ 0 h 937271"/>
                      <a:gd name="connsiteX2" fmla="*/ 3333750 w 3333750"/>
                      <a:gd name="connsiteY2" fmla="*/ 937260 h 937271"/>
                    </a:gdLst>
                    <a:ahLst/>
                    <a:cxnLst>
                      <a:cxn ang="0">
                        <a:pos x="connsiteX0" y="connsiteY0"/>
                      </a:cxn>
                      <a:cxn ang="0">
                        <a:pos x="connsiteX1" y="connsiteY1"/>
                      </a:cxn>
                      <a:cxn ang="0">
                        <a:pos x="connsiteX2" y="connsiteY2"/>
                      </a:cxn>
                    </a:cxnLst>
                    <a:rect l="l" t="t" r="r" b="b"/>
                    <a:pathLst>
                      <a:path w="3333750" h="937271">
                        <a:moveTo>
                          <a:pt x="0" y="937260"/>
                        </a:moveTo>
                        <a:cubicBezTo>
                          <a:pt x="1249997" y="941070"/>
                          <a:pt x="1113155" y="0"/>
                          <a:pt x="1668780" y="0"/>
                        </a:cubicBezTo>
                        <a:cubicBezTo>
                          <a:pt x="2224405" y="0"/>
                          <a:pt x="2085657" y="941070"/>
                          <a:pt x="3333750" y="93726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9A01D8FF-D15B-4903-8107-6D39E60FCDFE}"/>
                          </a:ext>
                        </a:extLst>
                      </p:cNvPr>
                      <p:cNvSpPr txBox="1"/>
                      <p:nvPr/>
                    </p:nvSpPr>
                    <p:spPr>
                      <a:xfrm>
                        <a:off x="6901141" y="4605535"/>
                        <a:ext cx="618567" cy="276999"/>
                      </a:xfrm>
                      <a:prstGeom prst="rect">
                        <a:avLst/>
                      </a:prstGeom>
                      <a:noFill/>
                    </p:spPr>
                    <p:txBody>
                      <a:bodyPr wrap="none" lIns="0" tIns="0" rIns="0" bIns="0" rtlCol="0">
                        <a:spAutoFit/>
                      </a:bodyPr>
                      <a:lstStyle/>
                      <a:p>
                        <a:pPr algn="ctr"/>
                        <a14:m>
                          <m:oMathPara xmlns:m="http://schemas.openxmlformats.org/officeDocument/2006/math">
                            <m:oMathParaPr>
                              <m:jc m:val="center"/>
                            </m:oMathParaPr>
                            <m:oMath xmlns:m="http://schemas.openxmlformats.org/officeDocument/2006/math">
                              <m:r>
                                <a:rPr lang="ko-KR" altLang="en-US" i="1">
                                  <a:solidFill>
                                    <a:schemeClr val="tx1">
                                      <a:lumMod val="85000"/>
                                      <a:lumOff val="15000"/>
                                    </a:schemeClr>
                                  </a:solidFill>
                                  <a:latin typeface="Cambria Math" panose="02040503050406030204" pitchFamily="18" charset="0"/>
                                  <a:cs typeface="Times New Roman" panose="02020603050405020304" pitchFamily="18" charset="0"/>
                                </a:rPr>
                                <m:t>𝜅</m:t>
                              </m:r>
                              <m:r>
                                <a:rPr lang="en-US" altLang="ko-KR"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&lt;</m:t>
                              </m:r>
                              <m:r>
                                <a:rPr lang="en-US" altLang="ko-KR" i="1">
                                  <a:solidFill>
                                    <a:schemeClr val="tx1">
                                      <a:lumMod val="85000"/>
                                      <a:lumOff val="15000"/>
                                    </a:schemeClr>
                                  </a:solidFill>
                                  <a:latin typeface="Cambria Math" panose="02040503050406030204" pitchFamily="18" charset="0"/>
                                  <a:cs typeface="Times New Roman" panose="02020603050405020304" pitchFamily="18" charset="0"/>
                                </a:rPr>
                                <m:t>0</m:t>
                              </m:r>
                            </m:oMath>
                          </m:oMathPara>
                        </a14:m>
                        <a:endParaRPr lang="en-US" altLang="ko-KR" i="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mc:Choice>
                <mc:Fallback xmlns="">
                  <p:sp>
                    <p:nvSpPr>
                      <p:cNvPr id="96" name="TextBox 95">
                        <a:extLst>
                          <a:ext uri="{FF2B5EF4-FFF2-40B4-BE49-F238E27FC236}">
                            <a16:creationId xmlns:a16="http://schemas.microsoft.com/office/drawing/2014/main" id="{9A01D8FF-D15B-4903-8107-6D39E60FCDFE}"/>
                          </a:ext>
                        </a:extLst>
                      </p:cNvPr>
                      <p:cNvSpPr txBox="1">
                        <a:spLocks noRot="1" noChangeAspect="1" noMove="1" noResize="1" noEditPoints="1" noAdjustHandles="1" noChangeArrowheads="1" noChangeShapeType="1" noTextEdit="1"/>
                      </p:cNvSpPr>
                      <p:nvPr/>
                    </p:nvSpPr>
                    <p:spPr>
                      <a:xfrm>
                        <a:off x="6901141" y="4605535"/>
                        <a:ext cx="618567" cy="276999"/>
                      </a:xfrm>
                      <a:prstGeom prst="rect">
                        <a:avLst/>
                      </a:prstGeom>
                      <a:blipFill>
                        <a:blip r:embed="rId5"/>
                        <a:stretch>
                          <a:fillRect l="-8824" r="-2941" b="-8696"/>
                        </a:stretch>
                      </a:blipFill>
                    </p:spPr>
                    <p:txBody>
                      <a:bodyPr/>
                      <a:lstStyle/>
                      <a:p>
                        <a:r>
                          <a:rPr lang="ko-KR" altLang="en-US">
                            <a:noFill/>
                          </a:rPr>
                          <a:t> </a:t>
                        </a:r>
                      </a:p>
                    </p:txBody>
                  </p:sp>
                </mc:Fallback>
              </mc:AlternateContent>
            </p:grpSp>
            <p:sp>
              <p:nvSpPr>
                <p:cNvPr id="128" name="자유형: 도형 127">
                  <a:extLst>
                    <a:ext uri="{FF2B5EF4-FFF2-40B4-BE49-F238E27FC236}">
                      <a16:creationId xmlns:a16="http://schemas.microsoft.com/office/drawing/2014/main" id="{3103B5C3-0944-405B-B812-C50215A8492C}"/>
                    </a:ext>
                  </a:extLst>
                </p:cNvPr>
                <p:cNvSpPr/>
                <p:nvPr/>
              </p:nvSpPr>
              <p:spPr>
                <a:xfrm>
                  <a:off x="1737360" y="3275650"/>
                  <a:ext cx="3329940" cy="854389"/>
                </a:xfrm>
                <a:custGeom>
                  <a:avLst/>
                  <a:gdLst>
                    <a:gd name="connsiteX0" fmla="*/ 0 w 3329940"/>
                    <a:gd name="connsiteY0" fmla="*/ 849630 h 853440"/>
                    <a:gd name="connsiteX1" fmla="*/ 1664970 w 3329940"/>
                    <a:gd name="connsiteY1" fmla="*/ 0 h 853440"/>
                    <a:gd name="connsiteX2" fmla="*/ 3329940 w 3329940"/>
                    <a:gd name="connsiteY2" fmla="*/ 853440 h 853440"/>
                    <a:gd name="connsiteX0" fmla="*/ 0 w 3329940"/>
                    <a:gd name="connsiteY0" fmla="*/ 849630 h 853445"/>
                    <a:gd name="connsiteX1" fmla="*/ 1664970 w 3329940"/>
                    <a:gd name="connsiteY1" fmla="*/ 0 h 853445"/>
                    <a:gd name="connsiteX2" fmla="*/ 3329940 w 3329940"/>
                    <a:gd name="connsiteY2" fmla="*/ 853440 h 853445"/>
                    <a:gd name="connsiteX0" fmla="*/ 0 w 3329940"/>
                    <a:gd name="connsiteY0" fmla="*/ 849630 h 853445"/>
                    <a:gd name="connsiteX1" fmla="*/ 1664970 w 3329940"/>
                    <a:gd name="connsiteY1" fmla="*/ 0 h 853445"/>
                    <a:gd name="connsiteX2" fmla="*/ 3329940 w 3329940"/>
                    <a:gd name="connsiteY2" fmla="*/ 853440 h 853445"/>
                    <a:gd name="connsiteX0" fmla="*/ 0 w 3329940"/>
                    <a:gd name="connsiteY0" fmla="*/ 850673 h 854483"/>
                    <a:gd name="connsiteX1" fmla="*/ 1664970 w 3329940"/>
                    <a:gd name="connsiteY1" fmla="*/ 1043 h 854483"/>
                    <a:gd name="connsiteX2" fmla="*/ 2689860 w 3329940"/>
                    <a:gd name="connsiteY2" fmla="*/ 768123 h 854483"/>
                    <a:gd name="connsiteX3" fmla="*/ 3329940 w 3329940"/>
                    <a:gd name="connsiteY3" fmla="*/ 854483 h 854483"/>
                    <a:gd name="connsiteX0" fmla="*/ 0 w 3329940"/>
                    <a:gd name="connsiteY0" fmla="*/ 850673 h 854483"/>
                    <a:gd name="connsiteX1" fmla="*/ 629920 w 3329940"/>
                    <a:gd name="connsiteY1" fmla="*/ 765584 h 854483"/>
                    <a:gd name="connsiteX2" fmla="*/ 1664970 w 3329940"/>
                    <a:gd name="connsiteY2" fmla="*/ 1043 h 854483"/>
                    <a:gd name="connsiteX3" fmla="*/ 2689860 w 3329940"/>
                    <a:gd name="connsiteY3" fmla="*/ 768123 h 854483"/>
                    <a:gd name="connsiteX4" fmla="*/ 3329940 w 3329940"/>
                    <a:gd name="connsiteY4" fmla="*/ 854483 h 854483"/>
                    <a:gd name="connsiteX0" fmla="*/ 0 w 3329940"/>
                    <a:gd name="connsiteY0" fmla="*/ 850673 h 854483"/>
                    <a:gd name="connsiteX1" fmla="*/ 629920 w 3329940"/>
                    <a:gd name="connsiteY1" fmla="*/ 765584 h 854483"/>
                    <a:gd name="connsiteX2" fmla="*/ 1664970 w 3329940"/>
                    <a:gd name="connsiteY2" fmla="*/ 1043 h 854483"/>
                    <a:gd name="connsiteX3" fmla="*/ 2689860 w 3329940"/>
                    <a:gd name="connsiteY3" fmla="*/ 768123 h 854483"/>
                    <a:gd name="connsiteX4" fmla="*/ 3329940 w 3329940"/>
                    <a:gd name="connsiteY4" fmla="*/ 854483 h 854483"/>
                    <a:gd name="connsiteX0" fmla="*/ 0 w 3329940"/>
                    <a:gd name="connsiteY0" fmla="*/ 850673 h 855552"/>
                    <a:gd name="connsiteX1" fmla="*/ 601980 w 3329940"/>
                    <a:gd name="connsiteY1" fmla="*/ 773204 h 855552"/>
                    <a:gd name="connsiteX2" fmla="*/ 1664970 w 3329940"/>
                    <a:gd name="connsiteY2" fmla="*/ 1043 h 855552"/>
                    <a:gd name="connsiteX3" fmla="*/ 2689860 w 3329940"/>
                    <a:gd name="connsiteY3" fmla="*/ 768123 h 855552"/>
                    <a:gd name="connsiteX4" fmla="*/ 3329940 w 3329940"/>
                    <a:gd name="connsiteY4" fmla="*/ 854483 h 855552"/>
                    <a:gd name="connsiteX0" fmla="*/ 0 w 3329940"/>
                    <a:gd name="connsiteY0" fmla="*/ 850673 h 854483"/>
                    <a:gd name="connsiteX1" fmla="*/ 601980 w 3329940"/>
                    <a:gd name="connsiteY1" fmla="*/ 773204 h 854483"/>
                    <a:gd name="connsiteX2" fmla="*/ 1664970 w 3329940"/>
                    <a:gd name="connsiteY2" fmla="*/ 1043 h 854483"/>
                    <a:gd name="connsiteX3" fmla="*/ 2689860 w 3329940"/>
                    <a:gd name="connsiteY3" fmla="*/ 768123 h 854483"/>
                    <a:gd name="connsiteX4" fmla="*/ 3329940 w 3329940"/>
                    <a:gd name="connsiteY4" fmla="*/ 854483 h 854483"/>
                    <a:gd name="connsiteX0" fmla="*/ 0 w 3329940"/>
                    <a:gd name="connsiteY0" fmla="*/ 850655 h 859749"/>
                    <a:gd name="connsiteX1" fmla="*/ 601980 w 3329940"/>
                    <a:gd name="connsiteY1" fmla="*/ 773186 h 859749"/>
                    <a:gd name="connsiteX2" fmla="*/ 1664970 w 3329940"/>
                    <a:gd name="connsiteY2" fmla="*/ 1025 h 859749"/>
                    <a:gd name="connsiteX3" fmla="*/ 2738120 w 3329940"/>
                    <a:gd name="connsiteY3" fmla="*/ 780805 h 859749"/>
                    <a:gd name="connsiteX4" fmla="*/ 3329940 w 3329940"/>
                    <a:gd name="connsiteY4" fmla="*/ 854465 h 859749"/>
                    <a:gd name="connsiteX0" fmla="*/ 0 w 3329940"/>
                    <a:gd name="connsiteY0" fmla="*/ 850655 h 854465"/>
                    <a:gd name="connsiteX1" fmla="*/ 601980 w 3329940"/>
                    <a:gd name="connsiteY1" fmla="*/ 773186 h 854465"/>
                    <a:gd name="connsiteX2" fmla="*/ 1664970 w 3329940"/>
                    <a:gd name="connsiteY2" fmla="*/ 1025 h 854465"/>
                    <a:gd name="connsiteX3" fmla="*/ 2738120 w 3329940"/>
                    <a:gd name="connsiteY3" fmla="*/ 780805 h 854465"/>
                    <a:gd name="connsiteX4" fmla="*/ 3329940 w 3329940"/>
                    <a:gd name="connsiteY4" fmla="*/ 854465 h 854465"/>
                    <a:gd name="connsiteX0" fmla="*/ 0 w 3329940"/>
                    <a:gd name="connsiteY0" fmla="*/ 850579 h 854389"/>
                    <a:gd name="connsiteX1" fmla="*/ 601980 w 3329940"/>
                    <a:gd name="connsiteY1" fmla="*/ 773110 h 854389"/>
                    <a:gd name="connsiteX2" fmla="*/ 1664970 w 3329940"/>
                    <a:gd name="connsiteY2" fmla="*/ 949 h 854389"/>
                    <a:gd name="connsiteX3" fmla="*/ 2738120 w 3329940"/>
                    <a:gd name="connsiteY3" fmla="*/ 780729 h 854389"/>
                    <a:gd name="connsiteX4" fmla="*/ 3329940 w 3329940"/>
                    <a:gd name="connsiteY4" fmla="*/ 854389 h 854389"/>
                    <a:gd name="connsiteX0" fmla="*/ 0 w 3329940"/>
                    <a:gd name="connsiteY0" fmla="*/ 850579 h 854389"/>
                    <a:gd name="connsiteX1" fmla="*/ 601980 w 3329940"/>
                    <a:gd name="connsiteY1" fmla="*/ 773110 h 854389"/>
                    <a:gd name="connsiteX2" fmla="*/ 1664970 w 3329940"/>
                    <a:gd name="connsiteY2" fmla="*/ 949 h 854389"/>
                    <a:gd name="connsiteX3" fmla="*/ 2738120 w 3329940"/>
                    <a:gd name="connsiteY3" fmla="*/ 780729 h 854389"/>
                    <a:gd name="connsiteX4" fmla="*/ 3329940 w 3329940"/>
                    <a:gd name="connsiteY4" fmla="*/ 854389 h 854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9940" h="854389">
                      <a:moveTo>
                        <a:pt x="0" y="850579"/>
                      </a:moveTo>
                      <a:cubicBezTo>
                        <a:pt x="93133" y="824968"/>
                        <a:pt x="324485" y="894395"/>
                        <a:pt x="601980" y="773110"/>
                      </a:cubicBezTo>
                      <a:cubicBezTo>
                        <a:pt x="856615" y="659445"/>
                        <a:pt x="1309793" y="-10904"/>
                        <a:pt x="1664970" y="949"/>
                      </a:cubicBezTo>
                      <a:cubicBezTo>
                        <a:pt x="2115820" y="-29743"/>
                        <a:pt x="2455545" y="694369"/>
                        <a:pt x="2738120" y="780729"/>
                      </a:cubicBezTo>
                      <a:cubicBezTo>
                        <a:pt x="3038475" y="900109"/>
                        <a:pt x="3225800" y="823062"/>
                        <a:pt x="3329940" y="854389"/>
                      </a:cubicBezTo>
                    </a:path>
                  </a:pathLst>
                </a:custGeom>
                <a:no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grpSp>
    </p:spTree>
    <p:extLst>
      <p:ext uri="{BB962C8B-B14F-4D97-AF65-F5344CB8AC3E}">
        <p14:creationId xmlns:p14="http://schemas.microsoft.com/office/powerpoint/2010/main" val="192508026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Thống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kê</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mô</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tả</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03</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id="{81B62A4B-C3AF-4BF3-A95C-F9E014D64212}"/>
                  </a:ext>
                </a:extLst>
              </p:cNvPr>
              <p:cNvSpPr/>
              <p:nvPr/>
            </p:nvSpPr>
            <p:spPr>
              <a:xfrm>
                <a:off x="675071" y="1700808"/>
                <a:ext cx="8632825" cy="15887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12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Phương sai mẫu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sSup>
                      <m:sSup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sSupPr>
                      <m:e>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𝑠</m:t>
                        </m:r>
                      </m:e>
                      <m:sup>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2</m:t>
                        </m:r>
                      </m:sup>
                    </m:sSup>
                  </m:oMath>
                </a14:m>
                <a:r>
                  <a:rPr lang="en-US" altLang="ko-KR" sz="16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f>
                      <m:f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fPr>
                      <m:num>
                        <m:nary>
                          <m:naryPr>
                            <m:chr m:val="∑"/>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naryPr>
                          <m:sub>
                            <m:r>
                              <m:rPr>
                                <m:brk m:alnAt="23"/>
                              </m:r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𝑖</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=1</m:t>
                            </m:r>
                          </m:sub>
                          <m:sup>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𝑛</m:t>
                            </m:r>
                          </m:sup>
                          <m:e>
                            <m:sSup>
                              <m:sSup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sSupPr>
                              <m:e>
                                <m:d>
                                  <m:d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dPr>
                                  <m:e>
                                    <m:sSub>
                                      <m:sSub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𝑥</m:t>
                                        </m:r>
                                      </m:e>
                                      <m:sub>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𝑖</m:t>
                                        </m:r>
                                      </m:sub>
                                    </m:sSub>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m:t>
                                    </m:r>
                                    <m:acc>
                                      <m:accPr>
                                        <m:chr m:val="̅"/>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accPr>
                                      <m:e>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𝑥</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 </m:t>
                                        </m:r>
                                      </m:e>
                                    </m:acc>
                                  </m:e>
                                </m:d>
                              </m:e>
                              <m:sup>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2</m:t>
                                </m:r>
                              </m:sup>
                            </m:sSup>
                          </m:e>
                        </m:nary>
                      </m:num>
                      <m:den>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𝑛</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−1</m:t>
                        </m:r>
                      </m:den>
                    </m:f>
                  </m:oMath>
                </a14:m>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12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Hiệp phương sai mẫu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sSub>
                      <m:sSubPr>
                        <m:ctrlPr>
                          <a:rPr lang="en-US" altLang="ko-KR" sz="1600" i="1">
                            <a:solidFill>
                              <a:schemeClr val="tx1">
                                <a:lumMod val="85000"/>
                                <a:lumOff val="15000"/>
                              </a:schemeClr>
                            </a:solidFill>
                            <a:latin typeface="Cambria Math" panose="02040503050406030204" pitchFamily="18" charset="0"/>
                          </a:rPr>
                        </m:ctrlPr>
                      </m:sSubPr>
                      <m:e>
                        <m:r>
                          <a:rPr lang="en-US" altLang="ko-KR" sz="1600" i="1">
                            <a:solidFill>
                              <a:schemeClr val="tx1">
                                <a:lumMod val="85000"/>
                                <a:lumOff val="15000"/>
                              </a:schemeClr>
                            </a:solidFill>
                            <a:latin typeface="Cambria Math" panose="02040503050406030204" pitchFamily="18" charset="0"/>
                          </a:rPr>
                          <m:t>𝑠</m:t>
                        </m:r>
                      </m:e>
                      <m:sub>
                        <m:r>
                          <a:rPr lang="en-US" altLang="ko-KR" sz="1600" i="1">
                            <a:solidFill>
                              <a:schemeClr val="tx1">
                                <a:lumMod val="85000"/>
                                <a:lumOff val="15000"/>
                              </a:schemeClr>
                            </a:solidFill>
                            <a:latin typeface="Cambria Math" panose="02040503050406030204" pitchFamily="18" charset="0"/>
                          </a:rPr>
                          <m:t>𝑋𝑌</m:t>
                        </m:r>
                      </m:sub>
                    </m:sSub>
                    <m:r>
                      <a:rPr lang="en-US" altLang="ko-KR" sz="1600" i="1">
                        <a:solidFill>
                          <a:schemeClr val="tx1">
                            <a:lumMod val="85000"/>
                            <a:lumOff val="15000"/>
                          </a:schemeClr>
                        </a:solidFill>
                        <a:latin typeface="Cambria Math" panose="02040503050406030204" pitchFamily="18" charset="0"/>
                      </a:rPr>
                      <m:t>=</m:t>
                    </m:r>
                    <m:f>
                      <m:f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fPr>
                      <m:num>
                        <m:nary>
                          <m:naryPr>
                            <m:chr m:val="∑"/>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naryPr>
                          <m:sub>
                            <m:r>
                              <m:rPr>
                                <m:brk m:alnAt="23"/>
                              </m:r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𝑖</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=1</m:t>
                            </m:r>
                          </m:sub>
                          <m:sup>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𝑛</m:t>
                            </m:r>
                          </m:sup>
                          <m:e>
                            <m:d>
                              <m:d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dPr>
                              <m:e>
                                <m:sSub>
                                  <m:sSub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𝑥</m:t>
                                    </m:r>
                                  </m:e>
                                  <m:sub>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𝑖</m:t>
                                    </m:r>
                                  </m:sub>
                                </m:sSub>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m:t>
                                </m:r>
                                <m:acc>
                                  <m:accPr>
                                    <m:chr m:val="̅"/>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accPr>
                                  <m:e>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𝑥</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 </m:t>
                                    </m:r>
                                  </m:e>
                                </m:acc>
                              </m:e>
                            </m:d>
                            <m:d>
                              <m:d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dPr>
                              <m:e>
                                <m:sSub>
                                  <m:sSub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𝑦</m:t>
                                    </m:r>
                                  </m:e>
                                  <m:sub>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𝑖</m:t>
                                    </m:r>
                                  </m:sub>
                                </m:sSub>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m:t>
                                </m:r>
                                <m:acc>
                                  <m:accPr>
                                    <m:chr m:val="̅"/>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accPr>
                                  <m:e>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𝑦</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 </m:t>
                                    </m:r>
                                  </m:e>
                                </m:acc>
                              </m:e>
                            </m:d>
                          </m:e>
                        </m:nary>
                      </m:num>
                      <m:den>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𝑛</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−1</m:t>
                        </m:r>
                      </m:den>
                    </m:f>
                  </m:oMath>
                </a14:m>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12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Hệ số tương quan mẫu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r>
                      <a:rPr lang="en-US" altLang="ko-KR" sz="1600" i="1">
                        <a:solidFill>
                          <a:schemeClr val="tx1">
                            <a:lumMod val="85000"/>
                            <a:lumOff val="15000"/>
                          </a:schemeClr>
                        </a:solidFill>
                        <a:latin typeface="Cambria Math" panose="02040503050406030204" pitchFamily="18" charset="0"/>
                      </a:rPr>
                      <m:t>𝑟</m:t>
                    </m:r>
                    <m:r>
                      <a:rPr lang="en-US" altLang="ko-KR" sz="1600" i="1">
                        <a:solidFill>
                          <a:schemeClr val="tx1">
                            <a:lumMod val="85000"/>
                            <a:lumOff val="15000"/>
                          </a:schemeClr>
                        </a:solidFill>
                        <a:latin typeface="Cambria Math" panose="02040503050406030204" pitchFamily="18" charset="0"/>
                      </a:rPr>
                      <m:t>=</m:t>
                    </m:r>
                    <m:f>
                      <m:fPr>
                        <m:ctrlPr>
                          <a:rPr lang="ko-KR" altLang="ko-KR" sz="1600" i="1">
                            <a:solidFill>
                              <a:schemeClr val="tx1">
                                <a:lumMod val="85000"/>
                                <a:lumOff val="15000"/>
                              </a:schemeClr>
                            </a:solidFill>
                            <a:latin typeface="Cambria Math" panose="02040503050406030204" pitchFamily="18" charset="0"/>
                          </a:rPr>
                        </m:ctrlPr>
                      </m:fPr>
                      <m:num>
                        <m:sSub>
                          <m:sSubPr>
                            <m:ctrlPr>
                              <a:rPr lang="en-US" altLang="ko-KR" sz="1600" i="1">
                                <a:solidFill>
                                  <a:schemeClr val="tx1">
                                    <a:lumMod val="85000"/>
                                    <a:lumOff val="15000"/>
                                  </a:schemeClr>
                                </a:solidFill>
                                <a:latin typeface="Cambria Math" panose="02040503050406030204" pitchFamily="18" charset="0"/>
                              </a:rPr>
                            </m:ctrlPr>
                          </m:sSubPr>
                          <m:e>
                            <m:r>
                              <a:rPr lang="en-US" altLang="ko-KR" sz="1600" i="1">
                                <a:solidFill>
                                  <a:schemeClr val="tx1">
                                    <a:lumMod val="85000"/>
                                    <a:lumOff val="15000"/>
                                  </a:schemeClr>
                                </a:solidFill>
                                <a:latin typeface="Cambria Math" panose="02040503050406030204" pitchFamily="18" charset="0"/>
                              </a:rPr>
                              <m:t>𝑠</m:t>
                            </m:r>
                          </m:e>
                          <m:sub>
                            <m:r>
                              <a:rPr lang="en-US" altLang="ko-KR" sz="1600" i="1">
                                <a:solidFill>
                                  <a:schemeClr val="tx1">
                                    <a:lumMod val="85000"/>
                                    <a:lumOff val="15000"/>
                                  </a:schemeClr>
                                </a:solidFill>
                                <a:latin typeface="Cambria Math" panose="02040503050406030204" pitchFamily="18" charset="0"/>
                              </a:rPr>
                              <m:t>𝑋𝑌</m:t>
                            </m:r>
                          </m:sub>
                        </m:sSub>
                      </m:num>
                      <m:den>
                        <m:sSub>
                          <m:sSubPr>
                            <m:ctrlPr>
                              <a:rPr lang="en-US" altLang="ko-KR" sz="1600" i="1">
                                <a:solidFill>
                                  <a:schemeClr val="tx1">
                                    <a:lumMod val="85000"/>
                                    <a:lumOff val="15000"/>
                                  </a:schemeClr>
                                </a:solidFill>
                                <a:latin typeface="Cambria Math" panose="02040503050406030204" pitchFamily="18" charset="0"/>
                              </a:rPr>
                            </m:ctrlPr>
                          </m:sSubPr>
                          <m:e>
                            <m:r>
                              <a:rPr lang="en-US" altLang="ko-KR" sz="1600" i="1">
                                <a:solidFill>
                                  <a:schemeClr val="tx1">
                                    <a:lumMod val="85000"/>
                                    <a:lumOff val="15000"/>
                                  </a:schemeClr>
                                </a:solidFill>
                                <a:latin typeface="Cambria Math" panose="02040503050406030204" pitchFamily="18" charset="0"/>
                              </a:rPr>
                              <m:t>𝑠</m:t>
                            </m:r>
                          </m:e>
                          <m:sub>
                            <m:r>
                              <a:rPr lang="en-US" altLang="ko-KR" sz="1600" i="1">
                                <a:solidFill>
                                  <a:schemeClr val="tx1">
                                    <a:lumMod val="85000"/>
                                    <a:lumOff val="15000"/>
                                  </a:schemeClr>
                                </a:solidFill>
                                <a:latin typeface="Cambria Math" panose="02040503050406030204" pitchFamily="18" charset="0"/>
                              </a:rPr>
                              <m:t>𝑋</m:t>
                            </m:r>
                          </m:sub>
                        </m:sSub>
                        <m:sSub>
                          <m:sSubPr>
                            <m:ctrlPr>
                              <a:rPr lang="en-US" altLang="ko-KR" sz="1600" i="1">
                                <a:solidFill>
                                  <a:schemeClr val="tx1">
                                    <a:lumMod val="85000"/>
                                    <a:lumOff val="15000"/>
                                  </a:schemeClr>
                                </a:solidFill>
                                <a:latin typeface="Cambria Math" panose="02040503050406030204" pitchFamily="18" charset="0"/>
                              </a:rPr>
                            </m:ctrlPr>
                          </m:sSubPr>
                          <m:e>
                            <m:r>
                              <a:rPr lang="en-US" altLang="ko-KR" sz="1600" i="1">
                                <a:solidFill>
                                  <a:schemeClr val="tx1">
                                    <a:lumMod val="85000"/>
                                    <a:lumOff val="15000"/>
                                  </a:schemeClr>
                                </a:solidFill>
                                <a:latin typeface="Cambria Math" panose="02040503050406030204" pitchFamily="18" charset="0"/>
                              </a:rPr>
                              <m:t>𝑠</m:t>
                            </m:r>
                          </m:e>
                          <m:sub>
                            <m:r>
                              <a:rPr lang="en-US" altLang="ko-KR" sz="1600" i="1">
                                <a:solidFill>
                                  <a:schemeClr val="tx1">
                                    <a:lumMod val="85000"/>
                                    <a:lumOff val="15000"/>
                                  </a:schemeClr>
                                </a:solidFill>
                                <a:latin typeface="Cambria Math" panose="02040503050406030204" pitchFamily="18" charset="0"/>
                              </a:rPr>
                              <m:t>𝑌</m:t>
                            </m:r>
                          </m:sub>
                        </m:sSub>
                      </m:den>
                    </m:f>
                  </m:oMath>
                </a14:m>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mc:Choice>
        <mc:Fallback xmlns="">
          <p:sp>
            <p:nvSpPr>
              <p:cNvPr id="14" name="직사각형 13">
                <a:extLst>
                  <a:ext uri="{FF2B5EF4-FFF2-40B4-BE49-F238E27FC236}">
                    <a16:creationId xmlns:a16="http://schemas.microsoft.com/office/drawing/2014/main" id="{81B62A4B-C3AF-4BF3-A95C-F9E014D64212}"/>
                  </a:ext>
                </a:extLst>
              </p:cNvPr>
              <p:cNvSpPr>
                <a:spLocks noRot="1" noChangeAspect="1" noMove="1" noResize="1" noEditPoints="1" noAdjustHandles="1" noChangeArrowheads="1" noChangeShapeType="1" noTextEdit="1"/>
              </p:cNvSpPr>
              <p:nvPr/>
            </p:nvSpPr>
            <p:spPr>
              <a:xfrm>
                <a:off x="675071" y="1700808"/>
                <a:ext cx="8632825" cy="1588750"/>
              </a:xfrm>
              <a:prstGeom prst="rect">
                <a:avLst/>
              </a:prstGeom>
              <a:blipFill>
                <a:blip r:embed="rId3"/>
                <a:stretch>
                  <a:fillRect l="-71"/>
                </a:stretch>
              </a:blipFill>
              <a:ln>
                <a:noFill/>
              </a:ln>
            </p:spPr>
            <p:txBody>
              <a:bodyPr/>
              <a:lstStyle/>
              <a:p>
                <a:r>
                  <a:rPr lang="en-US">
                    <a:noFill/>
                  </a:rPr>
                  <a:t> </a:t>
                </a:r>
              </a:p>
            </p:txBody>
          </p:sp>
        </mc:Fallback>
      </mc:AlternateContent>
      <p:sp>
        <p:nvSpPr>
          <p:cNvPr id="9" name="직사각형 8">
            <a:extLst>
              <a:ext uri="{FF2B5EF4-FFF2-40B4-BE49-F238E27FC236}">
                <a16:creationId xmlns:a16="http://schemas.microsoft.com/office/drawing/2014/main" id="{20008CF5-BD25-4046-BE7D-5CE3FF410334}"/>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Thống kê mẫu</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2642301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Thống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kê</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mô</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tả</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03</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id="{81B62A4B-C3AF-4BF3-A95C-F9E014D64212}"/>
                  </a:ext>
                </a:extLst>
              </p:cNvPr>
              <p:cNvSpPr/>
              <p:nvPr/>
            </p:nvSpPr>
            <p:spPr>
              <a:xfrm>
                <a:off x="675071" y="1700808"/>
                <a:ext cx="8632825" cy="3559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Giả sử rằng bạn có một mẫu các giá trị </a:t>
                </a:r>
                <a14:m>
                  <m:oMath xmlns:m="http://schemas.openxmlformats.org/officeDocument/2006/math">
                    <m:sSub>
                      <m:sSubPr>
                        <m:ctrlPr>
                          <a:rPr lang="en-US" altLang="ko-KR" sz="1300" i="1">
                            <a:solidFill>
                              <a:schemeClr val="tx1">
                                <a:lumMod val="85000"/>
                                <a:lumOff val="15000"/>
                              </a:schemeClr>
                            </a:solidFill>
                            <a:latin typeface="Cambria Math" panose="02040503050406030204" pitchFamily="18" charset="0"/>
                          </a:rPr>
                        </m:ctrlPr>
                      </m:sSubPr>
                      <m:e>
                        <m:r>
                          <a:rPr lang="en-US" altLang="ko-KR" sz="1300" i="1">
                            <a:solidFill>
                              <a:schemeClr val="tx1">
                                <a:lumMod val="85000"/>
                                <a:lumOff val="15000"/>
                              </a:schemeClr>
                            </a:solidFill>
                            <a:latin typeface="Cambria Math" panose="02040503050406030204" pitchFamily="18" charset="0"/>
                          </a:rPr>
                          <m:t>𝑥</m:t>
                        </m:r>
                      </m:e>
                      <m:sub>
                        <m:r>
                          <a:rPr lang="en-US" altLang="ko-KR" sz="1300" i="1">
                            <a:solidFill>
                              <a:schemeClr val="tx1">
                                <a:lumMod val="85000"/>
                                <a:lumOff val="15000"/>
                              </a:schemeClr>
                            </a:solidFill>
                            <a:latin typeface="Cambria Math" panose="02040503050406030204" pitchFamily="18" charset="0"/>
                          </a:rPr>
                          <m:t>1</m:t>
                        </m:r>
                      </m:sub>
                    </m:sSub>
                    <m:r>
                      <a:rPr lang="en-US" altLang="ko-KR" sz="1300" i="1">
                        <a:solidFill>
                          <a:schemeClr val="tx1">
                            <a:lumMod val="85000"/>
                            <a:lumOff val="15000"/>
                          </a:schemeClr>
                        </a:solidFill>
                        <a:latin typeface="Cambria Math" panose="02040503050406030204" pitchFamily="18" charset="0"/>
                      </a:rPr>
                      <m:t>,</m:t>
                    </m:r>
                    <m:sSub>
                      <m:sSubPr>
                        <m:ctrlPr>
                          <a:rPr lang="en-US" altLang="ko-KR" sz="1300" i="1">
                            <a:solidFill>
                              <a:schemeClr val="tx1">
                                <a:lumMod val="85000"/>
                                <a:lumOff val="15000"/>
                              </a:schemeClr>
                            </a:solidFill>
                            <a:latin typeface="Cambria Math" panose="02040503050406030204" pitchFamily="18" charset="0"/>
                          </a:rPr>
                        </m:ctrlPr>
                      </m:sSubPr>
                      <m:e>
                        <m:r>
                          <a:rPr lang="en-US" altLang="ko-KR" sz="1300" i="1">
                            <a:solidFill>
                              <a:schemeClr val="tx1">
                                <a:lumMod val="85000"/>
                                <a:lumOff val="15000"/>
                              </a:schemeClr>
                            </a:solidFill>
                            <a:latin typeface="Cambria Math" panose="02040503050406030204" pitchFamily="18" charset="0"/>
                          </a:rPr>
                          <m:t>𝑥</m:t>
                        </m:r>
                      </m:e>
                      <m:sub>
                        <m:r>
                          <a:rPr lang="en-US" altLang="ko-KR" sz="1300" i="1">
                            <a:solidFill>
                              <a:schemeClr val="tx1">
                                <a:lumMod val="85000"/>
                                <a:lumOff val="15000"/>
                              </a:schemeClr>
                            </a:solidFill>
                            <a:latin typeface="Cambria Math" panose="02040503050406030204" pitchFamily="18" charset="0"/>
                          </a:rPr>
                          <m:t>2</m:t>
                        </m:r>
                      </m:sub>
                    </m:sSub>
                    <m:r>
                      <a:rPr lang="en-US" altLang="ko-KR" sz="1300" i="1">
                        <a:solidFill>
                          <a:schemeClr val="tx1">
                            <a:lumMod val="85000"/>
                            <a:lumOff val="15000"/>
                          </a:schemeClr>
                        </a:solidFill>
                        <a:latin typeface="Cambria Math" panose="02040503050406030204" pitchFamily="18" charset="0"/>
                      </a:rPr>
                      <m:t>,</m:t>
                    </m:r>
                    <m:sSub>
                      <m:sSubPr>
                        <m:ctrlPr>
                          <a:rPr lang="en-US" altLang="ko-KR" sz="1300" i="1">
                            <a:solidFill>
                              <a:schemeClr val="tx1">
                                <a:lumMod val="85000"/>
                                <a:lumOff val="15000"/>
                              </a:schemeClr>
                            </a:solidFill>
                            <a:latin typeface="Cambria Math" panose="02040503050406030204" pitchFamily="18" charset="0"/>
                          </a:rPr>
                        </m:ctrlPr>
                      </m:sSubPr>
                      <m:e>
                        <m:r>
                          <a:rPr lang="en-US" altLang="ko-KR" sz="1300" i="1">
                            <a:solidFill>
                              <a:schemeClr val="tx1">
                                <a:lumMod val="85000"/>
                                <a:lumOff val="15000"/>
                              </a:schemeClr>
                            </a:solidFill>
                            <a:latin typeface="Cambria Math" panose="02040503050406030204" pitchFamily="18" charset="0"/>
                          </a:rPr>
                          <m:t>𝑥</m:t>
                        </m:r>
                      </m:e>
                      <m:sub>
                        <m:r>
                          <a:rPr lang="en-US" altLang="ko-KR" sz="1300" i="1">
                            <a:solidFill>
                              <a:schemeClr val="tx1">
                                <a:lumMod val="85000"/>
                                <a:lumOff val="15000"/>
                              </a:schemeClr>
                            </a:solidFill>
                            <a:latin typeface="Cambria Math" panose="02040503050406030204" pitchFamily="18" charset="0"/>
                          </a:rPr>
                          <m:t>3</m:t>
                        </m:r>
                      </m:sub>
                    </m:sSub>
                    <m:r>
                      <a:rPr lang="en-US" altLang="ko-KR" sz="1300" i="1">
                        <a:solidFill>
                          <a:schemeClr val="tx1">
                            <a:lumMod val="85000"/>
                            <a:lumOff val="15000"/>
                          </a:schemeClr>
                        </a:solidFill>
                        <a:latin typeface="Cambria Math" panose="02040503050406030204" pitchFamily="18" charset="0"/>
                      </a:rPr>
                      <m:t>,⋯,</m:t>
                    </m:r>
                    <m:sSub>
                      <m:sSubPr>
                        <m:ctrlPr>
                          <a:rPr lang="en-US" altLang="ko-KR" sz="1300" i="1">
                            <a:solidFill>
                              <a:schemeClr val="tx1">
                                <a:lumMod val="85000"/>
                                <a:lumOff val="15000"/>
                              </a:schemeClr>
                            </a:solidFill>
                            <a:latin typeface="Cambria Math" panose="02040503050406030204" pitchFamily="18" charset="0"/>
                          </a:rPr>
                        </m:ctrlPr>
                      </m:sSubPr>
                      <m:e>
                        <m:r>
                          <a:rPr lang="en-US" altLang="ko-KR" sz="1300" i="1">
                            <a:solidFill>
                              <a:schemeClr val="tx1">
                                <a:lumMod val="85000"/>
                                <a:lumOff val="15000"/>
                              </a:schemeClr>
                            </a:solidFill>
                            <a:latin typeface="Cambria Math" panose="02040503050406030204" pitchFamily="18" charset="0"/>
                          </a:rPr>
                          <m:t>𝑥</m:t>
                        </m:r>
                      </m:e>
                      <m:sub>
                        <m:r>
                          <a:rPr lang="en-US" altLang="ko-KR" sz="1300" i="1">
                            <a:solidFill>
                              <a:schemeClr val="tx1">
                                <a:lumMod val="85000"/>
                                <a:lumOff val="15000"/>
                              </a:schemeClr>
                            </a:solidFill>
                            <a:latin typeface="Cambria Math" panose="02040503050406030204" pitchFamily="18" charset="0"/>
                          </a:rPr>
                          <m:t>𝑁</m:t>
                        </m:r>
                      </m:sub>
                    </m:sSub>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biểu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diễn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chúng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bằng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mc:Choice>
        <mc:Fallback xmlns="">
          <p:sp>
            <p:nvSpPr>
              <p:cNvPr id="14" name="직사각형 13">
                <a:extLst>
                  <a:ext uri="{FF2B5EF4-FFF2-40B4-BE49-F238E27FC236}">
                    <a16:creationId xmlns:a16="http://schemas.microsoft.com/office/drawing/2014/main" id="{81B62A4B-C3AF-4BF3-A95C-F9E014D64212}"/>
                  </a:ext>
                </a:extLst>
              </p:cNvPr>
              <p:cNvSpPr>
                <a:spLocks noRot="1" noChangeAspect="1" noMove="1" noResize="1" noEditPoints="1" noAdjustHandles="1" noChangeArrowheads="1" noChangeShapeType="1" noTextEdit="1"/>
              </p:cNvSpPr>
              <p:nvPr/>
            </p:nvSpPr>
            <p:spPr>
              <a:xfrm>
                <a:off x="675071" y="1700808"/>
                <a:ext cx="8632825" cy="355913"/>
              </a:xfrm>
              <a:prstGeom prst="rect">
                <a:avLst/>
              </a:prstGeom>
              <a:blipFill>
                <a:blip r:embed="rId3"/>
                <a:stretch>
                  <a:fillRect l="-71"/>
                </a:stretch>
              </a:blipFill>
              <a:ln>
                <a:noFill/>
              </a:ln>
            </p:spPr>
            <p:txBody>
              <a:bodyPr/>
              <a:lstStyle/>
              <a:p>
                <a:r>
                  <a:rPr lang="en-US">
                    <a:noFill/>
                  </a:rPr>
                  <a:t> </a:t>
                </a:r>
              </a:p>
            </p:txBody>
          </p:sp>
        </mc:Fallback>
      </mc:AlternateContent>
      <p:grpSp>
        <p:nvGrpSpPr>
          <p:cNvPr id="9" name="Group 7">
            <a:extLst>
              <a:ext uri="{FF2B5EF4-FFF2-40B4-BE49-F238E27FC236}">
                <a16:creationId xmlns:a16="http://schemas.microsoft.com/office/drawing/2014/main" id="{F8FD42F4-E047-40A5-B836-B52CA7CA4F13}"/>
              </a:ext>
            </a:extLst>
          </p:cNvPr>
          <p:cNvGrpSpPr/>
          <p:nvPr/>
        </p:nvGrpSpPr>
        <p:grpSpPr>
          <a:xfrm>
            <a:off x="2403549" y="2304591"/>
            <a:ext cx="5095727" cy="2000820"/>
            <a:chOff x="3317281" y="2436292"/>
            <a:chExt cx="5095727" cy="2000820"/>
          </a:xfrm>
        </p:grpSpPr>
        <p:grpSp>
          <p:nvGrpSpPr>
            <p:cNvPr id="13" name="Group 8">
              <a:extLst>
                <a:ext uri="{FF2B5EF4-FFF2-40B4-BE49-F238E27FC236}">
                  <a16:creationId xmlns:a16="http://schemas.microsoft.com/office/drawing/2014/main" id="{D84DE6F1-0B8D-40A7-AEA0-AB7E1FEC3E44}"/>
                </a:ext>
              </a:extLst>
            </p:cNvPr>
            <p:cNvGrpSpPr/>
            <p:nvPr/>
          </p:nvGrpSpPr>
          <p:grpSpPr>
            <a:xfrm>
              <a:off x="3473453" y="2896259"/>
              <a:ext cx="4776563" cy="1540853"/>
              <a:chOff x="3287688" y="2523596"/>
              <a:chExt cx="4776563" cy="1540853"/>
            </a:xfrm>
          </p:grpSpPr>
          <p:sp>
            <p:nvSpPr>
              <p:cNvPr id="21" name="Rectangle 15">
                <a:extLst>
                  <a:ext uri="{FF2B5EF4-FFF2-40B4-BE49-F238E27FC236}">
                    <a16:creationId xmlns:a16="http://schemas.microsoft.com/office/drawing/2014/main" id="{528CEC09-CB34-42F2-86BF-C33191497631}"/>
                  </a:ext>
                </a:extLst>
              </p:cNvPr>
              <p:cNvSpPr/>
              <p:nvPr/>
            </p:nvSpPr>
            <p:spPr>
              <a:xfrm>
                <a:off x="3287688" y="3848425"/>
                <a:ext cx="144000" cy="216024"/>
              </a:xfrm>
              <a:prstGeom prst="rect">
                <a:avLst/>
              </a:prstGeom>
              <a:solidFill>
                <a:srgbClr val="1429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6">
                <a:extLst>
                  <a:ext uri="{FF2B5EF4-FFF2-40B4-BE49-F238E27FC236}">
                    <a16:creationId xmlns:a16="http://schemas.microsoft.com/office/drawing/2014/main" id="{87BC69FE-DB32-4473-A512-7A07E029B92D}"/>
                  </a:ext>
                </a:extLst>
              </p:cNvPr>
              <p:cNvSpPr/>
              <p:nvPr/>
            </p:nvSpPr>
            <p:spPr>
              <a:xfrm>
                <a:off x="3677987" y="3582888"/>
                <a:ext cx="144000" cy="481561"/>
              </a:xfrm>
              <a:prstGeom prst="rect">
                <a:avLst/>
              </a:prstGeom>
              <a:solidFill>
                <a:srgbClr val="1429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7">
                <a:extLst>
                  <a:ext uri="{FF2B5EF4-FFF2-40B4-BE49-F238E27FC236}">
                    <a16:creationId xmlns:a16="http://schemas.microsoft.com/office/drawing/2014/main" id="{1DC39430-35C5-4F9E-8E81-162C106A6344}"/>
                  </a:ext>
                </a:extLst>
              </p:cNvPr>
              <p:cNvSpPr/>
              <p:nvPr/>
            </p:nvSpPr>
            <p:spPr>
              <a:xfrm>
                <a:off x="7920235" y="3704409"/>
                <a:ext cx="144016" cy="360040"/>
              </a:xfrm>
              <a:prstGeom prst="rect">
                <a:avLst/>
              </a:prstGeom>
              <a:solidFill>
                <a:srgbClr val="1429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8">
                <a:extLst>
                  <a:ext uri="{FF2B5EF4-FFF2-40B4-BE49-F238E27FC236}">
                    <a16:creationId xmlns:a16="http://schemas.microsoft.com/office/drawing/2014/main" id="{F0991CA1-DAEC-4D9A-8743-77DB802FA97B}"/>
                  </a:ext>
                </a:extLst>
              </p:cNvPr>
              <p:cNvSpPr/>
              <p:nvPr/>
            </p:nvSpPr>
            <p:spPr>
              <a:xfrm>
                <a:off x="4121541" y="3279652"/>
                <a:ext cx="144000" cy="784797"/>
              </a:xfrm>
              <a:prstGeom prst="rect">
                <a:avLst/>
              </a:prstGeom>
              <a:solidFill>
                <a:srgbClr val="1429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9">
                <a:extLst>
                  <a:ext uri="{FF2B5EF4-FFF2-40B4-BE49-F238E27FC236}">
                    <a16:creationId xmlns:a16="http://schemas.microsoft.com/office/drawing/2014/main" id="{4E1F84D9-0377-4F83-A686-F569D7B8FB08}"/>
                  </a:ext>
                </a:extLst>
              </p:cNvPr>
              <p:cNvSpPr/>
              <p:nvPr/>
            </p:nvSpPr>
            <p:spPr>
              <a:xfrm>
                <a:off x="6026319" y="2523596"/>
                <a:ext cx="144000" cy="1540853"/>
              </a:xfrm>
              <a:prstGeom prst="rect">
                <a:avLst/>
              </a:prstGeom>
              <a:solidFill>
                <a:srgbClr val="1429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0">
                <a:extLst>
                  <a:ext uri="{FF2B5EF4-FFF2-40B4-BE49-F238E27FC236}">
                    <a16:creationId xmlns:a16="http://schemas.microsoft.com/office/drawing/2014/main" id="{1CF9AFB9-42AF-4177-945B-31091CAAE062}"/>
                  </a:ext>
                </a:extLst>
              </p:cNvPr>
              <p:cNvSpPr/>
              <p:nvPr/>
            </p:nvSpPr>
            <p:spPr>
              <a:xfrm>
                <a:off x="7464012" y="2984449"/>
                <a:ext cx="144000" cy="1080000"/>
              </a:xfrm>
              <a:prstGeom prst="rect">
                <a:avLst/>
              </a:prstGeom>
              <a:solidFill>
                <a:srgbClr val="1429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1">
                <a:extLst>
                  <a:ext uri="{FF2B5EF4-FFF2-40B4-BE49-F238E27FC236}">
                    <a16:creationId xmlns:a16="http://schemas.microsoft.com/office/drawing/2014/main" id="{5AD46F0D-0C33-4A2B-ABFF-9EDDCCB456AB}"/>
                  </a:ext>
                </a:extLst>
              </p:cNvPr>
              <p:cNvCxnSpPr/>
              <p:nvPr/>
            </p:nvCxnSpPr>
            <p:spPr>
              <a:xfrm>
                <a:off x="4623872" y="3670478"/>
                <a:ext cx="1044116" cy="0"/>
              </a:xfrm>
              <a:prstGeom prst="line">
                <a:avLst/>
              </a:prstGeom>
              <a:ln w="2857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22">
                <a:extLst>
                  <a:ext uri="{FF2B5EF4-FFF2-40B4-BE49-F238E27FC236}">
                    <a16:creationId xmlns:a16="http://schemas.microsoft.com/office/drawing/2014/main" id="{2FA36D4A-C200-49E3-B0DA-881E7C3664F4}"/>
                  </a:ext>
                </a:extLst>
              </p:cNvPr>
              <p:cNvCxnSpPr/>
              <p:nvPr/>
            </p:nvCxnSpPr>
            <p:spPr>
              <a:xfrm>
                <a:off x="6407148" y="3666086"/>
                <a:ext cx="820036" cy="0"/>
              </a:xfrm>
              <a:prstGeom prst="line">
                <a:avLst/>
              </a:prstGeom>
              <a:ln w="2857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 name="Rectangle 9">
                  <a:extLst>
                    <a:ext uri="{FF2B5EF4-FFF2-40B4-BE49-F238E27FC236}">
                      <a16:creationId xmlns:a16="http://schemas.microsoft.com/office/drawing/2014/main" id="{AB71BEC8-C715-40D9-9E48-E86C7A6A6916}"/>
                    </a:ext>
                  </a:extLst>
                </p:cNvPr>
                <p:cNvSpPr/>
                <p:nvPr/>
              </p:nvSpPr>
              <p:spPr>
                <a:xfrm>
                  <a:off x="3317281" y="3815973"/>
                  <a:ext cx="460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lumMod val="85000"/>
                                    <a:lumOff val="15000"/>
                                  </a:schemeClr>
                                </a:solidFill>
                                <a:latin typeface="Cambria Math" panose="02040503050406030204" pitchFamily="18" charset="0"/>
                              </a:rPr>
                            </m:ctrlPr>
                          </m:sSubPr>
                          <m:e>
                            <m:r>
                              <a:rPr lang="en-US" i="1">
                                <a:solidFill>
                                  <a:schemeClr val="tx1">
                                    <a:lumMod val="85000"/>
                                    <a:lumOff val="15000"/>
                                  </a:schemeClr>
                                </a:solidFill>
                                <a:latin typeface="Cambria Math" panose="02040503050406030204" pitchFamily="18" charset="0"/>
                              </a:rPr>
                              <m:t>𝑥</m:t>
                            </m:r>
                          </m:e>
                          <m:sub>
                            <m:r>
                              <a:rPr lang="en-US" i="1">
                                <a:solidFill>
                                  <a:schemeClr val="tx1">
                                    <a:lumMod val="85000"/>
                                    <a:lumOff val="15000"/>
                                  </a:schemeClr>
                                </a:solidFill>
                                <a:latin typeface="Cambria Math" panose="02040503050406030204" pitchFamily="18" charset="0"/>
                              </a:rPr>
                              <m:t>1</m:t>
                            </m:r>
                          </m:sub>
                        </m:sSub>
                      </m:oMath>
                    </m:oMathPara>
                  </a14:m>
                  <a:endParaRPr lang="en-US" dirty="0">
                    <a:solidFill>
                      <a:schemeClr val="tx1">
                        <a:lumMod val="85000"/>
                        <a:lumOff val="15000"/>
                      </a:schemeClr>
                    </a:solidFill>
                  </a:endParaRPr>
                </a:p>
              </p:txBody>
            </p:sp>
          </mc:Choice>
          <mc:Fallback xmlns="">
            <p:sp>
              <p:nvSpPr>
                <p:cNvPr id="56" name="Rectangle 9">
                  <a:extLst>
                    <a:ext uri="{FF2B5EF4-FFF2-40B4-BE49-F238E27FC236}">
                      <a16:creationId xmlns:a16="http://schemas.microsoft.com/office/drawing/2014/main" xmlns:a14="http://schemas.microsoft.com/office/drawing/2010/main" xmlns="" id="{9A8B6C7C-D8E9-4AEC-A878-2FDEEA787C55}"/>
                    </a:ext>
                  </a:extLst>
                </p:cNvPr>
                <p:cNvSpPr>
                  <a:spLocks noRot="1" noChangeAspect="1" noMove="1" noResize="1" noEditPoints="1" noAdjustHandles="1" noChangeArrowheads="1" noChangeShapeType="1" noTextEdit="1"/>
                </p:cNvSpPr>
                <p:nvPr/>
              </p:nvSpPr>
              <p:spPr>
                <a:xfrm>
                  <a:off x="3317281" y="3815973"/>
                  <a:ext cx="460767" cy="369332"/>
                </a:xfrm>
                <a:prstGeom prst="rect">
                  <a:avLst/>
                </a:prstGeom>
                <a:blipFill rotWithShape="0">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Rectangle 10">
                  <a:extLst>
                    <a:ext uri="{FF2B5EF4-FFF2-40B4-BE49-F238E27FC236}">
                      <a16:creationId xmlns:a16="http://schemas.microsoft.com/office/drawing/2014/main" id="{3B0E0B9D-55F3-4E96-AF29-9100961805FC}"/>
                    </a:ext>
                  </a:extLst>
                </p:cNvPr>
                <p:cNvSpPr/>
                <p:nvPr/>
              </p:nvSpPr>
              <p:spPr>
                <a:xfrm>
                  <a:off x="3704500" y="3515762"/>
                  <a:ext cx="4660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lumMod val="85000"/>
                                    <a:lumOff val="15000"/>
                                  </a:schemeClr>
                                </a:solidFill>
                                <a:latin typeface="Cambria Math" panose="02040503050406030204" pitchFamily="18" charset="0"/>
                              </a:rPr>
                            </m:ctrlPr>
                          </m:sSubPr>
                          <m:e>
                            <m:r>
                              <a:rPr lang="en-US" i="1">
                                <a:solidFill>
                                  <a:schemeClr val="tx1">
                                    <a:lumMod val="85000"/>
                                    <a:lumOff val="15000"/>
                                  </a:schemeClr>
                                </a:solidFill>
                                <a:latin typeface="Cambria Math" panose="02040503050406030204" pitchFamily="18" charset="0"/>
                              </a:rPr>
                              <m:t>𝑥</m:t>
                            </m:r>
                          </m:e>
                          <m:sub>
                            <m:r>
                              <a:rPr lang="en-US" i="1">
                                <a:solidFill>
                                  <a:schemeClr val="tx1">
                                    <a:lumMod val="85000"/>
                                    <a:lumOff val="15000"/>
                                  </a:schemeClr>
                                </a:solidFill>
                                <a:latin typeface="Cambria Math" panose="02040503050406030204" pitchFamily="18" charset="0"/>
                              </a:rPr>
                              <m:t>2</m:t>
                            </m:r>
                          </m:sub>
                        </m:sSub>
                      </m:oMath>
                    </m:oMathPara>
                  </a14:m>
                  <a:endParaRPr lang="en-US" dirty="0">
                    <a:solidFill>
                      <a:schemeClr val="tx1">
                        <a:lumMod val="85000"/>
                        <a:lumOff val="15000"/>
                      </a:schemeClr>
                    </a:solidFill>
                  </a:endParaRPr>
                </a:p>
              </p:txBody>
            </p:sp>
          </mc:Choice>
          <mc:Fallback xmlns="">
            <p:sp>
              <p:nvSpPr>
                <p:cNvPr id="57" name="Rectangle 10">
                  <a:extLst>
                    <a:ext uri="{FF2B5EF4-FFF2-40B4-BE49-F238E27FC236}">
                      <a16:creationId xmlns:a16="http://schemas.microsoft.com/office/drawing/2014/main" xmlns:a14="http://schemas.microsoft.com/office/drawing/2010/main" xmlns="" id="{EDEE557F-59D5-43A5-844D-65637DC1474F}"/>
                    </a:ext>
                  </a:extLst>
                </p:cNvPr>
                <p:cNvSpPr>
                  <a:spLocks noRot="1" noChangeAspect="1" noMove="1" noResize="1" noEditPoints="1" noAdjustHandles="1" noChangeArrowheads="1" noChangeShapeType="1" noTextEdit="1"/>
                </p:cNvSpPr>
                <p:nvPr/>
              </p:nvSpPr>
              <p:spPr>
                <a:xfrm>
                  <a:off x="3704500" y="3515762"/>
                  <a:ext cx="466090" cy="369332"/>
                </a:xfrm>
                <a:prstGeom prst="rect">
                  <a:avLst/>
                </a:prstGeom>
                <a:blipFill rotWithShape="0">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Rectangle 11">
                  <a:extLst>
                    <a:ext uri="{FF2B5EF4-FFF2-40B4-BE49-F238E27FC236}">
                      <a16:creationId xmlns:a16="http://schemas.microsoft.com/office/drawing/2014/main" id="{C2C671E6-876A-4301-B1C6-E4F3608A8202}"/>
                    </a:ext>
                  </a:extLst>
                </p:cNvPr>
                <p:cNvSpPr/>
                <p:nvPr/>
              </p:nvSpPr>
              <p:spPr>
                <a:xfrm>
                  <a:off x="4143600" y="3221930"/>
                  <a:ext cx="4660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lumMod val="85000"/>
                                    <a:lumOff val="15000"/>
                                  </a:schemeClr>
                                </a:solidFill>
                                <a:latin typeface="Cambria Math" panose="02040503050406030204" pitchFamily="18" charset="0"/>
                              </a:rPr>
                            </m:ctrlPr>
                          </m:sSubPr>
                          <m:e>
                            <m:r>
                              <a:rPr lang="en-US" i="1">
                                <a:solidFill>
                                  <a:schemeClr val="tx1">
                                    <a:lumMod val="85000"/>
                                    <a:lumOff val="15000"/>
                                  </a:schemeClr>
                                </a:solidFill>
                                <a:latin typeface="Cambria Math" panose="02040503050406030204" pitchFamily="18" charset="0"/>
                              </a:rPr>
                              <m:t>𝑥</m:t>
                            </m:r>
                          </m:e>
                          <m:sub>
                            <m:r>
                              <a:rPr lang="en-US" i="1">
                                <a:solidFill>
                                  <a:schemeClr val="tx1">
                                    <a:lumMod val="85000"/>
                                    <a:lumOff val="15000"/>
                                  </a:schemeClr>
                                </a:solidFill>
                                <a:latin typeface="Cambria Math" panose="02040503050406030204" pitchFamily="18" charset="0"/>
                              </a:rPr>
                              <m:t>3</m:t>
                            </m:r>
                          </m:sub>
                        </m:sSub>
                      </m:oMath>
                    </m:oMathPara>
                  </a14:m>
                  <a:endParaRPr lang="en-US" dirty="0">
                    <a:solidFill>
                      <a:schemeClr val="tx1">
                        <a:lumMod val="85000"/>
                        <a:lumOff val="15000"/>
                      </a:schemeClr>
                    </a:solidFill>
                  </a:endParaRPr>
                </a:p>
              </p:txBody>
            </p:sp>
          </mc:Choice>
          <mc:Fallback xmlns="">
            <p:sp>
              <p:nvSpPr>
                <p:cNvPr id="58" name="Rectangle 11">
                  <a:extLst>
                    <a:ext uri="{FF2B5EF4-FFF2-40B4-BE49-F238E27FC236}">
                      <a16:creationId xmlns:a16="http://schemas.microsoft.com/office/drawing/2014/main" xmlns:a14="http://schemas.microsoft.com/office/drawing/2010/main" xmlns="" id="{5008CE54-F821-4837-ADBB-8705D9F640B9}"/>
                    </a:ext>
                  </a:extLst>
                </p:cNvPr>
                <p:cNvSpPr>
                  <a:spLocks noRot="1" noChangeAspect="1" noMove="1" noResize="1" noEditPoints="1" noAdjustHandles="1" noChangeArrowheads="1" noChangeShapeType="1" noTextEdit="1"/>
                </p:cNvSpPr>
                <p:nvPr/>
              </p:nvSpPr>
              <p:spPr>
                <a:xfrm>
                  <a:off x="4143600" y="3221930"/>
                  <a:ext cx="466090" cy="369332"/>
                </a:xfrm>
                <a:prstGeom prst="rect">
                  <a:avLst/>
                </a:prstGeom>
                <a:blipFill rotWithShape="0">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Rectangle 12">
                  <a:extLst>
                    <a:ext uri="{FF2B5EF4-FFF2-40B4-BE49-F238E27FC236}">
                      <a16:creationId xmlns:a16="http://schemas.microsoft.com/office/drawing/2014/main" id="{8241C02A-EB7E-4D66-B7B9-142FB37632CF}"/>
                    </a:ext>
                  </a:extLst>
                </p:cNvPr>
                <p:cNvSpPr/>
                <p:nvPr/>
              </p:nvSpPr>
              <p:spPr>
                <a:xfrm>
                  <a:off x="5993559" y="2436292"/>
                  <a:ext cx="5638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lumMod val="85000"/>
                                    <a:lumOff val="15000"/>
                                  </a:schemeClr>
                                </a:solidFill>
                                <a:latin typeface="Cambria Math" panose="02040503050406030204" pitchFamily="18" charset="0"/>
                              </a:rPr>
                            </m:ctrlPr>
                          </m:sSubPr>
                          <m:e>
                            <m:r>
                              <a:rPr lang="en-US" i="1">
                                <a:solidFill>
                                  <a:schemeClr val="tx1">
                                    <a:lumMod val="85000"/>
                                    <a:lumOff val="15000"/>
                                  </a:schemeClr>
                                </a:solidFill>
                                <a:latin typeface="Cambria Math" panose="02040503050406030204" pitchFamily="18" charset="0"/>
                              </a:rPr>
                              <m:t>𝑥</m:t>
                            </m:r>
                          </m:e>
                          <m:sub>
                            <m:r>
                              <a:rPr lang="en-US" i="1">
                                <a:solidFill>
                                  <a:schemeClr val="tx1">
                                    <a:lumMod val="85000"/>
                                    <a:lumOff val="15000"/>
                                  </a:schemeClr>
                                </a:solidFill>
                                <a:latin typeface="Cambria Math" panose="02040503050406030204" pitchFamily="18" charset="0"/>
                              </a:rPr>
                              <m:t>70</m:t>
                            </m:r>
                          </m:sub>
                        </m:sSub>
                      </m:oMath>
                    </m:oMathPara>
                  </a14:m>
                  <a:endParaRPr lang="en-US" dirty="0">
                    <a:solidFill>
                      <a:schemeClr val="tx1">
                        <a:lumMod val="85000"/>
                        <a:lumOff val="15000"/>
                      </a:schemeClr>
                    </a:solidFill>
                  </a:endParaRPr>
                </a:p>
              </p:txBody>
            </p:sp>
          </mc:Choice>
          <mc:Fallback xmlns="">
            <p:sp>
              <p:nvSpPr>
                <p:cNvPr id="59" name="Rectangle 12">
                  <a:extLst>
                    <a:ext uri="{FF2B5EF4-FFF2-40B4-BE49-F238E27FC236}">
                      <a16:creationId xmlns:a16="http://schemas.microsoft.com/office/drawing/2014/main" xmlns:a14="http://schemas.microsoft.com/office/drawing/2010/main" xmlns="" id="{ED538289-E0CD-48BF-9B94-81209B473CA2}"/>
                    </a:ext>
                  </a:extLst>
                </p:cNvPr>
                <p:cNvSpPr>
                  <a:spLocks noRot="1" noChangeAspect="1" noMove="1" noResize="1" noEditPoints="1" noAdjustHandles="1" noChangeArrowheads="1" noChangeShapeType="1" noTextEdit="1"/>
                </p:cNvSpPr>
                <p:nvPr/>
              </p:nvSpPr>
              <p:spPr>
                <a:xfrm>
                  <a:off x="5993559" y="2436292"/>
                  <a:ext cx="563872" cy="369332"/>
                </a:xfrm>
                <a:prstGeom prst="rect">
                  <a:avLst/>
                </a:prstGeom>
                <a:blipFill rotWithShape="0">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Rectangle 13">
                  <a:extLst>
                    <a:ext uri="{FF2B5EF4-FFF2-40B4-BE49-F238E27FC236}">
                      <a16:creationId xmlns:a16="http://schemas.microsoft.com/office/drawing/2014/main" id="{D97F92BC-A93E-4D4F-8511-126FED882040}"/>
                    </a:ext>
                  </a:extLst>
                </p:cNvPr>
                <p:cNvSpPr/>
                <p:nvPr/>
              </p:nvSpPr>
              <p:spPr>
                <a:xfrm>
                  <a:off x="7373666" y="2929720"/>
                  <a:ext cx="7184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lumMod val="85000"/>
                                    <a:lumOff val="15000"/>
                                  </a:schemeClr>
                                </a:solidFill>
                                <a:latin typeface="Cambria Math" panose="02040503050406030204" pitchFamily="18" charset="0"/>
                              </a:rPr>
                            </m:ctrlPr>
                          </m:sSubPr>
                          <m:e>
                            <m:r>
                              <a:rPr lang="en-US" i="1">
                                <a:solidFill>
                                  <a:schemeClr val="tx1">
                                    <a:lumMod val="85000"/>
                                    <a:lumOff val="15000"/>
                                  </a:schemeClr>
                                </a:solidFill>
                                <a:latin typeface="Cambria Math" panose="02040503050406030204" pitchFamily="18" charset="0"/>
                              </a:rPr>
                              <m:t>𝑥</m:t>
                            </m:r>
                          </m:e>
                          <m:sub>
                            <m:r>
                              <a:rPr lang="en-US" i="1">
                                <a:solidFill>
                                  <a:schemeClr val="tx1">
                                    <a:lumMod val="85000"/>
                                    <a:lumOff val="15000"/>
                                  </a:schemeClr>
                                </a:solidFill>
                                <a:latin typeface="Cambria Math" panose="02040503050406030204" pitchFamily="18" charset="0"/>
                              </a:rPr>
                              <m:t>𝑁</m:t>
                            </m:r>
                            <m:r>
                              <a:rPr lang="en-US" i="1">
                                <a:solidFill>
                                  <a:schemeClr val="tx1">
                                    <a:lumMod val="85000"/>
                                    <a:lumOff val="15000"/>
                                  </a:schemeClr>
                                </a:solidFill>
                                <a:latin typeface="Cambria Math" panose="02040503050406030204" pitchFamily="18" charset="0"/>
                              </a:rPr>
                              <m:t>−1</m:t>
                            </m:r>
                          </m:sub>
                        </m:sSub>
                      </m:oMath>
                    </m:oMathPara>
                  </a14:m>
                  <a:endParaRPr lang="en-US" dirty="0">
                    <a:solidFill>
                      <a:schemeClr val="tx1">
                        <a:lumMod val="85000"/>
                        <a:lumOff val="15000"/>
                      </a:schemeClr>
                    </a:solidFill>
                  </a:endParaRPr>
                </a:p>
              </p:txBody>
            </p:sp>
          </mc:Choice>
          <mc:Fallback xmlns="">
            <p:sp>
              <p:nvSpPr>
                <p:cNvPr id="60" name="Rectangle 13">
                  <a:extLst>
                    <a:ext uri="{FF2B5EF4-FFF2-40B4-BE49-F238E27FC236}">
                      <a16:creationId xmlns:a16="http://schemas.microsoft.com/office/drawing/2014/main" xmlns:a14="http://schemas.microsoft.com/office/drawing/2010/main" xmlns="" id="{B87F7C91-FC90-4AA8-9762-0422E2938DBD}"/>
                    </a:ext>
                  </a:extLst>
                </p:cNvPr>
                <p:cNvSpPr>
                  <a:spLocks noRot="1" noChangeAspect="1" noMove="1" noResize="1" noEditPoints="1" noAdjustHandles="1" noChangeArrowheads="1" noChangeShapeType="1" noTextEdit="1"/>
                </p:cNvSpPr>
                <p:nvPr/>
              </p:nvSpPr>
              <p:spPr>
                <a:xfrm>
                  <a:off x="7373666" y="2929720"/>
                  <a:ext cx="718465" cy="369332"/>
                </a:xfrm>
                <a:prstGeom prst="rect">
                  <a:avLst/>
                </a:prstGeom>
                <a:blipFill rotWithShape="0">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Rectangle 14">
                  <a:extLst>
                    <a:ext uri="{FF2B5EF4-FFF2-40B4-BE49-F238E27FC236}">
                      <a16:creationId xmlns:a16="http://schemas.microsoft.com/office/drawing/2014/main" id="{4A585536-D00E-4727-9623-E7A05F550E38}"/>
                    </a:ext>
                  </a:extLst>
                </p:cNvPr>
                <p:cNvSpPr/>
                <p:nvPr/>
              </p:nvSpPr>
              <p:spPr>
                <a:xfrm>
                  <a:off x="7914153" y="3584938"/>
                  <a:ext cx="4988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lumMod val="85000"/>
                                    <a:lumOff val="15000"/>
                                  </a:schemeClr>
                                </a:solidFill>
                                <a:latin typeface="Cambria Math" panose="02040503050406030204" pitchFamily="18" charset="0"/>
                              </a:rPr>
                            </m:ctrlPr>
                          </m:sSubPr>
                          <m:e>
                            <m:r>
                              <a:rPr lang="en-US" i="1">
                                <a:solidFill>
                                  <a:schemeClr val="tx1">
                                    <a:lumMod val="85000"/>
                                    <a:lumOff val="15000"/>
                                  </a:schemeClr>
                                </a:solidFill>
                                <a:latin typeface="Cambria Math" panose="02040503050406030204" pitchFamily="18" charset="0"/>
                              </a:rPr>
                              <m:t>𝑥</m:t>
                            </m:r>
                          </m:e>
                          <m:sub>
                            <m:r>
                              <a:rPr lang="en-US" i="1">
                                <a:solidFill>
                                  <a:schemeClr val="tx1">
                                    <a:lumMod val="85000"/>
                                    <a:lumOff val="15000"/>
                                  </a:schemeClr>
                                </a:solidFill>
                                <a:latin typeface="Cambria Math" panose="02040503050406030204" pitchFamily="18" charset="0"/>
                              </a:rPr>
                              <m:t>𝑁</m:t>
                            </m:r>
                          </m:sub>
                        </m:sSub>
                      </m:oMath>
                    </m:oMathPara>
                  </a14:m>
                  <a:endParaRPr lang="en-US" dirty="0">
                    <a:solidFill>
                      <a:schemeClr val="tx1">
                        <a:lumMod val="85000"/>
                        <a:lumOff val="15000"/>
                      </a:schemeClr>
                    </a:solidFill>
                  </a:endParaRPr>
                </a:p>
              </p:txBody>
            </p:sp>
          </mc:Choice>
          <mc:Fallback xmlns="">
            <p:sp>
              <p:nvSpPr>
                <p:cNvPr id="61" name="Rectangle 14">
                  <a:extLst>
                    <a:ext uri="{FF2B5EF4-FFF2-40B4-BE49-F238E27FC236}">
                      <a16:creationId xmlns:a16="http://schemas.microsoft.com/office/drawing/2014/main" xmlns:a14="http://schemas.microsoft.com/office/drawing/2010/main" xmlns="" id="{43B069DB-6DE6-41ED-A197-A171E7F191A5}"/>
                    </a:ext>
                  </a:extLst>
                </p:cNvPr>
                <p:cNvSpPr>
                  <a:spLocks noRot="1" noChangeAspect="1" noMove="1" noResize="1" noEditPoints="1" noAdjustHandles="1" noChangeArrowheads="1" noChangeShapeType="1" noTextEdit="1"/>
                </p:cNvSpPr>
                <p:nvPr/>
              </p:nvSpPr>
              <p:spPr>
                <a:xfrm>
                  <a:off x="7914153" y="3584938"/>
                  <a:ext cx="498855" cy="369332"/>
                </a:xfrm>
                <a:prstGeom prst="rect">
                  <a:avLst/>
                </a:prstGeom>
                <a:blipFill rotWithShape="0">
                  <a:blip r:embed="rId9"/>
                  <a:stretch>
                    <a:fillRect/>
                  </a:stretch>
                </a:blipFill>
              </p:spPr>
              <p:txBody>
                <a:bodyPr/>
                <a:lstStyle/>
                <a:p>
                  <a:r>
                    <a:rPr lang="ko-KR" altLang="en-US">
                      <a:noFill/>
                    </a:rPr>
                    <a:t> </a:t>
                  </a:r>
                </a:p>
              </p:txBody>
            </p:sp>
          </mc:Fallback>
        </mc:AlternateContent>
      </p:grpSp>
      <p:cxnSp>
        <p:nvCxnSpPr>
          <p:cNvPr id="32" name="직선 연결선 31">
            <a:extLst>
              <a:ext uri="{FF2B5EF4-FFF2-40B4-BE49-F238E27FC236}">
                <a16:creationId xmlns:a16="http://schemas.microsoft.com/office/drawing/2014/main" id="{41D70272-60A0-488D-A737-FADB1438C966}"/>
              </a:ext>
            </a:extLst>
          </p:cNvPr>
          <p:cNvCxnSpPr/>
          <p:nvPr/>
        </p:nvCxnSpPr>
        <p:spPr>
          <a:xfrm>
            <a:off x="2374073" y="4381611"/>
            <a:ext cx="5154678" cy="0"/>
          </a:xfrm>
          <a:prstGeom prst="line">
            <a:avLst/>
          </a:prstGeom>
          <a:noFill/>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33" name="직사각형 32">
            <a:extLst>
              <a:ext uri="{FF2B5EF4-FFF2-40B4-BE49-F238E27FC236}">
                <a16:creationId xmlns:a16="http://schemas.microsoft.com/office/drawing/2014/main" id="{3E26F14C-0484-43E6-A7DC-3C1E6CD1B275}"/>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10"/>
              </a:buBlip>
              <a:defRPr/>
            </a:pPr>
            <a:r>
              <a:rPr lang="en-US" altLang="ko-KR" sz="1400" dirty="0" err="1">
                <a:solidFill>
                  <a:schemeClr val="tx1"/>
                </a:solidFill>
                <a:latin typeface="SamsungOne-400" panose="020B0503030303020204" pitchFamily="34" charset="0"/>
                <a:ea typeface="SamsungOne-400" panose="020B0503030303020204" pitchFamily="34" charset="0"/>
              </a:rPr>
              <a:t>Thống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kê</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mẫu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điểm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vị</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777287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Lý</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thyết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về</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01</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8E02D1CE-2859-45A1-90B6-A62349DC71E3}"/>
                  </a:ext>
                </a:extLst>
              </p:cNvPr>
              <p:cNvSpPr/>
              <p:nvPr/>
            </p:nvSpPr>
            <p:spPr>
              <a:xfrm>
                <a:off x="672016" y="1700808"/>
                <a:ext cx="8632825" cy="3559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Không gian  mẫu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14:m>
                  <m:oMath xmlns:m="http://schemas.openxmlformats.org/officeDocument/2006/math">
                    <m:r>
                      <a:rPr lang="en-US" altLang="ko-KR" sz="1300" smtClean="0">
                        <a:solidFill>
                          <a:prstClr val="black">
                            <a:lumMod val="85000"/>
                            <a:lumOff val="15000"/>
                          </a:prstClr>
                        </a:solidFill>
                        <a:latin typeface="Cambria Math" panose="02040503050406030204" pitchFamily="18" charset="0"/>
                      </a:rPr>
                      <m:t>𝑆</m:t>
                    </m:r>
                    <m:r>
                      <a:rPr lang="en-US" altLang="ko-KR" sz="1300" smtClean="0">
                        <a:solidFill>
                          <a:prstClr val="black">
                            <a:lumMod val="85000"/>
                            <a:lumOff val="15000"/>
                          </a:prstClr>
                        </a:solidFill>
                        <a:latin typeface="Cambria Math" panose="02040503050406030204" pitchFamily="18" charset="0"/>
                      </a:rPr>
                      <m:t>=</m:t>
                    </m:r>
                    <m:d>
                      <m:dPr>
                        <m:begChr m:val="{"/>
                        <m:endChr m:val="}"/>
                        <m:ctrlPr>
                          <a:rPr lang="en-US" altLang="ko-KR" sz="1300" i="1">
                            <a:solidFill>
                              <a:prstClr val="black">
                                <a:lumMod val="85000"/>
                                <a:lumOff val="15000"/>
                              </a:prstClr>
                            </a:solidFill>
                            <a:latin typeface="Cambria Math" panose="02040503050406030204" pitchFamily="18" charset="0"/>
                          </a:rPr>
                        </m:ctrlPr>
                      </m:dPr>
                      <m:e>
                        <m:d>
                          <m:dPr>
                            <m:ctrlPr>
                              <a:rPr lang="en-US" altLang="ko-KR" sz="1300" i="1">
                                <a:solidFill>
                                  <a:prstClr val="black">
                                    <a:lumMod val="85000"/>
                                    <a:lumOff val="15000"/>
                                  </a:prstClr>
                                </a:solidFill>
                                <a:latin typeface="Cambria Math" panose="02040503050406030204" pitchFamily="18" charset="0"/>
                              </a:rPr>
                            </m:ctrlPr>
                          </m:dPr>
                          <m:e>
                            <m:r>
                              <a:rPr lang="en-US" altLang="ko-KR" sz="1300">
                                <a:solidFill>
                                  <a:prstClr val="black">
                                    <a:lumMod val="85000"/>
                                    <a:lumOff val="15000"/>
                                  </a:prstClr>
                                </a:solidFill>
                                <a:latin typeface="Cambria Math" panose="02040503050406030204" pitchFamily="18" charset="0"/>
                              </a:rPr>
                              <m:t>1, 1</m:t>
                            </m:r>
                          </m:e>
                        </m:d>
                        <m:r>
                          <a:rPr lang="en-US" altLang="ko-KR" sz="1300">
                            <a:solidFill>
                              <a:prstClr val="black">
                                <a:lumMod val="85000"/>
                                <a:lumOff val="15000"/>
                              </a:prstClr>
                            </a:solidFill>
                            <a:latin typeface="Cambria Math" panose="02040503050406030204" pitchFamily="18" charset="0"/>
                          </a:rPr>
                          <m:t>, </m:t>
                        </m:r>
                        <m:d>
                          <m:dPr>
                            <m:ctrlPr>
                              <a:rPr lang="en-US" altLang="ko-KR" sz="1300" i="1">
                                <a:solidFill>
                                  <a:prstClr val="black">
                                    <a:lumMod val="85000"/>
                                    <a:lumOff val="15000"/>
                                  </a:prstClr>
                                </a:solidFill>
                                <a:latin typeface="Cambria Math" panose="02040503050406030204" pitchFamily="18" charset="0"/>
                              </a:rPr>
                            </m:ctrlPr>
                          </m:dPr>
                          <m:e>
                            <m:r>
                              <a:rPr lang="en-US" altLang="ko-KR" sz="1300">
                                <a:solidFill>
                                  <a:prstClr val="black">
                                    <a:lumMod val="85000"/>
                                    <a:lumOff val="15000"/>
                                  </a:prstClr>
                                </a:solidFill>
                                <a:latin typeface="Cambria Math" panose="02040503050406030204" pitchFamily="18" charset="0"/>
                              </a:rPr>
                              <m:t>1,2</m:t>
                            </m:r>
                          </m:e>
                        </m:d>
                        <m:r>
                          <a:rPr lang="en-US" altLang="ko-KR" sz="1300">
                            <a:solidFill>
                              <a:prstClr val="black">
                                <a:lumMod val="85000"/>
                                <a:lumOff val="15000"/>
                              </a:prstClr>
                            </a:solidFill>
                            <a:latin typeface="Cambria Math" panose="02040503050406030204" pitchFamily="18" charset="0"/>
                          </a:rPr>
                          <m:t>, </m:t>
                        </m:r>
                        <m:d>
                          <m:dPr>
                            <m:ctrlPr>
                              <a:rPr lang="en-US" altLang="ko-KR" sz="1300" i="1">
                                <a:solidFill>
                                  <a:prstClr val="black">
                                    <a:lumMod val="85000"/>
                                    <a:lumOff val="15000"/>
                                  </a:prstClr>
                                </a:solidFill>
                                <a:latin typeface="Cambria Math" panose="02040503050406030204" pitchFamily="18" charset="0"/>
                              </a:rPr>
                            </m:ctrlPr>
                          </m:dPr>
                          <m:e>
                            <m:r>
                              <a:rPr lang="en-US" altLang="ko-KR" sz="1300">
                                <a:solidFill>
                                  <a:prstClr val="black">
                                    <a:lumMod val="85000"/>
                                    <a:lumOff val="15000"/>
                                  </a:prstClr>
                                </a:solidFill>
                                <a:latin typeface="Cambria Math" panose="02040503050406030204" pitchFamily="18" charset="0"/>
                              </a:rPr>
                              <m:t>1,3</m:t>
                            </m:r>
                          </m:e>
                        </m:d>
                        <m:r>
                          <a:rPr lang="en-US" altLang="ko-KR" sz="1300">
                            <a:solidFill>
                              <a:prstClr val="black">
                                <a:lumMod val="85000"/>
                                <a:lumOff val="15000"/>
                              </a:prstClr>
                            </a:solidFill>
                            <a:latin typeface="Cambria Math" panose="02040503050406030204" pitchFamily="18" charset="0"/>
                          </a:rPr>
                          <m:t>,…,</m:t>
                        </m:r>
                        <m:d>
                          <m:dPr>
                            <m:ctrlPr>
                              <a:rPr lang="en-US" altLang="ko-KR" sz="1300" i="1">
                                <a:solidFill>
                                  <a:prstClr val="black">
                                    <a:lumMod val="85000"/>
                                    <a:lumOff val="15000"/>
                                  </a:prstClr>
                                </a:solidFill>
                                <a:latin typeface="Cambria Math" panose="02040503050406030204" pitchFamily="18" charset="0"/>
                              </a:rPr>
                            </m:ctrlPr>
                          </m:dPr>
                          <m:e>
                            <m:r>
                              <a:rPr lang="en-US" altLang="ko-KR" sz="1300">
                                <a:solidFill>
                                  <a:prstClr val="black">
                                    <a:lumMod val="85000"/>
                                    <a:lumOff val="15000"/>
                                  </a:prstClr>
                                </a:solidFill>
                                <a:latin typeface="Cambria Math" panose="02040503050406030204" pitchFamily="18" charset="0"/>
                              </a:rPr>
                              <m:t>6,6</m:t>
                            </m:r>
                          </m:e>
                        </m:d>
                      </m:e>
                    </m:d>
                  </m:oMath>
                </a14:m>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     </a:t>
                </a:r>
                <a:r>
                  <a:rPr lang="ko-KR" altLang="en-US" sz="1300" dirty="0">
                    <a:solidFill>
                      <a:prstClr val="black">
                        <a:lumMod val="85000"/>
                        <a:lumOff val="15000"/>
                      </a:prstClr>
                    </a:solidFill>
                    <a:latin typeface="SamsungOne-400" panose="020B0503030303020204" pitchFamily="34" charset="0"/>
                  </a:rPr>
                  <a:t>𝑁</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=36.</a:t>
                </a:r>
              </a:p>
            </p:txBody>
          </p:sp>
        </mc:Choice>
        <mc:Fallback xmlns="">
          <p:sp>
            <p:nvSpPr>
              <p:cNvPr id="15" name="직사각형 14">
                <a:extLst>
                  <a:ext uri="{FF2B5EF4-FFF2-40B4-BE49-F238E27FC236}">
                    <a16:creationId xmlns:a16="http://schemas.microsoft.com/office/drawing/2014/main" id="{8E02D1CE-2859-45A1-90B6-A62349DC71E3}"/>
                  </a:ext>
                </a:extLst>
              </p:cNvPr>
              <p:cNvSpPr>
                <a:spLocks noRot="1" noChangeAspect="1" noMove="1" noResize="1" noEditPoints="1" noAdjustHandles="1" noChangeArrowheads="1" noChangeShapeType="1" noTextEdit="1"/>
              </p:cNvSpPr>
              <p:nvPr/>
            </p:nvSpPr>
            <p:spPr>
              <a:xfrm>
                <a:off x="672016" y="1700808"/>
                <a:ext cx="8632825" cy="355913"/>
              </a:xfrm>
              <a:prstGeom prst="rect">
                <a:avLst/>
              </a:prstGeom>
              <a:blipFill>
                <a:blip r:embed="rId3"/>
                <a:stretch>
                  <a:fillRect/>
                </a:stretch>
              </a:blipFill>
              <a:ln>
                <a:noFill/>
              </a:ln>
            </p:spPr>
            <p:txBody>
              <a:bodyPr/>
              <a:lstStyle/>
              <a:p>
                <a:r>
                  <a:rPr lang="en-US">
                    <a:noFill/>
                  </a:rPr>
                  <a:t> </a:t>
                </a:r>
              </a:p>
            </p:txBody>
          </p:sp>
        </mc:Fallback>
      </mc:AlternateContent>
      <p:sp>
        <p:nvSpPr>
          <p:cNvPr id="30" name="직사각형 29">
            <a:extLst>
              <a:ext uri="{FF2B5EF4-FFF2-40B4-BE49-F238E27FC236}">
                <a16:creationId xmlns:a16="http://schemas.microsoft.com/office/drawing/2014/main" id="{D7F0C50F-4F7C-4088-BD5C-189F17C7D17C}"/>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suất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khi</a:t>
            </a:r>
            <a:r>
              <a:rPr lang="en-US" altLang="ko-KR" sz="1400" dirty="0">
                <a:solidFill>
                  <a:schemeClr val="tx1"/>
                </a:solidFill>
                <a:latin typeface="SamsungOne-400" panose="020B0503030303020204" pitchFamily="34" charset="0"/>
                <a:ea typeface="SamsungOne-400" panose="020B0503030303020204" pitchFamily="34" charset="0"/>
              </a:rPr>
              <a:t> tung </a:t>
            </a:r>
            <a:r>
              <a:rPr lang="en-US" altLang="ko-KR" sz="1400" dirty="0" err="1">
                <a:solidFill>
                  <a:schemeClr val="tx1"/>
                </a:solidFill>
                <a:latin typeface="SamsungOne-400" panose="020B0503030303020204" pitchFamily="34" charset="0"/>
                <a:ea typeface="SamsungOne-400" panose="020B0503030303020204" pitchFamily="34" charset="0"/>
              </a:rPr>
              <a:t>hai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xúc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xắc</a:t>
            </a:r>
            <a:r>
              <a:rPr lang="en-US" altLang="ko-KR" sz="1400" dirty="0">
                <a:solidFill>
                  <a:schemeClr val="tx1"/>
                </a:solidFill>
                <a:latin typeface="SamsungOne-400" panose="020B0503030303020204" pitchFamily="34" charset="0"/>
                <a:ea typeface="SamsungOne-400" panose="020B0503030303020204" pitchFamily="34" charset="0"/>
              </a:rPr>
              <a:t>:</a:t>
            </a:r>
          </a:p>
        </p:txBody>
      </p:sp>
      <p:grpSp>
        <p:nvGrpSpPr>
          <p:cNvPr id="2" name="그룹 1">
            <a:extLst>
              <a:ext uri="{FF2B5EF4-FFF2-40B4-BE49-F238E27FC236}">
                <a16:creationId xmlns:a16="http://schemas.microsoft.com/office/drawing/2014/main" id="{BD4EFA23-DA4B-4525-967B-5938BA95E681}"/>
              </a:ext>
            </a:extLst>
          </p:cNvPr>
          <p:cNvGrpSpPr/>
          <p:nvPr/>
        </p:nvGrpSpPr>
        <p:grpSpPr>
          <a:xfrm>
            <a:off x="846956" y="2062496"/>
            <a:ext cx="6979589" cy="345461"/>
            <a:chOff x="903506" y="2429380"/>
            <a:chExt cx="6979589" cy="345461"/>
          </a:xfrm>
        </p:grpSpPr>
        <p:sp>
          <p:nvSpPr>
            <p:cNvPr id="16" name="사각형: 둥근 모서리 2">
              <a:extLst>
                <a:ext uri="{FF2B5EF4-FFF2-40B4-BE49-F238E27FC236}">
                  <a16:creationId xmlns:a16="http://schemas.microsoft.com/office/drawing/2014/main" id="{9EA698C4-EFE8-429E-836E-B534C1295DB4}"/>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p:sp>
          <p:nvSpPr>
            <p:cNvPr id="17" name="직사각형 16">
              <a:extLst>
                <a:ext uri="{FF2B5EF4-FFF2-40B4-BE49-F238E27FC236}">
                  <a16:creationId xmlns:a16="http://schemas.microsoft.com/office/drawing/2014/main" id="{7887FD57-95D0-41BA-B858-7428A3345884}"/>
                </a:ext>
              </a:extLst>
            </p:cNvPr>
            <p:cNvSpPr/>
            <p:nvPr/>
          </p:nvSpPr>
          <p:spPr>
            <a:xfrm>
              <a:off x="1279004" y="2429380"/>
              <a:ext cx="6604091"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suất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xúc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xắc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hiển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nhau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mc:AlternateContent xmlns:mc="http://schemas.openxmlformats.org/markup-compatibility/2006" xmlns:a14="http://schemas.microsoft.com/office/drawing/2010/main">
        <mc:Choice Requires="a14">
          <p:sp>
            <p:nvSpPr>
              <p:cNvPr id="29" name="직사각형 28">
                <a:extLst>
                  <a:ext uri="{FF2B5EF4-FFF2-40B4-BE49-F238E27FC236}">
                    <a16:creationId xmlns:a16="http://schemas.microsoft.com/office/drawing/2014/main" id="{2BEEDA4C-DFEC-47A0-9B51-B51CC614F698}"/>
                  </a:ext>
                </a:extLst>
              </p:cNvPr>
              <p:cNvSpPr/>
              <p:nvPr/>
            </p:nvSpPr>
            <p:spPr>
              <a:xfrm>
                <a:off x="1223523" y="2528900"/>
                <a:ext cx="1703443" cy="6625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Aft>
                    <a:spcPts val="800"/>
                  </a:spcAft>
                  <a:buClr>
                    <a:srgbClr val="193EB0"/>
                  </a:buClr>
                </a:pPr>
                <a14:m>
                  <m:oMathPara xmlns:m="http://schemas.openxmlformats.org/officeDocument/2006/math">
                    <m:oMathParaPr>
                      <m:jc m:val="center"/>
                    </m:oMathParaPr>
                    <m:oMath xmlns:m="http://schemas.openxmlformats.org/officeDocument/2006/math">
                      <m:r>
                        <a:rPr lang="en-US" altLang="ko-KR" sz="1600" dirty="0" smtClean="0">
                          <a:solidFill>
                            <a:schemeClr val="tx1">
                              <a:lumMod val="85000"/>
                              <a:lumOff val="15000"/>
                            </a:schemeClr>
                          </a:solidFill>
                          <a:latin typeface="Cambria Math" panose="02040503050406030204" pitchFamily="18" charset="0"/>
                          <a:sym typeface="Symbol" panose="05050102010706020507" pitchFamily="18" charset="2"/>
                        </a:rPr>
                        <m:t>𝑃</m:t>
                      </m:r>
                      <m:r>
                        <a:rPr lang="en-US" altLang="ko-KR" sz="1600" dirty="0" smtClean="0">
                          <a:solidFill>
                            <a:schemeClr val="tx1">
                              <a:lumMod val="85000"/>
                              <a:lumOff val="15000"/>
                            </a:schemeClr>
                          </a:solidFill>
                          <a:latin typeface="Cambria Math" panose="02040503050406030204" pitchFamily="18" charset="0"/>
                          <a:sym typeface="Symbol" panose="05050102010706020507" pitchFamily="18" charset="2"/>
                        </a:rPr>
                        <m:t>=</m:t>
                      </m:r>
                      <m:f>
                        <m:fPr>
                          <m:ctrlPr>
                            <a:rPr lang="en-US" altLang="ko-KR" sz="1600" i="1">
                              <a:solidFill>
                                <a:schemeClr val="tx1">
                                  <a:lumMod val="85000"/>
                                  <a:lumOff val="15000"/>
                                </a:schemeClr>
                              </a:solidFill>
                              <a:latin typeface="Cambria Math" panose="02040503050406030204" pitchFamily="18" charset="0"/>
                              <a:sym typeface="Symbol" panose="05050102010706020507" pitchFamily="18" charset="2"/>
                            </a:rPr>
                          </m:ctrlPr>
                        </m:fPr>
                        <m:num>
                          <m:r>
                            <a:rPr lang="en-US" altLang="ko-KR" sz="1600">
                              <a:solidFill>
                                <a:schemeClr val="tx1">
                                  <a:lumMod val="85000"/>
                                  <a:lumOff val="15000"/>
                                </a:schemeClr>
                              </a:solidFill>
                              <a:latin typeface="Cambria Math" panose="02040503050406030204" pitchFamily="18" charset="0"/>
                              <a:sym typeface="Symbol" panose="05050102010706020507" pitchFamily="18" charset="2"/>
                            </a:rPr>
                            <m:t>36−6</m:t>
                          </m:r>
                        </m:num>
                        <m:den>
                          <m:r>
                            <a:rPr lang="en-US" altLang="ko-KR" sz="1600">
                              <a:solidFill>
                                <a:schemeClr val="tx1">
                                  <a:lumMod val="85000"/>
                                  <a:lumOff val="15000"/>
                                </a:schemeClr>
                              </a:solidFill>
                              <a:latin typeface="Cambria Math" panose="02040503050406030204" pitchFamily="18" charset="0"/>
                              <a:sym typeface="Symbol" panose="05050102010706020507" pitchFamily="18" charset="2"/>
                            </a:rPr>
                            <m:t>36</m:t>
                          </m:r>
                        </m:den>
                      </m:f>
                      <m:r>
                        <a:rPr lang="en-US" altLang="ko-KR" sz="1600">
                          <a:solidFill>
                            <a:schemeClr val="tx1">
                              <a:lumMod val="85000"/>
                              <a:lumOff val="15000"/>
                            </a:schemeClr>
                          </a:solidFill>
                          <a:latin typeface="Cambria Math" panose="02040503050406030204" pitchFamily="18" charset="0"/>
                          <a:sym typeface="Symbol" panose="05050102010706020507" pitchFamily="18" charset="2"/>
                        </a:rPr>
                        <m:t>=</m:t>
                      </m:r>
                      <m:f>
                        <m:fPr>
                          <m:ctrlPr>
                            <a:rPr lang="en-US" altLang="ko-KR" sz="1600" i="1">
                              <a:solidFill>
                                <a:schemeClr val="tx1">
                                  <a:lumMod val="85000"/>
                                  <a:lumOff val="15000"/>
                                </a:schemeClr>
                              </a:solidFill>
                              <a:latin typeface="Cambria Math" panose="02040503050406030204" pitchFamily="18" charset="0"/>
                              <a:sym typeface="Symbol" panose="05050102010706020507" pitchFamily="18" charset="2"/>
                            </a:rPr>
                          </m:ctrlPr>
                        </m:fPr>
                        <m:num>
                          <m:r>
                            <a:rPr lang="en-US" altLang="ko-KR" sz="1600">
                              <a:solidFill>
                                <a:schemeClr val="tx1">
                                  <a:lumMod val="85000"/>
                                  <a:lumOff val="15000"/>
                                </a:schemeClr>
                              </a:solidFill>
                              <a:latin typeface="Cambria Math" panose="02040503050406030204" pitchFamily="18" charset="0"/>
                              <a:sym typeface="Symbol" panose="05050102010706020507" pitchFamily="18" charset="2"/>
                            </a:rPr>
                            <m:t>5</m:t>
                          </m:r>
                        </m:num>
                        <m:den>
                          <m:r>
                            <a:rPr lang="en-US" altLang="ko-KR" sz="1600">
                              <a:solidFill>
                                <a:schemeClr val="tx1">
                                  <a:lumMod val="85000"/>
                                  <a:lumOff val="15000"/>
                                </a:schemeClr>
                              </a:solidFill>
                              <a:latin typeface="Cambria Math" panose="02040503050406030204" pitchFamily="18" charset="0"/>
                              <a:sym typeface="Symbol" panose="05050102010706020507" pitchFamily="18" charset="2"/>
                            </a:rPr>
                            <m:t>6</m:t>
                          </m:r>
                        </m:den>
                      </m:f>
                    </m:oMath>
                  </m:oMathPara>
                </a14:m>
                <a:endParaRPr lang="en-US" altLang="ko-KR" sz="1600" dirty="0">
                  <a:solidFill>
                    <a:schemeClr val="tx1">
                      <a:lumMod val="85000"/>
                      <a:lumOff val="15000"/>
                    </a:schemeClr>
                  </a:solidFill>
                  <a:latin typeface="Cambria Math" panose="02040503050406030204" pitchFamily="18" charset="0"/>
                </a:endParaRPr>
              </a:p>
            </p:txBody>
          </p:sp>
        </mc:Choice>
        <mc:Fallback xmlns="">
          <p:sp>
            <p:nvSpPr>
              <p:cNvPr id="29" name="직사각형 28">
                <a:extLst>
                  <a:ext uri="{FF2B5EF4-FFF2-40B4-BE49-F238E27FC236}">
                    <a16:creationId xmlns:a16="http://schemas.microsoft.com/office/drawing/2014/main" xmlns:a14="http://schemas.microsoft.com/office/drawing/2010/main" xmlns="" id="{2BEEDA4C-DFEC-47A0-9B51-B51CC614F698}"/>
                  </a:ext>
                </a:extLst>
              </p:cNvPr>
              <p:cNvSpPr>
                <a:spLocks noRot="1" noChangeAspect="1" noMove="1" noResize="1" noEditPoints="1" noAdjustHandles="1" noChangeArrowheads="1" noChangeShapeType="1" noTextEdit="1"/>
              </p:cNvSpPr>
              <p:nvPr/>
            </p:nvSpPr>
            <p:spPr>
              <a:xfrm>
                <a:off x="1223523" y="2528900"/>
                <a:ext cx="1703443" cy="662554"/>
              </a:xfrm>
              <a:prstGeom prst="rect">
                <a:avLst/>
              </a:prstGeom>
              <a:blipFill rotWithShape="0">
                <a:blip r:embed="rId5"/>
                <a:stretch>
                  <a:fillRect/>
                </a:stretch>
              </a:blipFill>
              <a:ln>
                <a:noFill/>
              </a:ln>
            </p:spPr>
            <p:txBody>
              <a:bodyPr/>
              <a:lstStyle/>
              <a:p>
                <a:r>
                  <a:rPr lang="ko-KR" altLang="en-US">
                    <a:noFill/>
                  </a:rPr>
                  <a:t> </a:t>
                </a:r>
              </a:p>
            </p:txBody>
          </p:sp>
        </mc:Fallback>
      </mc:AlternateContent>
      <p:grpSp>
        <p:nvGrpSpPr>
          <p:cNvPr id="3" name="그룹 2"/>
          <p:cNvGrpSpPr/>
          <p:nvPr/>
        </p:nvGrpSpPr>
        <p:grpSpPr>
          <a:xfrm>
            <a:off x="846956" y="3429000"/>
            <a:ext cx="6979589" cy="1429398"/>
            <a:chOff x="846956" y="3583448"/>
            <a:chExt cx="6979589" cy="1429398"/>
          </a:xfrm>
        </p:grpSpPr>
        <p:grpSp>
          <p:nvGrpSpPr>
            <p:cNvPr id="32" name="그룹 31">
              <a:extLst>
                <a:ext uri="{FF2B5EF4-FFF2-40B4-BE49-F238E27FC236}">
                  <a16:creationId xmlns:a16="http://schemas.microsoft.com/office/drawing/2014/main" id="{59DA891D-8812-44A7-B713-83837E64A54B}"/>
                </a:ext>
              </a:extLst>
            </p:cNvPr>
            <p:cNvGrpSpPr/>
            <p:nvPr/>
          </p:nvGrpSpPr>
          <p:grpSpPr>
            <a:xfrm>
              <a:off x="846956" y="3583448"/>
              <a:ext cx="6979589" cy="950755"/>
              <a:chOff x="903506" y="2429380"/>
              <a:chExt cx="6979589" cy="950755"/>
            </a:xfrm>
          </p:grpSpPr>
          <p:sp>
            <p:nvSpPr>
              <p:cNvPr id="33" name="사각형: 둥근 모서리 2">
                <a:extLst>
                  <a:ext uri="{FF2B5EF4-FFF2-40B4-BE49-F238E27FC236}">
                    <a16:creationId xmlns:a16="http://schemas.microsoft.com/office/drawing/2014/main" id="{394A66BF-0504-4857-A345-BD0E6773715F}"/>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EEDE71E2-A24A-47B1-BD6F-2AA969447867}"/>
                      </a:ext>
                    </a:extLst>
                  </p:cNvPr>
                  <p:cNvSpPr/>
                  <p:nvPr/>
                </p:nvSpPr>
                <p:spPr>
                  <a:xfrm>
                    <a:off x="1279004" y="2429380"/>
                    <a:ext cx="6604091"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Xác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suất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con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xúc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xắc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xuất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hiện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tổng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bằng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7.</a:t>
                    </a:r>
                    <a:endParaRPr lang="vi-VN"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a:spcAft>
                        <a:spcPts val="8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Sự kiện chúng tôi quan tâm là</a:t>
                    </a:r>
                    <a14:m>
                      <m:oMath xmlns:m="http://schemas.openxmlformats.org/officeDocument/2006/math">
                        <m:r>
                          <a:rPr lang="vi-VN" altLang="ko-KR" sz="1300" b="0" i="0" smtClean="0">
                            <a:solidFill>
                              <a:schemeClr val="tx1">
                                <a:lumMod val="85000"/>
                                <a:lumOff val="15000"/>
                              </a:schemeClr>
                            </a:solidFill>
                            <a:latin typeface="Cambria Math" panose="02040503050406030204" pitchFamily="18" charset="0"/>
                            <a:cs typeface="Times New Roman" panose="02020603050405020304" pitchFamily="18" charset="0"/>
                          </a:rPr>
                          <m:t> </m:t>
                        </m:r>
                        <m: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t>𝐴</m:t>
                        </m:r>
                        <m: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t>=</m:t>
                        </m:r>
                        <m:d>
                          <m:dPr>
                            <m:begChr m:val="{"/>
                            <m:endChr m:val="}"/>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ctrlPr>
                          </m:dPr>
                          <m:e>
                            <m:r>
                              <m:rPr>
                                <m:nor/>
                              </m:rPr>
                              <a:rPr lang="en-US" altLang="ko-KR" sz="1300" dirty="0">
                                <a:solidFill>
                                  <a:schemeClr val="tx1">
                                    <a:lumMod val="85000"/>
                                    <a:lumOff val="15000"/>
                                  </a:schemeClr>
                                </a:solidFill>
                                <a:latin typeface="Times New Roman" panose="02020603050405020304" pitchFamily="18" charset="0"/>
                                <a:ea typeface="Noto Sans CJK KR Regular" panose="020B0500000000000000" pitchFamily="34" charset="-127"/>
                                <a:cs typeface="Times New Roman" panose="02020603050405020304" pitchFamily="18" charset="0"/>
                                <a:sym typeface="Symbol" panose="05050102010706020507" pitchFamily="18" charset="2"/>
                              </a:rPr>
                              <m:t>(1,6), (2,5), (3,4), (4,3), (5,2), (6,1)</m:t>
                            </m:r>
                          </m:e>
                        </m:d>
                      </m:oMath>
                    </a14:m>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So, </a:t>
                    </a:r>
                    <a14:m>
                      <m:oMath xmlns:m="http://schemas.openxmlformats.org/officeDocument/2006/math">
                        <m:sSub>
                          <m:sSubPr>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𝑁</m:t>
                            </m:r>
                          </m:e>
                          <m: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𝐴</m:t>
                            </m:r>
                          </m:sub>
                        </m:s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 </m:t>
                        </m:r>
                      </m:oMath>
                    </a14:m>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=6.</a:t>
                    </a:r>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a:p>
                    <a:pPr>
                      <a:spcAft>
                        <a:spcPts val="800"/>
                      </a:spcAft>
                      <a:buClr>
                        <a:srgbClr val="193EB0"/>
                      </a:buCl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mc:Choice>
            <mc:Fallback xmlns="">
              <p:sp>
                <p:nvSpPr>
                  <p:cNvPr id="34" name="직사각형 33">
                    <a:extLst>
                      <a:ext uri="{FF2B5EF4-FFF2-40B4-BE49-F238E27FC236}">
                        <a16:creationId xmlns:a16="http://schemas.microsoft.com/office/drawing/2014/main" id="{EEDE71E2-A24A-47B1-BD6F-2AA969447867}"/>
                      </a:ext>
                    </a:extLst>
                  </p:cNvPr>
                  <p:cNvSpPr>
                    <a:spLocks noRot="1" noChangeAspect="1" noMove="1" noResize="1" noEditPoints="1" noAdjustHandles="1" noChangeArrowheads="1" noChangeShapeType="1" noTextEdit="1"/>
                  </p:cNvSpPr>
                  <p:nvPr/>
                </p:nvSpPr>
                <p:spPr>
                  <a:xfrm>
                    <a:off x="1279004" y="2429380"/>
                    <a:ext cx="6604091" cy="950755"/>
                  </a:xfrm>
                  <a:prstGeom prst="rect">
                    <a:avLst/>
                  </a:prstGeom>
                  <a:blipFill>
                    <a:blip r:embed="rId6"/>
                    <a:stretch>
                      <a:fillRect l="-185"/>
                    </a:stretch>
                  </a:blipFill>
                  <a:ln>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1" name="직사각형 30">
                  <a:extLst>
                    <a:ext uri="{FF2B5EF4-FFF2-40B4-BE49-F238E27FC236}">
                      <a16:creationId xmlns:a16="http://schemas.microsoft.com/office/drawing/2014/main" id="{4657246B-C2E5-42F8-A953-FB2B83703943}"/>
                    </a:ext>
                  </a:extLst>
                </p:cNvPr>
                <p:cNvSpPr/>
                <p:nvPr/>
              </p:nvSpPr>
              <p:spPr>
                <a:xfrm>
                  <a:off x="1223523" y="4355294"/>
                  <a:ext cx="1344563" cy="6575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Aft>
                      <a:spcPts val="800"/>
                    </a:spcAft>
                    <a:buClr>
                      <a:srgbClr val="193EB0"/>
                    </a:buClr>
                  </a:pPr>
                  <a14:m>
                    <m:oMathPara xmlns:m="http://schemas.openxmlformats.org/officeDocument/2006/math">
                      <m:oMathParaPr>
                        <m:jc m:val="center"/>
                      </m:oMathParaPr>
                      <m:oMath xmlns:m="http://schemas.openxmlformats.org/officeDocument/2006/math">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𝑃</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6</m:t>
                            </m:r>
                          </m:num>
                          <m:den>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36</m:t>
                            </m:r>
                          </m:den>
                        </m:f>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num>
                          <m:den>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6</m:t>
                            </m:r>
                          </m:den>
                        </m:f>
                      </m:oMath>
                    </m:oMathPara>
                  </a14:m>
                  <a:endParaRPr lang="en-US" altLang="ko-KR" sz="1600" dirty="0">
                    <a:solidFill>
                      <a:schemeClr val="tx1">
                        <a:lumMod val="85000"/>
                        <a:lumOff val="15000"/>
                      </a:schemeClr>
                    </a:solidFill>
                    <a:latin typeface="Cambria Math" panose="02040503050406030204" pitchFamily="18" charset="0"/>
                  </a:endParaRPr>
                </a:p>
              </p:txBody>
            </p:sp>
          </mc:Choice>
          <mc:Fallback xmlns="">
            <p:sp>
              <p:nvSpPr>
                <p:cNvPr id="31" name="직사각형 30">
                  <a:extLst>
                    <a:ext uri="{FF2B5EF4-FFF2-40B4-BE49-F238E27FC236}">
                      <a16:creationId xmlns:a16="http://schemas.microsoft.com/office/drawing/2014/main" xmlns:a14="http://schemas.microsoft.com/office/drawing/2010/main" xmlns="" id="{4657246B-C2E5-42F8-A953-FB2B83703943}"/>
                    </a:ext>
                  </a:extLst>
                </p:cNvPr>
                <p:cNvSpPr>
                  <a:spLocks noRot="1" noChangeAspect="1" noMove="1" noResize="1" noEditPoints="1" noAdjustHandles="1" noChangeArrowheads="1" noChangeShapeType="1" noTextEdit="1"/>
                </p:cNvSpPr>
                <p:nvPr/>
              </p:nvSpPr>
              <p:spPr>
                <a:xfrm>
                  <a:off x="1223523" y="4355294"/>
                  <a:ext cx="1344563" cy="657552"/>
                </a:xfrm>
                <a:prstGeom prst="rect">
                  <a:avLst/>
                </a:prstGeom>
                <a:blipFill rotWithShape="0">
                  <a:blip r:embed="rId7"/>
                  <a:stretch>
                    <a:fillRect/>
                  </a:stretch>
                </a:blipFill>
                <a:ln>
                  <a:noFill/>
                </a:ln>
              </p:spPr>
              <p:txBody>
                <a:bodyPr/>
                <a:lstStyle/>
                <a:p>
                  <a:r>
                    <a:rPr lang="ko-KR" altLang="en-US">
                      <a:noFill/>
                    </a:rPr>
                    <a:t> </a:t>
                  </a:r>
                </a:p>
              </p:txBody>
            </p:sp>
          </mc:Fallback>
        </mc:AlternateContent>
      </p:grpSp>
    </p:spTree>
    <p:extLst>
      <p:ext uri="{BB962C8B-B14F-4D97-AF65-F5344CB8AC3E}">
        <p14:creationId xmlns:p14="http://schemas.microsoft.com/office/powerpoint/2010/main" val="14788748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Thống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kê</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mô</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tả</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03</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id="{81B62A4B-C3AF-4BF3-A95C-F9E014D64212}"/>
                  </a:ext>
                </a:extLst>
              </p:cNvPr>
              <p:cNvSpPr/>
              <p:nvPr/>
            </p:nvSpPr>
            <p:spPr>
              <a:xfrm>
                <a:off x="675071" y="1700808"/>
                <a:ext cx="8632825" cy="3646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Hãy sắp xếp các giá trị từ nhỏ đến lớn và thu được</a:t>
                </a:r>
                <a14:m>
                  <m:oMath xmlns:m="http://schemas.openxmlformats.org/officeDocument/2006/math">
                    <m:r>
                      <a:rPr lang="vi-VN" altLang="ko-KR" sz="1300" b="0" i="0" smtClean="0">
                        <a:solidFill>
                          <a:schemeClr val="tx1">
                            <a:lumMod val="85000"/>
                            <a:lumOff val="15000"/>
                          </a:schemeClr>
                        </a:solidFill>
                        <a:latin typeface="Cambria Math" panose="02040503050406030204" pitchFamily="18" charset="0"/>
                      </a:rPr>
                      <m:t> </m:t>
                    </m:r>
                    <m:sSub>
                      <m:sSubPr>
                        <m:ctrlPr>
                          <a:rPr lang="en-US" altLang="ko-KR" sz="1300" i="1">
                            <a:solidFill>
                              <a:schemeClr val="tx1">
                                <a:lumMod val="85000"/>
                                <a:lumOff val="15000"/>
                              </a:schemeClr>
                            </a:solidFill>
                            <a:latin typeface="Cambria Math" panose="02040503050406030204" pitchFamily="18" charset="0"/>
                          </a:rPr>
                        </m:ctrlPr>
                      </m:sSubPr>
                      <m:e>
                        <m:r>
                          <a:rPr lang="en-US" altLang="ko-KR" sz="1300" i="1">
                            <a:solidFill>
                              <a:schemeClr val="tx1">
                                <a:lumMod val="85000"/>
                                <a:lumOff val="15000"/>
                              </a:schemeClr>
                            </a:solidFill>
                            <a:latin typeface="Cambria Math" panose="02040503050406030204" pitchFamily="18" charset="0"/>
                          </a:rPr>
                          <m:t>𝑥</m:t>
                        </m:r>
                      </m:e>
                      <m:sub>
                        <m:r>
                          <a:rPr lang="en-US" altLang="ko-KR" sz="1300" i="1">
                            <a:solidFill>
                              <a:schemeClr val="tx1">
                                <a:lumMod val="85000"/>
                                <a:lumOff val="15000"/>
                              </a:schemeClr>
                            </a:solidFill>
                            <a:latin typeface="Cambria Math" panose="02040503050406030204" pitchFamily="18" charset="0"/>
                          </a:rPr>
                          <m:t>(1)</m:t>
                        </m:r>
                      </m:sub>
                    </m:sSub>
                    <m:r>
                      <a:rPr lang="en-US" altLang="ko-KR" sz="1300" i="1">
                        <a:solidFill>
                          <a:schemeClr val="tx1">
                            <a:lumMod val="85000"/>
                            <a:lumOff val="15000"/>
                          </a:schemeClr>
                        </a:solidFill>
                        <a:latin typeface="Cambria Math" panose="02040503050406030204" pitchFamily="18" charset="0"/>
                      </a:rPr>
                      <m:t>,</m:t>
                    </m:r>
                    <m:sSub>
                      <m:sSubPr>
                        <m:ctrlPr>
                          <a:rPr lang="en-US" altLang="ko-KR" sz="1300" i="1">
                            <a:solidFill>
                              <a:schemeClr val="tx1">
                                <a:lumMod val="85000"/>
                                <a:lumOff val="15000"/>
                              </a:schemeClr>
                            </a:solidFill>
                            <a:latin typeface="Cambria Math" panose="02040503050406030204" pitchFamily="18" charset="0"/>
                          </a:rPr>
                        </m:ctrlPr>
                      </m:sSubPr>
                      <m:e>
                        <m:r>
                          <a:rPr lang="en-US" altLang="ko-KR" sz="1300" i="1">
                            <a:solidFill>
                              <a:schemeClr val="tx1">
                                <a:lumMod val="85000"/>
                                <a:lumOff val="15000"/>
                              </a:schemeClr>
                            </a:solidFill>
                            <a:latin typeface="Cambria Math" panose="02040503050406030204" pitchFamily="18" charset="0"/>
                          </a:rPr>
                          <m:t>𝑥</m:t>
                        </m:r>
                      </m:e>
                      <m:sub>
                        <m:r>
                          <a:rPr lang="en-US" altLang="ko-KR" sz="1300" i="1">
                            <a:solidFill>
                              <a:schemeClr val="tx1">
                                <a:lumMod val="85000"/>
                                <a:lumOff val="15000"/>
                              </a:schemeClr>
                            </a:solidFill>
                            <a:latin typeface="Cambria Math" panose="02040503050406030204" pitchFamily="18" charset="0"/>
                          </a:rPr>
                          <m:t>(2)</m:t>
                        </m:r>
                      </m:sub>
                    </m:sSub>
                    <m:r>
                      <a:rPr lang="en-US" altLang="ko-KR" sz="1300" i="1">
                        <a:solidFill>
                          <a:schemeClr val="tx1">
                            <a:lumMod val="85000"/>
                            <a:lumOff val="15000"/>
                          </a:schemeClr>
                        </a:solidFill>
                        <a:latin typeface="Cambria Math" panose="02040503050406030204" pitchFamily="18" charset="0"/>
                      </a:rPr>
                      <m:t>,</m:t>
                    </m:r>
                    <m:sSub>
                      <m:sSubPr>
                        <m:ctrlPr>
                          <a:rPr lang="en-US" altLang="ko-KR" sz="1300" i="1">
                            <a:solidFill>
                              <a:schemeClr val="tx1">
                                <a:lumMod val="85000"/>
                                <a:lumOff val="15000"/>
                              </a:schemeClr>
                            </a:solidFill>
                            <a:latin typeface="Cambria Math" panose="02040503050406030204" pitchFamily="18" charset="0"/>
                          </a:rPr>
                        </m:ctrlPr>
                      </m:sSubPr>
                      <m:e>
                        <m:r>
                          <a:rPr lang="en-US" altLang="ko-KR" sz="1300" i="1">
                            <a:solidFill>
                              <a:schemeClr val="tx1">
                                <a:lumMod val="85000"/>
                                <a:lumOff val="15000"/>
                              </a:schemeClr>
                            </a:solidFill>
                            <a:latin typeface="Cambria Math" panose="02040503050406030204" pitchFamily="18" charset="0"/>
                          </a:rPr>
                          <m:t>𝑥</m:t>
                        </m:r>
                      </m:e>
                      <m:sub>
                        <m:r>
                          <a:rPr lang="en-US" altLang="ko-KR" sz="1300" i="1">
                            <a:solidFill>
                              <a:schemeClr val="tx1">
                                <a:lumMod val="85000"/>
                                <a:lumOff val="15000"/>
                              </a:schemeClr>
                            </a:solidFill>
                            <a:latin typeface="Cambria Math" panose="02040503050406030204" pitchFamily="18" charset="0"/>
                          </a:rPr>
                          <m:t>(3)</m:t>
                        </m:r>
                      </m:sub>
                    </m:sSub>
                    <m:r>
                      <a:rPr lang="en-US" altLang="ko-KR" sz="1300" i="1">
                        <a:solidFill>
                          <a:schemeClr val="tx1">
                            <a:lumMod val="85000"/>
                            <a:lumOff val="15000"/>
                          </a:schemeClr>
                        </a:solidFill>
                        <a:latin typeface="Cambria Math" panose="02040503050406030204" pitchFamily="18" charset="0"/>
                      </a:rPr>
                      <m:t>,⋯,</m:t>
                    </m:r>
                    <m:sSub>
                      <m:sSubPr>
                        <m:ctrlPr>
                          <a:rPr lang="en-US" altLang="ko-KR" sz="1300" i="1">
                            <a:solidFill>
                              <a:schemeClr val="tx1">
                                <a:lumMod val="85000"/>
                                <a:lumOff val="15000"/>
                              </a:schemeClr>
                            </a:solidFill>
                            <a:latin typeface="Cambria Math" panose="02040503050406030204" pitchFamily="18" charset="0"/>
                          </a:rPr>
                        </m:ctrlPr>
                      </m:sSubPr>
                      <m:e>
                        <m:r>
                          <a:rPr lang="en-US" altLang="ko-KR" sz="1300" i="1">
                            <a:solidFill>
                              <a:schemeClr val="tx1">
                                <a:lumMod val="85000"/>
                                <a:lumOff val="15000"/>
                              </a:schemeClr>
                            </a:solidFill>
                            <a:latin typeface="Cambria Math" panose="02040503050406030204" pitchFamily="18" charset="0"/>
                          </a:rPr>
                          <m:t>𝑥</m:t>
                        </m:r>
                      </m:e>
                      <m:sub>
                        <m:r>
                          <a:rPr lang="en-US" altLang="ko-KR" sz="1300" i="1">
                            <a:solidFill>
                              <a:schemeClr val="tx1">
                                <a:lumMod val="85000"/>
                                <a:lumOff val="15000"/>
                              </a:schemeClr>
                            </a:solidFill>
                            <a:latin typeface="Cambria Math" panose="02040503050406030204" pitchFamily="18" charset="0"/>
                          </a:rPr>
                          <m:t>(</m:t>
                        </m:r>
                        <m:r>
                          <a:rPr lang="en-US" altLang="ko-KR" sz="1300" i="1">
                            <a:solidFill>
                              <a:schemeClr val="tx1">
                                <a:lumMod val="85000"/>
                                <a:lumOff val="15000"/>
                              </a:schemeClr>
                            </a:solidFill>
                            <a:latin typeface="Cambria Math" panose="02040503050406030204" pitchFamily="18" charset="0"/>
                          </a:rPr>
                          <m:t>𝑁</m:t>
                        </m:r>
                        <m:r>
                          <a:rPr lang="en-US" altLang="ko-KR" sz="1300" i="1">
                            <a:solidFill>
                              <a:schemeClr val="tx1">
                                <a:lumMod val="85000"/>
                                <a:lumOff val="15000"/>
                              </a:schemeClr>
                            </a:solidFill>
                            <a:latin typeface="Cambria Math" panose="02040503050406030204" pitchFamily="18" charset="0"/>
                          </a:rPr>
                          <m:t>)</m:t>
                        </m:r>
                      </m:sub>
                    </m:sSub>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mc:Choice>
        <mc:Fallback xmlns="">
          <p:sp>
            <p:nvSpPr>
              <p:cNvPr id="14" name="직사각형 13">
                <a:extLst>
                  <a:ext uri="{FF2B5EF4-FFF2-40B4-BE49-F238E27FC236}">
                    <a16:creationId xmlns:a16="http://schemas.microsoft.com/office/drawing/2014/main" id="{81B62A4B-C3AF-4BF3-A95C-F9E014D64212}"/>
                  </a:ext>
                </a:extLst>
              </p:cNvPr>
              <p:cNvSpPr>
                <a:spLocks noRot="1" noChangeAspect="1" noMove="1" noResize="1" noEditPoints="1" noAdjustHandles="1" noChangeArrowheads="1" noChangeShapeType="1" noTextEdit="1"/>
              </p:cNvSpPr>
              <p:nvPr/>
            </p:nvSpPr>
            <p:spPr>
              <a:xfrm>
                <a:off x="675071" y="1700808"/>
                <a:ext cx="8632825" cy="364697"/>
              </a:xfrm>
              <a:prstGeom prst="rect">
                <a:avLst/>
              </a:prstGeom>
              <a:blipFill>
                <a:blip r:embed="rId3"/>
                <a:stretch>
                  <a:fillRect l="-71"/>
                </a:stretch>
              </a:blipFill>
              <a:ln>
                <a:noFill/>
              </a:ln>
            </p:spPr>
            <p:txBody>
              <a:bodyPr/>
              <a:lstStyle/>
              <a:p>
                <a:r>
                  <a:rPr lang="en-US">
                    <a:noFill/>
                  </a:rPr>
                  <a:t> </a:t>
                </a:r>
              </a:p>
            </p:txBody>
          </p:sp>
        </mc:Fallback>
      </mc:AlternateContent>
      <p:grpSp>
        <p:nvGrpSpPr>
          <p:cNvPr id="33" name="그룹 32">
            <a:extLst>
              <a:ext uri="{FF2B5EF4-FFF2-40B4-BE49-F238E27FC236}">
                <a16:creationId xmlns:a16="http://schemas.microsoft.com/office/drawing/2014/main" id="{B3D89F7C-B4BF-4510-B834-B2FE3F672ED4}"/>
              </a:ext>
            </a:extLst>
          </p:cNvPr>
          <p:cNvGrpSpPr/>
          <p:nvPr/>
        </p:nvGrpSpPr>
        <p:grpSpPr>
          <a:xfrm>
            <a:off x="2374073" y="2204864"/>
            <a:ext cx="5154678" cy="2019941"/>
            <a:chOff x="2374073" y="3232764"/>
            <a:chExt cx="5154678" cy="2019941"/>
          </a:xfrm>
        </p:grpSpPr>
        <p:cxnSp>
          <p:nvCxnSpPr>
            <p:cNvPr id="34" name="직선 연결선 33">
              <a:extLst>
                <a:ext uri="{FF2B5EF4-FFF2-40B4-BE49-F238E27FC236}">
                  <a16:creationId xmlns:a16="http://schemas.microsoft.com/office/drawing/2014/main" id="{610A1922-3C2E-48C9-A521-78A2E2326F9F}"/>
                </a:ext>
              </a:extLst>
            </p:cNvPr>
            <p:cNvCxnSpPr/>
            <p:nvPr/>
          </p:nvCxnSpPr>
          <p:spPr>
            <a:xfrm>
              <a:off x="2374073" y="5252705"/>
              <a:ext cx="5154678" cy="0"/>
            </a:xfrm>
            <a:prstGeom prst="line">
              <a:avLst/>
            </a:prstGeom>
            <a:noFill/>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35" name="Group 23">
              <a:extLst>
                <a:ext uri="{FF2B5EF4-FFF2-40B4-BE49-F238E27FC236}">
                  <a16:creationId xmlns:a16="http://schemas.microsoft.com/office/drawing/2014/main" id="{A6891E62-D68C-4F95-897C-28D192BEC2A6}"/>
                </a:ext>
              </a:extLst>
            </p:cNvPr>
            <p:cNvGrpSpPr/>
            <p:nvPr/>
          </p:nvGrpSpPr>
          <p:grpSpPr>
            <a:xfrm>
              <a:off x="2390120" y="3232764"/>
              <a:ext cx="5122585" cy="1943741"/>
              <a:chOff x="3197510" y="2493371"/>
              <a:chExt cx="5122585" cy="1943741"/>
            </a:xfrm>
          </p:grpSpPr>
          <p:sp>
            <p:nvSpPr>
              <p:cNvPr id="36" name="Rectangle 24">
                <a:extLst>
                  <a:ext uri="{FF2B5EF4-FFF2-40B4-BE49-F238E27FC236}">
                    <a16:creationId xmlns:a16="http://schemas.microsoft.com/office/drawing/2014/main" id="{DB3B2139-EB9F-447F-AE7A-71B7F5B1175B}"/>
                  </a:ext>
                </a:extLst>
              </p:cNvPr>
              <p:cNvSpPr/>
              <p:nvPr/>
            </p:nvSpPr>
            <p:spPr>
              <a:xfrm>
                <a:off x="3431704" y="4221088"/>
                <a:ext cx="144000" cy="216024"/>
              </a:xfrm>
              <a:prstGeom prst="rect">
                <a:avLst/>
              </a:prstGeom>
              <a:solidFill>
                <a:srgbClr val="1429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25">
                <a:extLst>
                  <a:ext uri="{FF2B5EF4-FFF2-40B4-BE49-F238E27FC236}">
                    <a16:creationId xmlns:a16="http://schemas.microsoft.com/office/drawing/2014/main" id="{F622DC3D-A1D8-4D79-B586-7286FCC1ECEF}"/>
                  </a:ext>
                </a:extLst>
              </p:cNvPr>
              <p:cNvSpPr/>
              <p:nvPr/>
            </p:nvSpPr>
            <p:spPr>
              <a:xfrm>
                <a:off x="4277437" y="3955551"/>
                <a:ext cx="144000" cy="481561"/>
              </a:xfrm>
              <a:prstGeom prst="rect">
                <a:avLst/>
              </a:prstGeom>
              <a:solidFill>
                <a:srgbClr val="1429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26">
                <a:extLst>
                  <a:ext uri="{FF2B5EF4-FFF2-40B4-BE49-F238E27FC236}">
                    <a16:creationId xmlns:a16="http://schemas.microsoft.com/office/drawing/2014/main" id="{BD41B9BF-7ACC-43C0-B2E7-4F60F72F4DA7}"/>
                  </a:ext>
                </a:extLst>
              </p:cNvPr>
              <p:cNvSpPr/>
              <p:nvPr/>
            </p:nvSpPr>
            <p:spPr>
              <a:xfrm>
                <a:off x="3856803" y="4077072"/>
                <a:ext cx="144016" cy="360040"/>
              </a:xfrm>
              <a:prstGeom prst="rect">
                <a:avLst/>
              </a:prstGeom>
              <a:solidFill>
                <a:srgbClr val="1429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27">
                <a:extLst>
                  <a:ext uri="{FF2B5EF4-FFF2-40B4-BE49-F238E27FC236}">
                    <a16:creationId xmlns:a16="http://schemas.microsoft.com/office/drawing/2014/main" id="{CAFFE5E5-2AAF-4168-8369-C80ED1C4EA4A}"/>
                  </a:ext>
                </a:extLst>
              </p:cNvPr>
              <p:cNvSpPr/>
              <p:nvPr/>
            </p:nvSpPr>
            <p:spPr>
              <a:xfrm>
                <a:off x="4782215" y="3652315"/>
                <a:ext cx="144000" cy="784797"/>
              </a:xfrm>
              <a:prstGeom prst="rect">
                <a:avLst/>
              </a:prstGeom>
              <a:solidFill>
                <a:srgbClr val="1429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28">
                <a:extLst>
                  <a:ext uri="{FF2B5EF4-FFF2-40B4-BE49-F238E27FC236}">
                    <a16:creationId xmlns:a16="http://schemas.microsoft.com/office/drawing/2014/main" id="{F3821A40-2E76-4B0D-A081-837AF059334C}"/>
                  </a:ext>
                </a:extLst>
              </p:cNvPr>
              <p:cNvSpPr/>
              <p:nvPr/>
            </p:nvSpPr>
            <p:spPr>
              <a:xfrm>
                <a:off x="7908319" y="2896259"/>
                <a:ext cx="144000" cy="1540853"/>
              </a:xfrm>
              <a:prstGeom prst="rect">
                <a:avLst/>
              </a:prstGeom>
              <a:solidFill>
                <a:srgbClr val="1429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29">
                <a:extLst>
                  <a:ext uri="{FF2B5EF4-FFF2-40B4-BE49-F238E27FC236}">
                    <a16:creationId xmlns:a16="http://schemas.microsoft.com/office/drawing/2014/main" id="{AFA92B3D-EC6F-48CF-9708-313885008366}"/>
                  </a:ext>
                </a:extLst>
              </p:cNvPr>
              <p:cNvSpPr/>
              <p:nvPr/>
            </p:nvSpPr>
            <p:spPr>
              <a:xfrm>
                <a:off x="6318831" y="3357112"/>
                <a:ext cx="144000" cy="1080000"/>
              </a:xfrm>
              <a:prstGeom prst="rect">
                <a:avLst/>
              </a:prstGeom>
              <a:solidFill>
                <a:srgbClr val="1429A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30">
                <a:extLst>
                  <a:ext uri="{FF2B5EF4-FFF2-40B4-BE49-F238E27FC236}">
                    <a16:creationId xmlns:a16="http://schemas.microsoft.com/office/drawing/2014/main" id="{9F5A0869-A461-4CDE-A3D7-B4BED9B45B3E}"/>
                  </a:ext>
                </a:extLst>
              </p:cNvPr>
              <p:cNvCxnSpPr/>
              <p:nvPr/>
            </p:nvCxnSpPr>
            <p:spPr>
              <a:xfrm>
                <a:off x="5100465" y="3991942"/>
                <a:ext cx="1044116" cy="0"/>
              </a:xfrm>
              <a:prstGeom prst="line">
                <a:avLst/>
              </a:prstGeom>
              <a:ln w="2857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31">
                <a:extLst>
                  <a:ext uri="{FF2B5EF4-FFF2-40B4-BE49-F238E27FC236}">
                    <a16:creationId xmlns:a16="http://schemas.microsoft.com/office/drawing/2014/main" id="{C95E4D4A-7495-4CC6-8DD2-7466E7BFD8B1}"/>
                  </a:ext>
                </a:extLst>
              </p:cNvPr>
              <p:cNvCxnSpPr/>
              <p:nvPr/>
            </p:nvCxnSpPr>
            <p:spPr>
              <a:xfrm>
                <a:off x="6775557" y="3989746"/>
                <a:ext cx="820036" cy="0"/>
              </a:xfrm>
              <a:prstGeom prst="line">
                <a:avLst/>
              </a:prstGeom>
              <a:ln w="2857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Rectangle 32">
                    <a:extLst>
                      <a:ext uri="{FF2B5EF4-FFF2-40B4-BE49-F238E27FC236}">
                        <a16:creationId xmlns:a16="http://schemas.microsoft.com/office/drawing/2014/main" id="{9709044A-F59A-44E6-9A9D-3AD97726A8E5}"/>
                      </a:ext>
                    </a:extLst>
                  </p:cNvPr>
                  <p:cNvSpPr/>
                  <p:nvPr/>
                </p:nvSpPr>
                <p:spPr>
                  <a:xfrm>
                    <a:off x="3197510" y="3753074"/>
                    <a:ext cx="607154" cy="3960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tx1">
                                      <a:lumMod val="85000"/>
                                      <a:lumOff val="15000"/>
                                    </a:schemeClr>
                                  </a:solidFill>
                                  <a:latin typeface="Cambria Math" panose="02040503050406030204" pitchFamily="18" charset="0"/>
                                </a:rPr>
                              </m:ctrlPr>
                            </m:sSubPr>
                            <m:e>
                              <m:r>
                                <a:rPr lang="en-US" i="1">
                                  <a:solidFill>
                                    <a:schemeClr val="tx1">
                                      <a:lumMod val="85000"/>
                                      <a:lumOff val="15000"/>
                                    </a:schemeClr>
                                  </a:solidFill>
                                  <a:latin typeface="Cambria Math" panose="02040503050406030204" pitchFamily="18" charset="0"/>
                                </a:rPr>
                                <m:t>𝑥</m:t>
                              </m:r>
                            </m:e>
                            <m:sub>
                              <m:r>
                                <a:rPr lang="en-US" i="1">
                                  <a:solidFill>
                                    <a:schemeClr val="tx1">
                                      <a:lumMod val="85000"/>
                                      <a:lumOff val="15000"/>
                                    </a:schemeClr>
                                  </a:solidFill>
                                  <a:latin typeface="Cambria Math" panose="02040503050406030204" pitchFamily="18" charset="0"/>
                                </a:rPr>
                                <m:t>(1)</m:t>
                              </m:r>
                            </m:sub>
                          </m:sSub>
                        </m:oMath>
                      </m:oMathPara>
                    </a14:m>
                    <a:endParaRPr lang="en-US" i="1" dirty="0">
                      <a:solidFill>
                        <a:schemeClr val="tx1">
                          <a:lumMod val="85000"/>
                          <a:lumOff val="15000"/>
                        </a:schemeClr>
                      </a:solidFill>
                      <a:latin typeface="Cambria Math" panose="02040503050406030204" pitchFamily="18" charset="0"/>
                    </a:endParaRPr>
                  </a:p>
                </p:txBody>
              </p:sp>
            </mc:Choice>
            <mc:Fallback xmlns="">
              <p:sp>
                <p:nvSpPr>
                  <p:cNvPr id="76" name="Rectangle 32">
                    <a:extLst>
                      <a:ext uri="{FF2B5EF4-FFF2-40B4-BE49-F238E27FC236}">
                        <a16:creationId xmlns:a16="http://schemas.microsoft.com/office/drawing/2014/main" xmlns:a14="http://schemas.microsoft.com/office/drawing/2010/main" xmlns="" id="{20CB6D35-3CE4-4475-949B-359353701B97}"/>
                      </a:ext>
                    </a:extLst>
                  </p:cNvPr>
                  <p:cNvSpPr>
                    <a:spLocks noRot="1" noChangeAspect="1" noMove="1" noResize="1" noEditPoints="1" noAdjustHandles="1" noChangeArrowheads="1" noChangeShapeType="1" noTextEdit="1"/>
                  </p:cNvSpPr>
                  <p:nvPr/>
                </p:nvSpPr>
                <p:spPr>
                  <a:xfrm>
                    <a:off x="3197510" y="3753074"/>
                    <a:ext cx="607154" cy="396006"/>
                  </a:xfrm>
                  <a:prstGeom prst="rect">
                    <a:avLst/>
                  </a:prstGeom>
                  <a:blipFill rotWithShape="0">
                    <a:blip r:embed="rId4"/>
                    <a:stretch>
                      <a:fillRect b="-923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Rectangle 33">
                    <a:extLst>
                      <a:ext uri="{FF2B5EF4-FFF2-40B4-BE49-F238E27FC236}">
                        <a16:creationId xmlns:a16="http://schemas.microsoft.com/office/drawing/2014/main" id="{A830DCF1-8B5B-49D8-B042-468492DD0599}"/>
                      </a:ext>
                    </a:extLst>
                  </p:cNvPr>
                  <p:cNvSpPr/>
                  <p:nvPr/>
                </p:nvSpPr>
                <p:spPr>
                  <a:xfrm>
                    <a:off x="3610807" y="3644513"/>
                    <a:ext cx="607154" cy="3960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tx1">
                                      <a:lumMod val="85000"/>
                                      <a:lumOff val="15000"/>
                                    </a:schemeClr>
                                  </a:solidFill>
                                  <a:latin typeface="Cambria Math" panose="02040503050406030204" pitchFamily="18" charset="0"/>
                                </a:rPr>
                              </m:ctrlPr>
                            </m:sSubPr>
                            <m:e>
                              <m:r>
                                <a:rPr lang="en-US" i="1">
                                  <a:solidFill>
                                    <a:schemeClr val="tx1">
                                      <a:lumMod val="85000"/>
                                      <a:lumOff val="15000"/>
                                    </a:schemeClr>
                                  </a:solidFill>
                                  <a:latin typeface="Cambria Math" panose="02040503050406030204" pitchFamily="18" charset="0"/>
                                </a:rPr>
                                <m:t>𝑥</m:t>
                              </m:r>
                            </m:e>
                            <m:sub>
                              <m:r>
                                <a:rPr lang="en-US" i="1">
                                  <a:solidFill>
                                    <a:schemeClr val="tx1">
                                      <a:lumMod val="85000"/>
                                      <a:lumOff val="15000"/>
                                    </a:schemeClr>
                                  </a:solidFill>
                                  <a:latin typeface="Cambria Math" panose="02040503050406030204" pitchFamily="18" charset="0"/>
                                </a:rPr>
                                <m:t>(2)</m:t>
                              </m:r>
                            </m:sub>
                          </m:sSub>
                        </m:oMath>
                      </m:oMathPara>
                    </a14:m>
                    <a:endParaRPr lang="en-US" i="1" dirty="0">
                      <a:solidFill>
                        <a:schemeClr val="tx1">
                          <a:lumMod val="85000"/>
                          <a:lumOff val="15000"/>
                        </a:schemeClr>
                      </a:solidFill>
                      <a:latin typeface="Cambria Math" panose="02040503050406030204" pitchFamily="18" charset="0"/>
                    </a:endParaRPr>
                  </a:p>
                </p:txBody>
              </p:sp>
            </mc:Choice>
            <mc:Fallback xmlns="">
              <p:sp>
                <p:nvSpPr>
                  <p:cNvPr id="77" name="Rectangle 33">
                    <a:extLst>
                      <a:ext uri="{FF2B5EF4-FFF2-40B4-BE49-F238E27FC236}">
                        <a16:creationId xmlns:a16="http://schemas.microsoft.com/office/drawing/2014/main" xmlns:a14="http://schemas.microsoft.com/office/drawing/2010/main" xmlns="" id="{4CCC64C2-D201-4082-9E29-32EE9FE2E675}"/>
                      </a:ext>
                    </a:extLst>
                  </p:cNvPr>
                  <p:cNvSpPr>
                    <a:spLocks noRot="1" noChangeAspect="1" noMove="1" noResize="1" noEditPoints="1" noAdjustHandles="1" noChangeArrowheads="1" noChangeShapeType="1" noTextEdit="1"/>
                  </p:cNvSpPr>
                  <p:nvPr/>
                </p:nvSpPr>
                <p:spPr>
                  <a:xfrm>
                    <a:off x="3610807" y="3644513"/>
                    <a:ext cx="607154" cy="396006"/>
                  </a:xfrm>
                  <a:prstGeom prst="rect">
                    <a:avLst/>
                  </a:prstGeom>
                  <a:blipFill rotWithShape="0">
                    <a:blip r:embed="rId5"/>
                    <a:stretch>
                      <a:fillRect b="-923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Rectangle 34">
                    <a:extLst>
                      <a:ext uri="{FF2B5EF4-FFF2-40B4-BE49-F238E27FC236}">
                        <a16:creationId xmlns:a16="http://schemas.microsoft.com/office/drawing/2014/main" id="{C36BF8B1-C73E-4756-B567-B1F449598F52}"/>
                      </a:ext>
                    </a:extLst>
                  </p:cNvPr>
                  <p:cNvSpPr/>
                  <p:nvPr/>
                </p:nvSpPr>
                <p:spPr>
                  <a:xfrm>
                    <a:off x="4049859" y="3505510"/>
                    <a:ext cx="607154" cy="3960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tx1">
                                      <a:lumMod val="85000"/>
                                      <a:lumOff val="15000"/>
                                    </a:schemeClr>
                                  </a:solidFill>
                                  <a:latin typeface="Cambria Math" panose="02040503050406030204" pitchFamily="18" charset="0"/>
                                </a:rPr>
                              </m:ctrlPr>
                            </m:sSubPr>
                            <m:e>
                              <m:r>
                                <a:rPr lang="en-US" i="1">
                                  <a:solidFill>
                                    <a:schemeClr val="tx1">
                                      <a:lumMod val="85000"/>
                                      <a:lumOff val="15000"/>
                                    </a:schemeClr>
                                  </a:solidFill>
                                  <a:latin typeface="Cambria Math" panose="02040503050406030204" pitchFamily="18" charset="0"/>
                                </a:rPr>
                                <m:t>𝑥</m:t>
                              </m:r>
                            </m:e>
                            <m:sub>
                              <m:r>
                                <a:rPr lang="en-US" i="1">
                                  <a:solidFill>
                                    <a:schemeClr val="tx1">
                                      <a:lumMod val="85000"/>
                                      <a:lumOff val="15000"/>
                                    </a:schemeClr>
                                  </a:solidFill>
                                  <a:latin typeface="Cambria Math" panose="02040503050406030204" pitchFamily="18" charset="0"/>
                                </a:rPr>
                                <m:t>(3)</m:t>
                              </m:r>
                            </m:sub>
                          </m:sSub>
                        </m:oMath>
                      </m:oMathPara>
                    </a14:m>
                    <a:endParaRPr lang="en-US" i="1" dirty="0">
                      <a:solidFill>
                        <a:schemeClr val="tx1">
                          <a:lumMod val="85000"/>
                          <a:lumOff val="15000"/>
                        </a:schemeClr>
                      </a:solidFill>
                      <a:latin typeface="Cambria Math" panose="02040503050406030204" pitchFamily="18" charset="0"/>
                    </a:endParaRPr>
                  </a:p>
                </p:txBody>
              </p:sp>
            </mc:Choice>
            <mc:Fallback xmlns="">
              <p:sp>
                <p:nvSpPr>
                  <p:cNvPr id="78" name="Rectangle 34">
                    <a:extLst>
                      <a:ext uri="{FF2B5EF4-FFF2-40B4-BE49-F238E27FC236}">
                        <a16:creationId xmlns:a16="http://schemas.microsoft.com/office/drawing/2014/main" xmlns:a14="http://schemas.microsoft.com/office/drawing/2010/main" xmlns="" id="{D875B1F4-5B8F-4802-BAA9-55EAC1E91DB3}"/>
                      </a:ext>
                    </a:extLst>
                  </p:cNvPr>
                  <p:cNvSpPr>
                    <a:spLocks noRot="1" noChangeAspect="1" noMove="1" noResize="1" noEditPoints="1" noAdjustHandles="1" noChangeArrowheads="1" noChangeShapeType="1" noTextEdit="1"/>
                  </p:cNvSpPr>
                  <p:nvPr/>
                </p:nvSpPr>
                <p:spPr>
                  <a:xfrm>
                    <a:off x="4049859" y="3505510"/>
                    <a:ext cx="607154" cy="396006"/>
                  </a:xfrm>
                  <a:prstGeom prst="rect">
                    <a:avLst/>
                  </a:prstGeom>
                  <a:blipFill rotWithShape="0">
                    <a:blip r:embed="rId6"/>
                    <a:stretch>
                      <a:fillRect b="-923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Rectangle 35">
                    <a:extLst>
                      <a:ext uri="{FF2B5EF4-FFF2-40B4-BE49-F238E27FC236}">
                        <a16:creationId xmlns:a16="http://schemas.microsoft.com/office/drawing/2014/main" id="{FA68DAD4-4E4F-44D8-A027-AB085B065C4B}"/>
                      </a:ext>
                    </a:extLst>
                  </p:cNvPr>
                  <p:cNvSpPr/>
                  <p:nvPr/>
                </p:nvSpPr>
                <p:spPr>
                  <a:xfrm>
                    <a:off x="6023935" y="2928756"/>
                    <a:ext cx="704937" cy="3960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tx1">
                                      <a:lumMod val="85000"/>
                                      <a:lumOff val="15000"/>
                                    </a:schemeClr>
                                  </a:solidFill>
                                  <a:latin typeface="Cambria Math" panose="02040503050406030204" pitchFamily="18" charset="0"/>
                                </a:rPr>
                              </m:ctrlPr>
                            </m:sSubPr>
                            <m:e>
                              <m:r>
                                <a:rPr lang="en-US" i="1">
                                  <a:solidFill>
                                    <a:schemeClr val="tx1">
                                      <a:lumMod val="85000"/>
                                      <a:lumOff val="15000"/>
                                    </a:schemeClr>
                                  </a:solidFill>
                                  <a:latin typeface="Cambria Math" panose="02040503050406030204" pitchFamily="18" charset="0"/>
                                </a:rPr>
                                <m:t>𝑥</m:t>
                              </m:r>
                            </m:e>
                            <m:sub>
                              <m:r>
                                <a:rPr lang="en-US" i="1">
                                  <a:solidFill>
                                    <a:schemeClr val="tx1">
                                      <a:lumMod val="85000"/>
                                      <a:lumOff val="15000"/>
                                    </a:schemeClr>
                                  </a:solidFill>
                                  <a:latin typeface="Cambria Math" panose="02040503050406030204" pitchFamily="18" charset="0"/>
                                </a:rPr>
                                <m:t>(62)</m:t>
                              </m:r>
                            </m:sub>
                          </m:sSub>
                        </m:oMath>
                      </m:oMathPara>
                    </a14:m>
                    <a:endParaRPr lang="en-US" i="1" dirty="0">
                      <a:solidFill>
                        <a:schemeClr val="tx1">
                          <a:lumMod val="85000"/>
                          <a:lumOff val="15000"/>
                        </a:schemeClr>
                      </a:solidFill>
                      <a:latin typeface="Cambria Math" panose="02040503050406030204" pitchFamily="18" charset="0"/>
                    </a:endParaRPr>
                  </a:p>
                </p:txBody>
              </p:sp>
            </mc:Choice>
            <mc:Fallback xmlns="">
              <p:sp>
                <p:nvSpPr>
                  <p:cNvPr id="79" name="Rectangle 35">
                    <a:extLst>
                      <a:ext uri="{FF2B5EF4-FFF2-40B4-BE49-F238E27FC236}">
                        <a16:creationId xmlns:a16="http://schemas.microsoft.com/office/drawing/2014/main" xmlns:a14="http://schemas.microsoft.com/office/drawing/2010/main" xmlns="" id="{63DFD208-4D5F-41D0-8EF7-CF14A03710A9}"/>
                      </a:ext>
                    </a:extLst>
                  </p:cNvPr>
                  <p:cNvSpPr>
                    <a:spLocks noRot="1" noChangeAspect="1" noMove="1" noResize="1" noEditPoints="1" noAdjustHandles="1" noChangeArrowheads="1" noChangeShapeType="1" noTextEdit="1"/>
                  </p:cNvSpPr>
                  <p:nvPr/>
                </p:nvSpPr>
                <p:spPr>
                  <a:xfrm>
                    <a:off x="6023935" y="2928756"/>
                    <a:ext cx="704937" cy="396006"/>
                  </a:xfrm>
                  <a:prstGeom prst="rect">
                    <a:avLst/>
                  </a:prstGeom>
                  <a:blipFill rotWithShape="0">
                    <a:blip r:embed="rId7"/>
                    <a:stretch>
                      <a:fillRect b="-923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Rectangle 36">
                    <a:extLst>
                      <a:ext uri="{FF2B5EF4-FFF2-40B4-BE49-F238E27FC236}">
                        <a16:creationId xmlns:a16="http://schemas.microsoft.com/office/drawing/2014/main" id="{4475019B-5A36-4368-A62B-159FCC29457A}"/>
                      </a:ext>
                    </a:extLst>
                  </p:cNvPr>
                  <p:cNvSpPr/>
                  <p:nvPr/>
                </p:nvSpPr>
                <p:spPr>
                  <a:xfrm>
                    <a:off x="4554690" y="3184715"/>
                    <a:ext cx="607154" cy="3960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tx1">
                                      <a:lumMod val="85000"/>
                                      <a:lumOff val="15000"/>
                                    </a:schemeClr>
                                  </a:solidFill>
                                  <a:latin typeface="Cambria Math" panose="02040503050406030204" pitchFamily="18" charset="0"/>
                                </a:rPr>
                              </m:ctrlPr>
                            </m:sSubPr>
                            <m:e>
                              <m:r>
                                <a:rPr lang="en-US" i="1">
                                  <a:solidFill>
                                    <a:schemeClr val="tx1">
                                      <a:lumMod val="85000"/>
                                      <a:lumOff val="15000"/>
                                    </a:schemeClr>
                                  </a:solidFill>
                                  <a:latin typeface="Cambria Math" panose="02040503050406030204" pitchFamily="18" charset="0"/>
                                </a:rPr>
                                <m:t>𝑥</m:t>
                              </m:r>
                            </m:e>
                            <m:sub>
                              <m:r>
                                <a:rPr lang="en-US" i="1">
                                  <a:solidFill>
                                    <a:schemeClr val="tx1">
                                      <a:lumMod val="85000"/>
                                      <a:lumOff val="15000"/>
                                    </a:schemeClr>
                                  </a:solidFill>
                                  <a:latin typeface="Cambria Math" panose="02040503050406030204" pitchFamily="18" charset="0"/>
                                </a:rPr>
                                <m:t>(4)</m:t>
                              </m:r>
                            </m:sub>
                          </m:sSub>
                        </m:oMath>
                      </m:oMathPara>
                    </a14:m>
                    <a:endParaRPr lang="en-US" i="1" dirty="0">
                      <a:solidFill>
                        <a:schemeClr val="tx1">
                          <a:lumMod val="85000"/>
                          <a:lumOff val="15000"/>
                        </a:schemeClr>
                      </a:solidFill>
                      <a:latin typeface="Cambria Math" panose="02040503050406030204" pitchFamily="18" charset="0"/>
                    </a:endParaRPr>
                  </a:p>
                </p:txBody>
              </p:sp>
            </mc:Choice>
            <mc:Fallback xmlns="">
              <p:sp>
                <p:nvSpPr>
                  <p:cNvPr id="80" name="Rectangle 36">
                    <a:extLst>
                      <a:ext uri="{FF2B5EF4-FFF2-40B4-BE49-F238E27FC236}">
                        <a16:creationId xmlns:a16="http://schemas.microsoft.com/office/drawing/2014/main" xmlns:a14="http://schemas.microsoft.com/office/drawing/2010/main" xmlns="" id="{C4C2E076-3439-49EC-A7CC-51770462C370}"/>
                      </a:ext>
                    </a:extLst>
                  </p:cNvPr>
                  <p:cNvSpPr>
                    <a:spLocks noRot="1" noChangeAspect="1" noMove="1" noResize="1" noEditPoints="1" noAdjustHandles="1" noChangeArrowheads="1" noChangeShapeType="1" noTextEdit="1"/>
                  </p:cNvSpPr>
                  <p:nvPr/>
                </p:nvSpPr>
                <p:spPr>
                  <a:xfrm>
                    <a:off x="4554690" y="3184715"/>
                    <a:ext cx="607154" cy="396006"/>
                  </a:xfrm>
                  <a:prstGeom prst="rect">
                    <a:avLst/>
                  </a:prstGeom>
                  <a:blipFill rotWithShape="0">
                    <a:blip r:embed="rId8"/>
                    <a:stretch>
                      <a:fillRect b="-923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Rectangle 37">
                    <a:extLst>
                      <a:ext uri="{FF2B5EF4-FFF2-40B4-BE49-F238E27FC236}">
                        <a16:creationId xmlns:a16="http://schemas.microsoft.com/office/drawing/2014/main" id="{7CDCFE07-5812-44F3-A5FC-DEB976B88FF2}"/>
                      </a:ext>
                    </a:extLst>
                  </p:cNvPr>
                  <p:cNvSpPr/>
                  <p:nvPr/>
                </p:nvSpPr>
                <p:spPr>
                  <a:xfrm>
                    <a:off x="7680176" y="2493371"/>
                    <a:ext cx="639919" cy="3960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tx1">
                                      <a:lumMod val="85000"/>
                                      <a:lumOff val="15000"/>
                                    </a:schemeClr>
                                  </a:solidFill>
                                  <a:latin typeface="Cambria Math" panose="02040503050406030204" pitchFamily="18" charset="0"/>
                                </a:rPr>
                              </m:ctrlPr>
                            </m:sSubPr>
                            <m:e>
                              <m:r>
                                <a:rPr lang="en-US" i="1">
                                  <a:solidFill>
                                    <a:schemeClr val="tx1">
                                      <a:lumMod val="85000"/>
                                      <a:lumOff val="15000"/>
                                    </a:schemeClr>
                                  </a:solidFill>
                                  <a:latin typeface="Cambria Math" panose="02040503050406030204" pitchFamily="18" charset="0"/>
                                </a:rPr>
                                <m:t>𝑥</m:t>
                              </m:r>
                            </m:e>
                            <m:sub>
                              <m:r>
                                <a:rPr lang="en-US" i="1">
                                  <a:solidFill>
                                    <a:schemeClr val="tx1">
                                      <a:lumMod val="85000"/>
                                      <a:lumOff val="15000"/>
                                    </a:schemeClr>
                                  </a:solidFill>
                                  <a:latin typeface="Cambria Math" panose="02040503050406030204" pitchFamily="18" charset="0"/>
                                </a:rPr>
                                <m:t>(</m:t>
                              </m:r>
                              <m:r>
                                <a:rPr lang="en-US" i="1">
                                  <a:solidFill>
                                    <a:schemeClr val="tx1">
                                      <a:lumMod val="85000"/>
                                      <a:lumOff val="15000"/>
                                    </a:schemeClr>
                                  </a:solidFill>
                                  <a:latin typeface="Cambria Math" panose="02040503050406030204" pitchFamily="18" charset="0"/>
                                </a:rPr>
                                <m:t>𝑁</m:t>
                              </m:r>
                              <m:r>
                                <a:rPr lang="en-US" i="1">
                                  <a:solidFill>
                                    <a:schemeClr val="tx1">
                                      <a:lumMod val="85000"/>
                                      <a:lumOff val="15000"/>
                                    </a:schemeClr>
                                  </a:solidFill>
                                  <a:latin typeface="Cambria Math" panose="02040503050406030204" pitchFamily="18" charset="0"/>
                                </a:rPr>
                                <m:t>)</m:t>
                              </m:r>
                            </m:sub>
                          </m:sSub>
                        </m:oMath>
                      </m:oMathPara>
                    </a14:m>
                    <a:endParaRPr lang="en-US" i="1" dirty="0">
                      <a:solidFill>
                        <a:schemeClr val="tx1">
                          <a:lumMod val="85000"/>
                          <a:lumOff val="15000"/>
                        </a:schemeClr>
                      </a:solidFill>
                      <a:latin typeface="Cambria Math" panose="02040503050406030204" pitchFamily="18" charset="0"/>
                    </a:endParaRPr>
                  </a:p>
                </p:txBody>
              </p:sp>
            </mc:Choice>
            <mc:Fallback xmlns="">
              <p:sp>
                <p:nvSpPr>
                  <p:cNvPr id="81" name="Rectangle 37">
                    <a:extLst>
                      <a:ext uri="{FF2B5EF4-FFF2-40B4-BE49-F238E27FC236}">
                        <a16:creationId xmlns:a16="http://schemas.microsoft.com/office/drawing/2014/main" xmlns:a14="http://schemas.microsoft.com/office/drawing/2010/main" xmlns="" id="{2BB9AF35-713C-40AD-B3B1-29DCBB81C162}"/>
                      </a:ext>
                    </a:extLst>
                  </p:cNvPr>
                  <p:cNvSpPr>
                    <a:spLocks noRot="1" noChangeAspect="1" noMove="1" noResize="1" noEditPoints="1" noAdjustHandles="1" noChangeArrowheads="1" noChangeShapeType="1" noTextEdit="1"/>
                  </p:cNvSpPr>
                  <p:nvPr/>
                </p:nvSpPr>
                <p:spPr>
                  <a:xfrm>
                    <a:off x="7680176" y="2493371"/>
                    <a:ext cx="639919" cy="396006"/>
                  </a:xfrm>
                  <a:prstGeom prst="rect">
                    <a:avLst/>
                  </a:prstGeom>
                  <a:blipFill rotWithShape="0">
                    <a:blip r:embed="rId9"/>
                    <a:stretch>
                      <a:fillRect b="-9231"/>
                    </a:stretch>
                  </a:blipFill>
                </p:spPr>
                <p:txBody>
                  <a:bodyPr/>
                  <a:lstStyle/>
                  <a:p>
                    <a:r>
                      <a:rPr lang="ko-KR" altLang="en-US">
                        <a:noFill/>
                      </a:rPr>
                      <a:t> </a:t>
                    </a:r>
                  </a:p>
                </p:txBody>
              </p:sp>
            </mc:Fallback>
          </mc:AlternateContent>
        </p:grpSp>
      </p:grpSp>
      <mc:AlternateContent xmlns:mc="http://schemas.openxmlformats.org/markup-compatibility/2006" xmlns:a14="http://schemas.microsoft.com/office/drawing/2010/main">
        <mc:Choice Requires="a14">
          <p:sp>
            <p:nvSpPr>
              <p:cNvPr id="50" name="직사각형 49">
                <a:extLst>
                  <a:ext uri="{FF2B5EF4-FFF2-40B4-BE49-F238E27FC236}">
                    <a16:creationId xmlns:a16="http://schemas.microsoft.com/office/drawing/2014/main" id="{3409F1F9-11CC-4A9A-A2B8-E2E62A8C5BB5}"/>
                  </a:ext>
                </a:extLst>
              </p:cNvPr>
              <p:cNvSpPr/>
              <p:nvPr/>
            </p:nvSpPr>
            <p:spPr>
              <a:xfrm>
                <a:off x="675071" y="4502254"/>
                <a:ext cx="8632825" cy="360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𝛼 𝑞𝑢𝑎𝑛𝑡𝑖𝑙𝑒</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giá trị tại vị trí </a:t>
                </a:r>
                <a14:m>
                  <m:oMath xmlns:m="http://schemas.openxmlformats.org/officeDocument/2006/math">
                    <m:r>
                      <m:rPr>
                        <m:nor/>
                      </m:rPr>
                      <a:rPr lang="ko-KR" altLang="en-US" sz="1400" dirty="0">
                        <a:solidFill>
                          <a:srgbClr val="1429A0"/>
                        </a:solidFill>
                        <a:latin typeface="SamsungOne-400" panose="020B0503030303020204" pitchFamily="34" charset="0"/>
                        <a:ea typeface="SamsungOne-400" panose="020B0503030303020204" pitchFamily="34" charset="0"/>
                      </a:rPr>
                      <m:t>𝑖𝑛𝑡</m:t>
                    </m:r>
                    <m:r>
                      <m:rPr>
                        <m:nor/>
                      </m:rPr>
                      <a:rPr lang="en-US" altLang="ko-KR" sz="1400" dirty="0">
                        <a:solidFill>
                          <a:srgbClr val="1429A0"/>
                        </a:solidFill>
                        <a:latin typeface="SamsungOne-400" panose="020B0503030303020204" pitchFamily="34" charset="0"/>
                        <a:ea typeface="SamsungOne-400" panose="020B0503030303020204" pitchFamily="34" charset="0"/>
                      </a:rPr>
                      <m:t>(</m:t>
                    </m:r>
                    <m:r>
                      <m:rPr>
                        <m:nor/>
                      </m:rPr>
                      <a:rPr lang="ko-KR" altLang="en-US" sz="1400" dirty="0">
                        <a:solidFill>
                          <a:srgbClr val="1429A0"/>
                        </a:solidFill>
                        <a:latin typeface="SamsungOne-400" panose="020B0503030303020204" pitchFamily="34" charset="0"/>
                        <a:ea typeface="SamsungOne-400" panose="020B0503030303020204" pitchFamily="34" charset="0"/>
                      </a:rPr>
                      <m:t>𝑁</m:t>
                    </m:r>
                    <m:r>
                      <m:rPr>
                        <m:nor/>
                      </m:rPr>
                      <a:rPr lang="en-US" altLang="ko-KR" sz="1400" dirty="0">
                        <a:solidFill>
                          <a:srgbClr val="1429A0"/>
                        </a:solidFill>
                        <a:latin typeface="SamsungOne-400" panose="020B0503030303020204" pitchFamily="34" charset="0"/>
                        <a:ea typeface="SamsungOne-400" panose="020B0503030303020204" pitchFamily="34" charset="0"/>
                      </a:rPr>
                      <m:t>×</m:t>
                    </m:r>
                    <m:r>
                      <m:rPr>
                        <m:nor/>
                      </m:rPr>
                      <a:rPr lang="ko-KR" altLang="en-US" sz="1400" dirty="0">
                        <a:solidFill>
                          <a:srgbClr val="1429A0"/>
                        </a:solidFill>
                        <a:latin typeface="SamsungOne-400" panose="020B0503030303020204" pitchFamily="34" charset="0"/>
                        <a:ea typeface="SamsungOne-400" panose="020B0503030303020204" pitchFamily="34" charset="0"/>
                      </a:rPr>
                      <m:t>𝛼</m:t>
                    </m:r>
                    <m:r>
                      <m:rPr>
                        <m:nor/>
                      </m:rPr>
                      <a:rPr lang="en-US" altLang="ko-KR" sz="1400" dirty="0">
                        <a:solidFill>
                          <a:srgbClr val="1429A0"/>
                        </a:solidFill>
                        <a:latin typeface="SamsungOne-400" panose="020B0503030303020204" pitchFamily="34" charset="0"/>
                        <a:ea typeface="SamsungOne-400" panose="020B0503030303020204" pitchFamily="34" charset="0"/>
                      </a:rPr>
                      <m:t>)</m:t>
                    </m:r>
                  </m:oMath>
                </a14:m>
                <a:endParaRPr lang="en-US" altLang="ko-KR" sz="1300" dirty="0">
                  <a:solidFill>
                    <a:srgbClr val="1429A0"/>
                  </a:solidFill>
                  <a:latin typeface="SamsungOne-400" panose="020B0503030303020204" pitchFamily="34" charset="0"/>
                  <a:ea typeface="SamsungOne-400" panose="020B0503030303020204" pitchFamily="34" charset="0"/>
                </a:endParaRPr>
              </a:p>
            </p:txBody>
          </p:sp>
        </mc:Choice>
        <mc:Fallback xmlns="">
          <p:sp>
            <p:nvSpPr>
              <p:cNvPr id="50" name="직사각형 49">
                <a:extLst>
                  <a:ext uri="{FF2B5EF4-FFF2-40B4-BE49-F238E27FC236}">
                    <a16:creationId xmlns:a16="http://schemas.microsoft.com/office/drawing/2014/main" id="{3409F1F9-11CC-4A9A-A2B8-E2E62A8C5BB5}"/>
                  </a:ext>
                </a:extLst>
              </p:cNvPr>
              <p:cNvSpPr>
                <a:spLocks noRot="1" noChangeAspect="1" noMove="1" noResize="1" noEditPoints="1" noAdjustHandles="1" noChangeArrowheads="1" noChangeShapeType="1" noTextEdit="1"/>
              </p:cNvSpPr>
              <p:nvPr/>
            </p:nvSpPr>
            <p:spPr>
              <a:xfrm>
                <a:off x="675071" y="4502254"/>
                <a:ext cx="8632825" cy="360850"/>
              </a:xfrm>
              <a:prstGeom prst="rect">
                <a:avLst/>
              </a:prstGeom>
              <a:blipFill>
                <a:blip r:embed="rId10"/>
                <a:stretch>
                  <a:fillRect l="-71"/>
                </a:stretch>
              </a:blipFill>
              <a:ln>
                <a:noFill/>
              </a:ln>
            </p:spPr>
            <p:txBody>
              <a:bodyPr/>
              <a:lstStyle/>
              <a:p>
                <a:r>
                  <a:rPr lang="en-US">
                    <a:noFill/>
                  </a:rPr>
                  <a:t> </a:t>
                </a:r>
              </a:p>
            </p:txBody>
          </p:sp>
        </mc:Fallback>
      </mc:AlternateContent>
      <p:sp>
        <p:nvSpPr>
          <p:cNvPr id="27" name="직사각형 26">
            <a:extLst>
              <a:ext uri="{FF2B5EF4-FFF2-40B4-BE49-F238E27FC236}">
                <a16:creationId xmlns:a16="http://schemas.microsoft.com/office/drawing/2014/main" id="{28295C84-794E-4ECA-A435-B68EF7ED8CBE}"/>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11"/>
              </a:buBlip>
              <a:defRPr/>
            </a:pPr>
            <a:r>
              <a:rPr lang="en-US" altLang="ko-KR" sz="1400" dirty="0" err="1">
                <a:solidFill>
                  <a:schemeClr val="tx1"/>
                </a:solidFill>
                <a:latin typeface="SamsungOne-400" panose="020B0503030303020204" pitchFamily="34" charset="0"/>
                <a:ea typeface="SamsungOne-400" panose="020B0503030303020204" pitchFamily="34" charset="0"/>
              </a:rPr>
              <a:t>Thống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kê</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mẫu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điểm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vị</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2170502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Thống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kê</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mô</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tả</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03</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14" name="직사각형 13">
            <a:extLst>
              <a:ext uri="{FF2B5EF4-FFF2-40B4-BE49-F238E27FC236}">
                <a16:creationId xmlns:a16="http://schemas.microsoft.com/office/drawing/2014/main" id="{81B62A4B-C3AF-4BF3-A95C-F9E014D64212}"/>
              </a:ext>
            </a:extLst>
          </p:cNvPr>
          <p:cNvSpPr/>
          <p:nvPr/>
        </p:nvSpPr>
        <p:spPr>
          <a:xfrm>
            <a:off x="675071" y="1700808"/>
            <a:ext cx="8632825" cy="25409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Điểm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suất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0 ~ 1.</a:t>
            </a:r>
          </a:p>
          <a:p>
            <a:pPr marL="182563" indent="-182563">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Arial" panose="020B0503030303020204" pitchFamily="34" charset="0"/>
                <a:ea typeface="SamsungOne-400" panose="020B0503030303020204" pitchFamily="34" charset="0"/>
              </a:rPr>
              <a:t>Bách phân vị: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𝛼</a:t>
            </a:r>
            <a:r>
              <a:rPr lang="vi-VN" sz="1300" dirty="0">
                <a:solidFill>
                  <a:schemeClr val="tx1">
                    <a:lumMod val="85000"/>
                    <a:lumOff val="15000"/>
                  </a:schemeClr>
                </a:solidFill>
                <a:latin typeface="Arial" panose="020B0503030303020204" pitchFamily="34" charset="0"/>
                <a:ea typeface="SamsungOne-400" panose="020B0503030303020204" pitchFamily="34" charset="0"/>
              </a:rPr>
              <a:t> được cho dưới dạng phần trăm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0% ~ 100%.</a:t>
            </a:r>
          </a:p>
          <a:p>
            <a:pPr marL="361950" lvl="1" indent="-180975">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Tối thiểu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 0%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bách phân vị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a:p>
            <a:pPr marL="361950" lvl="1" indent="-180975">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Tối đa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 100%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bách phân vị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Tứ phân vị:  được chia thành bốn khoảng bằng nhau.</a:t>
            </a:r>
          </a:p>
          <a:p>
            <a:pPr marL="361950" lvl="1" indent="-180975">
              <a:spcAft>
                <a:spcPts val="800"/>
              </a:spcAft>
              <a:buClr>
                <a:srgbClr val="193EB0"/>
              </a:buClr>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Tứ</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phân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đầu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tiên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(Q1): 25%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bách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phân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361950" lvl="1" indent="-180975">
              <a:spcAft>
                <a:spcPts val="800"/>
              </a:spcAft>
              <a:buClr>
                <a:srgbClr val="193EB0"/>
              </a:buClr>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Tứ</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phân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thứ hai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(Q2): 50%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bách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phân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Trung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v.</a:t>
            </a:r>
          </a:p>
          <a:p>
            <a:pPr marL="361950" lvl="1" indent="-180975">
              <a:spcAft>
                <a:spcPts val="800"/>
              </a:spcAft>
              <a:buClr>
                <a:srgbClr val="193EB0"/>
              </a:buClr>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Tứ</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phân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thứ hai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(Q3): 75%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bách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phân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9" name="직사각형 8">
            <a:extLst>
              <a:ext uri="{FF2B5EF4-FFF2-40B4-BE49-F238E27FC236}">
                <a16:creationId xmlns:a16="http://schemas.microsoft.com/office/drawing/2014/main" id="{B4C3060C-9186-4FD7-A583-F06506BA2202}"/>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Thống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kê</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mẫu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điểm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vị</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7" name="그룹 6">
            <a:extLst>
              <a:ext uri="{FF2B5EF4-FFF2-40B4-BE49-F238E27FC236}">
                <a16:creationId xmlns:a16="http://schemas.microsoft.com/office/drawing/2014/main" id="{CBB5D7DC-EB3C-4AD0-9769-1D4D5F30383F}"/>
              </a:ext>
            </a:extLst>
          </p:cNvPr>
          <p:cNvGrpSpPr/>
          <p:nvPr/>
        </p:nvGrpSpPr>
        <p:grpSpPr>
          <a:xfrm>
            <a:off x="3353651" y="2364375"/>
            <a:ext cx="3734871" cy="488561"/>
            <a:chOff x="2722269" y="4395607"/>
            <a:chExt cx="3734871" cy="488561"/>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7C634B1-AD23-4D98-B0CE-56ACD047E84A}"/>
                    </a:ext>
                  </a:extLst>
                </p:cNvPr>
                <p:cNvSpPr txBox="1"/>
                <p:nvPr/>
              </p:nvSpPr>
              <p:spPr>
                <a:xfrm>
                  <a:off x="3057170" y="4539860"/>
                  <a:ext cx="3399970"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Kho</m:t>
                        </m:r>
                        <m:r>
                          <a:rPr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ả</m:t>
                        </m:r>
                        <m:r>
                          <m:rPr>
                            <m:sty m:val="p"/>
                          </m:rPr>
                          <a:rPr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ng</m:t>
                        </m:r>
                        <m:r>
                          <a:rPr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 </m:t>
                        </m:r>
                        <m:r>
                          <m:rPr>
                            <m:sty m:val="p"/>
                          </m:rPr>
                          <a:rPr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gi</m:t>
                        </m:r>
                        <m:r>
                          <a:rPr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á </m:t>
                        </m:r>
                        <m:r>
                          <m:rPr>
                            <m:sty m:val="p"/>
                          </m:rPr>
                          <a:rPr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tr</m:t>
                        </m:r>
                        <m:r>
                          <a:rPr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ị=</m:t>
                        </m:r>
                        <m:r>
                          <m:rPr>
                            <m:sty m:val="p"/>
                          </m:rPr>
                          <a:rPr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Gi</m:t>
                        </m:r>
                        <m:r>
                          <a:rPr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á </m:t>
                        </m:r>
                        <m:r>
                          <m:rPr>
                            <m:sty m:val="p"/>
                          </m:rPr>
                          <a:rPr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tr</m:t>
                        </m:r>
                        <m:r>
                          <a:rPr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ị </m:t>
                        </m:r>
                        <m:r>
                          <m:rPr>
                            <m:sty m:val="p"/>
                          </m:rPr>
                          <a:rPr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t</m:t>
                        </m:r>
                        <m:r>
                          <a:rPr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ố</m:t>
                        </m:r>
                        <m:r>
                          <m:rPr>
                            <m:sty m:val="p"/>
                          </m:rPr>
                          <a:rPr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i</m:t>
                        </m:r>
                        <m:r>
                          <a:rPr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 đ</m:t>
                        </m:r>
                        <m:r>
                          <m:rPr>
                            <m:sty m:val="p"/>
                          </m:rPr>
                          <a:rPr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a</m:t>
                        </m:r>
                        <m:r>
                          <a:rPr lang="en-US" altLang="ko-KR" sz="1300" i="0" dirty="0">
                            <a:solidFill>
                              <a:schemeClr val="tx1">
                                <a:lumMod val="85000"/>
                                <a:lumOff val="15000"/>
                              </a:schemeClr>
                            </a:solidFill>
                            <a:latin typeface="Cambria Math" panose="02040503050406030204" pitchFamily="18" charset="0"/>
                            <a:ea typeface="SamsungOne-400" panose="020B0503030303020204" pitchFamily="34" charset="0"/>
                          </a:rPr>
                          <m:t>−</m:t>
                        </m:r>
                        <m:r>
                          <m:rPr>
                            <m:sty m:val="p"/>
                          </m:rPr>
                          <a:rPr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Gi</m:t>
                        </m:r>
                        <m:r>
                          <a:rPr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á </m:t>
                        </m:r>
                        <m:r>
                          <m:rPr>
                            <m:sty m:val="p"/>
                          </m:rPr>
                          <a:rPr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tr</m:t>
                        </m:r>
                        <m:r>
                          <a:rPr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ị </m:t>
                        </m:r>
                        <m:r>
                          <m:rPr>
                            <m:sty m:val="p"/>
                          </m:rPr>
                          <a:rPr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t</m:t>
                        </m:r>
                        <m:r>
                          <a:rPr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ố</m:t>
                        </m:r>
                        <m:r>
                          <m:rPr>
                            <m:sty m:val="p"/>
                          </m:rPr>
                          <a:rPr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i</m:t>
                        </m:r>
                        <m:r>
                          <a:rPr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 </m:t>
                        </m:r>
                        <m:r>
                          <m:rPr>
                            <m:sty m:val="p"/>
                          </m:rPr>
                          <a:rPr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thi</m:t>
                        </m:r>
                        <m:r>
                          <a:rPr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ể</m:t>
                        </m:r>
                        <m:r>
                          <m:rPr>
                            <m:sty m:val="p"/>
                          </m:rPr>
                          <a:rPr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u</m:t>
                        </m:r>
                      </m:oMath>
                    </m:oMathPara>
                  </a14:m>
                  <a:endParaRPr dirty="0"/>
                </a:p>
              </p:txBody>
            </p:sp>
          </mc:Choice>
          <mc:Fallback xmlns="">
            <p:sp>
              <p:nvSpPr>
                <p:cNvPr id="8" name="TextBox 7">
                  <a:extLst>
                    <a:ext uri="{FF2B5EF4-FFF2-40B4-BE49-F238E27FC236}">
                      <a16:creationId xmlns:a16="http://schemas.microsoft.com/office/drawing/2014/main" id="{87C634B1-AD23-4D98-B0CE-56ACD047E84A}"/>
                    </a:ext>
                  </a:extLst>
                </p:cNvPr>
                <p:cNvSpPr txBox="1">
                  <a:spLocks noRot="1" noChangeAspect="1" noMove="1" noResize="1" noEditPoints="1" noAdjustHandles="1" noChangeArrowheads="1" noChangeShapeType="1" noTextEdit="1"/>
                </p:cNvSpPr>
                <p:nvPr/>
              </p:nvSpPr>
              <p:spPr>
                <a:xfrm>
                  <a:off x="3057170" y="4539860"/>
                  <a:ext cx="3399970" cy="200055"/>
                </a:xfrm>
                <a:prstGeom prst="rect">
                  <a:avLst/>
                </a:prstGeom>
                <a:blipFill>
                  <a:blip r:embed="rId4"/>
                  <a:stretch>
                    <a:fillRect l="-1254" t="-6250" r="-1075" b="-37500"/>
                  </a:stretch>
                </a:blipFill>
              </p:spPr>
              <p:txBody>
                <a:bodyPr/>
                <a:lstStyle/>
                <a:p>
                  <a:r>
                    <a:rPr lang="en-US">
                      <a:noFill/>
                    </a:rPr>
                    <a:t> </a:t>
                  </a:r>
                </a:p>
              </p:txBody>
            </p:sp>
          </mc:Fallback>
        </mc:AlternateContent>
        <p:sp>
          <p:nvSpPr>
            <p:cNvPr id="10" name="오른쪽 중괄호 2">
              <a:extLst>
                <a:ext uri="{FF2B5EF4-FFF2-40B4-BE49-F238E27FC236}">
                  <a16:creationId xmlns:a16="http://schemas.microsoft.com/office/drawing/2014/main" id="{5644FB73-F24E-43F5-A238-CC2BF07DB941}"/>
                </a:ext>
              </a:extLst>
            </p:cNvPr>
            <p:cNvSpPr/>
            <p:nvPr/>
          </p:nvSpPr>
          <p:spPr>
            <a:xfrm>
              <a:off x="2722269" y="4395607"/>
              <a:ext cx="216024" cy="488561"/>
            </a:xfrm>
            <a:prstGeom prst="rightBrace">
              <a:avLst>
                <a:gd name="adj1" fmla="val 50221"/>
                <a:gd name="adj2"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400"/>
            </a:p>
          </p:txBody>
        </p:sp>
      </p:grpSp>
    </p:spTree>
    <p:extLst>
      <p:ext uri="{BB962C8B-B14F-4D97-AF65-F5344CB8AC3E}">
        <p14:creationId xmlns:p14="http://schemas.microsoft.com/office/powerpoint/2010/main" val="7624052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Thống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kê</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mô</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tả</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03</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43" name="직사각형 42">
            <a:extLst>
              <a:ext uri="{FF2B5EF4-FFF2-40B4-BE49-F238E27FC236}">
                <a16:creationId xmlns:a16="http://schemas.microsoft.com/office/drawing/2014/main" id="{D468F15C-B583-465C-8572-067675DBBDB4}"/>
              </a:ext>
            </a:extLst>
          </p:cNvPr>
          <p:cNvSpPr/>
          <p:nvPr/>
        </p:nvSpPr>
        <p:spPr>
          <a:xfrm>
            <a:off x="558924" y="1428745"/>
            <a:ext cx="9180558" cy="5591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Biểu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đồ</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hộp</a:t>
            </a:r>
            <a:r>
              <a:rPr lang="en-US" altLang="ko-KR" sz="1400" dirty="0">
                <a:solidFill>
                  <a:schemeClr val="tx1"/>
                </a:solidFill>
                <a:latin typeface="SamsungOne-400" panose="020B0503030303020204" pitchFamily="34" charset="0"/>
                <a:ea typeface="SamsungOne-400" panose="020B0503030303020204" pitchFamily="34" charset="0"/>
              </a:rPr>
              <a:t>:</a:t>
            </a:r>
          </a:p>
          <a:p>
            <a:pPr marL="115888" indent="-115888">
              <a:spcAft>
                <a:spcPts val="1000"/>
              </a:spcAft>
              <a:buClr>
                <a:srgbClr val="A5A5A5"/>
              </a:buClr>
              <a:buSzPct val="120000"/>
              <a:buBlip>
                <a:blip r:embed="rId3"/>
              </a:buBlip>
              <a:defRPr/>
            </a:pPr>
            <a:endParaRPr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3" name="그룹 2"/>
          <p:cNvGrpSpPr/>
          <p:nvPr/>
        </p:nvGrpSpPr>
        <p:grpSpPr>
          <a:xfrm>
            <a:off x="1999084" y="1809241"/>
            <a:ext cx="5904656" cy="4104035"/>
            <a:chOff x="1999084" y="1773237"/>
            <a:chExt cx="5904656" cy="4104035"/>
          </a:xfrm>
        </p:grpSpPr>
        <p:sp>
          <p:nvSpPr>
            <p:cNvPr id="41" name="직사각형 40">
              <a:extLst>
                <a:ext uri="{FF2B5EF4-FFF2-40B4-BE49-F238E27FC236}">
                  <a16:creationId xmlns:a16="http://schemas.microsoft.com/office/drawing/2014/main" id="{86948116-2441-43D4-A9B1-BEEB37824C86}"/>
                </a:ext>
              </a:extLst>
            </p:cNvPr>
            <p:cNvSpPr/>
            <p:nvPr/>
          </p:nvSpPr>
          <p:spPr>
            <a:xfrm>
              <a:off x="1999084" y="1773237"/>
              <a:ext cx="5904656" cy="41040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54" name="그룹 53">
              <a:extLst>
                <a:ext uri="{FF2B5EF4-FFF2-40B4-BE49-F238E27FC236}">
                  <a16:creationId xmlns:a16="http://schemas.microsoft.com/office/drawing/2014/main" id="{3E1C44F8-8BE8-4913-A818-33F1A99A0FBA}"/>
                </a:ext>
              </a:extLst>
            </p:cNvPr>
            <p:cNvGrpSpPr/>
            <p:nvPr/>
          </p:nvGrpSpPr>
          <p:grpSpPr>
            <a:xfrm>
              <a:off x="2378965" y="2004240"/>
              <a:ext cx="5144894" cy="3642027"/>
              <a:chOff x="5527476" y="2004240"/>
              <a:chExt cx="5144894" cy="3642027"/>
            </a:xfrm>
          </p:grpSpPr>
          <p:grpSp>
            <p:nvGrpSpPr>
              <p:cNvPr id="9" name="그룹 8">
                <a:extLst>
                  <a:ext uri="{FF2B5EF4-FFF2-40B4-BE49-F238E27FC236}">
                    <a16:creationId xmlns:a16="http://schemas.microsoft.com/office/drawing/2014/main" id="{E49D9E00-14E4-4242-90E4-0E9FA298B97C}"/>
                  </a:ext>
                </a:extLst>
              </p:cNvPr>
              <p:cNvGrpSpPr/>
              <p:nvPr/>
            </p:nvGrpSpPr>
            <p:grpSpPr>
              <a:xfrm>
                <a:off x="5527476" y="2004240"/>
                <a:ext cx="5144894" cy="3642027"/>
                <a:chOff x="2438266" y="2424056"/>
                <a:chExt cx="5804516" cy="4108968"/>
              </a:xfrm>
            </p:grpSpPr>
            <p:grpSp>
              <p:nvGrpSpPr>
                <p:cNvPr id="13" name="그룹 12">
                  <a:extLst>
                    <a:ext uri="{FF2B5EF4-FFF2-40B4-BE49-F238E27FC236}">
                      <a16:creationId xmlns:a16="http://schemas.microsoft.com/office/drawing/2014/main" id="{DFB4B3DF-4D91-4D4F-9160-07026C75AD82}"/>
                    </a:ext>
                  </a:extLst>
                </p:cNvPr>
                <p:cNvGrpSpPr/>
                <p:nvPr/>
              </p:nvGrpSpPr>
              <p:grpSpPr>
                <a:xfrm>
                  <a:off x="2438266" y="2708701"/>
                  <a:ext cx="5804516" cy="3144806"/>
                  <a:chOff x="4537980" y="2256948"/>
                  <a:chExt cx="5804516" cy="3144806"/>
                </a:xfrm>
              </p:grpSpPr>
              <p:grpSp>
                <p:nvGrpSpPr>
                  <p:cNvPr id="22" name="Group 13">
                    <a:extLst>
                      <a:ext uri="{FF2B5EF4-FFF2-40B4-BE49-F238E27FC236}">
                        <a16:creationId xmlns:a16="http://schemas.microsoft.com/office/drawing/2014/main" id="{85CB4AD8-D691-476D-8F2D-2E0ED219622F}"/>
                      </a:ext>
                    </a:extLst>
                  </p:cNvPr>
                  <p:cNvGrpSpPr/>
                  <p:nvPr/>
                </p:nvGrpSpPr>
                <p:grpSpPr>
                  <a:xfrm>
                    <a:off x="6672064" y="4025790"/>
                    <a:ext cx="1759457" cy="277789"/>
                    <a:chOff x="6672064" y="4232522"/>
                    <a:chExt cx="1759457" cy="277789"/>
                  </a:xfrm>
                </p:grpSpPr>
                <p:cxnSp>
                  <p:nvCxnSpPr>
                    <p:cNvPr id="39" name="Straight Arrow Connector 14">
                      <a:extLst>
                        <a:ext uri="{FF2B5EF4-FFF2-40B4-BE49-F238E27FC236}">
                          <a16:creationId xmlns:a16="http://schemas.microsoft.com/office/drawing/2014/main" id="{93D0E93A-EEC0-40B4-BE46-0A94F1E098C9}"/>
                        </a:ext>
                      </a:extLst>
                    </p:cNvPr>
                    <p:cNvCxnSpPr/>
                    <p:nvPr/>
                  </p:nvCxnSpPr>
                  <p:spPr>
                    <a:xfrm flipH="1">
                      <a:off x="6672064" y="4365104"/>
                      <a:ext cx="1354336" cy="0"/>
                    </a:xfrm>
                    <a:prstGeom prst="straightConnector1">
                      <a:avLst/>
                    </a:prstGeom>
                    <a:ln w="1905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CBBDA7E-A9D8-4C39-907F-4EA3CDFDE53C}"/>
                        </a:ext>
                      </a:extLst>
                    </p:cNvPr>
                    <p:cNvSpPr txBox="1"/>
                    <p:nvPr/>
                  </p:nvSpPr>
                  <p:spPr>
                    <a:xfrm>
                      <a:off x="8149392" y="4232522"/>
                      <a:ext cx="282129" cy="277789"/>
                    </a:xfrm>
                    <a:prstGeom prst="rect">
                      <a:avLst/>
                    </a:prstGeom>
                    <a:noFill/>
                  </p:spPr>
                  <p:txBody>
                    <a:bodyPr wrap="none" lIns="0" tIns="0" rIns="0" bIns="0" rtlCol="0" anchor="ctr">
                      <a:spAutoFit/>
                    </a:bodyPr>
                    <a:lstStyle/>
                    <a:p>
                      <a:pPr algn="ctr"/>
                      <a:r>
                        <a:rPr lang="en-US" sz="1600" dirty="0">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a:t>Q1</a:t>
                      </a:r>
                    </a:p>
                  </p:txBody>
                </p:sp>
              </p:grpSp>
              <p:grpSp>
                <p:nvGrpSpPr>
                  <p:cNvPr id="26" name="Group 16">
                    <a:extLst>
                      <a:ext uri="{FF2B5EF4-FFF2-40B4-BE49-F238E27FC236}">
                        <a16:creationId xmlns:a16="http://schemas.microsoft.com/office/drawing/2014/main" id="{1772566B-E428-4F91-8100-B19BCC4FF28D}"/>
                      </a:ext>
                    </a:extLst>
                  </p:cNvPr>
                  <p:cNvGrpSpPr/>
                  <p:nvPr/>
                </p:nvGrpSpPr>
                <p:grpSpPr>
                  <a:xfrm>
                    <a:off x="6672064" y="3346360"/>
                    <a:ext cx="1759456" cy="277789"/>
                    <a:chOff x="6672064" y="4232522"/>
                    <a:chExt cx="1759456" cy="277789"/>
                  </a:xfrm>
                </p:grpSpPr>
                <p:cxnSp>
                  <p:nvCxnSpPr>
                    <p:cNvPr id="37" name="Straight Arrow Connector 17">
                      <a:extLst>
                        <a:ext uri="{FF2B5EF4-FFF2-40B4-BE49-F238E27FC236}">
                          <a16:creationId xmlns:a16="http://schemas.microsoft.com/office/drawing/2014/main" id="{399FB462-39C4-4668-A964-929CA16654E9}"/>
                        </a:ext>
                      </a:extLst>
                    </p:cNvPr>
                    <p:cNvCxnSpPr/>
                    <p:nvPr/>
                  </p:nvCxnSpPr>
                  <p:spPr>
                    <a:xfrm flipH="1">
                      <a:off x="6672064" y="4365104"/>
                      <a:ext cx="1354336" cy="0"/>
                    </a:xfrm>
                    <a:prstGeom prst="straightConnector1">
                      <a:avLst/>
                    </a:prstGeom>
                    <a:ln w="1905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F0DF6C6-B0E3-4BDA-9805-3BF24AB3E87D}"/>
                        </a:ext>
                      </a:extLst>
                    </p:cNvPr>
                    <p:cNvSpPr txBox="1"/>
                    <p:nvPr/>
                  </p:nvSpPr>
                  <p:spPr>
                    <a:xfrm>
                      <a:off x="8149391" y="4232522"/>
                      <a:ext cx="282129" cy="277789"/>
                    </a:xfrm>
                    <a:prstGeom prst="rect">
                      <a:avLst/>
                    </a:prstGeom>
                    <a:noFill/>
                  </p:spPr>
                  <p:txBody>
                    <a:bodyPr wrap="none" lIns="0" tIns="0" rIns="0" bIns="0" rtlCol="0" anchor="ctr">
                      <a:spAutoFit/>
                    </a:bodyPr>
                    <a:lstStyle/>
                    <a:p>
                      <a:pPr algn="ctr"/>
                      <a:r>
                        <a:rPr lang="en-US" sz="1600" dirty="0">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a:t>Q3</a:t>
                      </a:r>
                    </a:p>
                  </p:txBody>
                </p:sp>
              </p:grpSp>
              <p:grpSp>
                <p:nvGrpSpPr>
                  <p:cNvPr id="27" name="Group 19">
                    <a:extLst>
                      <a:ext uri="{FF2B5EF4-FFF2-40B4-BE49-F238E27FC236}">
                        <a16:creationId xmlns:a16="http://schemas.microsoft.com/office/drawing/2014/main" id="{563FF0A3-C33D-4DEE-B4C4-398B01B65377}"/>
                      </a:ext>
                    </a:extLst>
                  </p:cNvPr>
                  <p:cNvGrpSpPr/>
                  <p:nvPr/>
                </p:nvGrpSpPr>
                <p:grpSpPr>
                  <a:xfrm>
                    <a:off x="6672064" y="5123965"/>
                    <a:ext cx="2978404" cy="277789"/>
                    <a:chOff x="6672064" y="4219219"/>
                    <a:chExt cx="2762343" cy="277789"/>
                  </a:xfrm>
                </p:grpSpPr>
                <p:cxnSp>
                  <p:nvCxnSpPr>
                    <p:cNvPr id="35" name="Straight Arrow Connector 20">
                      <a:extLst>
                        <a:ext uri="{FF2B5EF4-FFF2-40B4-BE49-F238E27FC236}">
                          <a16:creationId xmlns:a16="http://schemas.microsoft.com/office/drawing/2014/main" id="{6A8BE06F-3741-4ADD-9C95-ABFD7104DE23}"/>
                        </a:ext>
                      </a:extLst>
                    </p:cNvPr>
                    <p:cNvCxnSpPr/>
                    <p:nvPr/>
                  </p:nvCxnSpPr>
                  <p:spPr>
                    <a:xfrm flipH="1">
                      <a:off x="6672064" y="4365104"/>
                      <a:ext cx="1256089" cy="0"/>
                    </a:xfrm>
                    <a:prstGeom prst="straightConnector1">
                      <a:avLst/>
                    </a:prstGeom>
                    <a:ln w="1905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BA6814B-857C-4B5C-B9A6-4453E59D10D6}"/>
                            </a:ext>
                          </a:extLst>
                        </p:cNvPr>
                        <p:cNvSpPr txBox="1"/>
                        <p:nvPr/>
                      </p:nvSpPr>
                      <p:spPr>
                        <a:xfrm>
                          <a:off x="8042224" y="4219219"/>
                          <a:ext cx="1392183" cy="277789"/>
                        </a:xfrm>
                        <a:prstGeom prst="rect">
                          <a:avLst/>
                        </a:prstGeom>
                        <a:noFill/>
                      </p:spPr>
                      <p:txBody>
                        <a:bodyPr wrap="none" lIns="0" tIns="0" rIns="0" bIns="0" rtlCol="0" anchor="ctr">
                          <a:spAutoFit/>
                        </a:bodyPr>
                        <a:lstStyle/>
                        <a:p>
                          <a:pPr algn="ctr"/>
                          <a:r>
                            <a:rPr lang="en-US" sz="1600" dirty="0">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a:t> Q1 - 1.5 </a:t>
                          </a:r>
                          <a14:m>
                            <m:oMath xmlns:m="http://schemas.openxmlformats.org/officeDocument/2006/math">
                              <m: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1600" dirty="0">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a:t> IQR</a:t>
                          </a:r>
                        </a:p>
                      </p:txBody>
                    </p:sp>
                  </mc:Choice>
                  <mc:Fallback xmlns="">
                    <p:sp>
                      <p:nvSpPr>
                        <p:cNvPr id="36" name="TextBox 35">
                          <a:extLst>
                            <a:ext uri="{FF2B5EF4-FFF2-40B4-BE49-F238E27FC236}">
                              <a16:creationId xmlns:a16="http://schemas.microsoft.com/office/drawing/2014/main" id="{ABA6814B-857C-4B5C-B9A6-4453E59D10D6}"/>
                            </a:ext>
                          </a:extLst>
                        </p:cNvPr>
                        <p:cNvSpPr txBox="1">
                          <a:spLocks noRot="1" noChangeAspect="1" noMove="1" noResize="1" noEditPoints="1" noAdjustHandles="1" noChangeArrowheads="1" noChangeShapeType="1" noTextEdit="1"/>
                        </p:cNvSpPr>
                        <p:nvPr/>
                      </p:nvSpPr>
                      <p:spPr>
                        <a:xfrm>
                          <a:off x="8042224" y="4219219"/>
                          <a:ext cx="1392183" cy="277789"/>
                        </a:xfrm>
                        <a:prstGeom prst="rect">
                          <a:avLst/>
                        </a:prstGeom>
                        <a:blipFill>
                          <a:blip r:embed="rId4"/>
                          <a:stretch>
                            <a:fillRect l="-4110" t="-27500" r="-7306" b="-50000"/>
                          </a:stretch>
                        </a:blipFill>
                      </p:spPr>
                      <p:txBody>
                        <a:bodyPr/>
                        <a:lstStyle/>
                        <a:p>
                          <a:r>
                            <a:rPr lang="ko-KR" altLang="en-US">
                              <a:noFill/>
                            </a:rPr>
                            <a:t> </a:t>
                          </a:r>
                        </a:p>
                      </p:txBody>
                    </p:sp>
                  </mc:Fallback>
                </mc:AlternateContent>
              </p:grpSp>
              <p:grpSp>
                <p:nvGrpSpPr>
                  <p:cNvPr id="28" name="Group 22">
                    <a:extLst>
                      <a:ext uri="{FF2B5EF4-FFF2-40B4-BE49-F238E27FC236}">
                        <a16:creationId xmlns:a16="http://schemas.microsoft.com/office/drawing/2014/main" id="{23A29EBB-6D81-4C72-8F86-2647114C64EA}"/>
                      </a:ext>
                    </a:extLst>
                  </p:cNvPr>
                  <p:cNvGrpSpPr/>
                  <p:nvPr/>
                </p:nvGrpSpPr>
                <p:grpSpPr>
                  <a:xfrm>
                    <a:off x="6685880" y="2256948"/>
                    <a:ext cx="2959160" cy="277789"/>
                    <a:chOff x="6672064" y="4232522"/>
                    <a:chExt cx="2959160" cy="277789"/>
                  </a:xfrm>
                </p:grpSpPr>
                <p:cxnSp>
                  <p:nvCxnSpPr>
                    <p:cNvPr id="33" name="Straight Arrow Connector 23">
                      <a:extLst>
                        <a:ext uri="{FF2B5EF4-FFF2-40B4-BE49-F238E27FC236}">
                          <a16:creationId xmlns:a16="http://schemas.microsoft.com/office/drawing/2014/main" id="{24D8FDD9-1889-46B1-8F47-93804D46EC1B}"/>
                        </a:ext>
                      </a:extLst>
                    </p:cNvPr>
                    <p:cNvCxnSpPr/>
                    <p:nvPr/>
                  </p:nvCxnSpPr>
                  <p:spPr>
                    <a:xfrm flipH="1">
                      <a:off x="6672064" y="4365104"/>
                      <a:ext cx="1340520" cy="0"/>
                    </a:xfrm>
                    <a:prstGeom prst="straightConnector1">
                      <a:avLst/>
                    </a:prstGeom>
                    <a:ln w="1905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E7D6D2D-B836-4407-BC2E-1B116DFCEC04}"/>
                            </a:ext>
                          </a:extLst>
                        </p:cNvPr>
                        <p:cNvSpPr txBox="1"/>
                        <p:nvPr/>
                      </p:nvSpPr>
                      <p:spPr>
                        <a:xfrm>
                          <a:off x="8135575" y="4232522"/>
                          <a:ext cx="1495649" cy="277789"/>
                        </a:xfrm>
                        <a:prstGeom prst="rect">
                          <a:avLst/>
                        </a:prstGeom>
                        <a:noFill/>
                      </p:spPr>
                      <p:txBody>
                        <a:bodyPr wrap="none" lIns="0" tIns="0" rIns="0" bIns="0" rtlCol="0" anchor="ctr">
                          <a:spAutoFit/>
                        </a:bodyPr>
                        <a:lstStyle/>
                        <a:p>
                          <a:pPr algn="ctr"/>
                          <a:r>
                            <a:rPr lang="en-US" sz="1600" dirty="0">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a:t> Q3 + 1.5 </a:t>
                          </a:r>
                          <a14:m>
                            <m:oMath xmlns:m="http://schemas.openxmlformats.org/officeDocument/2006/math">
                              <m:r>
                                <a:rPr lang="en-US" sz="1600">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1600" dirty="0">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a:t>IQR</a:t>
                          </a:r>
                        </a:p>
                      </p:txBody>
                    </p:sp>
                  </mc:Choice>
                  <mc:Fallback xmlns="">
                    <p:sp>
                      <p:nvSpPr>
                        <p:cNvPr id="34" name="TextBox 33">
                          <a:extLst>
                            <a:ext uri="{FF2B5EF4-FFF2-40B4-BE49-F238E27FC236}">
                              <a16:creationId xmlns:a16="http://schemas.microsoft.com/office/drawing/2014/main" id="{EE7D6D2D-B836-4407-BC2E-1B116DFCEC04}"/>
                            </a:ext>
                          </a:extLst>
                        </p:cNvPr>
                        <p:cNvSpPr txBox="1">
                          <a:spLocks noRot="1" noChangeAspect="1" noMove="1" noResize="1" noEditPoints="1" noAdjustHandles="1" noChangeArrowheads="1" noChangeShapeType="1" noTextEdit="1"/>
                        </p:cNvSpPr>
                        <p:nvPr/>
                      </p:nvSpPr>
                      <p:spPr>
                        <a:xfrm>
                          <a:off x="8135575" y="4232522"/>
                          <a:ext cx="1495649" cy="277789"/>
                        </a:xfrm>
                        <a:prstGeom prst="rect">
                          <a:avLst/>
                        </a:prstGeom>
                        <a:blipFill>
                          <a:blip r:embed="rId5"/>
                          <a:stretch>
                            <a:fillRect l="-5963" t="-26829" r="-8716" b="-46341"/>
                          </a:stretch>
                        </a:blipFill>
                      </p:spPr>
                      <p:txBody>
                        <a:bodyPr/>
                        <a:lstStyle/>
                        <a:p>
                          <a:r>
                            <a:rPr lang="ko-KR" altLang="en-US">
                              <a:noFill/>
                            </a:rPr>
                            <a:t> </a:t>
                          </a:r>
                        </a:p>
                      </p:txBody>
                    </p:sp>
                  </mc:Fallback>
                </mc:AlternateContent>
              </p:grpSp>
              <p:sp>
                <p:nvSpPr>
                  <p:cNvPr id="29" name="TextBox 28">
                    <a:extLst>
                      <a:ext uri="{FF2B5EF4-FFF2-40B4-BE49-F238E27FC236}">
                        <a16:creationId xmlns:a16="http://schemas.microsoft.com/office/drawing/2014/main" id="{25C10E56-A794-472F-A48A-6E06AC2DECB5}"/>
                      </a:ext>
                    </a:extLst>
                  </p:cNvPr>
                  <p:cNvSpPr txBox="1"/>
                  <p:nvPr/>
                </p:nvSpPr>
                <p:spPr>
                  <a:xfrm>
                    <a:off x="4537980" y="3656458"/>
                    <a:ext cx="372556" cy="277789"/>
                  </a:xfrm>
                  <a:prstGeom prst="rect">
                    <a:avLst/>
                  </a:prstGeom>
                  <a:noFill/>
                </p:spPr>
                <p:txBody>
                  <a:bodyPr wrap="none" lIns="0" tIns="0" rIns="0" bIns="0" rtlCol="0" anchor="ctr">
                    <a:spAutoFit/>
                  </a:bodyPr>
                  <a:lstStyle/>
                  <a:p>
                    <a:pPr algn="ctr"/>
                    <a:r>
                      <a:rPr lang="en-US" sz="1600" dirty="0">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a:t>IQR</a:t>
                    </a:r>
                  </a:p>
                </p:txBody>
              </p:sp>
              <p:grpSp>
                <p:nvGrpSpPr>
                  <p:cNvPr id="30" name="Group 8">
                    <a:extLst>
                      <a:ext uri="{FF2B5EF4-FFF2-40B4-BE49-F238E27FC236}">
                        <a16:creationId xmlns:a16="http://schemas.microsoft.com/office/drawing/2014/main" id="{3670A856-263F-48F6-B4B7-CAC4154F4C40}"/>
                      </a:ext>
                    </a:extLst>
                  </p:cNvPr>
                  <p:cNvGrpSpPr/>
                  <p:nvPr/>
                </p:nvGrpSpPr>
                <p:grpSpPr>
                  <a:xfrm>
                    <a:off x="6672080" y="3615081"/>
                    <a:ext cx="3670416" cy="416684"/>
                    <a:chOff x="6672064" y="3842608"/>
                    <a:chExt cx="1937624" cy="341716"/>
                  </a:xfrm>
                </p:grpSpPr>
                <p:cxnSp>
                  <p:nvCxnSpPr>
                    <p:cNvPr id="31" name="Straight Arrow Connector 9">
                      <a:extLst>
                        <a:ext uri="{FF2B5EF4-FFF2-40B4-BE49-F238E27FC236}">
                          <a16:creationId xmlns:a16="http://schemas.microsoft.com/office/drawing/2014/main" id="{A31BAAF7-671C-4ED3-BD17-B6F047FEE146}"/>
                        </a:ext>
                      </a:extLst>
                    </p:cNvPr>
                    <p:cNvCxnSpPr>
                      <a:cxnSpLocks/>
                    </p:cNvCxnSpPr>
                    <p:nvPr/>
                  </p:nvCxnSpPr>
                  <p:spPr>
                    <a:xfrm flipH="1">
                      <a:off x="6672064" y="4005064"/>
                      <a:ext cx="1354336" cy="0"/>
                    </a:xfrm>
                    <a:prstGeom prst="straightConnector1">
                      <a:avLst/>
                    </a:prstGeom>
                    <a:ln w="1905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BEFE7AA-A486-4399-82D0-8F85047A9272}"/>
                        </a:ext>
                      </a:extLst>
                    </p:cNvPr>
                    <p:cNvSpPr txBox="1"/>
                    <p:nvPr/>
                  </p:nvSpPr>
                  <p:spPr>
                    <a:xfrm>
                      <a:off x="7994894" y="3842608"/>
                      <a:ext cx="614794" cy="341716"/>
                    </a:xfrm>
                    <a:prstGeom prst="rect">
                      <a:avLst/>
                    </a:prstGeom>
                    <a:noFill/>
                  </p:spPr>
                  <p:txBody>
                    <a:bodyPr wrap="square" rtlCol="0">
                      <a:spAutoFit/>
                    </a:bodyPr>
                    <a:lstStyle/>
                    <a:p>
                      <a:pPr algn="ctr"/>
                      <a:r>
                        <a:rPr lang="en-US" altLang="ko-KR"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Median</a:t>
                      </a:r>
                      <a:endParaRPr lang="en-US"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p:txBody>
                </p:sp>
              </p:grpSp>
            </p:grpSp>
            <p:sp>
              <p:nvSpPr>
                <p:cNvPr id="15" name="타원 14">
                  <a:extLst>
                    <a:ext uri="{FF2B5EF4-FFF2-40B4-BE49-F238E27FC236}">
                      <a16:creationId xmlns:a16="http://schemas.microsoft.com/office/drawing/2014/main" id="{82ECD3FC-C653-428D-8EF9-60023DA9528D}"/>
                    </a:ext>
                  </a:extLst>
                </p:cNvPr>
                <p:cNvSpPr/>
                <p:nvPr/>
              </p:nvSpPr>
              <p:spPr>
                <a:xfrm>
                  <a:off x="4011649" y="2696198"/>
                  <a:ext cx="81231" cy="81231"/>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Cambria Math" panose="02040503050406030204" pitchFamily="18" charset="0"/>
                  </a:endParaRPr>
                </a:p>
              </p:txBody>
            </p:sp>
            <p:sp>
              <p:nvSpPr>
                <p:cNvPr id="16" name="타원 15">
                  <a:extLst>
                    <a:ext uri="{FF2B5EF4-FFF2-40B4-BE49-F238E27FC236}">
                      <a16:creationId xmlns:a16="http://schemas.microsoft.com/office/drawing/2014/main" id="{A09819CC-4645-4497-B4AB-74BE3388109B}"/>
                    </a:ext>
                  </a:extLst>
                </p:cNvPr>
                <p:cNvSpPr/>
                <p:nvPr/>
              </p:nvSpPr>
              <p:spPr>
                <a:xfrm>
                  <a:off x="4011649" y="2603811"/>
                  <a:ext cx="81231" cy="81231"/>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Cambria Math" panose="02040503050406030204" pitchFamily="18" charset="0"/>
                  </a:endParaRPr>
                </a:p>
              </p:txBody>
            </p:sp>
            <p:sp>
              <p:nvSpPr>
                <p:cNvPr id="17" name="타원 16">
                  <a:extLst>
                    <a:ext uri="{FF2B5EF4-FFF2-40B4-BE49-F238E27FC236}">
                      <a16:creationId xmlns:a16="http://schemas.microsoft.com/office/drawing/2014/main" id="{27A2C420-7A97-4FB0-9FFE-3FA12345CDDD}"/>
                    </a:ext>
                  </a:extLst>
                </p:cNvPr>
                <p:cNvSpPr/>
                <p:nvPr/>
              </p:nvSpPr>
              <p:spPr>
                <a:xfrm>
                  <a:off x="4011649" y="2424056"/>
                  <a:ext cx="81231" cy="81231"/>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Cambria Math" panose="02040503050406030204" pitchFamily="18" charset="0"/>
                  </a:endParaRPr>
                </a:p>
              </p:txBody>
            </p:sp>
            <p:sp>
              <p:nvSpPr>
                <p:cNvPr id="18" name="타원 17">
                  <a:extLst>
                    <a:ext uri="{FF2B5EF4-FFF2-40B4-BE49-F238E27FC236}">
                      <a16:creationId xmlns:a16="http://schemas.microsoft.com/office/drawing/2014/main" id="{241AEFE9-AE8B-478C-A2FC-63930643F3E3}"/>
                    </a:ext>
                  </a:extLst>
                </p:cNvPr>
                <p:cNvSpPr/>
                <p:nvPr/>
              </p:nvSpPr>
              <p:spPr>
                <a:xfrm>
                  <a:off x="4011649" y="6451793"/>
                  <a:ext cx="81231" cy="81231"/>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Cambria Math" panose="02040503050406030204" pitchFamily="18" charset="0"/>
                  </a:endParaRPr>
                </a:p>
              </p:txBody>
            </p:sp>
            <p:sp>
              <p:nvSpPr>
                <p:cNvPr id="19" name="타원 18">
                  <a:extLst>
                    <a:ext uri="{FF2B5EF4-FFF2-40B4-BE49-F238E27FC236}">
                      <a16:creationId xmlns:a16="http://schemas.microsoft.com/office/drawing/2014/main" id="{DC2F0782-96C3-4ECD-9298-65FCFABCD2B2}"/>
                    </a:ext>
                  </a:extLst>
                </p:cNvPr>
                <p:cNvSpPr/>
                <p:nvPr/>
              </p:nvSpPr>
              <p:spPr>
                <a:xfrm>
                  <a:off x="4011649" y="6016367"/>
                  <a:ext cx="81231" cy="81231"/>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Cambria Math" panose="02040503050406030204" pitchFamily="18" charset="0"/>
                  </a:endParaRPr>
                </a:p>
              </p:txBody>
            </p:sp>
            <p:sp>
              <p:nvSpPr>
                <p:cNvPr id="20" name="타원 19">
                  <a:extLst>
                    <a:ext uri="{FF2B5EF4-FFF2-40B4-BE49-F238E27FC236}">
                      <a16:creationId xmlns:a16="http://schemas.microsoft.com/office/drawing/2014/main" id="{1CEF3EF1-202A-47AF-947E-191C0F9AD09F}"/>
                    </a:ext>
                  </a:extLst>
                </p:cNvPr>
                <p:cNvSpPr/>
                <p:nvPr/>
              </p:nvSpPr>
              <p:spPr>
                <a:xfrm>
                  <a:off x="4011649" y="5825865"/>
                  <a:ext cx="81231" cy="81231"/>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Cambria Math" panose="02040503050406030204" pitchFamily="18" charset="0"/>
                  </a:endParaRPr>
                </a:p>
              </p:txBody>
            </p:sp>
          </p:grpSp>
          <p:grpSp>
            <p:nvGrpSpPr>
              <p:cNvPr id="53" name="그룹 52">
                <a:extLst>
                  <a:ext uri="{FF2B5EF4-FFF2-40B4-BE49-F238E27FC236}">
                    <a16:creationId xmlns:a16="http://schemas.microsoft.com/office/drawing/2014/main" id="{5CE2F746-F50A-48BB-9BB6-7CDE68DA5D21}"/>
                  </a:ext>
                </a:extLst>
              </p:cNvPr>
              <p:cNvGrpSpPr/>
              <p:nvPr/>
            </p:nvGrpSpPr>
            <p:grpSpPr>
              <a:xfrm>
                <a:off x="6054201" y="2366983"/>
                <a:ext cx="1288939" cy="2538181"/>
                <a:chOff x="6054201" y="2366983"/>
                <a:chExt cx="1288939" cy="2538181"/>
              </a:xfrm>
            </p:grpSpPr>
            <p:sp>
              <p:nvSpPr>
                <p:cNvPr id="2" name="직사각형 1">
                  <a:extLst>
                    <a:ext uri="{FF2B5EF4-FFF2-40B4-BE49-F238E27FC236}">
                      <a16:creationId xmlns:a16="http://schemas.microsoft.com/office/drawing/2014/main" id="{142BEFC3-7B03-4049-9823-7B29AB4743BC}"/>
                    </a:ext>
                  </a:extLst>
                </p:cNvPr>
                <p:cNvSpPr/>
                <p:nvPr/>
              </p:nvSpPr>
              <p:spPr>
                <a:xfrm>
                  <a:off x="6571592" y="3322870"/>
                  <a:ext cx="771548" cy="30171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D2AB1ABA-C01E-4629-826E-D13632B73B26}"/>
                    </a:ext>
                  </a:extLst>
                </p:cNvPr>
                <p:cNvSpPr/>
                <p:nvPr/>
              </p:nvSpPr>
              <p:spPr>
                <a:xfrm>
                  <a:off x="6571592" y="3636814"/>
                  <a:ext cx="771548" cy="30171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53486D41-B0FB-4D92-8118-2B6677E90A02}"/>
                    </a:ext>
                  </a:extLst>
                </p:cNvPr>
                <p:cNvCxnSpPr>
                  <a:cxnSpLocks/>
                  <a:stCxn id="44" idx="2"/>
                </p:cNvCxnSpPr>
                <p:nvPr/>
              </p:nvCxnSpPr>
              <p:spPr>
                <a:xfrm>
                  <a:off x="6957366" y="3938524"/>
                  <a:ext cx="0" cy="96664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009147F0-5260-41C1-9E21-319904652163}"/>
                    </a:ext>
                  </a:extLst>
                </p:cNvPr>
                <p:cNvCxnSpPr>
                  <a:cxnSpLocks/>
                </p:cNvCxnSpPr>
                <p:nvPr/>
              </p:nvCxnSpPr>
              <p:spPr>
                <a:xfrm>
                  <a:off x="6853445" y="4905164"/>
                  <a:ext cx="20077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0487183F-B1F0-48BB-ABF1-3AA888EE1F37}"/>
                    </a:ext>
                  </a:extLst>
                </p:cNvPr>
                <p:cNvCxnSpPr>
                  <a:cxnSpLocks/>
                  <a:endCxn id="2" idx="0"/>
                </p:cNvCxnSpPr>
                <p:nvPr/>
              </p:nvCxnSpPr>
              <p:spPr>
                <a:xfrm>
                  <a:off x="6957366" y="2366983"/>
                  <a:ext cx="0" cy="955887"/>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12E6F741-6A15-4FF6-BD84-2486652CD38F}"/>
                    </a:ext>
                  </a:extLst>
                </p:cNvPr>
                <p:cNvCxnSpPr>
                  <a:cxnSpLocks/>
                </p:cNvCxnSpPr>
                <p:nvPr/>
              </p:nvCxnSpPr>
              <p:spPr>
                <a:xfrm>
                  <a:off x="6853445" y="2366983"/>
                  <a:ext cx="20077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215DCB88-A8F9-4D01-A15E-7D0865373A52}"/>
                    </a:ext>
                  </a:extLst>
                </p:cNvPr>
                <p:cNvCxnSpPr/>
                <p:nvPr/>
              </p:nvCxnSpPr>
              <p:spPr>
                <a:xfrm>
                  <a:off x="6054201" y="3322870"/>
                  <a:ext cx="19800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3129D816-4FC4-4079-8B3F-97BCF0DAF3FF}"/>
                    </a:ext>
                  </a:extLst>
                </p:cNvPr>
                <p:cNvCxnSpPr/>
                <p:nvPr/>
              </p:nvCxnSpPr>
              <p:spPr>
                <a:xfrm>
                  <a:off x="6054201" y="3949935"/>
                  <a:ext cx="19800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40822E63-61FF-4F3B-9186-7CE73A1E6F4D}"/>
                    </a:ext>
                  </a:extLst>
                </p:cNvPr>
                <p:cNvCxnSpPr/>
                <p:nvPr/>
              </p:nvCxnSpPr>
              <p:spPr>
                <a:xfrm>
                  <a:off x="6153205" y="3322870"/>
                  <a:ext cx="0" cy="6246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73010580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Bài tập </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Coding #0203</a:t>
            </a:r>
          </a:p>
        </p:txBody>
      </p:sp>
      <p:grpSp>
        <p:nvGrpSpPr>
          <p:cNvPr id="11" name="그룹 10">
            <a:extLst>
              <a:ext uri="{FF2B5EF4-FFF2-40B4-BE49-F238E27FC236}">
                <a16:creationId xmlns:a16="http://schemas.microsoft.com/office/drawing/2014/main" id="{A2A7775F-AE07-4A60-B96A-7B00D8607BDB}"/>
              </a:ext>
            </a:extLst>
          </p:cNvPr>
          <p:cNvGrpSpPr/>
          <p:nvPr/>
        </p:nvGrpSpPr>
        <p:grpSpPr>
          <a:xfrm>
            <a:off x="558798" y="2060849"/>
            <a:ext cx="8797129" cy="3960439"/>
            <a:chOff x="558798" y="2060849"/>
            <a:chExt cx="8797129" cy="3960439"/>
          </a:xfrm>
        </p:grpSpPr>
        <p:sp>
          <p:nvSpPr>
            <p:cNvPr id="12" name="직사각형 11">
              <a:extLst>
                <a:ext uri="{FF2B5EF4-FFF2-40B4-BE49-F238E27FC236}">
                  <a16:creationId xmlns:a16="http://schemas.microsoft.com/office/drawing/2014/main" id="{0E2B63F1-717C-45E5-9484-DF4505693008}"/>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5" name="그룹 14">
              <a:extLst>
                <a:ext uri="{FF2B5EF4-FFF2-40B4-BE49-F238E27FC236}">
                  <a16:creationId xmlns:a16="http://schemas.microsoft.com/office/drawing/2014/main" id="{AC1F47E5-59C0-4468-B93D-A8F7F0C32C93}"/>
                </a:ext>
              </a:extLst>
            </p:cNvPr>
            <p:cNvGrpSpPr/>
            <p:nvPr/>
          </p:nvGrpSpPr>
          <p:grpSpPr>
            <a:xfrm>
              <a:off x="558798" y="3945816"/>
              <a:ext cx="8797129" cy="576572"/>
              <a:chOff x="4778069" y="4391025"/>
              <a:chExt cx="2349160" cy="431802"/>
            </a:xfrm>
          </p:grpSpPr>
          <p:sp>
            <p:nvSpPr>
              <p:cNvPr id="18" name="직사각형 17">
                <a:extLst>
                  <a:ext uri="{FF2B5EF4-FFF2-40B4-BE49-F238E27FC236}">
                    <a16:creationId xmlns:a16="http://schemas.microsoft.com/office/drawing/2014/main" id="{3C6A9AF5-127F-406D-B69A-2777F03F88E5}"/>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21" name="직사각형 133">
                <a:extLst>
                  <a:ext uri="{FF2B5EF4-FFF2-40B4-BE49-F238E27FC236}">
                    <a16:creationId xmlns:a16="http://schemas.microsoft.com/office/drawing/2014/main" id="{21A3736B-043B-48A0-AE25-A04C3CBB178F}"/>
                  </a:ext>
                </a:extLst>
              </p:cNvPr>
              <p:cNvSpPr/>
              <p:nvPr/>
            </p:nvSpPr>
            <p:spPr>
              <a:xfrm>
                <a:off x="4852511" y="4528465"/>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vi-VN" altLang="ko-KR"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Làm theo các bước thực hành trong tệp </a:t>
                </a:r>
                <a:r>
                  <a:rPr lang="en-US" altLang="ko-KR"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'ex_0203.ipynb’.</a:t>
                </a:r>
              </a:p>
            </p:txBody>
          </p:sp>
        </p:grpSp>
        <p:pic>
          <p:nvPicPr>
            <p:cNvPr id="16" name="그림 15" descr="텍스트, 클립아트이(가) 표시된 사진&#10;&#10;자동 생성된 설명">
              <a:extLst>
                <a:ext uri="{FF2B5EF4-FFF2-40B4-BE49-F238E27FC236}">
                  <a16:creationId xmlns:a16="http://schemas.microsoft.com/office/drawing/2014/main" id="{70D03265-398A-4B21-9492-31D700046C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3" name="그룹 1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Thống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kê</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mô</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tả</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03</a:t>
              </a:r>
            </a:p>
          </p:txBody>
        </p:sp>
      </p:grpSp>
    </p:spTree>
    <p:extLst>
      <p:ext uri="{BB962C8B-B14F-4D97-AF65-F5344CB8AC3E}">
        <p14:creationId xmlns:p14="http://schemas.microsoft.com/office/powerpoint/2010/main" val="391107411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vi-VN"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Tìm hiểu về thống kê </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II</a:t>
            </a: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err="1">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a:t>
            </a: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 3.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sp>
        <p:nvSpPr>
          <p:cNvPr id="14" name="직사각형 13">
            <a:extLst>
              <a:ext uri="{FF2B5EF4-FFF2-40B4-BE49-F238E27FC236}">
                <a16:creationId xmlns:a16="http://schemas.microsoft.com/office/drawing/2014/main" id="{C5D390BD-4D2D-453D-A824-2C353E2AE6B3}"/>
              </a:ext>
            </a:extLst>
          </p:cNvPr>
          <p:cNvSpPr/>
          <p:nvPr/>
        </p:nvSpPr>
        <p:spPr>
          <a:xfrm>
            <a:off x="1054111" y="3929021"/>
            <a:ext cx="3897301" cy="11798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3"/>
              </a:buBlip>
              <a:tabLst/>
              <a:defRPr/>
            </a:pPr>
            <a:r>
              <a:rPr lang="en-US" altLang="ko-KR" sz="2000" dirty="0">
                <a:solidFill>
                  <a:srgbClr val="A6A6A6"/>
                </a:solidFill>
                <a:latin typeface="SamsungOne-400" panose="020B0503030303020204" pitchFamily="34" charset="0"/>
                <a:ea typeface="SamsungOne-400" panose="020B0503030303020204" pitchFamily="34" charset="0"/>
              </a:rPr>
              <a:t>3.1. </a:t>
            </a:r>
            <a:r>
              <a:rPr lang="en-US" altLang="ko-KR" sz="2000" dirty="0" err="1">
                <a:solidFill>
                  <a:srgbClr val="A6A6A6"/>
                </a:solidFill>
                <a:latin typeface="SamsungOne-400" panose="020B0503030303020204" pitchFamily="34" charset="0"/>
                <a:ea typeface="SamsungOne-400" panose="020B0503030303020204" pitchFamily="34" charset="0"/>
              </a:rPr>
              <a:t>Thống</a:t>
            </a:r>
            <a:r>
              <a:rPr lang="en-US" altLang="ko-KR" sz="2000" dirty="0">
                <a:solidFill>
                  <a:srgbClr val="A6A6A6"/>
                </a:solidFill>
                <a:latin typeface="SamsungOne-400" panose="020B0503030303020204" pitchFamily="34" charset="0"/>
                <a:ea typeface="SamsungOne-400" panose="020B0503030303020204" pitchFamily="34" charset="0"/>
              </a:rPr>
              <a:t> </a:t>
            </a:r>
            <a:r>
              <a:rPr lang="en-US" altLang="ko-KR" sz="2000" dirty="0" err="1">
                <a:solidFill>
                  <a:srgbClr val="A6A6A6"/>
                </a:solidFill>
                <a:latin typeface="SamsungOne-400" panose="020B0503030303020204" pitchFamily="34" charset="0"/>
                <a:ea typeface="SamsungOne-400" panose="020B0503030303020204" pitchFamily="34" charset="0"/>
              </a:rPr>
              <a:t>kê</a:t>
            </a:r>
            <a:r>
              <a:rPr lang="en-US" altLang="ko-KR" sz="2000" dirty="0">
                <a:solidFill>
                  <a:srgbClr val="A6A6A6"/>
                </a:solidFill>
                <a:latin typeface="SamsungOne-400" panose="020B0503030303020204" pitchFamily="34" charset="0"/>
                <a:ea typeface="SamsungOne-400" panose="020B0503030303020204" pitchFamily="34" charset="0"/>
              </a:rPr>
              <a:t> </a:t>
            </a:r>
            <a:r>
              <a:rPr lang="en-US" altLang="ko-KR" sz="2000" dirty="0" err="1">
                <a:solidFill>
                  <a:srgbClr val="A6A6A6"/>
                </a:solidFill>
                <a:latin typeface="SamsungOne-400" panose="020B0503030303020204" pitchFamily="34" charset="0"/>
                <a:ea typeface="SamsungOne-400" panose="020B0503030303020204" pitchFamily="34" charset="0"/>
              </a:rPr>
              <a:t>mô</a:t>
            </a:r>
            <a:r>
              <a:rPr lang="en-US" altLang="ko-KR" sz="2000" dirty="0">
                <a:solidFill>
                  <a:srgbClr val="A6A6A6"/>
                </a:solidFill>
                <a:latin typeface="SamsungOne-400" panose="020B0503030303020204" pitchFamily="34" charset="0"/>
                <a:ea typeface="SamsungOne-400" panose="020B0503030303020204" pitchFamily="34" charset="0"/>
              </a:rPr>
              <a:t> </a:t>
            </a:r>
            <a:r>
              <a:rPr lang="en-US" altLang="ko-KR" sz="2000" dirty="0" err="1">
                <a:solidFill>
                  <a:srgbClr val="A6A6A6"/>
                </a:solidFill>
                <a:latin typeface="SamsungOne-400" panose="020B0503030303020204" pitchFamily="34" charset="0"/>
                <a:ea typeface="SamsungOne-400" panose="020B0503030303020204" pitchFamily="34" charset="0"/>
              </a:rPr>
              <a:t>tả</a:t>
            </a:r>
            <a:endParaRPr lang="en-US" altLang="ko-KR" sz="2000" dirty="0">
              <a:solidFill>
                <a:srgbClr val="A6A6A6"/>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sz="2000" dirty="0">
                <a:solidFill>
                  <a:prstClr val="black">
                    <a:lumMod val="75000"/>
                    <a:lumOff val="25000"/>
                  </a:prstClr>
                </a:solidFill>
                <a:latin typeface="SamsungOne-700" panose="020B0803030303020204" pitchFamily="34" charset="0"/>
                <a:ea typeface="SamsungOne-700" panose="020B0803030303020204" pitchFamily="34" charset="0"/>
              </a:rPr>
              <a:t>3.2. </a:t>
            </a:r>
            <a:r>
              <a:rPr kumimoji="1" lang="en-US" altLang="ko-KR" sz="2000" dirty="0" err="1">
                <a:solidFill>
                  <a:prstClr val="black">
                    <a:lumMod val="75000"/>
                    <a:lumOff val="25000"/>
                  </a:prstClr>
                </a:solidFill>
                <a:latin typeface="SamsungOne-700" panose="020B0803030303020204" pitchFamily="34" charset="0"/>
                <a:ea typeface="SamsungOne-700" panose="020B0803030303020204" pitchFamily="34" charset="0"/>
              </a:rPr>
              <a:t>Định</a:t>
            </a:r>
            <a:r>
              <a:rPr kumimoji="1" lang="en-US" altLang="ko-KR" sz="2000"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2000" dirty="0" err="1">
                <a:solidFill>
                  <a:prstClr val="black">
                    <a:lumMod val="75000"/>
                    <a:lumOff val="25000"/>
                  </a:prstClr>
                </a:solidFill>
                <a:latin typeface="SamsungOne-700" panose="020B0803030303020204" pitchFamily="34" charset="0"/>
                <a:ea typeface="SamsungOne-700" panose="020B0803030303020204" pitchFamily="34" charset="0"/>
              </a:rPr>
              <a:t>lý</a:t>
            </a:r>
            <a:r>
              <a:rPr kumimoji="1" lang="en-US" altLang="ko-KR" sz="2000"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2000" dirty="0" err="1">
                <a:solidFill>
                  <a:prstClr val="black">
                    <a:lumMod val="75000"/>
                    <a:lumOff val="25000"/>
                  </a:prstClr>
                </a:solidFill>
                <a:latin typeface="SamsungOne-700" panose="020B0803030303020204" pitchFamily="34" charset="0"/>
                <a:ea typeface="SamsungOne-700" panose="020B0803030303020204" pitchFamily="34" charset="0"/>
              </a:rPr>
              <a:t>giới</a:t>
            </a:r>
            <a:r>
              <a:rPr kumimoji="1" lang="en-US" altLang="ko-KR" sz="2000"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2000" dirty="0" err="1">
                <a:solidFill>
                  <a:prstClr val="black">
                    <a:lumMod val="75000"/>
                    <a:lumOff val="25000"/>
                  </a:prstClr>
                </a:solidFill>
                <a:latin typeface="SamsungOne-700" panose="020B0803030303020204" pitchFamily="34" charset="0"/>
                <a:ea typeface="SamsungOne-700" panose="020B0803030303020204" pitchFamily="34" charset="0"/>
              </a:rPr>
              <a:t>hạn</a:t>
            </a:r>
            <a:r>
              <a:rPr kumimoji="1" lang="en-US" altLang="ko-KR" sz="2000"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2000" dirty="0" err="1">
                <a:solidFill>
                  <a:prstClr val="black">
                    <a:lumMod val="75000"/>
                    <a:lumOff val="25000"/>
                  </a:prstClr>
                </a:solidFill>
                <a:latin typeface="SamsungOne-700" panose="020B0803030303020204" pitchFamily="34" charset="0"/>
                <a:ea typeface="SamsungOne-700" panose="020B0803030303020204" pitchFamily="34" charset="0"/>
              </a:rPr>
              <a:t>trung</a:t>
            </a:r>
            <a:r>
              <a:rPr kumimoji="1" lang="en-US" altLang="ko-KR" sz="2000"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2000" dirty="0" err="1">
                <a:solidFill>
                  <a:prstClr val="black">
                    <a:lumMod val="75000"/>
                    <a:lumOff val="25000"/>
                  </a:prstClr>
                </a:solidFill>
                <a:latin typeface="SamsungOne-700" panose="020B0803030303020204" pitchFamily="34" charset="0"/>
                <a:ea typeface="SamsungOne-700" panose="020B0803030303020204" pitchFamily="34" charset="0"/>
              </a:rPr>
              <a:t>tâm</a:t>
            </a:r>
            <a:endParaRPr kumimoji="1" lang="en-US" altLang="ko-KR" sz="2000"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3"/>
              </a:buBlip>
              <a:defRPr/>
            </a:pPr>
            <a:r>
              <a:rPr lang="en-US" altLang="ko-KR" sz="2000" dirty="0">
                <a:solidFill>
                  <a:srgbClr val="A6A6A6"/>
                </a:solidFill>
                <a:latin typeface="SamsungOne-400" panose="020B0503030303020204" pitchFamily="34" charset="0"/>
                <a:ea typeface="SamsungOne-400" panose="020B0503030303020204" pitchFamily="34" charset="0"/>
              </a:rPr>
              <a:t>3.3. </a:t>
            </a:r>
            <a:r>
              <a:rPr lang="vi-VN" altLang="ko-KR" sz="2000" dirty="0">
                <a:solidFill>
                  <a:srgbClr val="A6A6A6"/>
                </a:solidFill>
                <a:latin typeface="SamsungOne-400" panose="020B0503030303020204" pitchFamily="34" charset="0"/>
                <a:ea typeface="SamsungOne-400" panose="020B0503030303020204" pitchFamily="34" charset="0"/>
              </a:rPr>
              <a:t>Lý thuyết ước tính</a:t>
            </a:r>
            <a:endParaRPr lang="en-US" altLang="ko-KR" sz="2000" dirty="0">
              <a:solidFill>
                <a:srgbClr val="A6A6A6"/>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80515718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Định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lý</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giới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hạn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tâm</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03</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Thống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kê</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suy</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luận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p>
        </p:txBody>
      </p:sp>
      <p:sp>
        <p:nvSpPr>
          <p:cNvPr id="40" name="직사각형 39">
            <a:extLst>
              <a:ext uri="{FF2B5EF4-FFF2-40B4-BE49-F238E27FC236}">
                <a16:creationId xmlns:a16="http://schemas.microsoft.com/office/drawing/2014/main" id="{3A76204B-18F3-4CF1-ACE4-AFDF6C8ED0B9}"/>
              </a:ext>
            </a:extLst>
          </p:cNvPr>
          <p:cNvSpPr/>
          <p:nvPr/>
        </p:nvSpPr>
        <p:spPr>
          <a:xfrm>
            <a:off x="674556" y="2219443"/>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Bạn phải phân tích các mẫu vì việc tiếp cận tới quần thể là rất khó và không thể thực hiện được.</a:t>
            </a:r>
          </a:p>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muốn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rút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ra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luận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về</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quần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bằng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mẫu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quần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Tuy nhiên, bạn nên phân tích cẩn thận các </a:t>
            </a:r>
            <a:r>
              <a:rPr lang="vi-VN" altLang="ko-KR" sz="1300" b="1" dirty="0">
                <a:solidFill>
                  <a:srgbClr val="1429A0"/>
                </a:solidFill>
                <a:latin typeface="SamsungOne-400" panose="020B0503030303020204" pitchFamily="34" charset="0"/>
                <a:ea typeface="SamsungOne-400" panose="020B0503030303020204" pitchFamily="34" charset="0"/>
              </a:rPr>
              <a:t>trường hợp bất định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liên quan đến các mẫu. </a:t>
            </a:r>
          </a:p>
        </p:txBody>
      </p:sp>
      <p:sp>
        <p:nvSpPr>
          <p:cNvPr id="16" name="직사각형 15">
            <a:extLst>
              <a:ext uri="{FF2B5EF4-FFF2-40B4-BE49-F238E27FC236}">
                <a16:creationId xmlns:a16="http://schemas.microsoft.com/office/drawing/2014/main" id="{C5CA8154-703F-4AC8-8AB1-2FD53225D47E}"/>
              </a:ext>
            </a:extLst>
          </p:cNvPr>
          <p:cNvSpPr/>
          <p:nvPr/>
        </p:nvSpPr>
        <p:spPr>
          <a:xfrm>
            <a:off x="674556" y="3638050"/>
            <a:ext cx="8632825" cy="1253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Các tham số của quần thể là các thuộc tính của một quần thể cho trước. </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Có một quần thể: và mỗi tham số của quần thể được tính một lần.</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Thống kê mẫu là các thuộc tính của một mẫu cho trước.</a:t>
            </a:r>
          </a:p>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Về</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nguyên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tắc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lấy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mẫu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tính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cùng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thống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kê</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mẫu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nhiều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lần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17" name="직사각형 16">
            <a:extLst>
              <a:ext uri="{FF2B5EF4-FFF2-40B4-BE49-F238E27FC236}">
                <a16:creationId xmlns:a16="http://schemas.microsoft.com/office/drawing/2014/main" id="{7FC61B4F-1F43-4294-BDCF-4B6533D807F5}"/>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Quần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thể</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Mẫu</a:t>
            </a:r>
            <a:r>
              <a:rPr lang="en-US" altLang="ko-KR" sz="1400" dirty="0">
                <a:solidFill>
                  <a:schemeClr val="tx1"/>
                </a:solidFill>
                <a:latin typeface="SamsungOne-400" panose="020B0503030303020204" pitchFamily="34" charset="0"/>
                <a:ea typeface="SamsungOne-400" panose="020B0503030303020204" pitchFamily="34" charset="0"/>
              </a:rPr>
              <a:t>:</a:t>
            </a:r>
          </a:p>
        </p:txBody>
      </p:sp>
      <p:sp>
        <p:nvSpPr>
          <p:cNvPr id="18" name="직사각형 17">
            <a:extLst>
              <a:ext uri="{FF2B5EF4-FFF2-40B4-BE49-F238E27FC236}">
                <a16:creationId xmlns:a16="http://schemas.microsoft.com/office/drawing/2014/main" id="{401C8B9C-3085-4352-8A60-DBBB97F54E10}"/>
              </a:ext>
            </a:extLst>
          </p:cNvPr>
          <p:cNvSpPr/>
          <p:nvPr/>
        </p:nvSpPr>
        <p:spPr>
          <a:xfrm>
            <a:off x="558800" y="3320988"/>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tham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số</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quần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thể</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Thống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kê</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mẫu</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261380734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Định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lý</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giới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hạn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tâm</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03</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20" name="직사각형 19">
            <a:extLst>
              <a:ext uri="{FF2B5EF4-FFF2-40B4-BE49-F238E27FC236}">
                <a16:creationId xmlns:a16="http://schemas.microsoft.com/office/drawing/2014/main" id="{9380447E-F16E-4DE0-8059-4F9502F9062F}"/>
              </a:ext>
            </a:extLst>
          </p:cNvPr>
          <p:cNvSpPr/>
          <p:nvPr/>
        </p:nvSpPr>
        <p:spPr>
          <a:xfrm>
            <a:off x="675071" y="1700808"/>
            <a:ext cx="8632825" cy="1556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Chọn mẫu ngẫu nhiên đơn giản: các giá trị được chọn với xác suất bằng nhau có và không có thay thế. </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Chọn mẫu ngẫu nhiên có trọng số: các giá trị được chọn với các xác suất khác nhau.</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Chọn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mẫu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tổ</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phản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ánh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tỉ</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lệ</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tầng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Chọn mẫu hệ thống: các giá trị được chọn với một chu kỳ ngầm. </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Chọn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mẫu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cụm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Lấy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cụm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sp>
        <p:nvSpPr>
          <p:cNvPr id="9" name="직사각형 8">
            <a:extLst>
              <a:ext uri="{FF2B5EF4-FFF2-40B4-BE49-F238E27FC236}">
                <a16:creationId xmlns:a16="http://schemas.microsoft.com/office/drawing/2014/main" id="{22F0514B-1447-45F1-BEA3-4BC80B299967}"/>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Phương pháp chọn mẫu:</a:t>
            </a:r>
          </a:p>
        </p:txBody>
      </p:sp>
    </p:spTree>
    <p:extLst>
      <p:ext uri="{BB962C8B-B14F-4D97-AF65-F5344CB8AC3E}">
        <p14:creationId xmlns:p14="http://schemas.microsoft.com/office/powerpoint/2010/main" val="194424108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Định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lý</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giới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hạn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tâm</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03</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20" name="직사각형 19">
            <a:extLst>
              <a:ext uri="{FF2B5EF4-FFF2-40B4-BE49-F238E27FC236}">
                <a16:creationId xmlns:a16="http://schemas.microsoft.com/office/drawing/2014/main" id="{9380447E-F16E-4DE0-8059-4F9502F9062F}"/>
              </a:ext>
            </a:extLst>
          </p:cNvPr>
          <p:cNvSpPr/>
          <p:nvPr/>
        </p:nvSpPr>
        <p:spPr>
          <a:xfrm>
            <a:off x="675071" y="4814646"/>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b="1" dirty="0" err="1">
                <a:solidFill>
                  <a:srgbClr val="00B050"/>
                </a:solidFill>
                <a:latin typeface="SamsungOne-400" panose="020B0503030303020204" pitchFamily="34" charset="0"/>
                <a:ea typeface="SamsungOne-400" panose="020B0503030303020204" pitchFamily="34" charset="0"/>
              </a:rPr>
              <a:t>Liên</a:t>
            </a:r>
            <a:r>
              <a:rPr lang="en-US" altLang="ko-KR" sz="1300" b="1" dirty="0">
                <a:solidFill>
                  <a:srgbClr val="00B050"/>
                </a:solidFill>
                <a:latin typeface="SamsungOne-400" panose="020B0503030303020204" pitchFamily="34" charset="0"/>
                <a:ea typeface="SamsungOne-400" panose="020B0503030303020204" pitchFamily="34" charset="0"/>
              </a:rPr>
              <a:t> </a:t>
            </a:r>
            <a:r>
              <a:rPr lang="en-US" altLang="ko-KR" sz="1300" b="1" dirty="0" err="1">
                <a:solidFill>
                  <a:srgbClr val="00B050"/>
                </a:solidFill>
                <a:latin typeface="SamsungOne-400" panose="020B0503030303020204" pitchFamily="34" charset="0"/>
                <a:ea typeface="SamsungOne-400" panose="020B0503030303020204" pitchFamily="34" charset="0"/>
              </a:rPr>
              <a:t>kết</a:t>
            </a:r>
            <a:r>
              <a:rPr lang="en-US" altLang="ko-KR" sz="1300" b="1" dirty="0">
                <a:solidFill>
                  <a:srgbClr val="00B050"/>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thống</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kê</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mẫu</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với</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các</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tham</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số</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của</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quần</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thể</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thông</a:t>
            </a:r>
            <a:r>
              <a:rPr lang="en-US" altLang="ko-KR" sz="1300" dirty="0">
                <a:solidFill>
                  <a:schemeClr val="tx1"/>
                </a:solidFill>
                <a:latin typeface="SamsungOne-400" panose="020B0503030303020204" pitchFamily="34" charset="0"/>
                <a:ea typeface="SamsungOne-400" panose="020B0503030303020204" pitchFamily="34" charset="0"/>
              </a:rPr>
              <a:t> qua </a:t>
            </a:r>
            <a:r>
              <a:rPr lang="en-US" altLang="ko-KR" sz="1300" b="1" dirty="0" err="1">
                <a:solidFill>
                  <a:srgbClr val="FF0000"/>
                </a:solidFill>
                <a:latin typeface="SamsungOne-400" panose="020B0503030303020204" pitchFamily="34" charset="0"/>
                <a:ea typeface="SamsungOne-400" panose="020B0503030303020204" pitchFamily="34" charset="0"/>
              </a:rPr>
              <a:t>lý</a:t>
            </a:r>
            <a:r>
              <a:rPr lang="en-US" altLang="ko-KR" sz="1300" b="1" dirty="0">
                <a:solidFill>
                  <a:srgbClr val="FF0000"/>
                </a:solidFill>
                <a:latin typeface="SamsungOne-400" panose="020B0503030303020204" pitchFamily="34" charset="0"/>
                <a:ea typeface="SamsungOne-400" panose="020B0503030303020204" pitchFamily="34" charset="0"/>
              </a:rPr>
              <a:t> </a:t>
            </a:r>
            <a:r>
              <a:rPr lang="en-US" altLang="ko-KR" sz="1300" b="1" dirty="0" err="1">
                <a:solidFill>
                  <a:srgbClr val="FF0000"/>
                </a:solidFill>
                <a:latin typeface="SamsungOne-400" panose="020B0503030303020204" pitchFamily="34" charset="0"/>
                <a:ea typeface="SamsungOne-400" panose="020B0503030303020204" pitchFamily="34" charset="0"/>
              </a:rPr>
              <a:t>luận</a:t>
            </a:r>
            <a:r>
              <a:rPr lang="en-US" altLang="ko-KR" sz="1300" b="1" dirty="0">
                <a:solidFill>
                  <a:srgbClr val="FF0000"/>
                </a:solidFill>
                <a:latin typeface="SamsungOne-400" panose="020B0503030303020204" pitchFamily="34" charset="0"/>
                <a:ea typeface="SamsungOne-400" panose="020B0503030303020204" pitchFamily="34" charset="0"/>
              </a:rPr>
              <a:t> </a:t>
            </a:r>
            <a:r>
              <a:rPr lang="en-US" altLang="ko-KR" sz="1300" b="1" dirty="0" err="1">
                <a:solidFill>
                  <a:srgbClr val="FF0000"/>
                </a:solidFill>
                <a:latin typeface="SamsungOne-400" panose="020B0503030303020204" pitchFamily="34" charset="0"/>
                <a:ea typeface="SamsungOne-400" panose="020B0503030303020204" pitchFamily="34" charset="0"/>
              </a:rPr>
              <a:t>thống</a:t>
            </a:r>
            <a:r>
              <a:rPr lang="en-US" altLang="ko-KR" sz="1300" b="1" dirty="0">
                <a:solidFill>
                  <a:srgbClr val="FF0000"/>
                </a:solidFill>
                <a:latin typeface="SamsungOne-400" panose="020B0503030303020204" pitchFamily="34" charset="0"/>
                <a:ea typeface="SamsungOne-400" panose="020B0503030303020204" pitchFamily="34" charset="0"/>
              </a:rPr>
              <a:t> </a:t>
            </a:r>
            <a:r>
              <a:rPr lang="en-US" altLang="ko-KR" sz="1300" b="1" dirty="0" err="1">
                <a:solidFill>
                  <a:srgbClr val="FF0000"/>
                </a:solidFill>
                <a:latin typeface="SamsungOne-400" panose="020B0503030303020204" pitchFamily="34" charset="0"/>
                <a:ea typeface="SamsungOne-400" panose="020B0503030303020204" pitchFamily="34" charset="0"/>
              </a:rPr>
              <a:t>kê</a:t>
            </a:r>
            <a:r>
              <a:rPr lang="en-US" altLang="ko-KR" sz="1300" b="1" dirty="0">
                <a:solidFill>
                  <a:srgbClr val="FF0000"/>
                </a:solidFill>
                <a:latin typeface="SamsungOne-400" panose="020B0503030303020204" pitchFamily="34" charset="0"/>
                <a:ea typeface="SamsungOne-400" panose="020B0503030303020204" pitchFamily="34" charset="0"/>
              </a:rPr>
              <a:t>.</a:t>
            </a:r>
          </a:p>
        </p:txBody>
      </p:sp>
      <mc:AlternateContent xmlns:mc="http://schemas.openxmlformats.org/markup-compatibility/2006" xmlns:a14="http://schemas.microsoft.com/office/drawing/2010/main">
        <mc:Choice Requires="a14">
          <p:graphicFrame>
            <p:nvGraphicFramePr>
              <p:cNvPr id="9" name="Table 3">
                <a:extLst>
                  <a:ext uri="{FF2B5EF4-FFF2-40B4-BE49-F238E27FC236}">
                    <a16:creationId xmlns:a16="http://schemas.microsoft.com/office/drawing/2014/main" id="{FFBC71F2-56BC-4A5C-9A0D-6D4B3CA9D010}"/>
                  </a:ext>
                </a:extLst>
              </p:cNvPr>
              <p:cNvGraphicFramePr>
                <a:graphicFrameLocks noGrp="1"/>
              </p:cNvGraphicFramePr>
              <p:nvPr>
                <p:extLst>
                  <p:ext uri="{D42A27DB-BD31-4B8C-83A1-F6EECF244321}">
                    <p14:modId xmlns:p14="http://schemas.microsoft.com/office/powerpoint/2010/main" val="2125831748"/>
                  </p:ext>
                </p:extLst>
              </p:nvPr>
            </p:nvGraphicFramePr>
            <p:xfrm>
              <a:off x="711200" y="1773238"/>
              <a:ext cx="8632825" cy="2889317"/>
            </p:xfrm>
            <a:graphic>
              <a:graphicData uri="http://schemas.openxmlformats.org/drawingml/2006/table">
                <a:tbl>
                  <a:tblPr firstRow="1" bandRow="1">
                    <a:tableStyleId>{5940675A-B579-460E-94D1-54222C63F5DA}</a:tableStyleId>
                  </a:tblPr>
                  <a:tblGrid>
                    <a:gridCol w="1861741">
                      <a:extLst>
                        <a:ext uri="{9D8B030D-6E8A-4147-A177-3AD203B41FA5}">
                          <a16:colId xmlns:a16="http://schemas.microsoft.com/office/drawing/2014/main" val="20000"/>
                        </a:ext>
                      </a:extLst>
                    </a:gridCol>
                    <a:gridCol w="3380327">
                      <a:extLst>
                        <a:ext uri="{9D8B030D-6E8A-4147-A177-3AD203B41FA5}">
                          <a16:colId xmlns:a16="http://schemas.microsoft.com/office/drawing/2014/main" val="20001"/>
                        </a:ext>
                      </a:extLst>
                    </a:gridCol>
                    <a:gridCol w="3390757">
                      <a:extLst>
                        <a:ext uri="{9D8B030D-6E8A-4147-A177-3AD203B41FA5}">
                          <a16:colId xmlns:a16="http://schemas.microsoft.com/office/drawing/2014/main" val="20002"/>
                        </a:ext>
                      </a:extLst>
                    </a:gridCol>
                  </a:tblGrid>
                  <a:tr h="395008">
                    <a:tc>
                      <a:txBody>
                        <a:bodyPr/>
                        <a:lstStyle/>
                        <a:p>
                          <a:pPr algn="ctr"/>
                          <a:endParaRPr lang="en-US" dirty="0">
                            <a:latin typeface="Times New Roman" panose="02020603050405020304" pitchFamily="18"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1" hangingPunct="1"/>
                          <a:r>
                            <a:rPr lang="vi-VN" altLang="ko-KR" sz="1400" b="1"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Quần thể</a:t>
                          </a:r>
                          <a:endParaRPr lang="en-US" sz="1400" b="1"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1" hangingPunct="1"/>
                          <a:r>
                            <a:rPr lang="vi-VN" sz="1400" b="1"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Mẫu</a:t>
                          </a:r>
                          <a:endParaRPr lang="en-US" sz="1400" b="1"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400494">
                    <a:tc>
                      <a:txBody>
                        <a:bodyPr/>
                        <a:lstStyle/>
                        <a:p>
                          <a:pPr marL="0" algn="ctr" defTabSz="914400" rtl="0" eaLnBrk="1" latinLnBrk="1" hangingPunct="1"/>
                          <a:r>
                            <a:rPr lang="vi-VN"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Kịch thước</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i="1" dirty="0">
                              <a:gradFill>
                                <a:gsLst>
                                  <a:gs pos="0">
                                    <a:schemeClr val="tx1">
                                      <a:lumMod val="85000"/>
                                      <a:lumOff val="15000"/>
                                    </a:schemeClr>
                                  </a:gs>
                                  <a:gs pos="100000">
                                    <a:schemeClr val="tx1">
                                      <a:lumMod val="85000"/>
                                      <a:lumOff val="15000"/>
                                    </a:schemeClr>
                                  </a:gs>
                                </a:gsLst>
                                <a:lin ang="5400000" scaled="1"/>
                              </a:gradFill>
                              <a:latin typeface="Times New Roman" panose="02020603050405020304" pitchFamily="18" charset="0"/>
                              <a:cs typeface="Times New Roman" panose="02020603050405020304" pitchFamily="18" charset="0"/>
                            </a:rPr>
                            <a:t>N</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i="1" dirty="0">
                              <a:gradFill>
                                <a:gsLst>
                                  <a:gs pos="0">
                                    <a:schemeClr val="tx1">
                                      <a:lumMod val="85000"/>
                                      <a:lumOff val="15000"/>
                                    </a:schemeClr>
                                  </a:gs>
                                  <a:gs pos="100000">
                                    <a:schemeClr val="tx1">
                                      <a:lumMod val="85000"/>
                                      <a:lumOff val="15000"/>
                                    </a:schemeClr>
                                  </a:gs>
                                </a:gsLst>
                                <a:lin ang="5400000" scaled="1"/>
                              </a:gradFill>
                              <a:latin typeface="Times New Roman" panose="02020603050405020304" pitchFamily="18" charset="0"/>
                              <a:cs typeface="Times New Roman" panose="02020603050405020304" pitchFamily="18" charset="0"/>
                            </a:rPr>
                            <a:t>n</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701276">
                    <a:tc>
                      <a:txBody>
                        <a:bodyPr/>
                        <a:lstStyle/>
                        <a:p>
                          <a:pPr marL="0" algn="ctr" defTabSz="914400" rtl="0" eaLnBrk="1" latinLnBrk="1" hangingPunct="1"/>
                          <a:r>
                            <a:rPr lang="vi-VN"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Trung bình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𝜇</m:t>
                                </m:r>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ctrlP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𝑖</m:t>
                                        </m:r>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=1</m:t>
                                        </m:r>
                                      </m:sub>
                                      <m:sup>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𝑁</m:t>
                                        </m:r>
                                      </m:sup>
                                      <m:e>
                                        <m:sSub>
                                          <m:sSubPr>
                                            <m:ctrlP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ctrlPr>
                                          </m:sSubPr>
                                          <m:e>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𝑥</m:t>
                                            </m:r>
                                          </m:e>
                                          <m:sub>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𝑖</m:t>
                                            </m:r>
                                          </m:sub>
                                        </m:sSub>
                                      </m:e>
                                    </m:nary>
                                  </m:num>
                                  <m:den>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𝑁</m:t>
                                    </m:r>
                                  </m:den>
                                </m:f>
                              </m:oMath>
                            </m:oMathPara>
                          </a14:m>
                          <a:endParaRPr lang="en-US" dirty="0">
                            <a:gradFill>
                              <a:gsLst>
                                <a:gs pos="0">
                                  <a:schemeClr val="tx1">
                                    <a:lumMod val="85000"/>
                                    <a:lumOff val="15000"/>
                                  </a:schemeClr>
                                </a:gs>
                                <a:gs pos="100000">
                                  <a:schemeClr val="tx1">
                                    <a:lumMod val="85000"/>
                                    <a:lumOff val="15000"/>
                                  </a:schemeClr>
                                </a:gs>
                              </a:gsLst>
                              <a:lin ang="5400000" scaled="1"/>
                            </a:gradFill>
                            <a:latin typeface="Times New Roman" panose="02020603050405020304" pitchFamily="18"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ctrlPr>
                                  </m:accPr>
                                  <m:e>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𝑥</m:t>
                                    </m:r>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 </m:t>
                                    </m:r>
                                  </m:e>
                                </m:acc>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ctrlP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𝑖</m:t>
                                        </m:r>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=1</m:t>
                                        </m:r>
                                      </m:sub>
                                      <m:sup>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𝑛</m:t>
                                        </m:r>
                                      </m:sup>
                                      <m:e>
                                        <m:sSub>
                                          <m:sSubPr>
                                            <m:ctrlP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ctrlPr>
                                          </m:sSubPr>
                                          <m:e>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𝑥</m:t>
                                            </m:r>
                                          </m:e>
                                          <m:sub>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𝑖</m:t>
                                            </m:r>
                                          </m:sub>
                                        </m:sSub>
                                      </m:e>
                                    </m:nary>
                                  </m:num>
                                  <m:den>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𝑛</m:t>
                                    </m:r>
                                  </m:den>
                                </m:f>
                              </m:oMath>
                            </m:oMathPara>
                          </a14:m>
                          <a:endParaRPr lang="en-US" dirty="0">
                            <a:gradFill>
                              <a:gsLst>
                                <a:gs pos="0">
                                  <a:schemeClr val="tx1">
                                    <a:lumMod val="85000"/>
                                    <a:lumOff val="15000"/>
                                  </a:schemeClr>
                                </a:gs>
                                <a:gs pos="100000">
                                  <a:schemeClr val="tx1">
                                    <a:lumMod val="85000"/>
                                    <a:lumOff val="15000"/>
                                  </a:schemeClr>
                                </a:gs>
                              </a:gsLst>
                              <a:lin ang="5400000" scaled="1"/>
                            </a:gradFill>
                            <a:latin typeface="Times New Roman" panose="02020603050405020304" pitchFamily="18"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701276">
                    <a:tc>
                      <a:txBody>
                        <a:bodyPr/>
                        <a:lstStyle/>
                        <a:p>
                          <a:pPr marL="0" algn="ctr" defTabSz="914400" rtl="0" eaLnBrk="1" latinLnBrk="1" hangingPunct="1"/>
                          <a:r>
                            <a:rPr lang="vi-VN"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Phương sai</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ctrlPr>
                                  </m:sSupPr>
                                  <m:e>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𝜎</m:t>
                                    </m:r>
                                  </m:e>
                                  <m:sup>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2</m:t>
                                    </m:r>
                                  </m:sup>
                                </m:sSup>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ctrlP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𝑖</m:t>
                                        </m:r>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=1</m:t>
                                        </m:r>
                                      </m:sub>
                                      <m:sup>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𝑁</m:t>
                                        </m:r>
                                      </m:sup>
                                      <m:e>
                                        <m:sSup>
                                          <m:sSupPr>
                                            <m:ctrlP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ctrlPr>
                                                  </m:sSubPr>
                                                  <m:e>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𝑥</m:t>
                                                    </m:r>
                                                  </m:e>
                                                  <m:sub>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𝑖</m:t>
                                                    </m:r>
                                                  </m:sub>
                                                </m:sSub>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m:t>
                                                </m:r>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𝜇</m:t>
                                                </m:r>
                                              </m:e>
                                            </m:d>
                                          </m:e>
                                          <m:sup>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2</m:t>
                                            </m:r>
                                          </m:sup>
                                        </m:sSup>
                                      </m:e>
                                    </m:nary>
                                  </m:num>
                                  <m:den>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𝑁</m:t>
                                    </m:r>
                                  </m:den>
                                </m:f>
                              </m:oMath>
                            </m:oMathPara>
                          </a14:m>
                          <a:endParaRPr lang="en-US" dirty="0">
                            <a:gradFill>
                              <a:gsLst>
                                <a:gs pos="0">
                                  <a:schemeClr val="tx1">
                                    <a:lumMod val="85000"/>
                                    <a:lumOff val="15000"/>
                                  </a:schemeClr>
                                </a:gs>
                                <a:gs pos="100000">
                                  <a:schemeClr val="tx1">
                                    <a:lumMod val="85000"/>
                                    <a:lumOff val="15000"/>
                                  </a:schemeClr>
                                </a:gs>
                              </a:gsLst>
                              <a:lin ang="5400000" scaled="1"/>
                            </a:gradFill>
                            <a:latin typeface="Times New Roman" panose="02020603050405020304" pitchFamily="18"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ctrlPr>
                                  </m:sSupPr>
                                  <m:e>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𝑠</m:t>
                                    </m:r>
                                  </m:e>
                                  <m:sup>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2</m:t>
                                    </m:r>
                                  </m:sup>
                                </m:sSup>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ctrlP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𝑖</m:t>
                                        </m:r>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=1</m:t>
                                        </m:r>
                                      </m:sub>
                                      <m:sup>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𝑛</m:t>
                                        </m:r>
                                      </m:sup>
                                      <m:e>
                                        <m:sSup>
                                          <m:sSupPr>
                                            <m:ctrlP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ctrlPr>
                                                  </m:sSubPr>
                                                  <m:e>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𝑥</m:t>
                                                    </m:r>
                                                  </m:e>
                                                  <m:sub>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𝑖</m:t>
                                                    </m:r>
                                                  </m:sub>
                                                </m:sSub>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m:t>
                                                </m:r>
                                                <m:acc>
                                                  <m:accPr>
                                                    <m:chr m:val="̅"/>
                                                    <m:ctrlP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ctrlPr>
                                                  </m:accPr>
                                                  <m:e>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𝑥</m:t>
                                                    </m:r>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 </m:t>
                                                    </m:r>
                                                  </m:e>
                                                </m:acc>
                                              </m:e>
                                            </m:d>
                                          </m:e>
                                          <m:sup>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2</m:t>
                                            </m:r>
                                          </m:sup>
                                        </m:sSup>
                                      </m:e>
                                    </m:nary>
                                  </m:num>
                                  <m:den>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𝑛</m:t>
                                    </m:r>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−1</m:t>
                                    </m:r>
                                  </m:den>
                                </m:f>
                              </m:oMath>
                            </m:oMathPara>
                          </a14:m>
                          <a:endParaRPr lang="en-US" dirty="0">
                            <a:gradFill>
                              <a:gsLst>
                                <a:gs pos="0">
                                  <a:schemeClr val="tx1">
                                    <a:lumMod val="85000"/>
                                    <a:lumOff val="15000"/>
                                  </a:schemeClr>
                                </a:gs>
                                <a:gs pos="100000">
                                  <a:schemeClr val="tx1">
                                    <a:lumMod val="85000"/>
                                    <a:lumOff val="15000"/>
                                  </a:schemeClr>
                                </a:gs>
                              </a:gsLst>
                              <a:lin ang="5400000" scaled="1"/>
                            </a:gradFill>
                            <a:latin typeface="Times New Roman" panose="02020603050405020304" pitchFamily="18"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691263">
                    <a:tc>
                      <a:txBody>
                        <a:bodyPr/>
                        <a:lstStyle/>
                        <a:p>
                          <a:pPr marL="0" algn="ctr" defTabSz="914400" rtl="0" eaLnBrk="1" latinLnBrk="1" hangingPunct="1"/>
                          <a:r>
                            <a:rPr lang="vi-VN"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Độ lệch chuẩn</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𝜎</m:t>
                                </m:r>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m:t>
                                </m:r>
                                <m:rad>
                                  <m:radPr>
                                    <m:degHide m:val="on"/>
                                    <m:ctrlP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ctrlPr>
                                  </m:radPr>
                                  <m:deg/>
                                  <m:e>
                                    <m:sSup>
                                      <m:sSupPr>
                                        <m:ctrlP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ctrlPr>
                                      </m:sSupPr>
                                      <m:e>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𝜎</m:t>
                                        </m:r>
                                      </m:e>
                                      <m:sup>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2</m:t>
                                        </m:r>
                                      </m:sup>
                                    </m:sSup>
                                  </m:e>
                                </m:rad>
                              </m:oMath>
                            </m:oMathPara>
                          </a14:m>
                          <a:endParaRPr lang="en-US" dirty="0">
                            <a:gradFill>
                              <a:gsLst>
                                <a:gs pos="0">
                                  <a:schemeClr val="tx1">
                                    <a:lumMod val="85000"/>
                                    <a:lumOff val="15000"/>
                                  </a:schemeClr>
                                </a:gs>
                                <a:gs pos="100000">
                                  <a:schemeClr val="tx1">
                                    <a:lumMod val="85000"/>
                                    <a:lumOff val="15000"/>
                                  </a:schemeClr>
                                </a:gs>
                              </a:gsLst>
                              <a:lin ang="5400000" scaled="1"/>
                            </a:gradFill>
                            <a:latin typeface="Times New Roman" panose="02020603050405020304" pitchFamily="18"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𝑠</m:t>
                                </m:r>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m:t>
                                </m:r>
                                <m:rad>
                                  <m:radPr>
                                    <m:degHide m:val="on"/>
                                    <m:ctrlP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ctrlPr>
                                  </m:radPr>
                                  <m:deg/>
                                  <m:e>
                                    <m:sSup>
                                      <m:sSupPr>
                                        <m:ctrlP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ctrlPr>
                                      </m:sSupPr>
                                      <m:e>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𝑠</m:t>
                                        </m:r>
                                      </m:e>
                                      <m:sup>
                                        <m:r>
                                          <a:rPr lang="en-US" b="0" i="1"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2</m:t>
                                        </m:r>
                                      </m:sup>
                                    </m:sSup>
                                  </m:e>
                                </m:rad>
                              </m:oMath>
                            </m:oMathPara>
                          </a14:m>
                          <a:endParaRPr lang="en-US" dirty="0">
                            <a:gradFill>
                              <a:gsLst>
                                <a:gs pos="0">
                                  <a:schemeClr val="tx1">
                                    <a:lumMod val="85000"/>
                                    <a:lumOff val="15000"/>
                                  </a:schemeClr>
                                </a:gs>
                                <a:gs pos="100000">
                                  <a:schemeClr val="tx1">
                                    <a:lumMod val="85000"/>
                                    <a:lumOff val="15000"/>
                                  </a:schemeClr>
                                </a:gs>
                              </a:gsLst>
                              <a:lin ang="5400000" scaled="1"/>
                            </a:gradFill>
                            <a:latin typeface="Times New Roman" panose="02020603050405020304" pitchFamily="18"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mc:Choice>
        <mc:Fallback xmlns="">
          <p:graphicFrame>
            <p:nvGraphicFramePr>
              <p:cNvPr id="9" name="Table 3">
                <a:extLst>
                  <a:ext uri="{FF2B5EF4-FFF2-40B4-BE49-F238E27FC236}">
                    <a16:creationId xmlns:a16="http://schemas.microsoft.com/office/drawing/2014/main" id="{FFBC71F2-56BC-4A5C-9A0D-6D4B3CA9D010}"/>
                  </a:ext>
                </a:extLst>
              </p:cNvPr>
              <p:cNvGraphicFramePr>
                <a:graphicFrameLocks noGrp="1"/>
              </p:cNvGraphicFramePr>
              <p:nvPr>
                <p:extLst>
                  <p:ext uri="{D42A27DB-BD31-4B8C-83A1-F6EECF244321}">
                    <p14:modId xmlns:p14="http://schemas.microsoft.com/office/powerpoint/2010/main" val="2125831748"/>
                  </p:ext>
                </p:extLst>
              </p:nvPr>
            </p:nvGraphicFramePr>
            <p:xfrm>
              <a:off x="711200" y="1773238"/>
              <a:ext cx="8632825" cy="2889317"/>
            </p:xfrm>
            <a:graphic>
              <a:graphicData uri="http://schemas.openxmlformats.org/drawingml/2006/table">
                <a:tbl>
                  <a:tblPr firstRow="1" bandRow="1">
                    <a:tableStyleId>{5940675A-B579-460E-94D1-54222C63F5DA}</a:tableStyleId>
                  </a:tblPr>
                  <a:tblGrid>
                    <a:gridCol w="1861741">
                      <a:extLst>
                        <a:ext uri="{9D8B030D-6E8A-4147-A177-3AD203B41FA5}">
                          <a16:colId xmlns:a16="http://schemas.microsoft.com/office/drawing/2014/main" val="20000"/>
                        </a:ext>
                      </a:extLst>
                    </a:gridCol>
                    <a:gridCol w="3380327">
                      <a:extLst>
                        <a:ext uri="{9D8B030D-6E8A-4147-A177-3AD203B41FA5}">
                          <a16:colId xmlns:a16="http://schemas.microsoft.com/office/drawing/2014/main" val="20001"/>
                        </a:ext>
                      </a:extLst>
                    </a:gridCol>
                    <a:gridCol w="3390757">
                      <a:extLst>
                        <a:ext uri="{9D8B030D-6E8A-4147-A177-3AD203B41FA5}">
                          <a16:colId xmlns:a16="http://schemas.microsoft.com/office/drawing/2014/main" val="20002"/>
                        </a:ext>
                      </a:extLst>
                    </a:gridCol>
                  </a:tblGrid>
                  <a:tr h="395008">
                    <a:tc>
                      <a:txBody>
                        <a:bodyPr/>
                        <a:lstStyle/>
                        <a:p>
                          <a:pPr algn="ctr"/>
                          <a:endParaRPr lang="en-US" dirty="0">
                            <a:latin typeface="Times New Roman" panose="02020603050405020304" pitchFamily="18"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1" hangingPunct="1"/>
                          <a:r>
                            <a:rPr lang="vi-VN" altLang="ko-KR" sz="1400" b="1"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Quần thể</a:t>
                          </a:r>
                          <a:endParaRPr lang="en-US" sz="1400" b="1"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1" hangingPunct="1"/>
                          <a:r>
                            <a:rPr lang="vi-VN" sz="1400" b="1"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Mẫu</a:t>
                          </a:r>
                          <a:endParaRPr lang="en-US" sz="1400" b="1"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400494">
                    <a:tc>
                      <a:txBody>
                        <a:bodyPr/>
                        <a:lstStyle/>
                        <a:p>
                          <a:pPr marL="0" algn="ctr" defTabSz="914400" rtl="0" eaLnBrk="1" latinLnBrk="1" hangingPunct="1"/>
                          <a:r>
                            <a:rPr lang="vi-VN"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Kịch thước</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i="1" dirty="0">
                              <a:gradFill>
                                <a:gsLst>
                                  <a:gs pos="0">
                                    <a:schemeClr val="tx1">
                                      <a:lumMod val="85000"/>
                                      <a:lumOff val="15000"/>
                                    </a:schemeClr>
                                  </a:gs>
                                  <a:gs pos="100000">
                                    <a:schemeClr val="tx1">
                                      <a:lumMod val="85000"/>
                                      <a:lumOff val="15000"/>
                                    </a:schemeClr>
                                  </a:gs>
                                </a:gsLst>
                                <a:lin ang="5400000" scaled="1"/>
                              </a:gradFill>
                              <a:latin typeface="Times New Roman" panose="02020603050405020304" pitchFamily="18" charset="0"/>
                              <a:cs typeface="Times New Roman" panose="02020603050405020304" pitchFamily="18" charset="0"/>
                            </a:rPr>
                            <a:t>N</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i="1" dirty="0">
                              <a:gradFill>
                                <a:gsLst>
                                  <a:gs pos="0">
                                    <a:schemeClr val="tx1">
                                      <a:lumMod val="85000"/>
                                      <a:lumOff val="15000"/>
                                    </a:schemeClr>
                                  </a:gs>
                                  <a:gs pos="100000">
                                    <a:schemeClr val="tx1">
                                      <a:lumMod val="85000"/>
                                      <a:lumOff val="15000"/>
                                    </a:schemeClr>
                                  </a:gs>
                                </a:gsLst>
                                <a:lin ang="5400000" scaled="1"/>
                              </a:gradFill>
                              <a:latin typeface="Times New Roman" panose="02020603050405020304" pitchFamily="18" charset="0"/>
                              <a:cs typeface="Times New Roman" panose="02020603050405020304" pitchFamily="18" charset="0"/>
                            </a:rPr>
                            <a:t>n</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701276">
                    <a:tc>
                      <a:txBody>
                        <a:bodyPr/>
                        <a:lstStyle/>
                        <a:p>
                          <a:pPr marL="0" algn="ctr" defTabSz="914400" rtl="0" eaLnBrk="1" latinLnBrk="1" hangingPunct="1"/>
                          <a:r>
                            <a:rPr lang="vi-VN"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Trung bình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55235" t="-114783" r="-100722" b="-200000"/>
                          </a:stretch>
                        </a:blipFill>
                      </a:tcPr>
                    </a:tc>
                    <a:tc>
                      <a:txBody>
                        <a:bodyPr/>
                        <a:lstStyle/>
                        <a:p>
                          <a:endParaRPr lang="en-US"/>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154399" t="-114783" r="-180" b="-200000"/>
                          </a:stretch>
                        </a:blipFill>
                      </a:tcPr>
                    </a:tc>
                    <a:extLst>
                      <a:ext uri="{0D108BD9-81ED-4DB2-BD59-A6C34878D82A}">
                        <a16:rowId xmlns:a16="http://schemas.microsoft.com/office/drawing/2014/main" val="10002"/>
                      </a:ext>
                    </a:extLst>
                  </a:tr>
                  <a:tr h="701276">
                    <a:tc>
                      <a:txBody>
                        <a:bodyPr/>
                        <a:lstStyle/>
                        <a:p>
                          <a:pPr marL="0" algn="ctr" defTabSz="914400" rtl="0" eaLnBrk="1" latinLnBrk="1" hangingPunct="1"/>
                          <a:r>
                            <a:rPr lang="vi-VN"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Phương sai</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55235" t="-214783" r="-100722" b="-100000"/>
                          </a:stretch>
                        </a:blipFill>
                      </a:tcPr>
                    </a:tc>
                    <a:tc>
                      <a:txBody>
                        <a:bodyPr/>
                        <a:lstStyle/>
                        <a:p>
                          <a:endParaRPr lang="en-US"/>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154399" t="-214783" r="-180" b="-100000"/>
                          </a:stretch>
                        </a:blipFill>
                      </a:tcPr>
                    </a:tc>
                    <a:extLst>
                      <a:ext uri="{0D108BD9-81ED-4DB2-BD59-A6C34878D82A}">
                        <a16:rowId xmlns:a16="http://schemas.microsoft.com/office/drawing/2014/main" val="10003"/>
                      </a:ext>
                    </a:extLst>
                  </a:tr>
                  <a:tr h="691263">
                    <a:tc>
                      <a:txBody>
                        <a:bodyPr/>
                        <a:lstStyle/>
                        <a:p>
                          <a:pPr marL="0" algn="ctr" defTabSz="914400" rtl="0" eaLnBrk="1" latinLnBrk="1" hangingPunct="1"/>
                          <a:r>
                            <a:rPr lang="vi-VN"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Độ lệch chuẩn</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55235" t="-317544" r="-100722" b="-877"/>
                          </a:stretch>
                        </a:blipFill>
                      </a:tcPr>
                    </a:tc>
                    <a:tc>
                      <a:txBody>
                        <a:bodyPr/>
                        <a:lstStyle/>
                        <a:p>
                          <a:endParaRPr lang="en-US"/>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154399" t="-317544" r="-180" b="-877"/>
                          </a:stretch>
                        </a:blipFill>
                      </a:tcPr>
                    </a:tc>
                    <a:extLst>
                      <a:ext uri="{0D108BD9-81ED-4DB2-BD59-A6C34878D82A}">
                        <a16:rowId xmlns:a16="http://schemas.microsoft.com/office/drawing/2014/main" val="10004"/>
                      </a:ext>
                    </a:extLst>
                  </a:tr>
                </a:tbl>
              </a:graphicData>
            </a:graphic>
          </p:graphicFrame>
        </mc:Fallback>
      </mc:AlternateContent>
      <p:sp>
        <p:nvSpPr>
          <p:cNvPr id="10" name="직사각형 9">
            <a:extLst>
              <a:ext uri="{FF2B5EF4-FFF2-40B4-BE49-F238E27FC236}">
                <a16:creationId xmlns:a16="http://schemas.microsoft.com/office/drawing/2014/main" id="{77A38635-E2D4-4AC8-A631-65B27DFA70E3}"/>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tham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số</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quần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thể</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Thống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kê</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mẫu</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99382282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Định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lý</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giới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hạn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tâm</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03</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Định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lý</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giới</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hạn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trung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tâm</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p>
        </p:txBody>
      </p: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3A76204B-18F3-4CF1-ACE4-AFDF6C8ED0B9}"/>
                  </a:ext>
                </a:extLst>
              </p:cNvPr>
              <p:cNvSpPr/>
              <p:nvPr/>
            </p:nvSpPr>
            <p:spPr>
              <a:xfrm>
                <a:off x="675071" y="2219443"/>
                <a:ext cx="8632825" cy="663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Hãy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tung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đồng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xu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hai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lần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nhóm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thành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mẫu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rgbClr val="1429A0"/>
                    </a:solidFill>
                    <a:latin typeface="SamsungOne-400" panose="020B0503030303020204" pitchFamily="34" charset="0"/>
                    <a:ea typeface="SamsungOne-400" panose="020B0503030303020204" pitchFamily="34" charset="0"/>
                  </a:rPr>
                  <a:t>𝑛</a:t>
                </a:r>
                <a:r>
                  <a:rPr lang="en-US" altLang="ko-KR" sz="1300" dirty="0">
                    <a:solidFill>
                      <a:srgbClr val="1429A0"/>
                    </a:solidFill>
                    <a:latin typeface="SamsungOne-400" panose="020B0503030303020204" pitchFamily="34" charset="0"/>
                    <a:ea typeface="SamsungOne-400" panose="020B0503030303020204" pitchFamily="34" charset="0"/>
                  </a:rPr>
                  <a:t>=2</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Ta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𝑇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0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𝐻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=1. </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Vì ta chọn nhiều mẫu nên các số trung bình tương ứng của chúng 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acc>
                      <m:accPr>
                        <m:chr m:val="̅"/>
                        <m:ctrlPr>
                          <a:rPr lang="en-US" altLang="ko-KR" sz="1400" i="1" smtClean="0">
                            <a:solidFill>
                              <a:schemeClr val="tx1">
                                <a:lumMod val="85000"/>
                                <a:lumOff val="15000"/>
                              </a:schemeClr>
                            </a:solidFill>
                            <a:latin typeface="Cambria Math" panose="02040503050406030204" pitchFamily="18" charset="0"/>
                            <a:cs typeface="Times New Roman" panose="02020603050405020304" pitchFamily="18" charset="0"/>
                          </a:rPr>
                        </m:ctrlPr>
                      </m:accPr>
                      <m:e>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𝑥</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e>
                    </m:acc>
                  </m:oMath>
                </a14:m>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400" dirty="0">
                    <a:cs typeface="Times New Roman" panose="02020603050405020304" pitchFamily="18" charset="0"/>
                  </a:rPr>
                  <a:t> </a:t>
                </a:r>
                <a14:m>
                  <m:oMath xmlns:m="http://schemas.openxmlformats.org/officeDocument/2006/math">
                    <m:acc>
                      <m:accPr>
                        <m:chr m:val="̅"/>
                        <m:ctrlPr>
                          <a:rPr lang="en-US" altLang="ko-KR" sz="1400" i="1" smtClean="0">
                            <a:solidFill>
                              <a:schemeClr val="tx1">
                                <a:lumMod val="85000"/>
                                <a:lumOff val="15000"/>
                              </a:schemeClr>
                            </a:solidFill>
                            <a:latin typeface="Cambria Math" panose="02040503050406030204" pitchFamily="18" charset="0"/>
                            <a:cs typeface="Times New Roman" panose="02020603050405020304" pitchFamily="18" charset="0"/>
                          </a:rPr>
                        </m:ctrlPr>
                      </m:accPr>
                      <m:e>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𝑥</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2</m:t>
                            </m:r>
                          </m:sub>
                        </m:sSub>
                      </m:e>
                    </m:acc>
                  </m:oMath>
                </a14:m>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400" dirty="0">
                    <a:cs typeface="Times New Roman" panose="02020603050405020304" pitchFamily="18" charset="0"/>
                  </a:rPr>
                  <a:t> </a:t>
                </a:r>
                <a14:m>
                  <m:oMath xmlns:m="http://schemas.openxmlformats.org/officeDocument/2006/math">
                    <m:acc>
                      <m:accPr>
                        <m:chr m:val="̅"/>
                        <m:ctrlPr>
                          <a:rPr lang="en-US" altLang="ko-KR" sz="1400" i="1" smtClean="0">
                            <a:solidFill>
                              <a:schemeClr val="tx1">
                                <a:lumMod val="85000"/>
                                <a:lumOff val="15000"/>
                              </a:schemeClr>
                            </a:solidFill>
                            <a:latin typeface="Cambria Math" panose="02040503050406030204" pitchFamily="18" charset="0"/>
                            <a:cs typeface="Times New Roman" panose="02020603050405020304" pitchFamily="18" charset="0"/>
                          </a:rPr>
                        </m:ctrlPr>
                      </m:accPr>
                      <m:e>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𝑥</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3</m:t>
                            </m:r>
                          </m:sub>
                        </m:sSub>
                      </m:e>
                    </m:acc>
                  </m:oMath>
                </a14:m>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mc:Choice>
        <mc:Fallback xmlns="">
          <p:sp>
            <p:nvSpPr>
              <p:cNvPr id="40" name="직사각형 39">
                <a:extLst>
                  <a:ext uri="{FF2B5EF4-FFF2-40B4-BE49-F238E27FC236}">
                    <a16:creationId xmlns:a16="http://schemas.microsoft.com/office/drawing/2014/main" id="{3A76204B-18F3-4CF1-ACE4-AFDF6C8ED0B9}"/>
                  </a:ext>
                </a:extLst>
              </p:cNvPr>
              <p:cNvSpPr>
                <a:spLocks noRot="1" noChangeAspect="1" noMove="1" noResize="1" noEditPoints="1" noAdjustHandles="1" noChangeArrowheads="1" noChangeShapeType="1" noTextEdit="1"/>
              </p:cNvSpPr>
              <p:nvPr/>
            </p:nvSpPr>
            <p:spPr>
              <a:xfrm>
                <a:off x="675071" y="2219443"/>
                <a:ext cx="8632825" cy="663497"/>
              </a:xfrm>
              <a:prstGeom prst="rect">
                <a:avLst/>
              </a:prstGeom>
              <a:blipFill>
                <a:blip r:embed="rId3"/>
                <a:stretch>
                  <a:fillRect l="-71"/>
                </a:stretch>
              </a:blipFill>
              <a:ln>
                <a:noFill/>
              </a:ln>
            </p:spPr>
            <p:txBody>
              <a:bodyPr/>
              <a:lstStyle/>
              <a:p>
                <a:r>
                  <a:rPr lang="en-US">
                    <a:noFill/>
                  </a:rPr>
                  <a:t> </a:t>
                </a:r>
              </a:p>
            </p:txBody>
          </p:sp>
        </mc:Fallback>
      </mc:AlternateContent>
      <p:sp>
        <p:nvSpPr>
          <p:cNvPr id="17" name="사각형: 둥근 모서리 2">
            <a:extLst>
              <a:ext uri="{FF2B5EF4-FFF2-40B4-BE49-F238E27FC236}">
                <a16:creationId xmlns:a16="http://schemas.microsoft.com/office/drawing/2014/main" id="{F80A3EE4-6F3E-4972-9EA1-A58CA619DE8D}"/>
              </a:ext>
            </a:extLst>
          </p:cNvPr>
          <p:cNvSpPr/>
          <p:nvPr/>
        </p:nvSpPr>
        <p:spPr>
          <a:xfrm>
            <a:off x="847507" y="3000361"/>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mc:AlternateContent xmlns:mc="http://schemas.openxmlformats.org/markup-compatibility/2006" xmlns:a14="http://schemas.microsoft.com/office/drawing/2010/main">
        <mc:Choice Requires="a14">
          <p:graphicFrame>
            <p:nvGraphicFramePr>
              <p:cNvPr id="18" name="Table 5">
                <a:extLst>
                  <a:ext uri="{FF2B5EF4-FFF2-40B4-BE49-F238E27FC236}">
                    <a16:creationId xmlns:a16="http://schemas.microsoft.com/office/drawing/2014/main" id="{56310C23-24D7-4F4B-96C2-94D70249C559}"/>
                  </a:ext>
                </a:extLst>
              </p:cNvPr>
              <p:cNvGraphicFramePr>
                <a:graphicFrameLocks noGrp="1"/>
              </p:cNvGraphicFramePr>
              <p:nvPr>
                <p:extLst>
                  <p:ext uri="{D42A27DB-BD31-4B8C-83A1-F6EECF244321}">
                    <p14:modId xmlns:p14="http://schemas.microsoft.com/office/powerpoint/2010/main" val="115228279"/>
                  </p:ext>
                </p:extLst>
              </p:nvPr>
            </p:nvGraphicFramePr>
            <p:xfrm>
              <a:off x="1423020" y="3008374"/>
              <a:ext cx="3168352" cy="2528886"/>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20000"/>
                        </a:ext>
                      </a:extLst>
                    </a:gridCol>
                    <a:gridCol w="1152129">
                      <a:extLst>
                        <a:ext uri="{9D8B030D-6E8A-4147-A177-3AD203B41FA5}">
                          <a16:colId xmlns:a16="http://schemas.microsoft.com/office/drawing/2014/main" val="20001"/>
                        </a:ext>
                      </a:extLst>
                    </a:gridCol>
                    <a:gridCol w="1224135">
                      <a:extLst>
                        <a:ext uri="{9D8B030D-6E8A-4147-A177-3AD203B41FA5}">
                          <a16:colId xmlns:a16="http://schemas.microsoft.com/office/drawing/2014/main" val="20002"/>
                        </a:ext>
                      </a:extLst>
                    </a:gridCol>
                  </a:tblGrid>
                  <a:tr h="421481">
                    <a:tc>
                      <a:txBody>
                        <a:bodyPr/>
                        <a:lstStyle/>
                        <a:p>
                          <a:pPr marL="0" algn="ctr" defTabSz="914400" rtl="0" eaLnBrk="1" latinLnBrk="1" hangingPunct="1"/>
                          <a:r>
                            <a:rPr lang="en-US" sz="1400" b="1"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i</a:t>
                          </a:r>
                        </a:p>
                      </a:txBody>
                      <a:tcPr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1" hangingPunct="1"/>
                          <a:r>
                            <a:rPr lang="vi-VN" sz="1400" b="1"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Mẫu</a:t>
                          </a:r>
                          <a:endParaRPr lang="en-US" sz="1400" b="1"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1" hangingPunct="1"/>
                          <a14:m>
                            <m:oMathPara xmlns:m="http://schemas.openxmlformats.org/officeDocument/2006/math">
                              <m:oMathParaPr>
                                <m:jc m:val="centerGroup"/>
                              </m:oMathParaPr>
                              <m:oMath xmlns:m="http://schemas.openxmlformats.org/officeDocument/2006/math">
                                <m:acc>
                                  <m:accPr>
                                    <m:chr m:val="̅"/>
                                    <m:ctrlPr>
                                      <a:rPr lang="en-US" sz="1400" b="1" i="1" kern="1200" smtClean="0">
                                        <a:gradFill>
                                          <a:gsLst>
                                            <a:gs pos="0">
                                              <a:srgbClr val="FF0000"/>
                                            </a:gs>
                                            <a:gs pos="100000">
                                              <a:srgbClr val="FF0000"/>
                                            </a:gs>
                                          </a:gsLst>
                                          <a:lin ang="5400000" scaled="1"/>
                                        </a:gradFill>
                                        <a:latin typeface="Cambria Math" panose="02040503050406030204" pitchFamily="18" charset="0"/>
                                        <a:ea typeface="SamsungOne-700" panose="020B0803030303020204" pitchFamily="34" charset="0"/>
                                        <a:cs typeface="Times New Roman" panose="02020603050405020304" pitchFamily="18" charset="0"/>
                                      </a:rPr>
                                    </m:ctrlPr>
                                  </m:accPr>
                                  <m:e>
                                    <m:sSub>
                                      <m:sSubPr>
                                        <m:ctrlPr>
                                          <a:rPr lang="en-US" sz="1400" b="1" i="1" kern="1200" smtClean="0">
                                            <a:gradFill>
                                              <a:gsLst>
                                                <a:gs pos="0">
                                                  <a:srgbClr val="FF0000"/>
                                                </a:gs>
                                                <a:gs pos="100000">
                                                  <a:srgbClr val="FF0000"/>
                                                </a:gs>
                                              </a:gsLst>
                                              <a:lin ang="5400000" scaled="1"/>
                                            </a:gradFill>
                                            <a:latin typeface="Cambria Math" panose="02040503050406030204" pitchFamily="18" charset="0"/>
                                            <a:ea typeface="SamsungOne-700" panose="020B0803030303020204" pitchFamily="34" charset="0"/>
                                            <a:cs typeface="Times New Roman" panose="02020603050405020304" pitchFamily="18" charset="0"/>
                                          </a:rPr>
                                        </m:ctrlPr>
                                      </m:sSubPr>
                                      <m:e>
                                        <m:r>
                                          <a:rPr lang="en-US" sz="1400" b="1" i="1" kern="1200" smtClean="0">
                                            <a:gradFill>
                                              <a:gsLst>
                                                <a:gs pos="0">
                                                  <a:srgbClr val="FF0000"/>
                                                </a:gs>
                                                <a:gs pos="100000">
                                                  <a:srgbClr val="FF0000"/>
                                                </a:gs>
                                              </a:gsLst>
                                              <a:lin ang="5400000" scaled="1"/>
                                            </a:gradFill>
                                            <a:latin typeface="Cambria Math" panose="02040503050406030204" pitchFamily="18" charset="0"/>
                                            <a:ea typeface="SamsungOne-700" panose="020B0803030303020204" pitchFamily="34" charset="0"/>
                                            <a:cs typeface="Times New Roman" panose="02020603050405020304" pitchFamily="18" charset="0"/>
                                          </a:rPr>
                                          <m:t>𝐱</m:t>
                                        </m:r>
                                        <m:r>
                                          <a:rPr lang="en-US" sz="1400" b="1" kern="1200" smtClean="0">
                                            <a:gradFill>
                                              <a:gsLst>
                                                <a:gs pos="0">
                                                  <a:srgbClr val="FF0000"/>
                                                </a:gs>
                                                <a:gs pos="100000">
                                                  <a:srgbClr val="FF0000"/>
                                                </a:gs>
                                              </a:gsLst>
                                              <a:lin ang="5400000" scaled="1"/>
                                            </a:gradFill>
                                            <a:latin typeface="Cambria Math" panose="02040503050406030204" pitchFamily="18" charset="0"/>
                                            <a:ea typeface="SamsungOne-700" panose="020B0803030303020204" pitchFamily="34" charset="0"/>
                                            <a:cs typeface="Times New Roman" panose="02020603050405020304" pitchFamily="18" charset="0"/>
                                          </a:rPr>
                                          <m:t> </m:t>
                                        </m:r>
                                      </m:e>
                                      <m:sub>
                                        <m:r>
                                          <a:rPr lang="en-US" sz="1400" b="1" i="1" kern="1200" smtClean="0">
                                            <a:gradFill>
                                              <a:gsLst>
                                                <a:gs pos="0">
                                                  <a:srgbClr val="FF0000"/>
                                                </a:gs>
                                                <a:gs pos="100000">
                                                  <a:srgbClr val="FF0000"/>
                                                </a:gs>
                                              </a:gsLst>
                                              <a:lin ang="5400000" scaled="1"/>
                                            </a:gradFill>
                                            <a:latin typeface="Cambria Math" panose="02040503050406030204" pitchFamily="18" charset="0"/>
                                            <a:ea typeface="SamsungOne-700" panose="020B0803030303020204" pitchFamily="34" charset="0"/>
                                            <a:cs typeface="Times New Roman" panose="02020603050405020304" pitchFamily="18" charset="0"/>
                                          </a:rPr>
                                          <m:t>𝒊</m:t>
                                        </m:r>
                                      </m:sub>
                                    </m:sSub>
                                  </m:e>
                                </m:acc>
                              </m:oMath>
                            </m:oMathPara>
                          </a14:m>
                          <a:endParaRPr lang="en-US" sz="1400" b="1"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4214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1,1</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214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0,1</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0.5</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4214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3</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0.5</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4214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4</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421481">
                    <a:tc>
                      <a:txBody>
                        <a:bodyPr/>
                        <a:lstStyle/>
                        <a:p>
                          <a:pPr marL="0" algn="ctr" defTabSz="914400" rtl="0" eaLnBrk="1" latinLnBrk="1" hangingPunct="1"/>
                          <a14:m>
                            <m:oMathPara xmlns:m="http://schemas.openxmlformats.org/officeDocument/2006/math">
                              <m:oMathParaPr>
                                <m:jc m:val="centerGroup"/>
                              </m:oMathParaPr>
                              <m:oMath xmlns:m="http://schemas.openxmlformats.org/officeDocument/2006/math">
                                <m:r>
                                  <a:rPr lang="en-US" sz="13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400" panose="020B0503030303020204" pitchFamily="34" charset="0"/>
                                    <a:cs typeface="Times New Roman" panose="02020603050405020304" pitchFamily="18" charset="0"/>
                                  </a:rPr>
                                  <m:t>⋮</m:t>
                                </m:r>
                              </m:oMath>
                            </m:oMathPara>
                          </a14:m>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3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400" panose="020B0503030303020204" pitchFamily="34" charset="0"/>
                                    <a:cs typeface="Times New Roman" panose="02020603050405020304" pitchFamily="18" charset="0"/>
                                  </a:rPr>
                                  <m:t>⋮</m:t>
                                </m:r>
                              </m:oMath>
                            </m:oMathPara>
                          </a14:m>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3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400" panose="020B0503030303020204" pitchFamily="34" charset="0"/>
                                    <a:cs typeface="Times New Roman" panose="02020603050405020304" pitchFamily="18" charset="0"/>
                                  </a:rPr>
                                  <m:t>⋮</m:t>
                                </m:r>
                              </m:oMath>
                            </m:oMathPara>
                          </a14:m>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mc:Choice>
        <mc:Fallback xmlns="">
          <p:graphicFrame>
            <p:nvGraphicFramePr>
              <p:cNvPr id="18" name="Table 5">
                <a:extLst>
                  <a:ext uri="{FF2B5EF4-FFF2-40B4-BE49-F238E27FC236}">
                    <a16:creationId xmlns:a16="http://schemas.microsoft.com/office/drawing/2014/main" id="{56310C23-24D7-4F4B-96C2-94D70249C559}"/>
                  </a:ext>
                </a:extLst>
              </p:cNvPr>
              <p:cNvGraphicFramePr>
                <a:graphicFrameLocks noGrp="1"/>
              </p:cNvGraphicFramePr>
              <p:nvPr>
                <p:extLst>
                  <p:ext uri="{D42A27DB-BD31-4B8C-83A1-F6EECF244321}">
                    <p14:modId xmlns:p14="http://schemas.microsoft.com/office/powerpoint/2010/main" val="115228279"/>
                  </p:ext>
                </p:extLst>
              </p:nvPr>
            </p:nvGraphicFramePr>
            <p:xfrm>
              <a:off x="1423020" y="3008374"/>
              <a:ext cx="3168352" cy="2528886"/>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20000"/>
                        </a:ext>
                      </a:extLst>
                    </a:gridCol>
                    <a:gridCol w="1152129">
                      <a:extLst>
                        <a:ext uri="{9D8B030D-6E8A-4147-A177-3AD203B41FA5}">
                          <a16:colId xmlns:a16="http://schemas.microsoft.com/office/drawing/2014/main" val="20001"/>
                        </a:ext>
                      </a:extLst>
                    </a:gridCol>
                    <a:gridCol w="1224135">
                      <a:extLst>
                        <a:ext uri="{9D8B030D-6E8A-4147-A177-3AD203B41FA5}">
                          <a16:colId xmlns:a16="http://schemas.microsoft.com/office/drawing/2014/main" val="20002"/>
                        </a:ext>
                      </a:extLst>
                    </a:gridCol>
                  </a:tblGrid>
                  <a:tr h="421481">
                    <a:tc>
                      <a:txBody>
                        <a:bodyPr/>
                        <a:lstStyle/>
                        <a:p>
                          <a:pPr marL="0" algn="ctr" defTabSz="914400" rtl="0" eaLnBrk="1" latinLnBrk="1" hangingPunct="1"/>
                          <a:r>
                            <a:rPr lang="en-US" sz="1400" b="1"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a:t>
                          </a:r>
                        </a:p>
                      </a:txBody>
                      <a:tcPr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1" hangingPunct="1"/>
                          <a:r>
                            <a:rPr lang="vi-VN" sz="1400" b="1"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Mẫu</a:t>
                          </a:r>
                          <a:endParaRPr lang="en-US" sz="1400" b="1"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a:p>
                      </a:txBody>
                      <a:tcPr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4"/>
                          <a:stretch>
                            <a:fillRect l="-159204" t="-1449" r="-498" b="-504348"/>
                          </a:stretch>
                        </a:blipFill>
                      </a:tcPr>
                    </a:tc>
                    <a:extLst>
                      <a:ext uri="{0D108BD9-81ED-4DB2-BD59-A6C34878D82A}">
                        <a16:rowId xmlns:a16="http://schemas.microsoft.com/office/drawing/2014/main" val="10000"/>
                      </a:ext>
                    </a:extLst>
                  </a:tr>
                  <a:tr h="4214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1,1</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214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0,1</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0.5</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4214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0.5</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421481">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4</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421481">
                    <a:tc>
                      <a:txBody>
                        <a:bodyPr/>
                        <a:lstStyle/>
                        <a:p>
                          <a:endParaRPr lang="en-US"/>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4"/>
                          <a:stretch>
                            <a:fillRect t="-504348" r="-301538" b="-1449"/>
                          </a:stretch>
                        </a:blipFill>
                      </a:tcPr>
                    </a:tc>
                    <a:tc>
                      <a:txBody>
                        <a:bodyPr/>
                        <a:lstStyle/>
                        <a:p>
                          <a:endParaRPr lang="en-US"/>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4"/>
                          <a:stretch>
                            <a:fillRect l="-68421" t="-504348" r="-106316" b="-1449"/>
                          </a:stretch>
                        </a:blipFill>
                      </a:tcPr>
                    </a:tc>
                    <a:tc>
                      <a:txBody>
                        <a:bodyPr/>
                        <a:lstStyle/>
                        <a:p>
                          <a:endParaRPr lang="en-US"/>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4"/>
                          <a:stretch>
                            <a:fillRect l="-159204" t="-504348" r="-498" b="-1449"/>
                          </a:stretch>
                        </a:blipFill>
                      </a:tcPr>
                    </a:tc>
                    <a:extLst>
                      <a:ext uri="{0D108BD9-81ED-4DB2-BD59-A6C34878D82A}">
                        <a16:rowId xmlns:a16="http://schemas.microsoft.com/office/drawing/2014/main" val="10005"/>
                      </a:ext>
                    </a:extLst>
                  </a:tr>
                </a:tbl>
              </a:graphicData>
            </a:graphic>
          </p:graphicFrame>
        </mc:Fallback>
      </mc:AlternateContent>
      <p:sp>
        <p:nvSpPr>
          <p:cNvPr id="12" name="직사각형 11">
            <a:extLst>
              <a:ext uri="{FF2B5EF4-FFF2-40B4-BE49-F238E27FC236}">
                <a16:creationId xmlns:a16="http://schemas.microsoft.com/office/drawing/2014/main" id="{BFCF6DEB-E3A4-406F-BAF7-26D4FB20FA1D}"/>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Phép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thử</a:t>
            </a:r>
            <a:r>
              <a:rPr lang="en-US" altLang="ko-KR" sz="1400" dirty="0">
                <a:solidFill>
                  <a:schemeClr val="tx1"/>
                </a:solidFill>
                <a:latin typeface="SamsungOne-400" panose="020B0503030303020204" pitchFamily="34" charset="0"/>
                <a:ea typeface="SamsungOne-400" panose="020B0503030303020204" pitchFamily="34" charset="0"/>
              </a:rPr>
              <a:t> tung </a:t>
            </a:r>
            <a:r>
              <a:rPr lang="en-US" altLang="ko-KR" sz="1400" dirty="0" err="1">
                <a:solidFill>
                  <a:schemeClr val="tx1"/>
                </a:solidFill>
                <a:latin typeface="SamsungOne-400" panose="020B0503030303020204" pitchFamily="34" charset="0"/>
                <a:ea typeface="SamsungOne-400" panose="020B0503030303020204" pitchFamily="34" charset="0"/>
              </a:rPr>
              <a:t>đồng</a:t>
            </a:r>
            <a:r>
              <a:rPr lang="en-US" altLang="ko-KR" sz="1400" dirty="0">
                <a:solidFill>
                  <a:schemeClr val="tx1"/>
                </a:solidFill>
                <a:latin typeface="SamsungOne-400" panose="020B0503030303020204" pitchFamily="34" charset="0"/>
                <a:ea typeface="SamsungOne-400" panose="020B0503030303020204" pitchFamily="34" charset="0"/>
              </a:rPr>
              <a:t> xu:</a:t>
            </a:r>
          </a:p>
        </p:txBody>
      </p:sp>
    </p:spTree>
    <p:extLst>
      <p:ext uri="{BB962C8B-B14F-4D97-AF65-F5344CB8AC3E}">
        <p14:creationId xmlns:p14="http://schemas.microsoft.com/office/powerpoint/2010/main" val="328278527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Định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lý</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giới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hạn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tâm</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03</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8FB43CF1-D7F9-4409-90B6-EA83AD95868D}"/>
                  </a:ext>
                </a:extLst>
              </p:cNvPr>
              <p:cNvSpPr/>
              <p:nvPr/>
            </p:nvSpPr>
            <p:spPr>
              <a:xfrm>
                <a:off x="674556" y="1700808"/>
                <a:ext cx="8632825" cy="663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Hãy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tung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đồng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xu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lần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nhóm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thành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mẫu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rgbClr val="1429A0"/>
                    </a:solidFill>
                    <a:latin typeface="SamsungOne-400" panose="020B0503030303020204" pitchFamily="34" charset="0"/>
                    <a:ea typeface="SamsungOne-400" panose="020B0503030303020204" pitchFamily="34" charset="0"/>
                  </a:rPr>
                  <a:t>𝑛</a:t>
                </a:r>
                <a:r>
                  <a:rPr lang="en-US" altLang="ko-KR" sz="1300" dirty="0">
                    <a:solidFill>
                      <a:srgbClr val="1429A0"/>
                    </a:solidFill>
                    <a:latin typeface="SamsungOne-400" panose="020B0503030303020204" pitchFamily="34" charset="0"/>
                    <a:ea typeface="SamsungOne-400" panose="020B0503030303020204" pitchFamily="34" charset="0"/>
                  </a:rPr>
                  <a:t>=3</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Vì ta chọn nhiều mẫu nên các số trung bình tương ứng của chúng 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acc>
                      <m:accPr>
                        <m:chr m:val="̅"/>
                        <m:ctrlPr>
                          <a:rPr lang="en-US" altLang="ko-KR" sz="1400" i="1" smtClean="0">
                            <a:solidFill>
                              <a:schemeClr val="tx1">
                                <a:lumMod val="85000"/>
                                <a:lumOff val="15000"/>
                              </a:schemeClr>
                            </a:solidFill>
                            <a:latin typeface="Cambria Math" panose="02040503050406030204" pitchFamily="18" charset="0"/>
                            <a:cs typeface="Times New Roman" panose="02020603050405020304" pitchFamily="18" charset="0"/>
                          </a:rPr>
                        </m:ctrlPr>
                      </m:accPr>
                      <m:e>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𝑥</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e>
                    </m:acc>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400" dirty="0">
                    <a:cs typeface="Times New Roman" panose="02020603050405020304" pitchFamily="18" charset="0"/>
                  </a:rPr>
                  <a:t> </a:t>
                </a:r>
                <a14:m>
                  <m:oMath xmlns:m="http://schemas.openxmlformats.org/officeDocument/2006/math">
                    <m:acc>
                      <m:accPr>
                        <m:chr m:val="̅"/>
                        <m:ctrlPr>
                          <a:rPr lang="en-US" altLang="ko-KR" sz="1400" i="1" smtClean="0">
                            <a:solidFill>
                              <a:schemeClr val="tx1">
                                <a:lumMod val="85000"/>
                                <a:lumOff val="15000"/>
                              </a:schemeClr>
                            </a:solidFill>
                            <a:latin typeface="Cambria Math" panose="02040503050406030204" pitchFamily="18" charset="0"/>
                            <a:cs typeface="Times New Roman" panose="02020603050405020304" pitchFamily="18" charset="0"/>
                          </a:rPr>
                        </m:ctrlPr>
                      </m:accPr>
                      <m:e>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𝑥</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2</m:t>
                            </m:r>
                          </m:sub>
                        </m:sSub>
                      </m:e>
                    </m:acc>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400" dirty="0">
                    <a:cs typeface="Times New Roman" panose="02020603050405020304" pitchFamily="18" charset="0"/>
                  </a:rPr>
                  <a:t> </a:t>
                </a:r>
                <a14:m>
                  <m:oMath xmlns:m="http://schemas.openxmlformats.org/officeDocument/2006/math">
                    <m:acc>
                      <m:accPr>
                        <m:chr m:val="̅"/>
                        <m:ctrlPr>
                          <a:rPr lang="en-US" altLang="ko-KR" sz="1400" i="1" smtClean="0">
                            <a:solidFill>
                              <a:schemeClr val="tx1">
                                <a:lumMod val="85000"/>
                                <a:lumOff val="15000"/>
                              </a:schemeClr>
                            </a:solidFill>
                            <a:latin typeface="Cambria Math" panose="02040503050406030204" pitchFamily="18" charset="0"/>
                            <a:cs typeface="Times New Roman" panose="02020603050405020304" pitchFamily="18" charset="0"/>
                          </a:rPr>
                        </m:ctrlPr>
                      </m:accPr>
                      <m:e>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𝑥</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3</m:t>
                            </m:r>
                          </m:sub>
                        </m:sSub>
                      </m:e>
                    </m:acc>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p>
            </p:txBody>
          </p:sp>
        </mc:Choice>
        <mc:Fallback xmlns="">
          <p:sp>
            <p:nvSpPr>
              <p:cNvPr id="15" name="직사각형 14">
                <a:extLst>
                  <a:ext uri="{FF2B5EF4-FFF2-40B4-BE49-F238E27FC236}">
                    <a16:creationId xmlns:a16="http://schemas.microsoft.com/office/drawing/2014/main" id="{8FB43CF1-D7F9-4409-90B6-EA83AD95868D}"/>
                  </a:ext>
                </a:extLst>
              </p:cNvPr>
              <p:cNvSpPr>
                <a:spLocks noRot="1" noChangeAspect="1" noMove="1" noResize="1" noEditPoints="1" noAdjustHandles="1" noChangeArrowheads="1" noChangeShapeType="1" noTextEdit="1"/>
              </p:cNvSpPr>
              <p:nvPr/>
            </p:nvSpPr>
            <p:spPr>
              <a:xfrm>
                <a:off x="674556" y="1700808"/>
                <a:ext cx="8632825" cy="663497"/>
              </a:xfrm>
              <a:prstGeom prst="rect">
                <a:avLst/>
              </a:prstGeom>
              <a:blipFill>
                <a:blip r:embed="rId3"/>
                <a:stretch>
                  <a:fillRect l="-71"/>
                </a:stretch>
              </a:blipFill>
              <a:ln>
                <a:noFill/>
              </a:ln>
            </p:spPr>
            <p:txBody>
              <a:bodyPr/>
              <a:lstStyle/>
              <a:p>
                <a:r>
                  <a:rPr lang="en-US">
                    <a:noFill/>
                  </a:rPr>
                  <a:t> </a:t>
                </a:r>
              </a:p>
            </p:txBody>
          </p:sp>
        </mc:Fallback>
      </mc:AlternateContent>
      <p:sp>
        <p:nvSpPr>
          <p:cNvPr id="16" name="사각형: 둥근 모서리 2">
            <a:extLst>
              <a:ext uri="{FF2B5EF4-FFF2-40B4-BE49-F238E27FC236}">
                <a16:creationId xmlns:a16="http://schemas.microsoft.com/office/drawing/2014/main" id="{1F76ACED-626B-4FF0-8E4E-1F994828EBF7}"/>
              </a:ext>
            </a:extLst>
          </p:cNvPr>
          <p:cNvSpPr/>
          <p:nvPr/>
        </p:nvSpPr>
        <p:spPr>
          <a:xfrm>
            <a:off x="847507" y="2484883"/>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mc:AlternateContent xmlns:mc="http://schemas.openxmlformats.org/markup-compatibility/2006" xmlns:a14="http://schemas.microsoft.com/office/drawing/2010/main">
        <mc:Choice Requires="a14">
          <p:graphicFrame>
            <p:nvGraphicFramePr>
              <p:cNvPr id="19" name="Table 5">
                <a:extLst>
                  <a:ext uri="{FF2B5EF4-FFF2-40B4-BE49-F238E27FC236}">
                    <a16:creationId xmlns:a16="http://schemas.microsoft.com/office/drawing/2014/main" id="{2F65C455-4160-4C8B-91D8-BA0E4B9A4246}"/>
                  </a:ext>
                </a:extLst>
              </p:cNvPr>
              <p:cNvGraphicFramePr>
                <a:graphicFrameLocks noGrp="1"/>
              </p:cNvGraphicFramePr>
              <p:nvPr>
                <p:extLst>
                  <p:ext uri="{D42A27DB-BD31-4B8C-83A1-F6EECF244321}">
                    <p14:modId xmlns:p14="http://schemas.microsoft.com/office/powerpoint/2010/main" val="1674644336"/>
                  </p:ext>
                </p:extLst>
              </p:nvPr>
            </p:nvGraphicFramePr>
            <p:xfrm>
              <a:off x="1315008" y="2484883"/>
              <a:ext cx="3168352" cy="1811645"/>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20000"/>
                        </a:ext>
                      </a:extLst>
                    </a:gridCol>
                    <a:gridCol w="1152129">
                      <a:extLst>
                        <a:ext uri="{9D8B030D-6E8A-4147-A177-3AD203B41FA5}">
                          <a16:colId xmlns:a16="http://schemas.microsoft.com/office/drawing/2014/main" val="20001"/>
                        </a:ext>
                      </a:extLst>
                    </a:gridCol>
                    <a:gridCol w="1224135">
                      <a:extLst>
                        <a:ext uri="{9D8B030D-6E8A-4147-A177-3AD203B41FA5}">
                          <a16:colId xmlns:a16="http://schemas.microsoft.com/office/drawing/2014/main" val="20002"/>
                        </a:ext>
                      </a:extLst>
                    </a:gridCol>
                  </a:tblGrid>
                  <a:tr h="301369">
                    <a:tc>
                      <a:txBody>
                        <a:bodyPr/>
                        <a:lstStyle/>
                        <a:p>
                          <a:pPr marL="0" algn="ctr" defTabSz="914400" rtl="0" eaLnBrk="1" latinLnBrk="1" hangingPunct="1"/>
                          <a:r>
                            <a:rPr lang="en-US" sz="1400" b="1"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i</a:t>
                          </a:r>
                        </a:p>
                      </a:txBody>
                      <a:tcPr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1" hangingPunct="1"/>
                          <a:r>
                            <a:rPr lang="vi-VN" sz="1400" b="1"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Mẫu</a:t>
                          </a:r>
                          <a:endParaRPr lang="en-US" sz="1400" b="1"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1" hangingPunct="1"/>
                          <a14:m>
                            <m:oMathPara xmlns:m="http://schemas.openxmlformats.org/officeDocument/2006/math">
                              <m:oMathParaPr>
                                <m:jc m:val="centerGroup"/>
                              </m:oMathParaPr>
                              <m:oMath xmlns:m="http://schemas.openxmlformats.org/officeDocument/2006/math">
                                <m:acc>
                                  <m:accPr>
                                    <m:chr m:val="̅"/>
                                    <m:ctrlPr>
                                      <a:rPr lang="en-US" sz="1400" b="1" i="1" kern="1200" smtClean="0">
                                        <a:gradFill>
                                          <a:gsLst>
                                            <a:gs pos="0">
                                              <a:srgbClr val="FF0000"/>
                                            </a:gs>
                                            <a:gs pos="100000">
                                              <a:srgbClr val="FF0000"/>
                                            </a:gs>
                                          </a:gsLst>
                                          <a:lin ang="5400000" scaled="1"/>
                                        </a:gradFill>
                                        <a:latin typeface="Cambria Math" panose="02040503050406030204" pitchFamily="18" charset="0"/>
                                        <a:ea typeface="SamsungOne-700" panose="020B0803030303020204" pitchFamily="34" charset="0"/>
                                        <a:cs typeface="Times New Roman" panose="02020603050405020304" pitchFamily="18" charset="0"/>
                                      </a:rPr>
                                    </m:ctrlPr>
                                  </m:accPr>
                                  <m:e>
                                    <m:sSub>
                                      <m:sSubPr>
                                        <m:ctrlPr>
                                          <a:rPr lang="en-US" sz="1400" b="1" i="1" kern="1200" smtClean="0">
                                            <a:gradFill>
                                              <a:gsLst>
                                                <a:gs pos="0">
                                                  <a:srgbClr val="FF0000"/>
                                                </a:gs>
                                                <a:gs pos="100000">
                                                  <a:srgbClr val="FF0000"/>
                                                </a:gs>
                                              </a:gsLst>
                                              <a:lin ang="5400000" scaled="1"/>
                                            </a:gradFill>
                                            <a:latin typeface="Cambria Math" panose="02040503050406030204" pitchFamily="18" charset="0"/>
                                            <a:ea typeface="SamsungOne-700" panose="020B0803030303020204" pitchFamily="34" charset="0"/>
                                            <a:cs typeface="Times New Roman" panose="02020603050405020304" pitchFamily="18" charset="0"/>
                                          </a:rPr>
                                        </m:ctrlPr>
                                      </m:sSubPr>
                                      <m:e>
                                        <m:r>
                                          <a:rPr lang="en-US" sz="1400" b="1" i="1" kern="1200" smtClean="0">
                                            <a:gradFill>
                                              <a:gsLst>
                                                <a:gs pos="0">
                                                  <a:srgbClr val="FF0000"/>
                                                </a:gs>
                                                <a:gs pos="100000">
                                                  <a:srgbClr val="FF0000"/>
                                                </a:gs>
                                              </a:gsLst>
                                              <a:lin ang="5400000" scaled="1"/>
                                            </a:gradFill>
                                            <a:latin typeface="Cambria Math" panose="02040503050406030204" pitchFamily="18" charset="0"/>
                                            <a:ea typeface="SamsungOne-700" panose="020B0803030303020204" pitchFamily="34" charset="0"/>
                                            <a:cs typeface="Times New Roman" panose="02020603050405020304" pitchFamily="18" charset="0"/>
                                          </a:rPr>
                                          <m:t>𝐱</m:t>
                                        </m:r>
                                        <m:r>
                                          <a:rPr lang="en-US" sz="1400" b="1" kern="1200" smtClean="0">
                                            <a:gradFill>
                                              <a:gsLst>
                                                <a:gs pos="0">
                                                  <a:srgbClr val="FF0000"/>
                                                </a:gs>
                                                <a:gs pos="100000">
                                                  <a:srgbClr val="FF0000"/>
                                                </a:gs>
                                              </a:gsLst>
                                              <a:lin ang="5400000" scaled="1"/>
                                            </a:gradFill>
                                            <a:latin typeface="Cambria Math" panose="02040503050406030204" pitchFamily="18" charset="0"/>
                                            <a:ea typeface="SamsungOne-700" panose="020B0803030303020204" pitchFamily="34" charset="0"/>
                                            <a:cs typeface="Times New Roman" panose="02020603050405020304" pitchFamily="18" charset="0"/>
                                          </a:rPr>
                                          <m:t> </m:t>
                                        </m:r>
                                      </m:e>
                                      <m:sub>
                                        <m:r>
                                          <a:rPr lang="en-US" sz="1400" b="1" i="1" kern="1200" smtClean="0">
                                            <a:gradFill>
                                              <a:gsLst>
                                                <a:gs pos="0">
                                                  <a:srgbClr val="FF0000"/>
                                                </a:gs>
                                                <a:gs pos="100000">
                                                  <a:srgbClr val="FF0000"/>
                                                </a:gs>
                                              </a:gsLst>
                                              <a:lin ang="5400000" scaled="1"/>
                                            </a:gradFill>
                                            <a:latin typeface="Cambria Math" panose="02040503050406030204" pitchFamily="18" charset="0"/>
                                            <a:ea typeface="SamsungOne-700" panose="020B0803030303020204" pitchFamily="34" charset="0"/>
                                            <a:cs typeface="Times New Roman" panose="02020603050405020304" pitchFamily="18" charset="0"/>
                                          </a:rPr>
                                          <m:t>𝒊</m:t>
                                        </m:r>
                                      </m:sub>
                                    </m:sSub>
                                  </m:e>
                                </m:acc>
                              </m:oMath>
                            </m:oMathPara>
                          </a14:m>
                          <a:endParaRPr lang="en-US" sz="1400" b="1"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301369">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1,0,1</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2/3</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01369">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0,1,0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1/3</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01369">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3</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1,0,0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1/3</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01369">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4</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0,0,0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01369">
                    <a:tc>
                      <a:txBody>
                        <a:bodyPr/>
                        <a:lstStyle/>
                        <a:p>
                          <a:pPr marL="0" algn="ctr" defTabSz="914400" rtl="0" eaLnBrk="1" latinLnBrk="1" hangingPunct="1"/>
                          <a14:m>
                            <m:oMathPara xmlns:m="http://schemas.openxmlformats.org/officeDocument/2006/math">
                              <m:oMathParaPr>
                                <m:jc m:val="centerGroup"/>
                              </m:oMathParaPr>
                              <m:oMath xmlns:m="http://schemas.openxmlformats.org/officeDocument/2006/math">
                                <m:r>
                                  <a:rPr lang="en-US" sz="13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400" panose="020B0503030303020204" pitchFamily="34" charset="0"/>
                                    <a:cs typeface="Times New Roman" panose="02020603050405020304" pitchFamily="18" charset="0"/>
                                  </a:rPr>
                                  <m:t>⋮</m:t>
                                </m:r>
                              </m:oMath>
                            </m:oMathPara>
                          </a14:m>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3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400" panose="020B0503030303020204" pitchFamily="34" charset="0"/>
                                    <a:cs typeface="Times New Roman" panose="02020603050405020304" pitchFamily="18" charset="0"/>
                                  </a:rPr>
                                  <m:t>⋮</m:t>
                                </m:r>
                              </m:oMath>
                            </m:oMathPara>
                          </a14:m>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3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400" panose="020B0503030303020204" pitchFamily="34" charset="0"/>
                                    <a:cs typeface="Times New Roman" panose="02020603050405020304" pitchFamily="18" charset="0"/>
                                  </a:rPr>
                                  <m:t>⋮</m:t>
                                </m:r>
                              </m:oMath>
                            </m:oMathPara>
                          </a14:m>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mc:Choice>
        <mc:Fallback xmlns="">
          <p:graphicFrame>
            <p:nvGraphicFramePr>
              <p:cNvPr id="19" name="Table 5">
                <a:extLst>
                  <a:ext uri="{FF2B5EF4-FFF2-40B4-BE49-F238E27FC236}">
                    <a16:creationId xmlns:a16="http://schemas.microsoft.com/office/drawing/2014/main" id="{2F65C455-4160-4C8B-91D8-BA0E4B9A4246}"/>
                  </a:ext>
                </a:extLst>
              </p:cNvPr>
              <p:cNvGraphicFramePr>
                <a:graphicFrameLocks noGrp="1"/>
              </p:cNvGraphicFramePr>
              <p:nvPr>
                <p:extLst>
                  <p:ext uri="{D42A27DB-BD31-4B8C-83A1-F6EECF244321}">
                    <p14:modId xmlns:p14="http://schemas.microsoft.com/office/powerpoint/2010/main" val="1674644336"/>
                  </p:ext>
                </p:extLst>
              </p:nvPr>
            </p:nvGraphicFramePr>
            <p:xfrm>
              <a:off x="1315008" y="2484883"/>
              <a:ext cx="3168352" cy="1811645"/>
            </p:xfrm>
            <a:graphic>
              <a:graphicData uri="http://schemas.openxmlformats.org/drawingml/2006/table">
                <a:tbl>
                  <a:tblPr firstRow="1" bandRow="1">
                    <a:tableStyleId>{5940675A-B579-460E-94D1-54222C63F5DA}</a:tableStyleId>
                  </a:tblPr>
                  <a:tblGrid>
                    <a:gridCol w="792088">
                      <a:extLst>
                        <a:ext uri="{9D8B030D-6E8A-4147-A177-3AD203B41FA5}">
                          <a16:colId xmlns:a16="http://schemas.microsoft.com/office/drawing/2014/main" val="20000"/>
                        </a:ext>
                      </a:extLst>
                    </a:gridCol>
                    <a:gridCol w="1152129">
                      <a:extLst>
                        <a:ext uri="{9D8B030D-6E8A-4147-A177-3AD203B41FA5}">
                          <a16:colId xmlns:a16="http://schemas.microsoft.com/office/drawing/2014/main" val="20001"/>
                        </a:ext>
                      </a:extLst>
                    </a:gridCol>
                    <a:gridCol w="1224135">
                      <a:extLst>
                        <a:ext uri="{9D8B030D-6E8A-4147-A177-3AD203B41FA5}">
                          <a16:colId xmlns:a16="http://schemas.microsoft.com/office/drawing/2014/main" val="20002"/>
                        </a:ext>
                      </a:extLst>
                    </a:gridCol>
                  </a:tblGrid>
                  <a:tr h="304800">
                    <a:tc>
                      <a:txBody>
                        <a:bodyPr/>
                        <a:lstStyle/>
                        <a:p>
                          <a:pPr marL="0" algn="ctr" defTabSz="914400" rtl="0" eaLnBrk="1" latinLnBrk="1" hangingPunct="1"/>
                          <a:r>
                            <a:rPr lang="en-US" sz="1400" b="1"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a:t>
                          </a:r>
                        </a:p>
                      </a:txBody>
                      <a:tcPr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1" hangingPunct="1"/>
                          <a:r>
                            <a:rPr lang="vi-VN" sz="1400" b="1"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Mẫu</a:t>
                          </a:r>
                          <a:endParaRPr lang="en-US" sz="1400" b="1"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a:p>
                      </a:txBody>
                      <a:tcPr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4"/>
                          <a:stretch>
                            <a:fillRect l="-159204" t="-2000" r="-498" b="-498000"/>
                          </a:stretch>
                        </a:blipFill>
                      </a:tcPr>
                    </a:tc>
                    <a:extLst>
                      <a:ext uri="{0D108BD9-81ED-4DB2-BD59-A6C34878D82A}">
                        <a16:rowId xmlns:a16="http://schemas.microsoft.com/office/drawing/2014/main" val="10000"/>
                      </a:ext>
                    </a:extLst>
                  </a:tr>
                  <a:tr h="301369">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1,0,1</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2/3</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01369">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0,1,0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1/3</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01369">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1,0,0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1/3</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01369">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4</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0,0,0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01369">
                    <a:tc>
                      <a:txBody>
                        <a:bodyPr/>
                        <a:lstStyle/>
                        <a:p>
                          <a:endParaRPr lang="en-US"/>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4"/>
                          <a:stretch>
                            <a:fillRect t="-498000" r="-301538" b="-2000"/>
                          </a:stretch>
                        </a:blipFill>
                      </a:tcPr>
                    </a:tc>
                    <a:tc>
                      <a:txBody>
                        <a:bodyPr/>
                        <a:lstStyle/>
                        <a:p>
                          <a:endParaRPr lang="en-US"/>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4"/>
                          <a:stretch>
                            <a:fillRect l="-68421" t="-498000" r="-106316" b="-2000"/>
                          </a:stretch>
                        </a:blipFill>
                      </a:tcPr>
                    </a:tc>
                    <a:tc>
                      <a:txBody>
                        <a:bodyPr/>
                        <a:lstStyle/>
                        <a:p>
                          <a:endParaRPr lang="en-US"/>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4"/>
                          <a:stretch>
                            <a:fillRect l="-159204" t="-498000" r="-498" b="-2000"/>
                          </a:stretch>
                        </a:blipFill>
                      </a:tcPr>
                    </a:tc>
                    <a:extLst>
                      <a:ext uri="{0D108BD9-81ED-4DB2-BD59-A6C34878D82A}">
                        <a16:rowId xmlns:a16="http://schemas.microsoft.com/office/drawing/2014/main" val="10005"/>
                      </a:ext>
                    </a:extLst>
                  </a:tr>
                </a:tbl>
              </a:graphicData>
            </a:graphic>
          </p:graphicFrame>
        </mc:Fallback>
      </mc:AlternateContent>
      <p:sp>
        <p:nvSpPr>
          <p:cNvPr id="11" name="직사각형 10">
            <a:extLst>
              <a:ext uri="{FF2B5EF4-FFF2-40B4-BE49-F238E27FC236}">
                <a16:creationId xmlns:a16="http://schemas.microsoft.com/office/drawing/2014/main" id="{1A5FCF35-B6A8-410D-8195-EB47CCCA278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Phép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thử</a:t>
            </a:r>
            <a:r>
              <a:rPr lang="en-US" altLang="ko-KR" sz="1400" dirty="0">
                <a:solidFill>
                  <a:schemeClr val="tx1"/>
                </a:solidFill>
                <a:latin typeface="SamsungOne-400" panose="020B0503030303020204" pitchFamily="34" charset="0"/>
                <a:ea typeface="SamsungOne-400" panose="020B0503030303020204" pitchFamily="34" charset="0"/>
              </a:rPr>
              <a:t> tung </a:t>
            </a:r>
            <a:r>
              <a:rPr lang="en-US" altLang="ko-KR" sz="1400" dirty="0" err="1">
                <a:solidFill>
                  <a:schemeClr val="tx1"/>
                </a:solidFill>
                <a:latin typeface="SamsungOne-400" panose="020B0503030303020204" pitchFamily="34" charset="0"/>
                <a:ea typeface="SamsungOne-400" panose="020B0503030303020204" pitchFamily="34" charset="0"/>
              </a:rPr>
              <a:t>đồng</a:t>
            </a:r>
            <a:r>
              <a:rPr lang="en-US" altLang="ko-KR" sz="1400" dirty="0">
                <a:solidFill>
                  <a:schemeClr val="tx1"/>
                </a:solidFill>
                <a:latin typeface="SamsungOne-400" panose="020B0503030303020204" pitchFamily="34" charset="0"/>
                <a:ea typeface="SamsungOne-400" panose="020B0503030303020204" pitchFamily="34" charset="0"/>
              </a:rPr>
              <a:t> xu:</a:t>
            </a:r>
          </a:p>
        </p:txBody>
      </p:sp>
    </p:spTree>
    <p:extLst>
      <p:ext uri="{BB962C8B-B14F-4D97-AF65-F5344CB8AC3E}">
        <p14:creationId xmlns:p14="http://schemas.microsoft.com/office/powerpoint/2010/main" val="12929877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Lý</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thyết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về</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01</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8E02D1CE-2859-45A1-90B6-A62349DC71E3}"/>
                  </a:ext>
                </a:extLst>
              </p:cNvPr>
              <p:cNvSpPr/>
              <p:nvPr/>
            </p:nvSpPr>
            <p:spPr>
              <a:xfrm>
                <a:off x="672016" y="1700808"/>
                <a:ext cx="8632825" cy="3559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Không gian mẫu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14:m>
                  <m:oMath xmlns:m="http://schemas.openxmlformats.org/officeDocument/2006/math">
                    <m:r>
                      <a:rPr lang="en-US" altLang="ko-KR" sz="1300" smtClean="0">
                        <a:solidFill>
                          <a:prstClr val="black">
                            <a:lumMod val="85000"/>
                            <a:lumOff val="15000"/>
                          </a:prstClr>
                        </a:solidFill>
                        <a:latin typeface="Cambria Math" panose="02040503050406030204" pitchFamily="18" charset="0"/>
                      </a:rPr>
                      <m:t>𝑆</m:t>
                    </m:r>
                    <m:r>
                      <a:rPr lang="en-US" altLang="ko-KR" sz="1300" smtClean="0">
                        <a:solidFill>
                          <a:prstClr val="black">
                            <a:lumMod val="85000"/>
                            <a:lumOff val="15000"/>
                          </a:prstClr>
                        </a:solidFill>
                        <a:latin typeface="Cambria Math" panose="02040503050406030204" pitchFamily="18" charset="0"/>
                      </a:rPr>
                      <m:t>=</m:t>
                    </m:r>
                    <m:d>
                      <m:dPr>
                        <m:begChr m:val="{"/>
                        <m:endChr m:val="}"/>
                        <m:ctrlPr>
                          <a:rPr lang="en-US" altLang="ko-KR" sz="1300" i="1">
                            <a:solidFill>
                              <a:prstClr val="black">
                                <a:lumMod val="85000"/>
                                <a:lumOff val="15000"/>
                              </a:prstClr>
                            </a:solidFill>
                            <a:latin typeface="Cambria Math" panose="02040503050406030204" pitchFamily="18" charset="0"/>
                          </a:rPr>
                        </m:ctrlPr>
                      </m:dPr>
                      <m:e>
                        <m:d>
                          <m:dPr>
                            <m:ctrlPr>
                              <a:rPr lang="en-US" altLang="ko-KR" sz="1300" i="1">
                                <a:solidFill>
                                  <a:prstClr val="black">
                                    <a:lumMod val="85000"/>
                                    <a:lumOff val="15000"/>
                                  </a:prstClr>
                                </a:solidFill>
                                <a:latin typeface="Cambria Math" panose="02040503050406030204" pitchFamily="18" charset="0"/>
                              </a:rPr>
                            </m:ctrlPr>
                          </m:dPr>
                          <m:e>
                            <m:r>
                              <a:rPr lang="en-US" altLang="ko-KR" sz="1300">
                                <a:solidFill>
                                  <a:prstClr val="black">
                                    <a:lumMod val="85000"/>
                                    <a:lumOff val="15000"/>
                                  </a:prstClr>
                                </a:solidFill>
                                <a:latin typeface="Cambria Math" panose="02040503050406030204" pitchFamily="18" charset="0"/>
                              </a:rPr>
                              <m:t>1, 1</m:t>
                            </m:r>
                          </m:e>
                        </m:d>
                        <m:r>
                          <a:rPr lang="en-US" altLang="ko-KR" sz="1300">
                            <a:solidFill>
                              <a:prstClr val="black">
                                <a:lumMod val="85000"/>
                                <a:lumOff val="15000"/>
                              </a:prstClr>
                            </a:solidFill>
                            <a:latin typeface="Cambria Math" panose="02040503050406030204" pitchFamily="18" charset="0"/>
                          </a:rPr>
                          <m:t>, </m:t>
                        </m:r>
                        <m:d>
                          <m:dPr>
                            <m:ctrlPr>
                              <a:rPr lang="en-US" altLang="ko-KR" sz="1300" i="1">
                                <a:solidFill>
                                  <a:prstClr val="black">
                                    <a:lumMod val="85000"/>
                                    <a:lumOff val="15000"/>
                                  </a:prstClr>
                                </a:solidFill>
                                <a:latin typeface="Cambria Math" panose="02040503050406030204" pitchFamily="18" charset="0"/>
                              </a:rPr>
                            </m:ctrlPr>
                          </m:dPr>
                          <m:e>
                            <m:r>
                              <a:rPr lang="en-US" altLang="ko-KR" sz="1300">
                                <a:solidFill>
                                  <a:prstClr val="black">
                                    <a:lumMod val="85000"/>
                                    <a:lumOff val="15000"/>
                                  </a:prstClr>
                                </a:solidFill>
                                <a:latin typeface="Cambria Math" panose="02040503050406030204" pitchFamily="18" charset="0"/>
                              </a:rPr>
                              <m:t>1,2</m:t>
                            </m:r>
                          </m:e>
                        </m:d>
                        <m:r>
                          <a:rPr lang="en-US" altLang="ko-KR" sz="1300">
                            <a:solidFill>
                              <a:prstClr val="black">
                                <a:lumMod val="85000"/>
                                <a:lumOff val="15000"/>
                              </a:prstClr>
                            </a:solidFill>
                            <a:latin typeface="Cambria Math" panose="02040503050406030204" pitchFamily="18" charset="0"/>
                          </a:rPr>
                          <m:t>, </m:t>
                        </m:r>
                        <m:d>
                          <m:dPr>
                            <m:ctrlPr>
                              <a:rPr lang="en-US" altLang="ko-KR" sz="1300" i="1">
                                <a:solidFill>
                                  <a:prstClr val="black">
                                    <a:lumMod val="85000"/>
                                    <a:lumOff val="15000"/>
                                  </a:prstClr>
                                </a:solidFill>
                                <a:latin typeface="Cambria Math" panose="02040503050406030204" pitchFamily="18" charset="0"/>
                              </a:rPr>
                            </m:ctrlPr>
                          </m:dPr>
                          <m:e>
                            <m:r>
                              <a:rPr lang="en-US" altLang="ko-KR" sz="1300">
                                <a:solidFill>
                                  <a:prstClr val="black">
                                    <a:lumMod val="85000"/>
                                    <a:lumOff val="15000"/>
                                  </a:prstClr>
                                </a:solidFill>
                                <a:latin typeface="Cambria Math" panose="02040503050406030204" pitchFamily="18" charset="0"/>
                              </a:rPr>
                              <m:t>1,3</m:t>
                            </m:r>
                          </m:e>
                        </m:d>
                        <m:r>
                          <a:rPr lang="en-US" altLang="ko-KR" sz="1300">
                            <a:solidFill>
                              <a:prstClr val="black">
                                <a:lumMod val="85000"/>
                                <a:lumOff val="15000"/>
                              </a:prstClr>
                            </a:solidFill>
                            <a:latin typeface="Cambria Math" panose="02040503050406030204" pitchFamily="18" charset="0"/>
                          </a:rPr>
                          <m:t>,…,</m:t>
                        </m:r>
                        <m:d>
                          <m:dPr>
                            <m:ctrlPr>
                              <a:rPr lang="en-US" altLang="ko-KR" sz="1300" i="1">
                                <a:solidFill>
                                  <a:prstClr val="black">
                                    <a:lumMod val="85000"/>
                                    <a:lumOff val="15000"/>
                                  </a:prstClr>
                                </a:solidFill>
                                <a:latin typeface="Cambria Math" panose="02040503050406030204" pitchFamily="18" charset="0"/>
                              </a:rPr>
                            </m:ctrlPr>
                          </m:dPr>
                          <m:e>
                            <m:r>
                              <a:rPr lang="en-US" altLang="ko-KR" sz="1300">
                                <a:solidFill>
                                  <a:prstClr val="black">
                                    <a:lumMod val="85000"/>
                                    <a:lumOff val="15000"/>
                                  </a:prstClr>
                                </a:solidFill>
                                <a:latin typeface="Cambria Math" panose="02040503050406030204" pitchFamily="18" charset="0"/>
                              </a:rPr>
                              <m:t>6,6</m:t>
                            </m:r>
                          </m:e>
                        </m:d>
                      </m:e>
                    </m:d>
                  </m:oMath>
                </a14:m>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     </a:t>
                </a:r>
                <a:r>
                  <a:rPr lang="ko-KR" altLang="en-US" sz="1300" dirty="0">
                    <a:solidFill>
                      <a:prstClr val="black">
                        <a:lumMod val="85000"/>
                        <a:lumOff val="15000"/>
                      </a:prstClr>
                    </a:solidFill>
                    <a:latin typeface="SamsungOne-400" panose="020B0503030303020204" pitchFamily="34" charset="0"/>
                  </a:rPr>
                  <a:t>𝑁</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=36.</a:t>
                </a:r>
              </a:p>
            </p:txBody>
          </p:sp>
        </mc:Choice>
        <mc:Fallback xmlns="">
          <p:sp>
            <p:nvSpPr>
              <p:cNvPr id="15" name="직사각형 14">
                <a:extLst>
                  <a:ext uri="{FF2B5EF4-FFF2-40B4-BE49-F238E27FC236}">
                    <a16:creationId xmlns:a16="http://schemas.microsoft.com/office/drawing/2014/main" id="{8E02D1CE-2859-45A1-90B6-A62349DC71E3}"/>
                  </a:ext>
                </a:extLst>
              </p:cNvPr>
              <p:cNvSpPr>
                <a:spLocks noRot="1" noChangeAspect="1" noMove="1" noResize="1" noEditPoints="1" noAdjustHandles="1" noChangeArrowheads="1" noChangeShapeType="1" noTextEdit="1"/>
              </p:cNvSpPr>
              <p:nvPr/>
            </p:nvSpPr>
            <p:spPr>
              <a:xfrm>
                <a:off x="672016" y="1700808"/>
                <a:ext cx="8632825" cy="355913"/>
              </a:xfrm>
              <a:prstGeom prst="rect">
                <a:avLst/>
              </a:prstGeom>
              <a:blipFill>
                <a:blip r:embed="rId3"/>
                <a:stretch>
                  <a:fillRect/>
                </a:stretch>
              </a:blipFill>
              <a:ln>
                <a:noFill/>
              </a:ln>
            </p:spPr>
            <p:txBody>
              <a:bodyPr/>
              <a:lstStyle/>
              <a:p>
                <a:r>
                  <a:rPr lang="en-US">
                    <a:noFill/>
                  </a:rPr>
                  <a:t> </a:t>
                </a:r>
              </a:p>
            </p:txBody>
          </p:sp>
        </mc:Fallback>
      </mc:AlternateContent>
      <p:grpSp>
        <p:nvGrpSpPr>
          <p:cNvPr id="18" name="Group 7">
            <a:extLst>
              <a:ext uri="{FF2B5EF4-FFF2-40B4-BE49-F238E27FC236}">
                <a16:creationId xmlns:a16="http://schemas.microsoft.com/office/drawing/2014/main" id="{3AEB60E5-A0F7-49FA-8B45-612CF9FB906D}"/>
              </a:ext>
            </a:extLst>
          </p:cNvPr>
          <p:cNvGrpSpPr/>
          <p:nvPr/>
        </p:nvGrpSpPr>
        <p:grpSpPr>
          <a:xfrm>
            <a:off x="4699941" y="2754883"/>
            <a:ext cx="1208066" cy="746125"/>
            <a:chOff x="6980724" y="2088419"/>
            <a:chExt cx="1595098" cy="2287093"/>
          </a:xfrm>
        </p:grpSpPr>
        <p:sp>
          <p:nvSpPr>
            <p:cNvPr id="22" name="Right Brace 8">
              <a:extLst>
                <a:ext uri="{FF2B5EF4-FFF2-40B4-BE49-F238E27FC236}">
                  <a16:creationId xmlns:a16="http://schemas.microsoft.com/office/drawing/2014/main" id="{0429A609-E427-4F48-AEFD-9CA51C4DDEF7}"/>
                </a:ext>
              </a:extLst>
            </p:cNvPr>
            <p:cNvSpPr/>
            <p:nvPr/>
          </p:nvSpPr>
          <p:spPr>
            <a:xfrm>
              <a:off x="6980724" y="2088419"/>
              <a:ext cx="193427" cy="2287093"/>
            </a:xfrm>
            <a:prstGeom prst="rightBrace">
              <a:avLst>
                <a:gd name="adj1" fmla="val 31620"/>
                <a:gd name="adj2"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dirty="0"/>
            </a:p>
          </p:txBody>
        </p:sp>
        <p:sp>
          <p:nvSpPr>
            <p:cNvPr id="26" name="TextBox 25">
              <a:extLst>
                <a:ext uri="{FF2B5EF4-FFF2-40B4-BE49-F238E27FC236}">
                  <a16:creationId xmlns:a16="http://schemas.microsoft.com/office/drawing/2014/main" id="{4B2096A5-AAE2-48CF-A552-E55872A1070F}"/>
                </a:ext>
              </a:extLst>
            </p:cNvPr>
            <p:cNvSpPr txBox="1"/>
            <p:nvPr/>
          </p:nvSpPr>
          <p:spPr>
            <a:xfrm>
              <a:off x="7412474" y="2925352"/>
              <a:ext cx="1163348" cy="6132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defPPr>
                <a:defRPr lang="en-US"/>
              </a:defPPr>
              <a:lvl1pPr>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00" dirty="0"/>
                <a:t>27 </a:t>
              </a:r>
              <a:r>
                <a:rPr lang="vi-VN" altLang="ko-KR" sz="1300" dirty="0"/>
                <a:t>trên tổng</a:t>
              </a:r>
              <a:r>
                <a:rPr lang="en-US" altLang="ko-KR" sz="1300" dirty="0"/>
                <a:t>.</a:t>
              </a:r>
              <a:endParaRPr lang="en-US" sz="1300" dirty="0"/>
            </a:p>
          </p:txBody>
        </p:sp>
      </p:grpSp>
      <p:sp>
        <p:nvSpPr>
          <p:cNvPr id="29" name="직사각형 28">
            <a:extLst>
              <a:ext uri="{FF2B5EF4-FFF2-40B4-BE49-F238E27FC236}">
                <a16:creationId xmlns:a16="http://schemas.microsoft.com/office/drawing/2014/main" id="{3CBA06C5-59CB-4F45-85F5-77B5C259819E}"/>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suất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khi</a:t>
            </a:r>
            <a:r>
              <a:rPr lang="en-US" altLang="ko-KR" sz="1400" dirty="0">
                <a:solidFill>
                  <a:schemeClr val="tx1"/>
                </a:solidFill>
                <a:latin typeface="SamsungOne-400" panose="020B0503030303020204" pitchFamily="34" charset="0"/>
                <a:ea typeface="SamsungOne-400" panose="020B0503030303020204" pitchFamily="34" charset="0"/>
              </a:rPr>
              <a:t> tung </a:t>
            </a:r>
            <a:r>
              <a:rPr lang="en-US" altLang="ko-KR" sz="1400" dirty="0" err="1">
                <a:solidFill>
                  <a:schemeClr val="tx1"/>
                </a:solidFill>
                <a:latin typeface="SamsungOne-400" panose="020B0503030303020204" pitchFamily="34" charset="0"/>
                <a:ea typeface="SamsungOne-400" panose="020B0503030303020204" pitchFamily="34" charset="0"/>
              </a:rPr>
              <a:t>hai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xúc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xắc</a:t>
            </a:r>
            <a:r>
              <a:rPr lang="en-US" altLang="ko-KR" sz="1400" dirty="0">
                <a:solidFill>
                  <a:schemeClr val="tx1"/>
                </a:solidFill>
                <a:latin typeface="SamsungOne-400" panose="020B0503030303020204" pitchFamily="34" charset="0"/>
                <a:ea typeface="SamsungOne-400" panose="020B0503030303020204" pitchFamily="34" charset="0"/>
              </a:rPr>
              <a:t>:</a:t>
            </a:r>
          </a:p>
        </p:txBody>
      </p:sp>
      <p:grpSp>
        <p:nvGrpSpPr>
          <p:cNvPr id="2" name="그룹 1">
            <a:extLst>
              <a:ext uri="{FF2B5EF4-FFF2-40B4-BE49-F238E27FC236}">
                <a16:creationId xmlns:a16="http://schemas.microsoft.com/office/drawing/2014/main" id="{BD4EFA23-DA4B-4525-967B-5938BA95E681}"/>
              </a:ext>
            </a:extLst>
          </p:cNvPr>
          <p:cNvGrpSpPr/>
          <p:nvPr/>
        </p:nvGrpSpPr>
        <p:grpSpPr>
          <a:xfrm>
            <a:off x="846956" y="2062496"/>
            <a:ext cx="6979589" cy="1858696"/>
            <a:chOff x="903506" y="2429380"/>
            <a:chExt cx="6979589" cy="1858696"/>
          </a:xfrm>
        </p:grpSpPr>
        <p:sp>
          <p:nvSpPr>
            <p:cNvPr id="16" name="사각형: 둥근 모서리 2">
              <a:extLst>
                <a:ext uri="{FF2B5EF4-FFF2-40B4-BE49-F238E27FC236}">
                  <a16:creationId xmlns:a16="http://schemas.microsoft.com/office/drawing/2014/main" id="{9EA698C4-EFE8-429E-836E-B534C1295DB4}"/>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17" name="직사각형 16">
                  <a:extLst>
                    <a:ext uri="{FF2B5EF4-FFF2-40B4-BE49-F238E27FC236}">
                      <a16:creationId xmlns:a16="http://schemas.microsoft.com/office/drawing/2014/main" id="{7887FD57-95D0-41BA-B858-7428A3345884}"/>
                    </a:ext>
                  </a:extLst>
                </p:cNvPr>
                <p:cNvSpPr/>
                <p:nvPr/>
              </p:nvSpPr>
              <p:spPr>
                <a:xfrm>
                  <a:off x="1279004" y="2429380"/>
                  <a:ext cx="6604091" cy="1858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suất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ở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hai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xúc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xắc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tích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chẵn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a:spcAft>
                      <a:spcPts val="800"/>
                    </a:spcAft>
                    <a:buClr>
                      <a:srgbClr val="193EB0"/>
                    </a:buCl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27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cặp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tích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chẵn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endParaRPr lang="vi-VN"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a:spcAft>
                      <a:spcPts val="8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Even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(Even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Even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a:solidFill>
                        <a:srgbClr val="FF0000"/>
                      </a:solidFill>
                      <a:latin typeface="SamsungOne-400" panose="020B0503030303020204" pitchFamily="34" charset="0"/>
                      <a:ea typeface="SamsungOne-400" panose="020B0503030303020204" pitchFamily="34" charset="0"/>
                      <a:sym typeface="Symbol" panose="05050102010706020507" pitchFamily="18" charset="2"/>
                    </a:rPr>
                    <a: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14:m>
                    <m:oMath xmlns:m="http://schemas.openxmlformats.org/officeDocument/2006/math">
                      <m:r>
                        <a:rPr lang="en-US" altLang="ko-KR" sz="1300" dirty="0" smtClean="0">
                          <a:solidFill>
                            <a:schemeClr val="tx1">
                              <a:lumMod val="85000"/>
                              <a:lumOff val="15000"/>
                            </a:schemeClr>
                          </a:solidFill>
                          <a:latin typeface="Cambria Math" panose="02040503050406030204" pitchFamily="18" charset="0"/>
                          <a:sym typeface="Symbol" panose="05050102010706020507" pitchFamily="18" charset="2"/>
                        </a:rPr>
                        <m:t>3 × 3 = 9</m:t>
                      </m:r>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trường hợp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a:spcAft>
                      <a:spcPts val="8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(Even) </a:t>
                  </a:r>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(Odd) = (Even) </a:t>
                  </a:r>
                  <a:r>
                    <a:rPr lang="en-US" altLang="ko-KR" sz="1300" dirty="0">
                      <a:solidFill>
                        <a:srgbClr val="FF0000"/>
                      </a:solidFill>
                      <a:latin typeface="SamsungOne-400" panose="020B0503030303020204" pitchFamily="34" charset="0"/>
                      <a:ea typeface="SamsungOne-400" panose="020B0503030303020204" pitchFamily="34" charset="0"/>
                      <a:sym typeface="Symbol" panose="05050102010706020507" pitchFamily="18" charset="2"/>
                    </a:rPr>
                    <a: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14:m>
                    <m:oMath xmlns:m="http://schemas.openxmlformats.org/officeDocument/2006/math">
                      <m:r>
                        <a:rPr lang="en-US" altLang="ko-KR" sz="1300" dirty="0" smtClean="0">
                          <a:solidFill>
                            <a:schemeClr val="tx1">
                              <a:lumMod val="85000"/>
                              <a:lumOff val="15000"/>
                            </a:schemeClr>
                          </a:solidFill>
                          <a:latin typeface="Cambria Math" panose="02040503050406030204" pitchFamily="18" charset="0"/>
                          <a:sym typeface="Symbol" panose="05050102010706020507" pitchFamily="18" charset="2"/>
                        </a:rPr>
                        <m:t>3 × 3 = 9</m:t>
                      </m:r>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trường hợp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a:spcAft>
                      <a:spcPts val="8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(Odd) </a:t>
                  </a:r>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(Even) = (Even) </a:t>
                  </a:r>
                  <a:r>
                    <a:rPr lang="en-US" altLang="ko-KR" sz="1300" dirty="0">
                      <a:solidFill>
                        <a:srgbClr val="FF0000"/>
                      </a:solidFill>
                      <a:latin typeface="SamsungOne-400" panose="020B0503030303020204" pitchFamily="34" charset="0"/>
                      <a:ea typeface="SamsungOne-400" panose="020B0503030303020204" pitchFamily="34" charset="0"/>
                      <a:sym typeface="Symbol" panose="05050102010706020507" pitchFamily="18" charset="2"/>
                    </a:rPr>
                    <a: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14:m>
                    <m:oMath xmlns:m="http://schemas.openxmlformats.org/officeDocument/2006/math">
                      <m:r>
                        <a:rPr lang="en-US" altLang="ko-KR" sz="1300" dirty="0" smtClean="0">
                          <a:solidFill>
                            <a:schemeClr val="tx1">
                              <a:lumMod val="85000"/>
                              <a:lumOff val="15000"/>
                            </a:schemeClr>
                          </a:solidFill>
                          <a:latin typeface="Cambria Math" panose="02040503050406030204" pitchFamily="18" charset="0"/>
                          <a:sym typeface="Symbol" panose="05050102010706020507" pitchFamily="18" charset="2"/>
                        </a:rPr>
                        <m:t>3 × 3 = 9</m:t>
                      </m:r>
                    </m:oMath>
                  </a14:m>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trường hợp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endParaRPr>
                </a:p>
                <a:p>
                  <a:pPr>
                    <a:spcAft>
                      <a:spcPts val="800"/>
                    </a:spcAft>
                    <a:buClr>
                      <a:srgbClr val="193EB0"/>
                    </a:buCl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mc:Choice>
          <mc:Fallback xmlns="">
            <p:sp>
              <p:nvSpPr>
                <p:cNvPr id="17" name="직사각형 16">
                  <a:extLst>
                    <a:ext uri="{FF2B5EF4-FFF2-40B4-BE49-F238E27FC236}">
                      <a16:creationId xmlns:a16="http://schemas.microsoft.com/office/drawing/2014/main" id="{7887FD57-95D0-41BA-B858-7428A3345884}"/>
                    </a:ext>
                  </a:extLst>
                </p:cNvPr>
                <p:cNvSpPr>
                  <a:spLocks noRot="1" noChangeAspect="1" noMove="1" noResize="1" noEditPoints="1" noAdjustHandles="1" noChangeArrowheads="1" noChangeShapeType="1" noTextEdit="1"/>
                </p:cNvSpPr>
                <p:nvPr/>
              </p:nvSpPr>
              <p:spPr>
                <a:xfrm>
                  <a:off x="1279004" y="2429380"/>
                  <a:ext cx="6604091" cy="1858696"/>
                </a:xfrm>
                <a:prstGeom prst="rect">
                  <a:avLst/>
                </a:prstGeom>
                <a:blipFill>
                  <a:blip r:embed="rId5"/>
                  <a:stretch>
                    <a:fillRect l="-185"/>
                  </a:stretch>
                </a:blipFill>
                <a:ln>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0" name="직사각형 19">
                <a:extLst>
                  <a:ext uri="{FF2B5EF4-FFF2-40B4-BE49-F238E27FC236}">
                    <a16:creationId xmlns:a16="http://schemas.microsoft.com/office/drawing/2014/main" id="{D344239F-2669-41F8-BDDB-A74235F9583C}"/>
                  </a:ext>
                </a:extLst>
              </p:cNvPr>
              <p:cNvSpPr/>
              <p:nvPr/>
            </p:nvSpPr>
            <p:spPr>
              <a:xfrm>
                <a:off x="1223523" y="3789040"/>
                <a:ext cx="1344563" cy="6575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Aft>
                    <a:spcPts val="800"/>
                  </a:spcAft>
                  <a:buClr>
                    <a:srgbClr val="193EB0"/>
                  </a:buClr>
                </a:pPr>
                <a14:m>
                  <m:oMathPara xmlns:m="http://schemas.openxmlformats.org/officeDocument/2006/math">
                    <m:oMathParaPr>
                      <m:jc m:val="center"/>
                    </m:oMathParaPr>
                    <m:oMath xmlns:m="http://schemas.openxmlformats.org/officeDocument/2006/math">
                      <m:r>
                        <a:rPr lang="en-US" altLang="ko-KR" sz="1600" i="1" dirty="0">
                          <a:solidFill>
                            <a:schemeClr val="tx1">
                              <a:lumMod val="85000"/>
                              <a:lumOff val="15000"/>
                            </a:schemeClr>
                          </a:solidFill>
                          <a:latin typeface="Cambria Math" panose="02040503050406030204" pitchFamily="18" charset="0"/>
                          <a:sym typeface="Symbol" panose="05050102010706020507" pitchFamily="18" charset="2"/>
                        </a:rPr>
                        <m:t>𝑃</m:t>
                      </m:r>
                      <m:r>
                        <a:rPr lang="en-US" altLang="ko-KR" sz="1600" i="1">
                          <a:solidFill>
                            <a:schemeClr val="tx1">
                              <a:lumMod val="85000"/>
                              <a:lumOff val="15000"/>
                            </a:schemeClr>
                          </a:solidFill>
                          <a:latin typeface="Cambria Math" panose="02040503050406030204" pitchFamily="18" charset="0"/>
                          <a:sym typeface="Symbol" panose="05050102010706020507" pitchFamily="18" charset="2"/>
                        </a:rPr>
                        <m:t>=</m:t>
                      </m:r>
                      <m:f>
                        <m:fPr>
                          <m:ctrlPr>
                            <a:rPr lang="en-US" altLang="ko-KR" sz="1600" i="1">
                              <a:solidFill>
                                <a:schemeClr val="tx1">
                                  <a:lumMod val="85000"/>
                                  <a:lumOff val="15000"/>
                                </a:schemeClr>
                              </a:solidFill>
                              <a:latin typeface="Cambria Math" panose="02040503050406030204" pitchFamily="18" charset="0"/>
                              <a:sym typeface="Symbol" panose="05050102010706020507" pitchFamily="18" charset="2"/>
                            </a:rPr>
                          </m:ctrlPr>
                        </m:fPr>
                        <m:num>
                          <m:r>
                            <a:rPr lang="en-US" altLang="ko-KR" sz="1600" i="1">
                              <a:solidFill>
                                <a:schemeClr val="tx1">
                                  <a:lumMod val="85000"/>
                                  <a:lumOff val="15000"/>
                                </a:schemeClr>
                              </a:solidFill>
                              <a:latin typeface="Cambria Math" panose="02040503050406030204" pitchFamily="18" charset="0"/>
                              <a:sym typeface="Symbol" panose="05050102010706020507" pitchFamily="18" charset="2"/>
                            </a:rPr>
                            <m:t>27</m:t>
                          </m:r>
                        </m:num>
                        <m:den>
                          <m:r>
                            <a:rPr lang="en-US" altLang="ko-KR" sz="1600" i="1">
                              <a:solidFill>
                                <a:schemeClr val="tx1">
                                  <a:lumMod val="85000"/>
                                  <a:lumOff val="15000"/>
                                </a:schemeClr>
                              </a:solidFill>
                              <a:latin typeface="Cambria Math" panose="02040503050406030204" pitchFamily="18" charset="0"/>
                              <a:sym typeface="Symbol" panose="05050102010706020507" pitchFamily="18" charset="2"/>
                            </a:rPr>
                            <m:t>36</m:t>
                          </m:r>
                        </m:den>
                      </m:f>
                      <m:r>
                        <a:rPr lang="en-US" altLang="ko-KR" sz="1600" i="1">
                          <a:solidFill>
                            <a:schemeClr val="tx1">
                              <a:lumMod val="85000"/>
                              <a:lumOff val="15000"/>
                            </a:schemeClr>
                          </a:solidFill>
                          <a:latin typeface="Cambria Math" panose="02040503050406030204" pitchFamily="18" charset="0"/>
                          <a:sym typeface="Symbol" panose="05050102010706020507" pitchFamily="18" charset="2"/>
                        </a:rPr>
                        <m:t>=</m:t>
                      </m:r>
                      <m:f>
                        <m:fPr>
                          <m:ctrlPr>
                            <a:rPr lang="en-US" altLang="ko-KR" sz="1600" i="1">
                              <a:solidFill>
                                <a:schemeClr val="tx1">
                                  <a:lumMod val="85000"/>
                                  <a:lumOff val="15000"/>
                                </a:schemeClr>
                              </a:solidFill>
                              <a:latin typeface="Cambria Math" panose="02040503050406030204" pitchFamily="18" charset="0"/>
                              <a:sym typeface="Symbol" panose="05050102010706020507" pitchFamily="18" charset="2"/>
                            </a:rPr>
                          </m:ctrlPr>
                        </m:fPr>
                        <m:num>
                          <m:r>
                            <a:rPr lang="en-US" altLang="ko-KR" sz="1600" i="1">
                              <a:solidFill>
                                <a:schemeClr val="tx1">
                                  <a:lumMod val="85000"/>
                                  <a:lumOff val="15000"/>
                                </a:schemeClr>
                              </a:solidFill>
                              <a:latin typeface="Cambria Math" panose="02040503050406030204" pitchFamily="18" charset="0"/>
                              <a:sym typeface="Symbol" panose="05050102010706020507" pitchFamily="18" charset="2"/>
                            </a:rPr>
                            <m:t>3</m:t>
                          </m:r>
                        </m:num>
                        <m:den>
                          <m:r>
                            <a:rPr lang="en-US" altLang="ko-KR" sz="1600" i="1">
                              <a:solidFill>
                                <a:schemeClr val="tx1">
                                  <a:lumMod val="85000"/>
                                  <a:lumOff val="15000"/>
                                </a:schemeClr>
                              </a:solidFill>
                              <a:latin typeface="Cambria Math" panose="02040503050406030204" pitchFamily="18" charset="0"/>
                              <a:sym typeface="Symbol" panose="05050102010706020507" pitchFamily="18" charset="2"/>
                            </a:rPr>
                            <m:t>4</m:t>
                          </m:r>
                        </m:den>
                      </m:f>
                    </m:oMath>
                  </m:oMathPara>
                </a14:m>
                <a:endParaRPr lang="en-US" altLang="ko-KR" sz="1600" dirty="0">
                  <a:solidFill>
                    <a:schemeClr val="tx1">
                      <a:lumMod val="85000"/>
                      <a:lumOff val="15000"/>
                    </a:schemeClr>
                  </a:solidFill>
                  <a:latin typeface="Cambria Math" panose="02040503050406030204" pitchFamily="18" charset="0"/>
                </a:endParaRPr>
              </a:p>
            </p:txBody>
          </p:sp>
        </mc:Choice>
        <mc:Fallback xmlns="">
          <p:sp>
            <p:nvSpPr>
              <p:cNvPr id="20" name="직사각형 19">
                <a:extLst>
                  <a:ext uri="{FF2B5EF4-FFF2-40B4-BE49-F238E27FC236}">
                    <a16:creationId xmlns:a16="http://schemas.microsoft.com/office/drawing/2014/main" id="{D344239F-2669-41F8-BDDB-A74235F9583C}"/>
                  </a:ext>
                </a:extLst>
              </p:cNvPr>
              <p:cNvSpPr>
                <a:spLocks noRot="1" noChangeAspect="1" noMove="1" noResize="1" noEditPoints="1" noAdjustHandles="1" noChangeArrowheads="1" noChangeShapeType="1" noTextEdit="1"/>
              </p:cNvSpPr>
              <p:nvPr/>
            </p:nvSpPr>
            <p:spPr>
              <a:xfrm>
                <a:off x="1223523" y="3789040"/>
                <a:ext cx="1344563" cy="657552"/>
              </a:xfrm>
              <a:prstGeom prst="rect">
                <a:avLst/>
              </a:prstGeom>
              <a:blipFill>
                <a:blip r:embed="rId6"/>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53583124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Định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lý</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giới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hạn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tâm</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03</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15" name="직사각형 14">
            <a:extLst>
              <a:ext uri="{FF2B5EF4-FFF2-40B4-BE49-F238E27FC236}">
                <a16:creationId xmlns:a16="http://schemas.microsoft.com/office/drawing/2014/main" id="{8FB43CF1-D7F9-4409-90B6-EA83AD95868D}"/>
              </a:ext>
            </a:extLst>
          </p:cNvPr>
          <p:cNvSpPr/>
          <p:nvPr/>
        </p:nvSpPr>
        <p:spPr>
          <a:xfrm>
            <a:off x="675071" y="5151551"/>
            <a:ext cx="8632825" cy="663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Biểu đồ tần suất của các số trung bình của mẫu ở nhiều kích thước mẫu khác nhau.</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Vì kích thước mẫu tăng, biểu đồ tần suất hội tụ dần về phân phối chuẩn.</a:t>
            </a:r>
          </a:p>
        </p:txBody>
      </p:sp>
      <p:grpSp>
        <p:nvGrpSpPr>
          <p:cNvPr id="2" name="그룹 1">
            <a:extLst>
              <a:ext uri="{FF2B5EF4-FFF2-40B4-BE49-F238E27FC236}">
                <a16:creationId xmlns:a16="http://schemas.microsoft.com/office/drawing/2014/main" id="{623573B5-07DC-4D2A-B2B9-743B7CCECF24}"/>
              </a:ext>
            </a:extLst>
          </p:cNvPr>
          <p:cNvGrpSpPr/>
          <p:nvPr/>
        </p:nvGrpSpPr>
        <p:grpSpPr>
          <a:xfrm>
            <a:off x="592106" y="1889058"/>
            <a:ext cx="8744537" cy="2927650"/>
            <a:chOff x="1002908" y="1961066"/>
            <a:chExt cx="7631479" cy="2555001"/>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0821106-CEA0-4DB5-9504-BF5D6CBDAFBD}"/>
                    </a:ext>
                  </a:extLst>
                </p:cNvPr>
                <p:cNvSpPr txBox="1"/>
                <p:nvPr/>
              </p:nvSpPr>
              <p:spPr>
                <a:xfrm>
                  <a:off x="1911080" y="1961066"/>
                  <a:ext cx="479554" cy="215444"/>
                </a:xfrm>
                <a:prstGeom prst="rect">
                  <a:avLst/>
                </a:prstGeom>
                <a:noFill/>
              </p:spPr>
              <p:txBody>
                <a:bodyPr wrap="none" lIns="0" tIns="0" rIns="0" bIns="0" rtlCol="0" anchor="ctr">
                  <a:spAutoFit/>
                </a:bodyPr>
                <a:lstStyle/>
                <a:p>
                  <a:pPr/>
                  <a14:m>
                    <m:oMathPara xmlns:m="http://schemas.openxmlformats.org/officeDocument/2006/math">
                      <m:oMathParaPr>
                        <m:jc m:val="center"/>
                      </m:oMathParaPr>
                      <m:oMath xmlns:m="http://schemas.openxmlformats.org/officeDocument/2006/math">
                        <m:r>
                          <a:rPr lang="en-US" altLang="ko-KR" sz="1400" i="1" smtClean="0">
                            <a:solidFill>
                              <a:schemeClr val="tx1">
                                <a:lumMod val="85000"/>
                                <a:lumOff val="15000"/>
                              </a:schemeClr>
                            </a:solidFill>
                            <a:latin typeface="Cambria Math" panose="02040503050406030204" pitchFamily="18" charset="0"/>
                          </a:rPr>
                          <m:t>𝑛</m:t>
                        </m:r>
                        <m:r>
                          <a:rPr lang="en-US" altLang="ko-KR" sz="1400" i="1" smtClean="0">
                            <a:solidFill>
                              <a:schemeClr val="tx1">
                                <a:lumMod val="85000"/>
                                <a:lumOff val="15000"/>
                              </a:schemeClr>
                            </a:solidFill>
                            <a:latin typeface="Cambria Math" panose="02040503050406030204" pitchFamily="18" charset="0"/>
                          </a:rPr>
                          <m:t>=2</m:t>
                        </m:r>
                      </m:oMath>
                    </m:oMathPara>
                  </a14:m>
                  <a:endParaRPr lang="ko-KR" altLang="en-US" sz="1400" dirty="0">
                    <a:solidFill>
                      <a:schemeClr val="tx1">
                        <a:lumMod val="85000"/>
                        <a:lumOff val="15000"/>
                      </a:schemeClr>
                    </a:solidFill>
                  </a:endParaRPr>
                </a:p>
              </p:txBody>
            </p:sp>
          </mc:Choice>
          <mc:Fallback xmlns="">
            <p:sp>
              <p:nvSpPr>
                <p:cNvPr id="11" name="TextBox 10">
                  <a:extLst>
                    <a:ext uri="{FF2B5EF4-FFF2-40B4-BE49-F238E27FC236}">
                      <a16:creationId xmlns:a16="http://schemas.microsoft.com/office/drawing/2014/main" id="{60821106-CEA0-4DB5-9504-BF5D6CBDAFBD}"/>
                    </a:ext>
                  </a:extLst>
                </p:cNvPr>
                <p:cNvSpPr txBox="1">
                  <a:spLocks noRot="1" noChangeAspect="1" noMove="1" noResize="1" noEditPoints="1" noAdjustHandles="1" noChangeArrowheads="1" noChangeShapeType="1" noTextEdit="1"/>
                </p:cNvSpPr>
                <p:nvPr/>
              </p:nvSpPr>
              <p:spPr>
                <a:xfrm>
                  <a:off x="1911080" y="1961066"/>
                  <a:ext cx="479554" cy="215444"/>
                </a:xfrm>
                <a:prstGeom prst="rect">
                  <a:avLst/>
                </a:prstGeom>
                <a:blipFill>
                  <a:blip r:embed="rId3"/>
                  <a:stretch>
                    <a:fillRect r="-11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2B441EE-A022-41F3-9565-B1687CE63BF7}"/>
                    </a:ext>
                  </a:extLst>
                </p:cNvPr>
                <p:cNvSpPr txBox="1"/>
                <p:nvPr/>
              </p:nvSpPr>
              <p:spPr>
                <a:xfrm>
                  <a:off x="3776188" y="1961066"/>
                  <a:ext cx="479554" cy="215444"/>
                </a:xfrm>
                <a:prstGeom prst="rect">
                  <a:avLst/>
                </a:prstGeom>
                <a:noFill/>
              </p:spPr>
              <p:txBody>
                <a:bodyPr wrap="none" lIns="0" tIns="0" rIns="0" bIns="0" rtlCol="0" anchor="ctr">
                  <a:spAutoFit/>
                </a:bodyPr>
                <a:lstStyle/>
                <a:p>
                  <a:pPr/>
                  <a14:m>
                    <m:oMathPara xmlns:m="http://schemas.openxmlformats.org/officeDocument/2006/math">
                      <m:oMathParaPr>
                        <m:jc m:val="center"/>
                      </m:oMathParaPr>
                      <m:oMath xmlns:m="http://schemas.openxmlformats.org/officeDocument/2006/math">
                        <m:r>
                          <a:rPr lang="en-US" altLang="ko-KR" sz="1400" i="1" smtClean="0">
                            <a:solidFill>
                              <a:schemeClr val="tx1">
                                <a:lumMod val="85000"/>
                                <a:lumOff val="15000"/>
                              </a:schemeClr>
                            </a:solidFill>
                            <a:latin typeface="Cambria Math" panose="02040503050406030204" pitchFamily="18" charset="0"/>
                          </a:rPr>
                          <m:t>𝑛</m:t>
                        </m:r>
                        <m:r>
                          <a:rPr lang="en-US" altLang="ko-KR" sz="1400" i="1" smtClean="0">
                            <a:solidFill>
                              <a:schemeClr val="tx1">
                                <a:lumMod val="85000"/>
                                <a:lumOff val="15000"/>
                              </a:schemeClr>
                            </a:solidFill>
                            <a:latin typeface="Cambria Math" panose="02040503050406030204" pitchFamily="18" charset="0"/>
                          </a:rPr>
                          <m:t>=</m:t>
                        </m:r>
                        <m:r>
                          <a:rPr lang="en-US" altLang="ko-KR" sz="1400">
                            <a:solidFill>
                              <a:schemeClr val="tx1">
                                <a:lumMod val="85000"/>
                                <a:lumOff val="15000"/>
                              </a:schemeClr>
                            </a:solidFill>
                            <a:latin typeface="Cambria Math" panose="02040503050406030204" pitchFamily="18" charset="0"/>
                          </a:rPr>
                          <m:t>5</m:t>
                        </m:r>
                      </m:oMath>
                    </m:oMathPara>
                  </a14:m>
                  <a:endParaRPr lang="ko-KR" altLang="en-US" sz="1400" dirty="0">
                    <a:solidFill>
                      <a:schemeClr val="tx1">
                        <a:lumMod val="85000"/>
                        <a:lumOff val="15000"/>
                      </a:schemeClr>
                    </a:solidFill>
                  </a:endParaRPr>
                </a:p>
              </p:txBody>
            </p:sp>
          </mc:Choice>
          <mc:Fallback xmlns="">
            <p:sp>
              <p:nvSpPr>
                <p:cNvPr id="17" name="TextBox 16">
                  <a:extLst>
                    <a:ext uri="{FF2B5EF4-FFF2-40B4-BE49-F238E27FC236}">
                      <a16:creationId xmlns:a16="http://schemas.microsoft.com/office/drawing/2014/main" id="{C2B441EE-A022-41F3-9565-B1687CE63BF7}"/>
                    </a:ext>
                  </a:extLst>
                </p:cNvPr>
                <p:cNvSpPr txBox="1">
                  <a:spLocks noRot="1" noChangeAspect="1" noMove="1" noResize="1" noEditPoints="1" noAdjustHandles="1" noChangeArrowheads="1" noChangeShapeType="1" noTextEdit="1"/>
                </p:cNvSpPr>
                <p:nvPr/>
              </p:nvSpPr>
              <p:spPr>
                <a:xfrm>
                  <a:off x="3776188" y="1961066"/>
                  <a:ext cx="479554" cy="215444"/>
                </a:xfrm>
                <a:prstGeom prst="rect">
                  <a:avLst/>
                </a:prstGeom>
                <a:blipFill>
                  <a:blip r:embed="rId4"/>
                  <a:stretch>
                    <a:fillRect r="-109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2116227-07A2-4DF0-A617-17875A39AD8C}"/>
                    </a:ext>
                  </a:extLst>
                </p:cNvPr>
                <p:cNvSpPr txBox="1"/>
                <p:nvPr/>
              </p:nvSpPr>
              <p:spPr>
                <a:xfrm>
                  <a:off x="5748748" y="1961066"/>
                  <a:ext cx="578941" cy="215444"/>
                </a:xfrm>
                <a:prstGeom prst="rect">
                  <a:avLst/>
                </a:prstGeom>
                <a:noFill/>
              </p:spPr>
              <p:txBody>
                <a:bodyPr wrap="none" lIns="0" tIns="0" rIns="0" bIns="0" rtlCol="0" anchor="ctr">
                  <a:spAutoFit/>
                </a:bodyPr>
                <a:lstStyle/>
                <a:p>
                  <a:pPr/>
                  <a14:m>
                    <m:oMathPara xmlns:m="http://schemas.openxmlformats.org/officeDocument/2006/math">
                      <m:oMathParaPr>
                        <m:jc m:val="center"/>
                      </m:oMathParaPr>
                      <m:oMath xmlns:m="http://schemas.openxmlformats.org/officeDocument/2006/math">
                        <m:r>
                          <a:rPr lang="en-US" altLang="ko-KR" sz="1400" i="1" smtClean="0">
                            <a:solidFill>
                              <a:schemeClr val="tx1">
                                <a:lumMod val="85000"/>
                                <a:lumOff val="15000"/>
                              </a:schemeClr>
                            </a:solidFill>
                            <a:latin typeface="Cambria Math" panose="02040503050406030204" pitchFamily="18" charset="0"/>
                          </a:rPr>
                          <m:t>𝑛</m:t>
                        </m:r>
                        <m:r>
                          <a:rPr lang="en-US" altLang="ko-KR" sz="1400" i="1" smtClean="0">
                            <a:solidFill>
                              <a:schemeClr val="tx1">
                                <a:lumMod val="85000"/>
                                <a:lumOff val="15000"/>
                              </a:schemeClr>
                            </a:solidFill>
                            <a:latin typeface="Cambria Math" panose="02040503050406030204" pitchFamily="18" charset="0"/>
                          </a:rPr>
                          <m:t>=10</m:t>
                        </m:r>
                      </m:oMath>
                    </m:oMathPara>
                  </a14:m>
                  <a:endParaRPr lang="ko-KR" altLang="en-US" sz="1400" dirty="0">
                    <a:solidFill>
                      <a:schemeClr val="tx1">
                        <a:lumMod val="85000"/>
                        <a:lumOff val="15000"/>
                      </a:schemeClr>
                    </a:solidFill>
                  </a:endParaRPr>
                </a:p>
              </p:txBody>
            </p:sp>
          </mc:Choice>
          <mc:Fallback xmlns="">
            <p:sp>
              <p:nvSpPr>
                <p:cNvPr id="18" name="TextBox 17">
                  <a:extLst>
                    <a:ext uri="{FF2B5EF4-FFF2-40B4-BE49-F238E27FC236}">
                      <a16:creationId xmlns:a16="http://schemas.microsoft.com/office/drawing/2014/main" id="{12116227-07A2-4DF0-A617-17875A39AD8C}"/>
                    </a:ext>
                  </a:extLst>
                </p:cNvPr>
                <p:cNvSpPr txBox="1">
                  <a:spLocks noRot="1" noChangeAspect="1" noMove="1" noResize="1" noEditPoints="1" noAdjustHandles="1" noChangeArrowheads="1" noChangeShapeType="1" noTextEdit="1"/>
                </p:cNvSpPr>
                <p:nvPr/>
              </p:nvSpPr>
              <p:spPr>
                <a:xfrm>
                  <a:off x="5748748" y="1961066"/>
                  <a:ext cx="578941" cy="21544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86FE584-9C62-41E2-AD42-0EF035998DD3}"/>
                    </a:ext>
                  </a:extLst>
                </p:cNvPr>
                <p:cNvSpPr txBox="1"/>
                <p:nvPr/>
              </p:nvSpPr>
              <p:spPr>
                <a:xfrm>
                  <a:off x="7664039" y="1961066"/>
                  <a:ext cx="578940" cy="215444"/>
                </a:xfrm>
                <a:prstGeom prst="rect">
                  <a:avLst/>
                </a:prstGeom>
                <a:noFill/>
              </p:spPr>
              <p:txBody>
                <a:bodyPr wrap="none" lIns="0" tIns="0" rIns="0" bIns="0" rtlCol="0" anchor="ctr">
                  <a:spAutoFit/>
                </a:bodyPr>
                <a:lstStyle/>
                <a:p>
                  <a:pPr/>
                  <a14:m>
                    <m:oMathPara xmlns:m="http://schemas.openxmlformats.org/officeDocument/2006/math">
                      <m:oMathParaPr>
                        <m:jc m:val="center"/>
                      </m:oMathParaPr>
                      <m:oMath xmlns:m="http://schemas.openxmlformats.org/officeDocument/2006/math">
                        <m:r>
                          <a:rPr lang="en-US" altLang="ko-KR" sz="1400" i="1" smtClean="0">
                            <a:solidFill>
                              <a:schemeClr val="tx1">
                                <a:lumMod val="85000"/>
                                <a:lumOff val="15000"/>
                              </a:schemeClr>
                            </a:solidFill>
                            <a:latin typeface="Cambria Math" panose="02040503050406030204" pitchFamily="18" charset="0"/>
                          </a:rPr>
                          <m:t>𝑛</m:t>
                        </m:r>
                        <m:r>
                          <a:rPr lang="en-US" altLang="ko-KR" sz="1400" i="1" smtClean="0">
                            <a:solidFill>
                              <a:schemeClr val="tx1">
                                <a:lumMod val="85000"/>
                                <a:lumOff val="15000"/>
                              </a:schemeClr>
                            </a:solidFill>
                            <a:latin typeface="Cambria Math" panose="02040503050406030204" pitchFamily="18" charset="0"/>
                          </a:rPr>
                          <m:t>=50</m:t>
                        </m:r>
                      </m:oMath>
                    </m:oMathPara>
                  </a14:m>
                  <a:endParaRPr lang="ko-KR" altLang="en-US" sz="1400" dirty="0">
                    <a:solidFill>
                      <a:schemeClr val="tx1">
                        <a:lumMod val="85000"/>
                        <a:lumOff val="15000"/>
                      </a:schemeClr>
                    </a:solidFill>
                  </a:endParaRPr>
                </a:p>
              </p:txBody>
            </p:sp>
          </mc:Choice>
          <mc:Fallback xmlns="">
            <p:sp>
              <p:nvSpPr>
                <p:cNvPr id="20" name="TextBox 19">
                  <a:extLst>
                    <a:ext uri="{FF2B5EF4-FFF2-40B4-BE49-F238E27FC236}">
                      <a16:creationId xmlns:a16="http://schemas.microsoft.com/office/drawing/2014/main" id="{B86FE584-9C62-41E2-AD42-0EF035998DD3}"/>
                    </a:ext>
                  </a:extLst>
                </p:cNvPr>
                <p:cNvSpPr txBox="1">
                  <a:spLocks noRot="1" noChangeAspect="1" noMove="1" noResize="1" noEditPoints="1" noAdjustHandles="1" noChangeArrowheads="1" noChangeShapeType="1" noTextEdit="1"/>
                </p:cNvSpPr>
                <p:nvPr/>
              </p:nvSpPr>
              <p:spPr>
                <a:xfrm>
                  <a:off x="7664039" y="1961066"/>
                  <a:ext cx="578940" cy="215444"/>
                </a:xfrm>
                <a:prstGeom prst="rect">
                  <a:avLst/>
                </a:prstGeom>
                <a:blipFill>
                  <a:blip r:embed="rId6"/>
                  <a:stretch>
                    <a:fillRect/>
                  </a:stretch>
                </a:blipFill>
              </p:spPr>
              <p:txBody>
                <a:bodyPr/>
                <a:lstStyle/>
                <a:p>
                  <a:r>
                    <a:rPr lang="ko-KR" altLang="en-US">
                      <a:noFill/>
                    </a:rPr>
                    <a:t> </a:t>
                  </a:r>
                </a:p>
              </p:txBody>
            </p:sp>
          </mc:Fallback>
        </mc:AlternateContent>
        <p:grpSp>
          <p:nvGrpSpPr>
            <p:cNvPr id="21" name="그룹 20">
              <a:extLst>
                <a:ext uri="{FF2B5EF4-FFF2-40B4-BE49-F238E27FC236}">
                  <a16:creationId xmlns:a16="http://schemas.microsoft.com/office/drawing/2014/main" id="{ADEE3328-AF82-49A7-8562-B318AC5A1104}"/>
                </a:ext>
              </a:extLst>
            </p:cNvPr>
            <p:cNvGrpSpPr/>
            <p:nvPr/>
          </p:nvGrpSpPr>
          <p:grpSpPr>
            <a:xfrm>
              <a:off x="1002908" y="2240981"/>
              <a:ext cx="1815731" cy="2275085"/>
              <a:chOff x="3400483" y="2925052"/>
              <a:chExt cx="1815731" cy="2275085"/>
            </a:xfrm>
          </p:grpSpPr>
          <p:grpSp>
            <p:nvGrpSpPr>
              <p:cNvPr id="22" name="그룹 21">
                <a:extLst>
                  <a:ext uri="{FF2B5EF4-FFF2-40B4-BE49-F238E27FC236}">
                    <a16:creationId xmlns:a16="http://schemas.microsoft.com/office/drawing/2014/main" id="{16D7B734-0B04-4D1E-A07B-5B2ABE9D50AC}"/>
                  </a:ext>
                </a:extLst>
              </p:cNvPr>
              <p:cNvGrpSpPr/>
              <p:nvPr/>
            </p:nvGrpSpPr>
            <p:grpSpPr>
              <a:xfrm>
                <a:off x="3826868" y="3045618"/>
                <a:ext cx="70377" cy="1891135"/>
                <a:chOff x="2930798" y="3546389"/>
                <a:chExt cx="54000" cy="1451061"/>
              </a:xfrm>
            </p:grpSpPr>
            <p:cxnSp>
              <p:nvCxnSpPr>
                <p:cNvPr id="51" name="직선 연결선 50">
                  <a:extLst>
                    <a:ext uri="{FF2B5EF4-FFF2-40B4-BE49-F238E27FC236}">
                      <a16:creationId xmlns:a16="http://schemas.microsoft.com/office/drawing/2014/main" id="{4E555908-319D-4820-843B-8264B4546753}"/>
                    </a:ext>
                  </a:extLst>
                </p:cNvPr>
                <p:cNvCxnSpPr/>
                <p:nvPr/>
              </p:nvCxnSpPr>
              <p:spPr>
                <a:xfrm>
                  <a:off x="2982631" y="3546389"/>
                  <a:ext cx="0" cy="14510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96D7C235-ABDD-4E59-9E87-08717005A7E7}"/>
                    </a:ext>
                  </a:extLst>
                </p:cNvPr>
                <p:cNvCxnSpPr/>
                <p:nvPr/>
              </p:nvCxnSpPr>
              <p:spPr>
                <a:xfrm>
                  <a:off x="2930798" y="3546389"/>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DE6F01C7-D02B-442C-B5A8-A3A977016176}"/>
                    </a:ext>
                  </a:extLst>
                </p:cNvPr>
                <p:cNvCxnSpPr/>
                <p:nvPr/>
              </p:nvCxnSpPr>
              <p:spPr>
                <a:xfrm>
                  <a:off x="2930798" y="4997450"/>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5C1AF499-BA8E-4453-97D7-3F2FC15FD0A9}"/>
                    </a:ext>
                  </a:extLst>
                </p:cNvPr>
                <p:cNvCxnSpPr/>
                <p:nvPr/>
              </p:nvCxnSpPr>
              <p:spPr>
                <a:xfrm>
                  <a:off x="2930798" y="4707238"/>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24389D09-3DC7-4C72-AADB-5B4CDFB5A224}"/>
                    </a:ext>
                  </a:extLst>
                </p:cNvPr>
                <p:cNvCxnSpPr/>
                <p:nvPr/>
              </p:nvCxnSpPr>
              <p:spPr>
                <a:xfrm>
                  <a:off x="2930798" y="4417026"/>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B71CB7F1-4DF2-495B-9ABF-F589B596DE8C}"/>
                    </a:ext>
                  </a:extLst>
                </p:cNvPr>
                <p:cNvCxnSpPr/>
                <p:nvPr/>
              </p:nvCxnSpPr>
              <p:spPr>
                <a:xfrm>
                  <a:off x="2930798" y="3836601"/>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3509C89C-989C-4569-B268-557DB785B1FD}"/>
                    </a:ext>
                  </a:extLst>
                </p:cNvPr>
                <p:cNvCxnSpPr/>
                <p:nvPr/>
              </p:nvCxnSpPr>
              <p:spPr>
                <a:xfrm>
                  <a:off x="2930798" y="4126813"/>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A5215D84-4641-4300-9173-29161D28D3F8}"/>
                  </a:ext>
                </a:extLst>
              </p:cNvPr>
              <p:cNvSpPr txBox="1"/>
              <p:nvPr/>
            </p:nvSpPr>
            <p:spPr>
              <a:xfrm rot="16200000">
                <a:off x="3640645" y="3755980"/>
                <a:ext cx="248217" cy="94010"/>
              </a:xfrm>
              <a:prstGeom prst="rect">
                <a:avLst/>
              </a:prstGeom>
              <a:noFill/>
            </p:spPr>
            <p:txBody>
              <a:bodyPr wrap="square" lIns="0" tIns="0" rIns="0" bIns="0" rtlCol="0">
                <a:spAutoFit/>
                <a:scene3d>
                  <a:camera prst="orthographicFront"/>
                  <a:lightRig rig="threePt" dir="t"/>
                </a:scene3d>
                <a:sp3d>
                  <a:bevelB w="0" h="1270"/>
                </a:sp3d>
              </a:bodyPr>
              <a:lstStyle>
                <a:defPPr>
                  <a:defRPr lang="en-US"/>
                </a:defPPr>
                <a:lvl1pPr algn="ctr">
                  <a:defRPr sz="50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defRPr>
                </a:lvl1pPr>
              </a:lstStyle>
              <a:p>
                <a:r>
                  <a:rPr lang="en-US" sz="700" dirty="0"/>
                  <a:t>30000</a:t>
                </a:r>
              </a:p>
            </p:txBody>
          </p:sp>
          <p:sp>
            <p:nvSpPr>
              <p:cNvPr id="27" name="TextBox 26">
                <a:extLst>
                  <a:ext uri="{FF2B5EF4-FFF2-40B4-BE49-F238E27FC236}">
                    <a16:creationId xmlns:a16="http://schemas.microsoft.com/office/drawing/2014/main" id="{EBFD7502-F1C6-4B51-94CC-BC24DAC00EAA}"/>
                  </a:ext>
                </a:extLst>
              </p:cNvPr>
              <p:cNvSpPr txBox="1"/>
              <p:nvPr/>
            </p:nvSpPr>
            <p:spPr>
              <a:xfrm rot="16200000">
                <a:off x="3640645" y="4133295"/>
                <a:ext cx="248217" cy="94010"/>
              </a:xfrm>
              <a:prstGeom prst="rect">
                <a:avLst/>
              </a:prstGeom>
              <a:noFill/>
            </p:spPr>
            <p:txBody>
              <a:bodyPr wrap="square" lIns="0" tIns="0" rIns="0" bIns="0" rtlCol="0">
                <a:spAutoFit/>
                <a:scene3d>
                  <a:camera prst="orthographicFront"/>
                  <a:lightRig rig="threePt" dir="t"/>
                </a:scene3d>
                <a:sp3d>
                  <a:bevelB w="0" h="1270"/>
                </a:sp3d>
              </a:bodyPr>
              <a:lstStyle>
                <a:defPPr>
                  <a:defRPr lang="en-US"/>
                </a:defPPr>
                <a:lvl1pPr algn="ctr">
                  <a:defRPr sz="50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defRPr>
                </a:lvl1pPr>
              </a:lstStyle>
              <a:p>
                <a:r>
                  <a:rPr lang="en-US" sz="700" dirty="0"/>
                  <a:t>20000</a:t>
                </a:r>
              </a:p>
            </p:txBody>
          </p:sp>
          <p:sp>
            <p:nvSpPr>
              <p:cNvPr id="28" name="TextBox 27">
                <a:extLst>
                  <a:ext uri="{FF2B5EF4-FFF2-40B4-BE49-F238E27FC236}">
                    <a16:creationId xmlns:a16="http://schemas.microsoft.com/office/drawing/2014/main" id="{9831C55C-BD7A-4A0C-8CB9-7B003DB274C6}"/>
                  </a:ext>
                </a:extLst>
              </p:cNvPr>
              <p:cNvSpPr txBox="1"/>
              <p:nvPr/>
            </p:nvSpPr>
            <p:spPr>
              <a:xfrm rot="16200000">
                <a:off x="3640645" y="4511520"/>
                <a:ext cx="248217" cy="94010"/>
              </a:xfrm>
              <a:prstGeom prst="rect">
                <a:avLst/>
              </a:prstGeom>
              <a:noFill/>
            </p:spPr>
            <p:txBody>
              <a:bodyPr wrap="square" lIns="0" tIns="0" rIns="0" bIns="0" rtlCol="0">
                <a:spAutoFit/>
                <a:scene3d>
                  <a:camera prst="orthographicFront"/>
                  <a:lightRig rig="threePt" dir="t"/>
                </a:scene3d>
                <a:sp3d>
                  <a:bevelB w="0" h="1270"/>
                </a:sp3d>
              </a:bodyPr>
              <a:lstStyle>
                <a:defPPr>
                  <a:defRPr lang="en-US"/>
                </a:defPPr>
                <a:lvl1pPr algn="ctr">
                  <a:defRPr sz="50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defRPr>
                </a:lvl1pPr>
              </a:lstStyle>
              <a:p>
                <a:r>
                  <a:rPr lang="en-US" sz="700" dirty="0"/>
                  <a:t>10000</a:t>
                </a:r>
              </a:p>
            </p:txBody>
          </p:sp>
          <p:sp>
            <p:nvSpPr>
              <p:cNvPr id="29" name="TextBox 28">
                <a:extLst>
                  <a:ext uri="{FF2B5EF4-FFF2-40B4-BE49-F238E27FC236}">
                    <a16:creationId xmlns:a16="http://schemas.microsoft.com/office/drawing/2014/main" id="{1817FFA2-D50F-4E3C-B998-257D643E144E}"/>
                  </a:ext>
                </a:extLst>
              </p:cNvPr>
              <p:cNvSpPr txBox="1"/>
              <p:nvPr/>
            </p:nvSpPr>
            <p:spPr>
              <a:xfrm rot="16200000">
                <a:off x="3695696" y="4889748"/>
                <a:ext cx="138114" cy="94010"/>
              </a:xfrm>
              <a:prstGeom prst="rect">
                <a:avLst/>
              </a:prstGeom>
              <a:noFill/>
            </p:spPr>
            <p:txBody>
              <a:bodyPr wrap="square" lIns="0" tIns="0" rIns="0" bIns="0" rtlCol="0">
                <a:spAutoFit/>
                <a:scene3d>
                  <a:camera prst="orthographicFront"/>
                  <a:lightRig rig="threePt" dir="t"/>
                </a:scene3d>
                <a:sp3d>
                  <a:bevelB w="0" h="1270"/>
                </a:sp3d>
              </a:bodyPr>
              <a:lstStyle>
                <a:defPPr>
                  <a:defRPr lang="en-US"/>
                </a:defPPr>
                <a:lvl1pPr algn="ctr">
                  <a:defRPr sz="50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defRPr>
                </a:lvl1pPr>
              </a:lstStyle>
              <a:p>
                <a:r>
                  <a:rPr lang="en-US" sz="700" dirty="0"/>
                  <a:t>0</a:t>
                </a:r>
              </a:p>
            </p:txBody>
          </p:sp>
          <p:sp>
            <p:nvSpPr>
              <p:cNvPr id="30" name="TextBox 29">
                <a:extLst>
                  <a:ext uri="{FF2B5EF4-FFF2-40B4-BE49-F238E27FC236}">
                    <a16:creationId xmlns:a16="http://schemas.microsoft.com/office/drawing/2014/main" id="{8146627D-B07A-4EEE-A86D-4E077767C50D}"/>
                  </a:ext>
                </a:extLst>
              </p:cNvPr>
              <p:cNvSpPr txBox="1"/>
              <p:nvPr/>
            </p:nvSpPr>
            <p:spPr>
              <a:xfrm rot="16200000">
                <a:off x="3203460" y="3843455"/>
                <a:ext cx="689508" cy="295461"/>
              </a:xfrm>
              <a:prstGeom prst="rect">
                <a:avLst/>
              </a:prstGeom>
              <a:noFill/>
            </p:spPr>
            <p:txBody>
              <a:bodyPr wrap="square" lIns="0" tIns="0" rIns="0" bIns="0" rtlCol="0">
                <a:spAutoFit/>
                <a:scene3d>
                  <a:camera prst="orthographicFront"/>
                  <a:lightRig rig="threePt" dir="t"/>
                </a:scene3d>
                <a:sp3d>
                  <a:bevelB w="0" h="1270"/>
                </a:sp3d>
              </a:bodyPr>
              <a:lstStyle/>
              <a:p>
                <a:pPr algn="ctr"/>
                <a:r>
                  <a:rPr lang="vi-VN" sz="11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Tính thường xuyên</a:t>
                </a:r>
                <a:endParaRPr lang="en-US" sz="11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p:txBody>
          </p:sp>
          <p:grpSp>
            <p:nvGrpSpPr>
              <p:cNvPr id="31" name="그룹 30">
                <a:extLst>
                  <a:ext uri="{FF2B5EF4-FFF2-40B4-BE49-F238E27FC236}">
                    <a16:creationId xmlns:a16="http://schemas.microsoft.com/office/drawing/2014/main" id="{004B79C4-5D51-4A67-913F-AF658230B98B}"/>
                  </a:ext>
                </a:extLst>
              </p:cNvPr>
              <p:cNvGrpSpPr/>
              <p:nvPr/>
            </p:nvGrpSpPr>
            <p:grpSpPr>
              <a:xfrm rot="16200000">
                <a:off x="4498237" y="4448739"/>
                <a:ext cx="70377" cy="1182051"/>
                <a:chOff x="2930798" y="3635375"/>
                <a:chExt cx="54000" cy="906983"/>
              </a:xfrm>
            </p:grpSpPr>
            <p:cxnSp>
              <p:nvCxnSpPr>
                <p:cNvPr id="44" name="직선 연결선 43">
                  <a:extLst>
                    <a:ext uri="{FF2B5EF4-FFF2-40B4-BE49-F238E27FC236}">
                      <a16:creationId xmlns:a16="http://schemas.microsoft.com/office/drawing/2014/main" id="{8CBCC7F9-38EE-4068-8EF3-ADB326084A21}"/>
                    </a:ext>
                  </a:extLst>
                </p:cNvPr>
                <p:cNvCxnSpPr/>
                <p:nvPr/>
              </p:nvCxnSpPr>
              <p:spPr>
                <a:xfrm rot="5400000">
                  <a:off x="2529693" y="4088867"/>
                  <a:ext cx="906983"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79E1C6C2-8EBC-4DF5-899F-22FEBF5A5EFF}"/>
                    </a:ext>
                  </a:extLst>
                </p:cNvPr>
                <p:cNvCxnSpPr/>
                <p:nvPr/>
              </p:nvCxnSpPr>
              <p:spPr>
                <a:xfrm>
                  <a:off x="2930798" y="3637756"/>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CF7C7EB4-6A13-4938-BD3F-1EF50A291676}"/>
                    </a:ext>
                  </a:extLst>
                </p:cNvPr>
                <p:cNvCxnSpPr/>
                <p:nvPr/>
              </p:nvCxnSpPr>
              <p:spPr>
                <a:xfrm>
                  <a:off x="2930798" y="4542358"/>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5E472E55-F4EE-482B-AFBD-7B3FAB27C4AF}"/>
                    </a:ext>
                  </a:extLst>
                </p:cNvPr>
                <p:cNvCxnSpPr/>
                <p:nvPr/>
              </p:nvCxnSpPr>
              <p:spPr>
                <a:xfrm>
                  <a:off x="2930798" y="3818677"/>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992D2B6B-39E5-4574-8E1C-DE99012C0538}"/>
                    </a:ext>
                  </a:extLst>
                </p:cNvPr>
                <p:cNvCxnSpPr/>
                <p:nvPr/>
              </p:nvCxnSpPr>
              <p:spPr>
                <a:xfrm>
                  <a:off x="2930798" y="3999598"/>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0624A23F-A77F-4BE3-B332-2856EBFFBA2C}"/>
                    </a:ext>
                  </a:extLst>
                </p:cNvPr>
                <p:cNvCxnSpPr/>
                <p:nvPr/>
              </p:nvCxnSpPr>
              <p:spPr>
                <a:xfrm>
                  <a:off x="2930798" y="4180518"/>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267F4C57-47EE-4B2F-8F6F-67DD2F665A3A}"/>
                    </a:ext>
                  </a:extLst>
                </p:cNvPr>
                <p:cNvCxnSpPr/>
                <p:nvPr/>
              </p:nvCxnSpPr>
              <p:spPr>
                <a:xfrm>
                  <a:off x="2930798" y="4361439"/>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05CA7C25-4AB6-4E66-A969-F93AE9D9A8A6}"/>
                  </a:ext>
                </a:extLst>
              </p:cNvPr>
              <p:cNvSpPr txBox="1"/>
              <p:nvPr/>
            </p:nvSpPr>
            <p:spPr>
              <a:xfrm>
                <a:off x="3862075" y="5106127"/>
                <a:ext cx="171764" cy="94010"/>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7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0.0</a:t>
                </a:r>
              </a:p>
            </p:txBody>
          </p:sp>
          <p:sp>
            <p:nvSpPr>
              <p:cNvPr id="33" name="TextBox 32">
                <a:extLst>
                  <a:ext uri="{FF2B5EF4-FFF2-40B4-BE49-F238E27FC236}">
                    <a16:creationId xmlns:a16="http://schemas.microsoft.com/office/drawing/2014/main" id="{B5C81EA2-CD2A-4A0F-BCD9-03D6E454B3E0}"/>
                  </a:ext>
                </a:extLst>
              </p:cNvPr>
              <p:cNvSpPr txBox="1"/>
              <p:nvPr/>
            </p:nvSpPr>
            <p:spPr>
              <a:xfrm>
                <a:off x="4092892" y="5106127"/>
                <a:ext cx="176802" cy="94010"/>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7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0.2</a:t>
                </a:r>
              </a:p>
            </p:txBody>
          </p:sp>
          <p:sp>
            <p:nvSpPr>
              <p:cNvPr id="34" name="TextBox 33">
                <a:extLst>
                  <a:ext uri="{FF2B5EF4-FFF2-40B4-BE49-F238E27FC236}">
                    <a16:creationId xmlns:a16="http://schemas.microsoft.com/office/drawing/2014/main" id="{EB57D2D1-B6A9-4C0B-BDF8-AF5B608C4987}"/>
                  </a:ext>
                </a:extLst>
              </p:cNvPr>
              <p:cNvSpPr txBox="1"/>
              <p:nvPr/>
            </p:nvSpPr>
            <p:spPr>
              <a:xfrm>
                <a:off x="5039392" y="5106127"/>
                <a:ext cx="176822" cy="94010"/>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7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1.0</a:t>
                </a:r>
              </a:p>
            </p:txBody>
          </p:sp>
          <p:sp>
            <p:nvSpPr>
              <p:cNvPr id="35" name="직사각형 34">
                <a:extLst>
                  <a:ext uri="{FF2B5EF4-FFF2-40B4-BE49-F238E27FC236}">
                    <a16:creationId xmlns:a16="http://schemas.microsoft.com/office/drawing/2014/main" id="{041EF1EA-2C8C-42E3-AFD2-4618B11220E1}"/>
                  </a:ext>
                </a:extLst>
              </p:cNvPr>
              <p:cNvSpPr/>
              <p:nvPr/>
            </p:nvSpPr>
            <p:spPr>
              <a:xfrm>
                <a:off x="3942705" y="3981450"/>
                <a:ext cx="21600" cy="956961"/>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36" name="TextBox 35">
                <a:extLst>
                  <a:ext uri="{FF2B5EF4-FFF2-40B4-BE49-F238E27FC236}">
                    <a16:creationId xmlns:a16="http://schemas.microsoft.com/office/drawing/2014/main" id="{285DE23E-464C-4F91-A83C-93FC4AF6D8E4}"/>
                  </a:ext>
                </a:extLst>
              </p:cNvPr>
              <p:cNvSpPr txBox="1"/>
              <p:nvPr/>
            </p:nvSpPr>
            <p:spPr>
              <a:xfrm>
                <a:off x="4794770" y="5106127"/>
                <a:ext cx="176822" cy="94010"/>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7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0.8</a:t>
                </a:r>
              </a:p>
            </p:txBody>
          </p:sp>
          <p:sp>
            <p:nvSpPr>
              <p:cNvPr id="37" name="TextBox 36">
                <a:extLst>
                  <a:ext uri="{FF2B5EF4-FFF2-40B4-BE49-F238E27FC236}">
                    <a16:creationId xmlns:a16="http://schemas.microsoft.com/office/drawing/2014/main" id="{7B3C0CF1-82E1-4E50-9EE8-58AF15E53C45}"/>
                  </a:ext>
                </a:extLst>
              </p:cNvPr>
              <p:cNvSpPr txBox="1"/>
              <p:nvPr/>
            </p:nvSpPr>
            <p:spPr>
              <a:xfrm>
                <a:off x="4564461" y="5106127"/>
                <a:ext cx="176822" cy="94010"/>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7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0.6</a:t>
                </a:r>
              </a:p>
            </p:txBody>
          </p:sp>
          <p:sp>
            <p:nvSpPr>
              <p:cNvPr id="38" name="TextBox 37">
                <a:extLst>
                  <a:ext uri="{FF2B5EF4-FFF2-40B4-BE49-F238E27FC236}">
                    <a16:creationId xmlns:a16="http://schemas.microsoft.com/office/drawing/2014/main" id="{DB004991-FB62-4309-A364-5092CD0113C9}"/>
                  </a:ext>
                </a:extLst>
              </p:cNvPr>
              <p:cNvSpPr txBox="1"/>
              <p:nvPr/>
            </p:nvSpPr>
            <p:spPr>
              <a:xfrm>
                <a:off x="4333040" y="5106127"/>
                <a:ext cx="176822" cy="94010"/>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7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0.4</a:t>
                </a:r>
              </a:p>
            </p:txBody>
          </p:sp>
          <p:sp>
            <p:nvSpPr>
              <p:cNvPr id="39" name="TextBox 38">
                <a:extLst>
                  <a:ext uri="{FF2B5EF4-FFF2-40B4-BE49-F238E27FC236}">
                    <a16:creationId xmlns:a16="http://schemas.microsoft.com/office/drawing/2014/main" id="{E46CE9A4-F23A-4B54-BBCC-F50FD432823F}"/>
                  </a:ext>
                </a:extLst>
              </p:cNvPr>
              <p:cNvSpPr txBox="1"/>
              <p:nvPr/>
            </p:nvSpPr>
            <p:spPr>
              <a:xfrm rot="16200000">
                <a:off x="3640645" y="3002156"/>
                <a:ext cx="248217" cy="94010"/>
              </a:xfrm>
              <a:prstGeom prst="rect">
                <a:avLst/>
              </a:prstGeom>
              <a:noFill/>
            </p:spPr>
            <p:txBody>
              <a:bodyPr wrap="square" lIns="0" tIns="0" rIns="0" bIns="0" rtlCol="0">
                <a:spAutoFit/>
                <a:scene3d>
                  <a:camera prst="orthographicFront"/>
                  <a:lightRig rig="threePt" dir="t"/>
                </a:scene3d>
                <a:sp3d>
                  <a:bevelB w="0" h="1270"/>
                </a:sp3d>
              </a:bodyPr>
              <a:lstStyle>
                <a:defPPr>
                  <a:defRPr lang="en-US"/>
                </a:defPPr>
                <a:lvl1pPr algn="ctr">
                  <a:defRPr sz="50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defRPr>
                </a:lvl1pPr>
              </a:lstStyle>
              <a:p>
                <a:r>
                  <a:rPr lang="en-US" sz="700" dirty="0"/>
                  <a:t>50000</a:t>
                </a:r>
              </a:p>
            </p:txBody>
          </p:sp>
          <p:sp>
            <p:nvSpPr>
              <p:cNvPr id="40" name="TextBox 39">
                <a:extLst>
                  <a:ext uri="{FF2B5EF4-FFF2-40B4-BE49-F238E27FC236}">
                    <a16:creationId xmlns:a16="http://schemas.microsoft.com/office/drawing/2014/main" id="{D5FF5ED1-B6EE-43CF-8844-FB14214F3D4E}"/>
                  </a:ext>
                </a:extLst>
              </p:cNvPr>
              <p:cNvSpPr txBox="1"/>
              <p:nvPr/>
            </p:nvSpPr>
            <p:spPr>
              <a:xfrm rot="16200000">
                <a:off x="3640645" y="3379067"/>
                <a:ext cx="248217" cy="94010"/>
              </a:xfrm>
              <a:prstGeom prst="rect">
                <a:avLst/>
              </a:prstGeom>
              <a:noFill/>
            </p:spPr>
            <p:txBody>
              <a:bodyPr wrap="square" lIns="0" tIns="0" rIns="0" bIns="0" rtlCol="0">
                <a:spAutoFit/>
                <a:scene3d>
                  <a:camera prst="orthographicFront"/>
                  <a:lightRig rig="threePt" dir="t"/>
                </a:scene3d>
                <a:sp3d>
                  <a:bevelB w="0" h="1270"/>
                </a:sp3d>
              </a:bodyPr>
              <a:lstStyle>
                <a:defPPr>
                  <a:defRPr lang="en-US"/>
                </a:defPPr>
                <a:lvl1pPr algn="ctr">
                  <a:defRPr sz="50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defRPr>
                </a:lvl1pPr>
              </a:lstStyle>
              <a:p>
                <a:r>
                  <a:rPr lang="en-US" sz="700" dirty="0"/>
                  <a:t>40000</a:t>
                </a:r>
              </a:p>
            </p:txBody>
          </p:sp>
          <p:sp>
            <p:nvSpPr>
              <p:cNvPr id="41" name="직사각형 40">
                <a:extLst>
                  <a:ext uri="{FF2B5EF4-FFF2-40B4-BE49-F238E27FC236}">
                    <a16:creationId xmlns:a16="http://schemas.microsoft.com/office/drawing/2014/main" id="{429A393C-AB2E-4DAD-9257-9498CC87466D}"/>
                  </a:ext>
                </a:extLst>
              </p:cNvPr>
              <p:cNvSpPr/>
              <p:nvPr/>
            </p:nvSpPr>
            <p:spPr>
              <a:xfrm>
                <a:off x="5106989" y="4005263"/>
                <a:ext cx="21600" cy="93314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42" name="직사각형 41">
                <a:extLst>
                  <a:ext uri="{FF2B5EF4-FFF2-40B4-BE49-F238E27FC236}">
                    <a16:creationId xmlns:a16="http://schemas.microsoft.com/office/drawing/2014/main" id="{78AEE9E0-DC90-40DA-931E-53B4BA977659}"/>
                  </a:ext>
                </a:extLst>
              </p:cNvPr>
              <p:cNvSpPr/>
              <p:nvPr/>
            </p:nvSpPr>
            <p:spPr>
              <a:xfrm>
                <a:off x="4524847" y="3045618"/>
                <a:ext cx="21600" cy="1892793"/>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cxnSp>
            <p:nvCxnSpPr>
              <p:cNvPr id="43" name="직선 연결선 42">
                <a:extLst>
                  <a:ext uri="{FF2B5EF4-FFF2-40B4-BE49-F238E27FC236}">
                    <a16:creationId xmlns:a16="http://schemas.microsoft.com/office/drawing/2014/main" id="{9267F22C-E75B-449F-B9C5-00AF22216C12}"/>
                  </a:ext>
                </a:extLst>
              </p:cNvPr>
              <p:cNvCxnSpPr/>
              <p:nvPr/>
            </p:nvCxnSpPr>
            <p:spPr>
              <a:xfrm>
                <a:off x="4550095" y="2981325"/>
                <a:ext cx="0" cy="2022475"/>
              </a:xfrm>
              <a:prstGeom prst="line">
                <a:avLst/>
              </a:prstGeom>
              <a:noFill/>
              <a:ln>
                <a:solidFill>
                  <a:srgbClr val="FF000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58" name="그룹 57">
              <a:extLst>
                <a:ext uri="{FF2B5EF4-FFF2-40B4-BE49-F238E27FC236}">
                  <a16:creationId xmlns:a16="http://schemas.microsoft.com/office/drawing/2014/main" id="{368456F2-DB55-49CC-89D4-D2C84BED1692}"/>
                </a:ext>
              </a:extLst>
            </p:cNvPr>
            <p:cNvGrpSpPr/>
            <p:nvPr/>
          </p:nvGrpSpPr>
          <p:grpSpPr>
            <a:xfrm>
              <a:off x="2885217" y="2245414"/>
              <a:ext cx="1815731" cy="2270652"/>
              <a:chOff x="3400483" y="2929485"/>
              <a:chExt cx="1815731" cy="2270652"/>
            </a:xfrm>
          </p:grpSpPr>
          <p:grpSp>
            <p:nvGrpSpPr>
              <p:cNvPr id="59" name="그룹 58">
                <a:extLst>
                  <a:ext uri="{FF2B5EF4-FFF2-40B4-BE49-F238E27FC236}">
                    <a16:creationId xmlns:a16="http://schemas.microsoft.com/office/drawing/2014/main" id="{DCC19B8B-D0BA-457D-9E3F-0FE28AD82F2B}"/>
                  </a:ext>
                </a:extLst>
              </p:cNvPr>
              <p:cNvGrpSpPr/>
              <p:nvPr/>
            </p:nvGrpSpPr>
            <p:grpSpPr>
              <a:xfrm>
                <a:off x="3826868" y="3045618"/>
                <a:ext cx="70377" cy="1891135"/>
                <a:chOff x="2930798" y="3546389"/>
                <a:chExt cx="54000" cy="1451061"/>
              </a:xfrm>
            </p:grpSpPr>
            <p:cxnSp>
              <p:nvCxnSpPr>
                <p:cNvPr id="89" name="직선 연결선 88">
                  <a:extLst>
                    <a:ext uri="{FF2B5EF4-FFF2-40B4-BE49-F238E27FC236}">
                      <a16:creationId xmlns:a16="http://schemas.microsoft.com/office/drawing/2014/main" id="{15913E3E-E819-4681-9B53-B64F8C409A26}"/>
                    </a:ext>
                  </a:extLst>
                </p:cNvPr>
                <p:cNvCxnSpPr/>
                <p:nvPr/>
              </p:nvCxnSpPr>
              <p:spPr>
                <a:xfrm>
                  <a:off x="2982631" y="3546389"/>
                  <a:ext cx="0" cy="14510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0" name="직선 연결선 89">
                  <a:extLst>
                    <a:ext uri="{FF2B5EF4-FFF2-40B4-BE49-F238E27FC236}">
                      <a16:creationId xmlns:a16="http://schemas.microsoft.com/office/drawing/2014/main" id="{82FDF641-CD32-445C-B4B5-9B8900696C4A}"/>
                    </a:ext>
                  </a:extLst>
                </p:cNvPr>
                <p:cNvCxnSpPr/>
                <p:nvPr/>
              </p:nvCxnSpPr>
              <p:spPr>
                <a:xfrm>
                  <a:off x="2930798" y="3546389"/>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4C25BB08-80DE-4B64-901F-11BB6E3C7B13}"/>
                    </a:ext>
                  </a:extLst>
                </p:cNvPr>
                <p:cNvCxnSpPr/>
                <p:nvPr/>
              </p:nvCxnSpPr>
              <p:spPr>
                <a:xfrm>
                  <a:off x="2930798" y="4997450"/>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2" name="직선 연결선 91">
                  <a:extLst>
                    <a:ext uri="{FF2B5EF4-FFF2-40B4-BE49-F238E27FC236}">
                      <a16:creationId xmlns:a16="http://schemas.microsoft.com/office/drawing/2014/main" id="{C46756D6-80A0-4310-B7D1-B60FEC348FEB}"/>
                    </a:ext>
                  </a:extLst>
                </p:cNvPr>
                <p:cNvCxnSpPr/>
                <p:nvPr/>
              </p:nvCxnSpPr>
              <p:spPr>
                <a:xfrm>
                  <a:off x="2930798" y="4755606"/>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F0771774-5E47-47EE-AD9E-95B6CD86AAE3}"/>
                    </a:ext>
                  </a:extLst>
                </p:cNvPr>
                <p:cNvCxnSpPr/>
                <p:nvPr/>
              </p:nvCxnSpPr>
              <p:spPr>
                <a:xfrm>
                  <a:off x="2930798" y="4513762"/>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ABED1742-6971-4FA0-8C0D-6C08652D00F2}"/>
                    </a:ext>
                  </a:extLst>
                </p:cNvPr>
                <p:cNvCxnSpPr/>
                <p:nvPr/>
              </p:nvCxnSpPr>
              <p:spPr>
                <a:xfrm>
                  <a:off x="2930798" y="3788232"/>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4A17C1E1-F751-43B6-BE24-37B2C2C6CC1D}"/>
                    </a:ext>
                  </a:extLst>
                </p:cNvPr>
                <p:cNvCxnSpPr/>
                <p:nvPr/>
              </p:nvCxnSpPr>
              <p:spPr>
                <a:xfrm>
                  <a:off x="2930798" y="4271919"/>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0986C7AE-C801-4094-A442-077BC91C8BBC}"/>
                    </a:ext>
                  </a:extLst>
                </p:cNvPr>
                <p:cNvCxnSpPr/>
                <p:nvPr/>
              </p:nvCxnSpPr>
              <p:spPr>
                <a:xfrm>
                  <a:off x="2930798" y="4030076"/>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B9370D58-A8FD-4F86-BA43-F64720AA9FAD}"/>
                  </a:ext>
                </a:extLst>
              </p:cNvPr>
              <p:cNvSpPr txBox="1"/>
              <p:nvPr/>
            </p:nvSpPr>
            <p:spPr>
              <a:xfrm rot="16200000">
                <a:off x="3645080" y="3945085"/>
                <a:ext cx="239351" cy="94010"/>
              </a:xfrm>
              <a:prstGeom prst="rect">
                <a:avLst/>
              </a:prstGeom>
              <a:noFill/>
            </p:spPr>
            <p:txBody>
              <a:bodyPr wrap="square" lIns="0" tIns="0" rIns="0" bIns="0" rtlCol="0">
                <a:spAutoFit/>
                <a:scene3d>
                  <a:camera prst="orthographicFront"/>
                  <a:lightRig rig="threePt" dir="t"/>
                </a:scene3d>
                <a:sp3d>
                  <a:bevelB w="0" h="1270"/>
                </a:sp3d>
              </a:bodyPr>
              <a:lstStyle>
                <a:defPPr>
                  <a:defRPr lang="en-US"/>
                </a:defPPr>
                <a:lvl1pPr algn="ctr">
                  <a:defRPr sz="50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defRPr>
                </a:lvl1pPr>
              </a:lstStyle>
              <a:p>
                <a:r>
                  <a:rPr lang="en-US" sz="700" dirty="0"/>
                  <a:t>15000</a:t>
                </a:r>
              </a:p>
            </p:txBody>
          </p:sp>
          <p:sp>
            <p:nvSpPr>
              <p:cNvPr id="61" name="TextBox 60">
                <a:extLst>
                  <a:ext uri="{FF2B5EF4-FFF2-40B4-BE49-F238E27FC236}">
                    <a16:creationId xmlns:a16="http://schemas.microsoft.com/office/drawing/2014/main" id="{DD990093-7D4E-4489-B89B-5880D66E48F9}"/>
                  </a:ext>
                </a:extLst>
              </p:cNvPr>
              <p:cNvSpPr txBox="1"/>
              <p:nvPr/>
            </p:nvSpPr>
            <p:spPr>
              <a:xfrm rot="16200000">
                <a:off x="3645080" y="4256425"/>
                <a:ext cx="239351" cy="94010"/>
              </a:xfrm>
              <a:prstGeom prst="rect">
                <a:avLst/>
              </a:prstGeom>
              <a:noFill/>
            </p:spPr>
            <p:txBody>
              <a:bodyPr wrap="square" lIns="0" tIns="0" rIns="0" bIns="0" rtlCol="0">
                <a:spAutoFit/>
                <a:scene3d>
                  <a:camera prst="orthographicFront"/>
                  <a:lightRig rig="threePt" dir="t"/>
                </a:scene3d>
                <a:sp3d>
                  <a:bevelB w="0" h="1270"/>
                </a:sp3d>
              </a:bodyPr>
              <a:lstStyle>
                <a:defPPr>
                  <a:defRPr lang="en-US"/>
                </a:defPPr>
                <a:lvl1pPr algn="ctr">
                  <a:defRPr sz="50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defRPr>
                </a:lvl1pPr>
              </a:lstStyle>
              <a:p>
                <a:r>
                  <a:rPr lang="en-US" sz="700" dirty="0"/>
                  <a:t>10000</a:t>
                </a:r>
              </a:p>
            </p:txBody>
          </p:sp>
          <p:sp>
            <p:nvSpPr>
              <p:cNvPr id="62" name="TextBox 61">
                <a:extLst>
                  <a:ext uri="{FF2B5EF4-FFF2-40B4-BE49-F238E27FC236}">
                    <a16:creationId xmlns:a16="http://schemas.microsoft.com/office/drawing/2014/main" id="{FF2EEBD8-4121-4EB3-B05A-579FF2A28128}"/>
                  </a:ext>
                </a:extLst>
              </p:cNvPr>
              <p:cNvSpPr txBox="1"/>
              <p:nvPr/>
            </p:nvSpPr>
            <p:spPr>
              <a:xfrm rot="16200000">
                <a:off x="3645081" y="4574087"/>
                <a:ext cx="239351" cy="94010"/>
              </a:xfrm>
              <a:prstGeom prst="rect">
                <a:avLst/>
              </a:prstGeom>
              <a:noFill/>
            </p:spPr>
            <p:txBody>
              <a:bodyPr wrap="square" lIns="0" tIns="0" rIns="0" bIns="0" rtlCol="0">
                <a:spAutoFit/>
                <a:scene3d>
                  <a:camera prst="orthographicFront"/>
                  <a:lightRig rig="threePt" dir="t"/>
                </a:scene3d>
                <a:sp3d>
                  <a:bevelB w="0" h="1270"/>
                </a:sp3d>
              </a:bodyPr>
              <a:lstStyle>
                <a:defPPr>
                  <a:defRPr lang="en-US"/>
                </a:defPPr>
                <a:lvl1pPr algn="ctr">
                  <a:defRPr sz="50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defRPr>
                </a:lvl1pPr>
              </a:lstStyle>
              <a:p>
                <a:r>
                  <a:rPr lang="en-US" sz="700" dirty="0"/>
                  <a:t>5000</a:t>
                </a:r>
              </a:p>
            </p:txBody>
          </p:sp>
          <p:sp>
            <p:nvSpPr>
              <p:cNvPr id="63" name="TextBox 62">
                <a:extLst>
                  <a:ext uri="{FF2B5EF4-FFF2-40B4-BE49-F238E27FC236}">
                    <a16:creationId xmlns:a16="http://schemas.microsoft.com/office/drawing/2014/main" id="{E9714EF2-CF46-44DD-BE01-FCF7F286764A}"/>
                  </a:ext>
                </a:extLst>
              </p:cNvPr>
              <p:cNvSpPr txBox="1"/>
              <p:nvPr/>
            </p:nvSpPr>
            <p:spPr>
              <a:xfrm rot="16200000">
                <a:off x="3695696" y="4889748"/>
                <a:ext cx="138114" cy="94010"/>
              </a:xfrm>
              <a:prstGeom prst="rect">
                <a:avLst/>
              </a:prstGeom>
              <a:noFill/>
            </p:spPr>
            <p:txBody>
              <a:bodyPr wrap="square" lIns="0" tIns="0" rIns="0" bIns="0" rtlCol="0">
                <a:spAutoFit/>
                <a:scene3d>
                  <a:camera prst="orthographicFront"/>
                  <a:lightRig rig="threePt" dir="t"/>
                </a:scene3d>
                <a:sp3d>
                  <a:bevelB w="0" h="1270"/>
                </a:sp3d>
              </a:bodyPr>
              <a:lstStyle>
                <a:defPPr>
                  <a:defRPr lang="en-US"/>
                </a:defPPr>
                <a:lvl1pPr algn="ctr">
                  <a:defRPr sz="50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defRPr>
                </a:lvl1pPr>
              </a:lstStyle>
              <a:p>
                <a:r>
                  <a:rPr lang="en-US" sz="700" dirty="0"/>
                  <a:t>0</a:t>
                </a:r>
              </a:p>
            </p:txBody>
          </p:sp>
          <p:sp>
            <p:nvSpPr>
              <p:cNvPr id="64" name="TextBox 63">
                <a:extLst>
                  <a:ext uri="{FF2B5EF4-FFF2-40B4-BE49-F238E27FC236}">
                    <a16:creationId xmlns:a16="http://schemas.microsoft.com/office/drawing/2014/main" id="{D1BD48D1-EFD7-41A3-9888-4AF2E5557E5F}"/>
                  </a:ext>
                </a:extLst>
              </p:cNvPr>
              <p:cNvSpPr txBox="1"/>
              <p:nvPr/>
            </p:nvSpPr>
            <p:spPr>
              <a:xfrm rot="16200000">
                <a:off x="3203460" y="3843455"/>
                <a:ext cx="689508" cy="295461"/>
              </a:xfrm>
              <a:prstGeom prst="rect">
                <a:avLst/>
              </a:prstGeom>
              <a:noFill/>
            </p:spPr>
            <p:txBody>
              <a:bodyPr wrap="square" lIns="0" tIns="0" rIns="0" bIns="0" rtlCol="0">
                <a:spAutoFit/>
                <a:scene3d>
                  <a:camera prst="orthographicFront"/>
                  <a:lightRig rig="threePt" dir="t"/>
                </a:scene3d>
                <a:sp3d>
                  <a:bevelB w="0" h="1270"/>
                </a:sp3d>
              </a:bodyPr>
              <a:lstStyle/>
              <a:p>
                <a:pPr algn="ctr"/>
                <a:r>
                  <a:rPr lang="vi-VN" sz="11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Tính thường xuyên</a:t>
                </a:r>
                <a:endParaRPr lang="en-US" sz="11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p:txBody>
          </p:sp>
          <p:grpSp>
            <p:nvGrpSpPr>
              <p:cNvPr id="65" name="그룹 64">
                <a:extLst>
                  <a:ext uri="{FF2B5EF4-FFF2-40B4-BE49-F238E27FC236}">
                    <a16:creationId xmlns:a16="http://schemas.microsoft.com/office/drawing/2014/main" id="{D6D574EF-5959-4F37-BA46-3EA2C4B8AEC3}"/>
                  </a:ext>
                </a:extLst>
              </p:cNvPr>
              <p:cNvGrpSpPr/>
              <p:nvPr/>
            </p:nvGrpSpPr>
            <p:grpSpPr>
              <a:xfrm rot="16200000">
                <a:off x="4498237" y="4448739"/>
                <a:ext cx="70377" cy="1182051"/>
                <a:chOff x="2930798" y="3635375"/>
                <a:chExt cx="54000" cy="906983"/>
              </a:xfrm>
            </p:grpSpPr>
            <p:cxnSp>
              <p:nvCxnSpPr>
                <p:cNvPr id="82" name="직선 연결선 81">
                  <a:extLst>
                    <a:ext uri="{FF2B5EF4-FFF2-40B4-BE49-F238E27FC236}">
                      <a16:creationId xmlns:a16="http://schemas.microsoft.com/office/drawing/2014/main" id="{8BD13752-4173-4EA7-98A1-CF3C03CD2938}"/>
                    </a:ext>
                  </a:extLst>
                </p:cNvPr>
                <p:cNvCxnSpPr/>
                <p:nvPr/>
              </p:nvCxnSpPr>
              <p:spPr>
                <a:xfrm rot="5400000">
                  <a:off x="2529693" y="4088867"/>
                  <a:ext cx="906983"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직선 연결선 82">
                  <a:extLst>
                    <a:ext uri="{FF2B5EF4-FFF2-40B4-BE49-F238E27FC236}">
                      <a16:creationId xmlns:a16="http://schemas.microsoft.com/office/drawing/2014/main" id="{787DB797-C48A-4EF1-8153-4E9D1BDD0649}"/>
                    </a:ext>
                  </a:extLst>
                </p:cNvPr>
                <p:cNvCxnSpPr/>
                <p:nvPr/>
              </p:nvCxnSpPr>
              <p:spPr>
                <a:xfrm>
                  <a:off x="2930798" y="3637756"/>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직선 연결선 83">
                  <a:extLst>
                    <a:ext uri="{FF2B5EF4-FFF2-40B4-BE49-F238E27FC236}">
                      <a16:creationId xmlns:a16="http://schemas.microsoft.com/office/drawing/2014/main" id="{ED2C499F-2D7E-4664-9812-F32CE376E897}"/>
                    </a:ext>
                  </a:extLst>
                </p:cNvPr>
                <p:cNvCxnSpPr/>
                <p:nvPr/>
              </p:nvCxnSpPr>
              <p:spPr>
                <a:xfrm>
                  <a:off x="2930798" y="4542358"/>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B2694328-8E37-466A-BAA9-519DD5A25FB6}"/>
                    </a:ext>
                  </a:extLst>
                </p:cNvPr>
                <p:cNvCxnSpPr/>
                <p:nvPr/>
              </p:nvCxnSpPr>
              <p:spPr>
                <a:xfrm>
                  <a:off x="2930798" y="3818677"/>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직선 연결선 85">
                  <a:extLst>
                    <a:ext uri="{FF2B5EF4-FFF2-40B4-BE49-F238E27FC236}">
                      <a16:creationId xmlns:a16="http://schemas.microsoft.com/office/drawing/2014/main" id="{7EADCA2F-80DB-4C47-87E7-005017DF1F59}"/>
                    </a:ext>
                  </a:extLst>
                </p:cNvPr>
                <p:cNvCxnSpPr/>
                <p:nvPr/>
              </p:nvCxnSpPr>
              <p:spPr>
                <a:xfrm>
                  <a:off x="2930798" y="3999598"/>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직선 연결선 86">
                  <a:extLst>
                    <a:ext uri="{FF2B5EF4-FFF2-40B4-BE49-F238E27FC236}">
                      <a16:creationId xmlns:a16="http://schemas.microsoft.com/office/drawing/2014/main" id="{3012B513-09D9-4F53-8613-965F068229E7}"/>
                    </a:ext>
                  </a:extLst>
                </p:cNvPr>
                <p:cNvCxnSpPr/>
                <p:nvPr/>
              </p:nvCxnSpPr>
              <p:spPr>
                <a:xfrm>
                  <a:off x="2930798" y="4180518"/>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23618D9A-A2FF-49B4-AD32-30FD21471217}"/>
                    </a:ext>
                  </a:extLst>
                </p:cNvPr>
                <p:cNvCxnSpPr/>
                <p:nvPr/>
              </p:nvCxnSpPr>
              <p:spPr>
                <a:xfrm>
                  <a:off x="2930798" y="4361439"/>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66" name="TextBox 65">
                <a:extLst>
                  <a:ext uri="{FF2B5EF4-FFF2-40B4-BE49-F238E27FC236}">
                    <a16:creationId xmlns:a16="http://schemas.microsoft.com/office/drawing/2014/main" id="{7CC31BDD-F767-4148-AC09-F3E431375D87}"/>
                  </a:ext>
                </a:extLst>
              </p:cNvPr>
              <p:cNvSpPr txBox="1"/>
              <p:nvPr/>
            </p:nvSpPr>
            <p:spPr>
              <a:xfrm>
                <a:off x="3862075" y="5106127"/>
                <a:ext cx="171764" cy="94010"/>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7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0.0</a:t>
                </a:r>
              </a:p>
            </p:txBody>
          </p:sp>
          <p:sp>
            <p:nvSpPr>
              <p:cNvPr id="67" name="TextBox 66">
                <a:extLst>
                  <a:ext uri="{FF2B5EF4-FFF2-40B4-BE49-F238E27FC236}">
                    <a16:creationId xmlns:a16="http://schemas.microsoft.com/office/drawing/2014/main" id="{9B919468-DD3B-4DD9-BC1F-022858DE0FB9}"/>
                  </a:ext>
                </a:extLst>
              </p:cNvPr>
              <p:cNvSpPr txBox="1"/>
              <p:nvPr/>
            </p:nvSpPr>
            <p:spPr>
              <a:xfrm>
                <a:off x="4092892" y="5106127"/>
                <a:ext cx="176802" cy="94010"/>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7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0.2</a:t>
                </a:r>
              </a:p>
            </p:txBody>
          </p:sp>
          <p:sp>
            <p:nvSpPr>
              <p:cNvPr id="68" name="TextBox 67">
                <a:extLst>
                  <a:ext uri="{FF2B5EF4-FFF2-40B4-BE49-F238E27FC236}">
                    <a16:creationId xmlns:a16="http://schemas.microsoft.com/office/drawing/2014/main" id="{1F52B649-4FF2-4487-BAC8-DB1420B17F44}"/>
                  </a:ext>
                </a:extLst>
              </p:cNvPr>
              <p:cNvSpPr txBox="1"/>
              <p:nvPr/>
            </p:nvSpPr>
            <p:spPr>
              <a:xfrm>
                <a:off x="5039392" y="5106127"/>
                <a:ext cx="176822" cy="94010"/>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7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1.0</a:t>
                </a:r>
              </a:p>
            </p:txBody>
          </p:sp>
          <p:sp>
            <p:nvSpPr>
              <p:cNvPr id="69" name="직사각형 68">
                <a:extLst>
                  <a:ext uri="{FF2B5EF4-FFF2-40B4-BE49-F238E27FC236}">
                    <a16:creationId xmlns:a16="http://schemas.microsoft.com/office/drawing/2014/main" id="{39801B71-78FB-4EFE-BB77-34BC681D66A6}"/>
                  </a:ext>
                </a:extLst>
              </p:cNvPr>
              <p:cNvSpPr/>
              <p:nvPr/>
            </p:nvSpPr>
            <p:spPr>
              <a:xfrm>
                <a:off x="3942704" y="4743450"/>
                <a:ext cx="21600" cy="194961"/>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70" name="TextBox 69">
                <a:extLst>
                  <a:ext uri="{FF2B5EF4-FFF2-40B4-BE49-F238E27FC236}">
                    <a16:creationId xmlns:a16="http://schemas.microsoft.com/office/drawing/2014/main" id="{BEFD2003-516E-4F74-97F9-E069300A2DEA}"/>
                  </a:ext>
                </a:extLst>
              </p:cNvPr>
              <p:cNvSpPr txBox="1"/>
              <p:nvPr/>
            </p:nvSpPr>
            <p:spPr>
              <a:xfrm>
                <a:off x="4794770" y="5106127"/>
                <a:ext cx="176822" cy="94010"/>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7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0.8</a:t>
                </a:r>
              </a:p>
            </p:txBody>
          </p:sp>
          <p:sp>
            <p:nvSpPr>
              <p:cNvPr id="71" name="TextBox 70">
                <a:extLst>
                  <a:ext uri="{FF2B5EF4-FFF2-40B4-BE49-F238E27FC236}">
                    <a16:creationId xmlns:a16="http://schemas.microsoft.com/office/drawing/2014/main" id="{45755A4C-8496-41F4-BDEB-C1EAF05FA88E}"/>
                  </a:ext>
                </a:extLst>
              </p:cNvPr>
              <p:cNvSpPr txBox="1"/>
              <p:nvPr/>
            </p:nvSpPr>
            <p:spPr>
              <a:xfrm>
                <a:off x="4564461" y="5106127"/>
                <a:ext cx="176822" cy="94010"/>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7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0.6</a:t>
                </a:r>
              </a:p>
            </p:txBody>
          </p:sp>
          <p:sp>
            <p:nvSpPr>
              <p:cNvPr id="72" name="TextBox 71">
                <a:extLst>
                  <a:ext uri="{FF2B5EF4-FFF2-40B4-BE49-F238E27FC236}">
                    <a16:creationId xmlns:a16="http://schemas.microsoft.com/office/drawing/2014/main" id="{BFE082FD-25DD-409E-A481-1AAAAD45123D}"/>
                  </a:ext>
                </a:extLst>
              </p:cNvPr>
              <p:cNvSpPr txBox="1"/>
              <p:nvPr/>
            </p:nvSpPr>
            <p:spPr>
              <a:xfrm>
                <a:off x="4333040" y="5106127"/>
                <a:ext cx="176822" cy="94010"/>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7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0.4</a:t>
                </a:r>
              </a:p>
            </p:txBody>
          </p:sp>
          <p:sp>
            <p:nvSpPr>
              <p:cNvPr id="73" name="TextBox 72">
                <a:extLst>
                  <a:ext uri="{FF2B5EF4-FFF2-40B4-BE49-F238E27FC236}">
                    <a16:creationId xmlns:a16="http://schemas.microsoft.com/office/drawing/2014/main" id="{8CA04083-4DC2-4A84-B18F-A6CB7559A4D6}"/>
                  </a:ext>
                </a:extLst>
              </p:cNvPr>
              <p:cNvSpPr txBox="1"/>
              <p:nvPr/>
            </p:nvSpPr>
            <p:spPr>
              <a:xfrm rot="16200000">
                <a:off x="3645079" y="3002156"/>
                <a:ext cx="239351" cy="94010"/>
              </a:xfrm>
              <a:prstGeom prst="rect">
                <a:avLst/>
              </a:prstGeom>
              <a:noFill/>
            </p:spPr>
            <p:txBody>
              <a:bodyPr wrap="square" lIns="0" tIns="0" rIns="0" bIns="0" rtlCol="0">
                <a:spAutoFit/>
                <a:scene3d>
                  <a:camera prst="orthographicFront"/>
                  <a:lightRig rig="threePt" dir="t"/>
                </a:scene3d>
                <a:sp3d>
                  <a:bevelB w="0" h="1270"/>
                </a:sp3d>
              </a:bodyPr>
              <a:lstStyle>
                <a:defPPr>
                  <a:defRPr lang="en-US"/>
                </a:defPPr>
                <a:lvl1pPr algn="ctr">
                  <a:defRPr sz="50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defRPr>
                </a:lvl1pPr>
              </a:lstStyle>
              <a:p>
                <a:r>
                  <a:rPr lang="en-US" sz="700" dirty="0"/>
                  <a:t>30000</a:t>
                </a:r>
              </a:p>
            </p:txBody>
          </p:sp>
          <p:sp>
            <p:nvSpPr>
              <p:cNvPr id="74" name="TextBox 73">
                <a:extLst>
                  <a:ext uri="{FF2B5EF4-FFF2-40B4-BE49-F238E27FC236}">
                    <a16:creationId xmlns:a16="http://schemas.microsoft.com/office/drawing/2014/main" id="{2F48786C-97AC-45DE-8EF3-ADA7AA19B007}"/>
                  </a:ext>
                </a:extLst>
              </p:cNvPr>
              <p:cNvSpPr txBox="1"/>
              <p:nvPr/>
            </p:nvSpPr>
            <p:spPr>
              <a:xfrm rot="16200000">
                <a:off x="3645081" y="3626373"/>
                <a:ext cx="239350" cy="94010"/>
              </a:xfrm>
              <a:prstGeom prst="rect">
                <a:avLst/>
              </a:prstGeom>
              <a:noFill/>
            </p:spPr>
            <p:txBody>
              <a:bodyPr wrap="square" lIns="0" tIns="0" rIns="0" bIns="0" rtlCol="0">
                <a:spAutoFit/>
                <a:scene3d>
                  <a:camera prst="orthographicFront"/>
                  <a:lightRig rig="threePt" dir="t"/>
                </a:scene3d>
                <a:sp3d>
                  <a:bevelB w="0" h="1270"/>
                </a:sp3d>
              </a:bodyPr>
              <a:lstStyle>
                <a:defPPr>
                  <a:defRPr lang="en-US"/>
                </a:defPPr>
                <a:lvl1pPr algn="ctr">
                  <a:defRPr sz="50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defRPr>
                </a:lvl1pPr>
              </a:lstStyle>
              <a:p>
                <a:r>
                  <a:rPr lang="en-US" sz="700" dirty="0"/>
                  <a:t>20000</a:t>
                </a:r>
              </a:p>
            </p:txBody>
          </p:sp>
          <p:sp>
            <p:nvSpPr>
              <p:cNvPr id="75" name="직사각형 74">
                <a:extLst>
                  <a:ext uri="{FF2B5EF4-FFF2-40B4-BE49-F238E27FC236}">
                    <a16:creationId xmlns:a16="http://schemas.microsoft.com/office/drawing/2014/main" id="{3ED93C74-E187-4D26-8646-1B5038096FF3}"/>
                  </a:ext>
                </a:extLst>
              </p:cNvPr>
              <p:cNvSpPr/>
              <p:nvPr/>
            </p:nvSpPr>
            <p:spPr>
              <a:xfrm>
                <a:off x="4409072" y="3045618"/>
                <a:ext cx="21600" cy="1892793"/>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cxnSp>
            <p:nvCxnSpPr>
              <p:cNvPr id="76" name="직선 연결선 75">
                <a:extLst>
                  <a:ext uri="{FF2B5EF4-FFF2-40B4-BE49-F238E27FC236}">
                    <a16:creationId xmlns:a16="http://schemas.microsoft.com/office/drawing/2014/main" id="{82E4BC8C-DC29-4F30-B3D4-0295B9AD01C4}"/>
                  </a:ext>
                </a:extLst>
              </p:cNvPr>
              <p:cNvCxnSpPr/>
              <p:nvPr/>
            </p:nvCxnSpPr>
            <p:spPr>
              <a:xfrm>
                <a:off x="4533426" y="2981325"/>
                <a:ext cx="0" cy="2022475"/>
              </a:xfrm>
              <a:prstGeom prst="line">
                <a:avLst/>
              </a:prstGeom>
              <a:noFill/>
              <a:ln>
                <a:solidFill>
                  <a:srgbClr val="FF000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77" name="TextBox 76">
                <a:extLst>
                  <a:ext uri="{FF2B5EF4-FFF2-40B4-BE49-F238E27FC236}">
                    <a16:creationId xmlns:a16="http://schemas.microsoft.com/office/drawing/2014/main" id="{3E632201-B2EA-4B0E-91C3-B5ECF61A8106}"/>
                  </a:ext>
                </a:extLst>
              </p:cNvPr>
              <p:cNvSpPr txBox="1"/>
              <p:nvPr/>
            </p:nvSpPr>
            <p:spPr>
              <a:xfrm rot="16200000">
                <a:off x="3645081" y="3313801"/>
                <a:ext cx="239350" cy="94010"/>
              </a:xfrm>
              <a:prstGeom prst="rect">
                <a:avLst/>
              </a:prstGeom>
              <a:noFill/>
            </p:spPr>
            <p:txBody>
              <a:bodyPr wrap="square" lIns="0" tIns="0" rIns="0" bIns="0" rtlCol="0">
                <a:spAutoFit/>
                <a:scene3d>
                  <a:camera prst="orthographicFront"/>
                  <a:lightRig rig="threePt" dir="t"/>
                </a:scene3d>
                <a:sp3d>
                  <a:bevelB w="0" h="1270"/>
                </a:sp3d>
              </a:bodyPr>
              <a:lstStyle>
                <a:defPPr>
                  <a:defRPr lang="en-US"/>
                </a:defPPr>
                <a:lvl1pPr algn="ctr">
                  <a:defRPr sz="50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defRPr>
                </a:lvl1pPr>
              </a:lstStyle>
              <a:p>
                <a:r>
                  <a:rPr lang="en-US" sz="700" dirty="0"/>
                  <a:t>25000</a:t>
                </a:r>
              </a:p>
            </p:txBody>
          </p:sp>
          <p:sp>
            <p:nvSpPr>
              <p:cNvPr id="78" name="직사각형 77">
                <a:extLst>
                  <a:ext uri="{FF2B5EF4-FFF2-40B4-BE49-F238E27FC236}">
                    <a16:creationId xmlns:a16="http://schemas.microsoft.com/office/drawing/2014/main" id="{6F12C566-EF54-4810-9DE0-9907279A3EC0}"/>
                  </a:ext>
                </a:extLst>
              </p:cNvPr>
              <p:cNvSpPr/>
              <p:nvPr/>
            </p:nvSpPr>
            <p:spPr>
              <a:xfrm>
                <a:off x="4175888" y="4002108"/>
                <a:ext cx="21600" cy="936303"/>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79" name="직사각형 78">
                <a:extLst>
                  <a:ext uri="{FF2B5EF4-FFF2-40B4-BE49-F238E27FC236}">
                    <a16:creationId xmlns:a16="http://schemas.microsoft.com/office/drawing/2014/main" id="{9432D6FD-9289-4C84-935D-083C4D9D2077}"/>
                  </a:ext>
                </a:extLst>
              </p:cNvPr>
              <p:cNvSpPr/>
              <p:nvPr/>
            </p:nvSpPr>
            <p:spPr>
              <a:xfrm>
                <a:off x="4875440" y="4005263"/>
                <a:ext cx="21600" cy="93314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80" name="직사각형 79">
                <a:extLst>
                  <a:ext uri="{FF2B5EF4-FFF2-40B4-BE49-F238E27FC236}">
                    <a16:creationId xmlns:a16="http://schemas.microsoft.com/office/drawing/2014/main" id="{9EC9F1C5-BCDA-489B-894B-426A787439A4}"/>
                  </a:ext>
                </a:extLst>
              </p:cNvPr>
              <p:cNvSpPr/>
              <p:nvPr/>
            </p:nvSpPr>
            <p:spPr>
              <a:xfrm>
                <a:off x="5108624" y="4743450"/>
                <a:ext cx="21600" cy="194961"/>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81" name="직사각형 80">
                <a:extLst>
                  <a:ext uri="{FF2B5EF4-FFF2-40B4-BE49-F238E27FC236}">
                    <a16:creationId xmlns:a16="http://schemas.microsoft.com/office/drawing/2014/main" id="{43DE7E30-3AC9-4B03-AE17-C60E3588A62A}"/>
                  </a:ext>
                </a:extLst>
              </p:cNvPr>
              <p:cNvSpPr/>
              <p:nvPr/>
            </p:nvSpPr>
            <p:spPr>
              <a:xfrm>
                <a:off x="4642256" y="3064669"/>
                <a:ext cx="21600" cy="187374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grpSp>
        <p:grpSp>
          <p:nvGrpSpPr>
            <p:cNvPr id="97" name="그룹 96">
              <a:extLst>
                <a:ext uri="{FF2B5EF4-FFF2-40B4-BE49-F238E27FC236}">
                  <a16:creationId xmlns:a16="http://schemas.microsoft.com/office/drawing/2014/main" id="{3EB3DC0F-89D9-4661-91E7-B3220BEE9089}"/>
                </a:ext>
              </a:extLst>
            </p:cNvPr>
            <p:cNvGrpSpPr/>
            <p:nvPr/>
          </p:nvGrpSpPr>
          <p:grpSpPr>
            <a:xfrm>
              <a:off x="6818656" y="2240980"/>
              <a:ext cx="1815731" cy="2275087"/>
              <a:chOff x="6818656" y="2925051"/>
              <a:chExt cx="1815731" cy="2275087"/>
            </a:xfrm>
          </p:grpSpPr>
          <p:grpSp>
            <p:nvGrpSpPr>
              <p:cNvPr id="98" name="그룹 97">
                <a:extLst>
                  <a:ext uri="{FF2B5EF4-FFF2-40B4-BE49-F238E27FC236}">
                    <a16:creationId xmlns:a16="http://schemas.microsoft.com/office/drawing/2014/main" id="{BAF1F87A-A24B-4990-AB69-27457EDA0BF2}"/>
                  </a:ext>
                </a:extLst>
              </p:cNvPr>
              <p:cNvGrpSpPr/>
              <p:nvPr/>
            </p:nvGrpSpPr>
            <p:grpSpPr>
              <a:xfrm>
                <a:off x="7245041" y="3045618"/>
                <a:ext cx="70377" cy="1891135"/>
                <a:chOff x="2930798" y="3546389"/>
                <a:chExt cx="54000" cy="1451061"/>
              </a:xfrm>
            </p:grpSpPr>
            <p:cxnSp>
              <p:nvCxnSpPr>
                <p:cNvPr id="147" name="직선 연결선 146">
                  <a:extLst>
                    <a:ext uri="{FF2B5EF4-FFF2-40B4-BE49-F238E27FC236}">
                      <a16:creationId xmlns:a16="http://schemas.microsoft.com/office/drawing/2014/main" id="{EAB71CBE-4BC8-4BC5-BD94-FFA5C79BEE56}"/>
                    </a:ext>
                  </a:extLst>
                </p:cNvPr>
                <p:cNvCxnSpPr/>
                <p:nvPr/>
              </p:nvCxnSpPr>
              <p:spPr>
                <a:xfrm>
                  <a:off x="2982631" y="3546389"/>
                  <a:ext cx="0" cy="14510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8" name="직선 연결선 147">
                  <a:extLst>
                    <a:ext uri="{FF2B5EF4-FFF2-40B4-BE49-F238E27FC236}">
                      <a16:creationId xmlns:a16="http://schemas.microsoft.com/office/drawing/2014/main" id="{526755B5-71D1-4E93-A064-84426D47E2C5}"/>
                    </a:ext>
                  </a:extLst>
                </p:cNvPr>
                <p:cNvCxnSpPr/>
                <p:nvPr/>
              </p:nvCxnSpPr>
              <p:spPr>
                <a:xfrm>
                  <a:off x="2930798" y="3546389"/>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9" name="직선 연결선 148">
                  <a:extLst>
                    <a:ext uri="{FF2B5EF4-FFF2-40B4-BE49-F238E27FC236}">
                      <a16:creationId xmlns:a16="http://schemas.microsoft.com/office/drawing/2014/main" id="{E5B04FD2-1D5D-4462-83AE-8B60B25B7D95}"/>
                    </a:ext>
                  </a:extLst>
                </p:cNvPr>
                <p:cNvCxnSpPr/>
                <p:nvPr/>
              </p:nvCxnSpPr>
              <p:spPr>
                <a:xfrm>
                  <a:off x="2930798" y="4997450"/>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0" name="직선 연결선 149">
                  <a:extLst>
                    <a:ext uri="{FF2B5EF4-FFF2-40B4-BE49-F238E27FC236}">
                      <a16:creationId xmlns:a16="http://schemas.microsoft.com/office/drawing/2014/main" id="{9F1E391E-3AC9-4F21-ACFF-F356901C2BC6}"/>
                    </a:ext>
                  </a:extLst>
                </p:cNvPr>
                <p:cNvCxnSpPr/>
                <p:nvPr/>
              </p:nvCxnSpPr>
              <p:spPr>
                <a:xfrm>
                  <a:off x="2930798" y="4707238"/>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1" name="직선 연결선 150">
                  <a:extLst>
                    <a:ext uri="{FF2B5EF4-FFF2-40B4-BE49-F238E27FC236}">
                      <a16:creationId xmlns:a16="http://schemas.microsoft.com/office/drawing/2014/main" id="{7D41C67D-DBD5-4980-BB2B-3461B98D69A4}"/>
                    </a:ext>
                  </a:extLst>
                </p:cNvPr>
                <p:cNvCxnSpPr/>
                <p:nvPr/>
              </p:nvCxnSpPr>
              <p:spPr>
                <a:xfrm>
                  <a:off x="2930798" y="4417026"/>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2" name="직선 연결선 151">
                  <a:extLst>
                    <a:ext uri="{FF2B5EF4-FFF2-40B4-BE49-F238E27FC236}">
                      <a16:creationId xmlns:a16="http://schemas.microsoft.com/office/drawing/2014/main" id="{779E729A-90AC-41FB-8AED-73346D8F26CD}"/>
                    </a:ext>
                  </a:extLst>
                </p:cNvPr>
                <p:cNvCxnSpPr/>
                <p:nvPr/>
              </p:nvCxnSpPr>
              <p:spPr>
                <a:xfrm>
                  <a:off x="2930798" y="4126813"/>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3" name="직선 연결선 152">
                  <a:extLst>
                    <a:ext uri="{FF2B5EF4-FFF2-40B4-BE49-F238E27FC236}">
                      <a16:creationId xmlns:a16="http://schemas.microsoft.com/office/drawing/2014/main" id="{D6484B59-6A43-4B63-BC31-2CCA4C278BAF}"/>
                    </a:ext>
                  </a:extLst>
                </p:cNvPr>
                <p:cNvCxnSpPr/>
                <p:nvPr/>
              </p:nvCxnSpPr>
              <p:spPr>
                <a:xfrm>
                  <a:off x="2930798" y="3836601"/>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99" name="TextBox 98">
                <a:extLst>
                  <a:ext uri="{FF2B5EF4-FFF2-40B4-BE49-F238E27FC236}">
                    <a16:creationId xmlns:a16="http://schemas.microsoft.com/office/drawing/2014/main" id="{7FA68464-7041-457D-9135-544A4F8356AF}"/>
                  </a:ext>
                </a:extLst>
              </p:cNvPr>
              <p:cNvSpPr txBox="1"/>
              <p:nvPr/>
            </p:nvSpPr>
            <p:spPr>
              <a:xfrm rot="16200000">
                <a:off x="7058820" y="3755067"/>
                <a:ext cx="248219" cy="94010"/>
              </a:xfrm>
              <a:prstGeom prst="rect">
                <a:avLst/>
              </a:prstGeom>
              <a:noFill/>
            </p:spPr>
            <p:txBody>
              <a:bodyPr wrap="square" lIns="0" tIns="0" rIns="0" bIns="0" rtlCol="0">
                <a:spAutoFit/>
                <a:scene3d>
                  <a:camera prst="orthographicFront"/>
                  <a:lightRig rig="threePt" dir="t"/>
                </a:scene3d>
                <a:sp3d>
                  <a:bevelB w="0" h="1270"/>
                </a:sp3d>
              </a:bodyPr>
              <a:lstStyle>
                <a:defPPr>
                  <a:defRPr lang="en-US"/>
                </a:defPPr>
                <a:lvl1pPr algn="ctr">
                  <a:defRPr sz="50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defRPr>
                </a:lvl1pPr>
              </a:lstStyle>
              <a:p>
                <a:r>
                  <a:rPr lang="en-US" sz="700" dirty="0"/>
                  <a:t>6000</a:t>
                </a:r>
              </a:p>
            </p:txBody>
          </p:sp>
          <p:sp>
            <p:nvSpPr>
              <p:cNvPr id="100" name="TextBox 99">
                <a:extLst>
                  <a:ext uri="{FF2B5EF4-FFF2-40B4-BE49-F238E27FC236}">
                    <a16:creationId xmlns:a16="http://schemas.microsoft.com/office/drawing/2014/main" id="{F0BDAFD6-D8DA-4371-90FA-8D068666EC1D}"/>
                  </a:ext>
                </a:extLst>
              </p:cNvPr>
              <p:cNvSpPr txBox="1"/>
              <p:nvPr/>
            </p:nvSpPr>
            <p:spPr>
              <a:xfrm rot="16200000">
                <a:off x="7058820" y="4131085"/>
                <a:ext cx="248219" cy="94010"/>
              </a:xfrm>
              <a:prstGeom prst="rect">
                <a:avLst/>
              </a:prstGeom>
              <a:noFill/>
            </p:spPr>
            <p:txBody>
              <a:bodyPr wrap="square" lIns="0" tIns="0" rIns="0" bIns="0" rtlCol="0">
                <a:spAutoFit/>
                <a:scene3d>
                  <a:camera prst="orthographicFront"/>
                  <a:lightRig rig="threePt" dir="t"/>
                </a:scene3d>
                <a:sp3d>
                  <a:bevelB w="0" h="1270"/>
                </a:sp3d>
              </a:bodyPr>
              <a:lstStyle>
                <a:defPPr>
                  <a:defRPr lang="en-US"/>
                </a:defPPr>
                <a:lvl1pPr algn="ctr">
                  <a:defRPr sz="50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defRPr>
                </a:lvl1pPr>
              </a:lstStyle>
              <a:p>
                <a:r>
                  <a:rPr lang="en-US" sz="700" dirty="0"/>
                  <a:t>4000</a:t>
                </a:r>
              </a:p>
            </p:txBody>
          </p:sp>
          <p:sp>
            <p:nvSpPr>
              <p:cNvPr id="101" name="TextBox 100">
                <a:extLst>
                  <a:ext uri="{FF2B5EF4-FFF2-40B4-BE49-F238E27FC236}">
                    <a16:creationId xmlns:a16="http://schemas.microsoft.com/office/drawing/2014/main" id="{7AF25776-C337-480A-BAAB-0FAC9122A688}"/>
                  </a:ext>
                </a:extLst>
              </p:cNvPr>
              <p:cNvSpPr txBox="1"/>
              <p:nvPr/>
            </p:nvSpPr>
            <p:spPr>
              <a:xfrm rot="16200000">
                <a:off x="7058820" y="4514042"/>
                <a:ext cx="248219" cy="94010"/>
              </a:xfrm>
              <a:prstGeom prst="rect">
                <a:avLst/>
              </a:prstGeom>
              <a:noFill/>
            </p:spPr>
            <p:txBody>
              <a:bodyPr wrap="square" lIns="0" tIns="0" rIns="0" bIns="0" rtlCol="0">
                <a:spAutoFit/>
                <a:scene3d>
                  <a:camera prst="orthographicFront"/>
                  <a:lightRig rig="threePt" dir="t"/>
                </a:scene3d>
                <a:sp3d>
                  <a:bevelB w="0" h="1270"/>
                </a:sp3d>
              </a:bodyPr>
              <a:lstStyle>
                <a:defPPr>
                  <a:defRPr lang="en-US"/>
                </a:defPPr>
                <a:lvl1pPr algn="ctr">
                  <a:defRPr sz="50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defRPr>
                </a:lvl1pPr>
              </a:lstStyle>
              <a:p>
                <a:r>
                  <a:rPr lang="en-US" sz="700" dirty="0"/>
                  <a:t>2000</a:t>
                </a:r>
              </a:p>
            </p:txBody>
          </p:sp>
          <p:sp>
            <p:nvSpPr>
              <p:cNvPr id="102" name="TextBox 101">
                <a:extLst>
                  <a:ext uri="{FF2B5EF4-FFF2-40B4-BE49-F238E27FC236}">
                    <a16:creationId xmlns:a16="http://schemas.microsoft.com/office/drawing/2014/main" id="{BEEE4140-CA87-4308-A3D6-E53FCB8520A6}"/>
                  </a:ext>
                </a:extLst>
              </p:cNvPr>
              <p:cNvSpPr txBox="1"/>
              <p:nvPr/>
            </p:nvSpPr>
            <p:spPr>
              <a:xfrm rot="16200000">
                <a:off x="7113869" y="4889748"/>
                <a:ext cx="138114" cy="94010"/>
              </a:xfrm>
              <a:prstGeom prst="rect">
                <a:avLst/>
              </a:prstGeom>
              <a:noFill/>
            </p:spPr>
            <p:txBody>
              <a:bodyPr wrap="square" lIns="0" tIns="0" rIns="0" bIns="0" rtlCol="0">
                <a:spAutoFit/>
                <a:scene3d>
                  <a:camera prst="orthographicFront"/>
                  <a:lightRig rig="threePt" dir="t"/>
                </a:scene3d>
                <a:sp3d>
                  <a:bevelB w="0" h="1270"/>
                </a:sp3d>
              </a:bodyPr>
              <a:lstStyle>
                <a:defPPr>
                  <a:defRPr lang="en-US"/>
                </a:defPPr>
                <a:lvl1pPr algn="ctr">
                  <a:defRPr sz="50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defRPr>
                </a:lvl1pPr>
              </a:lstStyle>
              <a:p>
                <a:r>
                  <a:rPr lang="en-US" sz="700" dirty="0"/>
                  <a:t>0</a:t>
                </a:r>
              </a:p>
            </p:txBody>
          </p:sp>
          <p:sp>
            <p:nvSpPr>
              <p:cNvPr id="103" name="TextBox 102">
                <a:extLst>
                  <a:ext uri="{FF2B5EF4-FFF2-40B4-BE49-F238E27FC236}">
                    <a16:creationId xmlns:a16="http://schemas.microsoft.com/office/drawing/2014/main" id="{04BCC283-A68C-46A9-8EB3-2DF051490782}"/>
                  </a:ext>
                </a:extLst>
              </p:cNvPr>
              <p:cNvSpPr txBox="1"/>
              <p:nvPr/>
            </p:nvSpPr>
            <p:spPr>
              <a:xfrm rot="16200000">
                <a:off x="6621633" y="3843455"/>
                <a:ext cx="689508" cy="295461"/>
              </a:xfrm>
              <a:prstGeom prst="rect">
                <a:avLst/>
              </a:prstGeom>
              <a:noFill/>
            </p:spPr>
            <p:txBody>
              <a:bodyPr wrap="square" lIns="0" tIns="0" rIns="0" bIns="0" rtlCol="0">
                <a:spAutoFit/>
                <a:scene3d>
                  <a:camera prst="orthographicFront"/>
                  <a:lightRig rig="threePt" dir="t"/>
                </a:scene3d>
                <a:sp3d>
                  <a:bevelB w="0" h="1270"/>
                </a:sp3d>
              </a:bodyPr>
              <a:lstStyle/>
              <a:p>
                <a:pPr algn="ctr"/>
                <a:r>
                  <a:rPr lang="vi-VN" sz="11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Tính thường xuyên</a:t>
                </a:r>
                <a:endParaRPr lang="en-US" sz="11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p:txBody>
          </p:sp>
          <p:sp>
            <p:nvSpPr>
              <p:cNvPr id="104" name="TextBox 103">
                <a:extLst>
                  <a:ext uri="{FF2B5EF4-FFF2-40B4-BE49-F238E27FC236}">
                    <a16:creationId xmlns:a16="http://schemas.microsoft.com/office/drawing/2014/main" id="{E0EBBF0D-3775-4463-8BE6-F806F4D7AE83}"/>
                  </a:ext>
                </a:extLst>
              </p:cNvPr>
              <p:cNvSpPr txBox="1"/>
              <p:nvPr/>
            </p:nvSpPr>
            <p:spPr>
              <a:xfrm>
                <a:off x="7280248" y="5106127"/>
                <a:ext cx="171764" cy="94010"/>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7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0.0</a:t>
                </a:r>
              </a:p>
            </p:txBody>
          </p:sp>
          <p:sp>
            <p:nvSpPr>
              <p:cNvPr id="105" name="TextBox 104">
                <a:extLst>
                  <a:ext uri="{FF2B5EF4-FFF2-40B4-BE49-F238E27FC236}">
                    <a16:creationId xmlns:a16="http://schemas.microsoft.com/office/drawing/2014/main" id="{1DCE0321-F5FA-43C1-BC76-37581E936D34}"/>
                  </a:ext>
                </a:extLst>
              </p:cNvPr>
              <p:cNvSpPr txBox="1"/>
              <p:nvPr/>
            </p:nvSpPr>
            <p:spPr>
              <a:xfrm>
                <a:off x="7511065" y="5106127"/>
                <a:ext cx="176802" cy="94010"/>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7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0.2</a:t>
                </a:r>
              </a:p>
            </p:txBody>
          </p:sp>
          <p:sp>
            <p:nvSpPr>
              <p:cNvPr id="106" name="TextBox 105">
                <a:extLst>
                  <a:ext uri="{FF2B5EF4-FFF2-40B4-BE49-F238E27FC236}">
                    <a16:creationId xmlns:a16="http://schemas.microsoft.com/office/drawing/2014/main" id="{BAD4C235-5C07-48E1-983E-CF3436A5E878}"/>
                  </a:ext>
                </a:extLst>
              </p:cNvPr>
              <p:cNvSpPr txBox="1"/>
              <p:nvPr/>
            </p:nvSpPr>
            <p:spPr>
              <a:xfrm>
                <a:off x="8457565" y="5106127"/>
                <a:ext cx="176822" cy="94011"/>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7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1.0</a:t>
                </a:r>
              </a:p>
            </p:txBody>
          </p:sp>
          <p:sp>
            <p:nvSpPr>
              <p:cNvPr id="107" name="TextBox 106">
                <a:extLst>
                  <a:ext uri="{FF2B5EF4-FFF2-40B4-BE49-F238E27FC236}">
                    <a16:creationId xmlns:a16="http://schemas.microsoft.com/office/drawing/2014/main" id="{F37FEFF5-BC5A-4B2C-A67C-07D67676E79F}"/>
                  </a:ext>
                </a:extLst>
              </p:cNvPr>
              <p:cNvSpPr txBox="1"/>
              <p:nvPr/>
            </p:nvSpPr>
            <p:spPr>
              <a:xfrm>
                <a:off x="8212943" y="5106127"/>
                <a:ext cx="176822" cy="94010"/>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7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0.8</a:t>
                </a:r>
              </a:p>
            </p:txBody>
          </p:sp>
          <p:sp>
            <p:nvSpPr>
              <p:cNvPr id="108" name="TextBox 107">
                <a:extLst>
                  <a:ext uri="{FF2B5EF4-FFF2-40B4-BE49-F238E27FC236}">
                    <a16:creationId xmlns:a16="http://schemas.microsoft.com/office/drawing/2014/main" id="{44FBD3DE-8EA7-4AF4-9B8C-F18D71EBFD18}"/>
                  </a:ext>
                </a:extLst>
              </p:cNvPr>
              <p:cNvSpPr txBox="1"/>
              <p:nvPr/>
            </p:nvSpPr>
            <p:spPr>
              <a:xfrm>
                <a:off x="7982634" y="5106127"/>
                <a:ext cx="176822" cy="94010"/>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7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0.6</a:t>
                </a:r>
              </a:p>
            </p:txBody>
          </p:sp>
          <p:sp>
            <p:nvSpPr>
              <p:cNvPr id="109" name="TextBox 108">
                <a:extLst>
                  <a:ext uri="{FF2B5EF4-FFF2-40B4-BE49-F238E27FC236}">
                    <a16:creationId xmlns:a16="http://schemas.microsoft.com/office/drawing/2014/main" id="{E6076EDD-F921-4414-B21A-786A7787C798}"/>
                  </a:ext>
                </a:extLst>
              </p:cNvPr>
              <p:cNvSpPr txBox="1"/>
              <p:nvPr/>
            </p:nvSpPr>
            <p:spPr>
              <a:xfrm>
                <a:off x="7751213" y="5106127"/>
                <a:ext cx="176822" cy="94010"/>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7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0.4</a:t>
                </a:r>
              </a:p>
            </p:txBody>
          </p:sp>
          <p:sp>
            <p:nvSpPr>
              <p:cNvPr id="110" name="TextBox 109">
                <a:extLst>
                  <a:ext uri="{FF2B5EF4-FFF2-40B4-BE49-F238E27FC236}">
                    <a16:creationId xmlns:a16="http://schemas.microsoft.com/office/drawing/2014/main" id="{DB2EAEAD-44A0-48D8-8165-EBFC96AC2658}"/>
                  </a:ext>
                </a:extLst>
              </p:cNvPr>
              <p:cNvSpPr txBox="1"/>
              <p:nvPr/>
            </p:nvSpPr>
            <p:spPr>
              <a:xfrm rot="16200000">
                <a:off x="7058818" y="3002156"/>
                <a:ext cx="248219" cy="94010"/>
              </a:xfrm>
              <a:prstGeom prst="rect">
                <a:avLst/>
              </a:prstGeom>
              <a:noFill/>
            </p:spPr>
            <p:txBody>
              <a:bodyPr wrap="square" lIns="0" tIns="0" rIns="0" bIns="0" rtlCol="0">
                <a:spAutoFit/>
                <a:scene3d>
                  <a:camera prst="orthographicFront"/>
                  <a:lightRig rig="threePt" dir="t"/>
                </a:scene3d>
                <a:sp3d>
                  <a:bevelB w="0" h="1270"/>
                </a:sp3d>
              </a:bodyPr>
              <a:lstStyle>
                <a:defPPr>
                  <a:defRPr lang="en-US"/>
                </a:defPPr>
                <a:lvl1pPr algn="ctr">
                  <a:defRPr sz="50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defRPr>
                </a:lvl1pPr>
              </a:lstStyle>
              <a:p>
                <a:r>
                  <a:rPr lang="en-US" sz="700" dirty="0"/>
                  <a:t>10000</a:t>
                </a:r>
              </a:p>
            </p:txBody>
          </p:sp>
          <p:sp>
            <p:nvSpPr>
              <p:cNvPr id="111" name="TextBox 110">
                <a:extLst>
                  <a:ext uri="{FF2B5EF4-FFF2-40B4-BE49-F238E27FC236}">
                    <a16:creationId xmlns:a16="http://schemas.microsoft.com/office/drawing/2014/main" id="{F58C55FB-D03C-4C31-B24B-7275DAE61738}"/>
                  </a:ext>
                </a:extLst>
              </p:cNvPr>
              <p:cNvSpPr txBox="1"/>
              <p:nvPr/>
            </p:nvSpPr>
            <p:spPr>
              <a:xfrm rot="16200000">
                <a:off x="7058821" y="3375893"/>
                <a:ext cx="248219" cy="94010"/>
              </a:xfrm>
              <a:prstGeom prst="rect">
                <a:avLst/>
              </a:prstGeom>
              <a:noFill/>
            </p:spPr>
            <p:txBody>
              <a:bodyPr wrap="square" lIns="0" tIns="0" rIns="0" bIns="0" rtlCol="0">
                <a:spAutoFit/>
                <a:scene3d>
                  <a:camera prst="orthographicFront"/>
                  <a:lightRig rig="threePt" dir="t"/>
                </a:scene3d>
                <a:sp3d>
                  <a:bevelB w="0" h="1270"/>
                </a:sp3d>
              </a:bodyPr>
              <a:lstStyle>
                <a:defPPr>
                  <a:defRPr lang="en-US"/>
                </a:defPPr>
                <a:lvl1pPr algn="ctr">
                  <a:defRPr sz="50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defRPr>
                </a:lvl1pPr>
              </a:lstStyle>
              <a:p>
                <a:r>
                  <a:rPr lang="en-US" sz="700" dirty="0"/>
                  <a:t>8000</a:t>
                </a:r>
              </a:p>
            </p:txBody>
          </p:sp>
          <p:cxnSp>
            <p:nvCxnSpPr>
              <p:cNvPr id="112" name="직선 연결선 111">
                <a:extLst>
                  <a:ext uri="{FF2B5EF4-FFF2-40B4-BE49-F238E27FC236}">
                    <a16:creationId xmlns:a16="http://schemas.microsoft.com/office/drawing/2014/main" id="{8C740D05-974B-4749-8D25-8964AAB5F13A}"/>
                  </a:ext>
                </a:extLst>
              </p:cNvPr>
              <p:cNvCxnSpPr/>
              <p:nvPr/>
            </p:nvCxnSpPr>
            <p:spPr>
              <a:xfrm>
                <a:off x="7958373" y="2986108"/>
                <a:ext cx="0" cy="2022475"/>
              </a:xfrm>
              <a:prstGeom prst="line">
                <a:avLst/>
              </a:prstGeom>
              <a:noFill/>
              <a:ln>
                <a:solidFill>
                  <a:srgbClr val="FF000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13" name="그룹 112">
                <a:extLst>
                  <a:ext uri="{FF2B5EF4-FFF2-40B4-BE49-F238E27FC236}">
                    <a16:creationId xmlns:a16="http://schemas.microsoft.com/office/drawing/2014/main" id="{442690BF-07EA-4929-9EF9-790EC216119E}"/>
                  </a:ext>
                </a:extLst>
              </p:cNvPr>
              <p:cNvGrpSpPr/>
              <p:nvPr/>
            </p:nvGrpSpPr>
            <p:grpSpPr>
              <a:xfrm>
                <a:off x="7622386" y="3045618"/>
                <a:ext cx="656175" cy="1892793"/>
                <a:chOff x="7606511" y="3045618"/>
                <a:chExt cx="656175" cy="1892793"/>
              </a:xfrm>
            </p:grpSpPr>
            <p:sp>
              <p:nvSpPr>
                <p:cNvPr id="122" name="직사각형 121">
                  <a:extLst>
                    <a:ext uri="{FF2B5EF4-FFF2-40B4-BE49-F238E27FC236}">
                      <a16:creationId xmlns:a16="http://schemas.microsoft.com/office/drawing/2014/main" id="{BF6BB977-3252-425B-B926-91B063731102}"/>
                    </a:ext>
                  </a:extLst>
                </p:cNvPr>
                <p:cNvSpPr/>
                <p:nvPr/>
              </p:nvSpPr>
              <p:spPr>
                <a:xfrm>
                  <a:off x="7925603" y="3045618"/>
                  <a:ext cx="18000" cy="1892793"/>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23" name="직사각형 122">
                  <a:extLst>
                    <a:ext uri="{FF2B5EF4-FFF2-40B4-BE49-F238E27FC236}">
                      <a16:creationId xmlns:a16="http://schemas.microsoft.com/office/drawing/2014/main" id="{7B0B8D83-4850-47C9-8FCA-098ED6F157DE}"/>
                    </a:ext>
                  </a:extLst>
                </p:cNvPr>
                <p:cNvSpPr/>
                <p:nvPr/>
              </p:nvSpPr>
              <p:spPr>
                <a:xfrm>
                  <a:off x="8244686" y="4931211"/>
                  <a:ext cx="18000" cy="72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24" name="직사각형 123">
                  <a:extLst>
                    <a:ext uri="{FF2B5EF4-FFF2-40B4-BE49-F238E27FC236}">
                      <a16:creationId xmlns:a16="http://schemas.microsoft.com/office/drawing/2014/main" id="{0745FFC0-0489-47DD-B4E9-07557B251331}"/>
                    </a:ext>
                  </a:extLst>
                </p:cNvPr>
                <p:cNvSpPr/>
                <p:nvPr/>
              </p:nvSpPr>
              <p:spPr>
                <a:xfrm>
                  <a:off x="8218104" y="4924011"/>
                  <a:ext cx="18000" cy="144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25" name="직사각형 124">
                  <a:extLst>
                    <a:ext uri="{FF2B5EF4-FFF2-40B4-BE49-F238E27FC236}">
                      <a16:creationId xmlns:a16="http://schemas.microsoft.com/office/drawing/2014/main" id="{6F290B43-2BBA-42E2-899D-65C405DA94DD}"/>
                    </a:ext>
                  </a:extLst>
                </p:cNvPr>
                <p:cNvSpPr/>
                <p:nvPr/>
              </p:nvSpPr>
              <p:spPr>
                <a:xfrm>
                  <a:off x="7952194" y="3146496"/>
                  <a:ext cx="18000" cy="1791915"/>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26" name="직사각형 125">
                  <a:extLst>
                    <a:ext uri="{FF2B5EF4-FFF2-40B4-BE49-F238E27FC236}">
                      <a16:creationId xmlns:a16="http://schemas.microsoft.com/office/drawing/2014/main" id="{73158C0E-8F47-4B40-913E-07E581774BA6}"/>
                    </a:ext>
                  </a:extLst>
                </p:cNvPr>
                <p:cNvSpPr/>
                <p:nvPr/>
              </p:nvSpPr>
              <p:spPr>
                <a:xfrm>
                  <a:off x="7978785" y="3360807"/>
                  <a:ext cx="18000" cy="1577604"/>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27" name="직사각형 126">
                  <a:extLst>
                    <a:ext uri="{FF2B5EF4-FFF2-40B4-BE49-F238E27FC236}">
                      <a16:creationId xmlns:a16="http://schemas.microsoft.com/office/drawing/2014/main" id="{2858AC14-8E1D-4EC0-9BDB-0057C4D17261}"/>
                    </a:ext>
                  </a:extLst>
                </p:cNvPr>
                <p:cNvSpPr/>
                <p:nvPr/>
              </p:nvSpPr>
              <p:spPr>
                <a:xfrm>
                  <a:off x="8005376" y="3629025"/>
                  <a:ext cx="18000" cy="130938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28" name="직사각형 127">
                  <a:extLst>
                    <a:ext uri="{FF2B5EF4-FFF2-40B4-BE49-F238E27FC236}">
                      <a16:creationId xmlns:a16="http://schemas.microsoft.com/office/drawing/2014/main" id="{57D915FD-C039-4BF6-996F-B6C0AD78E3B2}"/>
                    </a:ext>
                  </a:extLst>
                </p:cNvPr>
                <p:cNvSpPr/>
                <p:nvPr/>
              </p:nvSpPr>
              <p:spPr>
                <a:xfrm>
                  <a:off x="8031967" y="3981449"/>
                  <a:ext cx="18000" cy="956961"/>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29" name="직사각형 128">
                  <a:extLst>
                    <a:ext uri="{FF2B5EF4-FFF2-40B4-BE49-F238E27FC236}">
                      <a16:creationId xmlns:a16="http://schemas.microsoft.com/office/drawing/2014/main" id="{AD9F2C3A-3EF6-45D5-BC3F-6413BF75A60C}"/>
                    </a:ext>
                  </a:extLst>
                </p:cNvPr>
                <p:cNvSpPr/>
                <p:nvPr/>
              </p:nvSpPr>
              <p:spPr>
                <a:xfrm>
                  <a:off x="8058558" y="4277634"/>
                  <a:ext cx="18000" cy="66077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30" name="직사각형 129">
                  <a:extLst>
                    <a:ext uri="{FF2B5EF4-FFF2-40B4-BE49-F238E27FC236}">
                      <a16:creationId xmlns:a16="http://schemas.microsoft.com/office/drawing/2014/main" id="{8B5C7085-B563-45EB-8C86-DF2CA9ACB88C}"/>
                    </a:ext>
                  </a:extLst>
                </p:cNvPr>
                <p:cNvSpPr/>
                <p:nvPr/>
              </p:nvSpPr>
              <p:spPr>
                <a:xfrm>
                  <a:off x="8085149" y="4492624"/>
                  <a:ext cx="18000" cy="445785"/>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31" name="직사각형 130">
                  <a:extLst>
                    <a:ext uri="{FF2B5EF4-FFF2-40B4-BE49-F238E27FC236}">
                      <a16:creationId xmlns:a16="http://schemas.microsoft.com/office/drawing/2014/main" id="{703F92BE-9C90-45C7-925C-09AA5CF9C3EA}"/>
                    </a:ext>
                  </a:extLst>
                </p:cNvPr>
                <p:cNvSpPr/>
                <p:nvPr/>
              </p:nvSpPr>
              <p:spPr>
                <a:xfrm>
                  <a:off x="8111740" y="4683125"/>
                  <a:ext cx="18000" cy="255284"/>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32" name="직사각형 131">
                  <a:extLst>
                    <a:ext uri="{FF2B5EF4-FFF2-40B4-BE49-F238E27FC236}">
                      <a16:creationId xmlns:a16="http://schemas.microsoft.com/office/drawing/2014/main" id="{D713F87B-942C-4DA6-BDF1-99678A5F0540}"/>
                    </a:ext>
                  </a:extLst>
                </p:cNvPr>
                <p:cNvSpPr/>
                <p:nvPr/>
              </p:nvSpPr>
              <p:spPr>
                <a:xfrm>
                  <a:off x="8138331" y="4787899"/>
                  <a:ext cx="18000" cy="150509"/>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33" name="직사각형 132">
                  <a:extLst>
                    <a:ext uri="{FF2B5EF4-FFF2-40B4-BE49-F238E27FC236}">
                      <a16:creationId xmlns:a16="http://schemas.microsoft.com/office/drawing/2014/main" id="{0BB4FA95-FF75-4DD4-A81C-6867E38C702B}"/>
                    </a:ext>
                  </a:extLst>
                </p:cNvPr>
                <p:cNvSpPr/>
                <p:nvPr/>
              </p:nvSpPr>
              <p:spPr>
                <a:xfrm>
                  <a:off x="8164922" y="4865283"/>
                  <a:ext cx="18000" cy="73125"/>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34" name="직사각형 133">
                  <a:extLst>
                    <a:ext uri="{FF2B5EF4-FFF2-40B4-BE49-F238E27FC236}">
                      <a16:creationId xmlns:a16="http://schemas.microsoft.com/office/drawing/2014/main" id="{F40215CA-8DF9-4158-93D3-F1C97FF5F9B5}"/>
                    </a:ext>
                  </a:extLst>
                </p:cNvPr>
                <p:cNvSpPr/>
                <p:nvPr/>
              </p:nvSpPr>
              <p:spPr>
                <a:xfrm>
                  <a:off x="8191513" y="4902408"/>
                  <a:ext cx="18000" cy="36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35" name="직사각형 134">
                  <a:extLst>
                    <a:ext uri="{FF2B5EF4-FFF2-40B4-BE49-F238E27FC236}">
                      <a16:creationId xmlns:a16="http://schemas.microsoft.com/office/drawing/2014/main" id="{0687BFDA-9601-4469-8CF3-C81C3AFD9721}"/>
                    </a:ext>
                  </a:extLst>
                </p:cNvPr>
                <p:cNvSpPr/>
                <p:nvPr/>
              </p:nvSpPr>
              <p:spPr>
                <a:xfrm>
                  <a:off x="7899012" y="3165475"/>
                  <a:ext cx="18000" cy="177293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36" name="직사각형 135">
                  <a:extLst>
                    <a:ext uri="{FF2B5EF4-FFF2-40B4-BE49-F238E27FC236}">
                      <a16:creationId xmlns:a16="http://schemas.microsoft.com/office/drawing/2014/main" id="{F0713179-AE76-4FA3-B3B8-7256C3D01D8D}"/>
                    </a:ext>
                  </a:extLst>
                </p:cNvPr>
                <p:cNvSpPr/>
                <p:nvPr/>
              </p:nvSpPr>
              <p:spPr>
                <a:xfrm>
                  <a:off x="7872421" y="3360807"/>
                  <a:ext cx="18000" cy="1577604"/>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37" name="직사각형 136">
                  <a:extLst>
                    <a:ext uri="{FF2B5EF4-FFF2-40B4-BE49-F238E27FC236}">
                      <a16:creationId xmlns:a16="http://schemas.microsoft.com/office/drawing/2014/main" id="{D55C264B-36CF-4633-89AA-7FD7816E44FF}"/>
                    </a:ext>
                  </a:extLst>
                </p:cNvPr>
                <p:cNvSpPr/>
                <p:nvPr/>
              </p:nvSpPr>
              <p:spPr>
                <a:xfrm>
                  <a:off x="7845830" y="3646431"/>
                  <a:ext cx="18000" cy="129198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38" name="직사각형 137">
                  <a:extLst>
                    <a:ext uri="{FF2B5EF4-FFF2-40B4-BE49-F238E27FC236}">
                      <a16:creationId xmlns:a16="http://schemas.microsoft.com/office/drawing/2014/main" id="{47140A04-2452-4D31-8958-5F41F89E7841}"/>
                    </a:ext>
                  </a:extLst>
                </p:cNvPr>
                <p:cNvSpPr/>
                <p:nvPr/>
              </p:nvSpPr>
              <p:spPr>
                <a:xfrm>
                  <a:off x="7819239" y="3949699"/>
                  <a:ext cx="18000" cy="988711"/>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39" name="직사각형 138">
                  <a:extLst>
                    <a:ext uri="{FF2B5EF4-FFF2-40B4-BE49-F238E27FC236}">
                      <a16:creationId xmlns:a16="http://schemas.microsoft.com/office/drawing/2014/main" id="{894185CD-51AD-4BF1-AD87-9EA6ED4A6C84}"/>
                    </a:ext>
                  </a:extLst>
                </p:cNvPr>
                <p:cNvSpPr/>
                <p:nvPr/>
              </p:nvSpPr>
              <p:spPr>
                <a:xfrm>
                  <a:off x="7792648" y="4238625"/>
                  <a:ext cx="18000" cy="699785"/>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40" name="직사각형 139">
                  <a:extLst>
                    <a:ext uri="{FF2B5EF4-FFF2-40B4-BE49-F238E27FC236}">
                      <a16:creationId xmlns:a16="http://schemas.microsoft.com/office/drawing/2014/main" id="{16324817-05D0-4F8C-B9F5-61387AFDE30A}"/>
                    </a:ext>
                  </a:extLst>
                </p:cNvPr>
                <p:cNvSpPr/>
                <p:nvPr/>
              </p:nvSpPr>
              <p:spPr>
                <a:xfrm>
                  <a:off x="7766057" y="4492624"/>
                  <a:ext cx="18000" cy="445785"/>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41" name="직사각형 140">
                  <a:extLst>
                    <a:ext uri="{FF2B5EF4-FFF2-40B4-BE49-F238E27FC236}">
                      <a16:creationId xmlns:a16="http://schemas.microsoft.com/office/drawing/2014/main" id="{813B6322-B3F1-4209-831E-FDE365F130AA}"/>
                    </a:ext>
                  </a:extLst>
                </p:cNvPr>
                <p:cNvSpPr/>
                <p:nvPr/>
              </p:nvSpPr>
              <p:spPr>
                <a:xfrm>
                  <a:off x="7739466" y="4674394"/>
                  <a:ext cx="18000" cy="264015"/>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42" name="직사각형 141">
                  <a:extLst>
                    <a:ext uri="{FF2B5EF4-FFF2-40B4-BE49-F238E27FC236}">
                      <a16:creationId xmlns:a16="http://schemas.microsoft.com/office/drawing/2014/main" id="{78B65C39-52A9-4F4C-AB22-FB31D7CBEE13}"/>
                    </a:ext>
                  </a:extLst>
                </p:cNvPr>
                <p:cNvSpPr/>
                <p:nvPr/>
              </p:nvSpPr>
              <p:spPr>
                <a:xfrm>
                  <a:off x="7712875" y="4787899"/>
                  <a:ext cx="18000" cy="150509"/>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43" name="직사각형 142">
                  <a:extLst>
                    <a:ext uri="{FF2B5EF4-FFF2-40B4-BE49-F238E27FC236}">
                      <a16:creationId xmlns:a16="http://schemas.microsoft.com/office/drawing/2014/main" id="{A89F5F9D-77B7-4E41-B6A8-7516CAC5CD73}"/>
                    </a:ext>
                  </a:extLst>
                </p:cNvPr>
                <p:cNvSpPr/>
                <p:nvPr/>
              </p:nvSpPr>
              <p:spPr>
                <a:xfrm>
                  <a:off x="7686284" y="4865283"/>
                  <a:ext cx="18000" cy="73125"/>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44" name="직사각형 143">
                  <a:extLst>
                    <a:ext uri="{FF2B5EF4-FFF2-40B4-BE49-F238E27FC236}">
                      <a16:creationId xmlns:a16="http://schemas.microsoft.com/office/drawing/2014/main" id="{73312980-48E3-4B8C-B7A4-30F48A179719}"/>
                    </a:ext>
                  </a:extLst>
                </p:cNvPr>
                <p:cNvSpPr/>
                <p:nvPr/>
              </p:nvSpPr>
              <p:spPr>
                <a:xfrm>
                  <a:off x="7659693" y="4902408"/>
                  <a:ext cx="18000" cy="36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45" name="직사각형 144">
                  <a:extLst>
                    <a:ext uri="{FF2B5EF4-FFF2-40B4-BE49-F238E27FC236}">
                      <a16:creationId xmlns:a16="http://schemas.microsoft.com/office/drawing/2014/main" id="{426BFCC4-909F-4EE9-B52A-D2185638F413}"/>
                    </a:ext>
                  </a:extLst>
                </p:cNvPr>
                <p:cNvSpPr/>
                <p:nvPr/>
              </p:nvSpPr>
              <p:spPr>
                <a:xfrm>
                  <a:off x="7633102" y="4924011"/>
                  <a:ext cx="18000" cy="144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46" name="직사각형 145">
                  <a:extLst>
                    <a:ext uri="{FF2B5EF4-FFF2-40B4-BE49-F238E27FC236}">
                      <a16:creationId xmlns:a16="http://schemas.microsoft.com/office/drawing/2014/main" id="{5B2A760D-C238-4A74-AA87-967C54E4170B}"/>
                    </a:ext>
                  </a:extLst>
                </p:cNvPr>
                <p:cNvSpPr/>
                <p:nvPr/>
              </p:nvSpPr>
              <p:spPr>
                <a:xfrm>
                  <a:off x="7606511" y="4931211"/>
                  <a:ext cx="18000" cy="72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grpSp>
          <p:grpSp>
            <p:nvGrpSpPr>
              <p:cNvPr id="114" name="그룹 113">
                <a:extLst>
                  <a:ext uri="{FF2B5EF4-FFF2-40B4-BE49-F238E27FC236}">
                    <a16:creationId xmlns:a16="http://schemas.microsoft.com/office/drawing/2014/main" id="{51E251A4-6561-4FB4-BE7C-E71EDD4E8604}"/>
                  </a:ext>
                </a:extLst>
              </p:cNvPr>
              <p:cNvGrpSpPr/>
              <p:nvPr/>
            </p:nvGrpSpPr>
            <p:grpSpPr>
              <a:xfrm rot="16200000">
                <a:off x="7916410" y="4448739"/>
                <a:ext cx="70377" cy="1182051"/>
                <a:chOff x="2930798" y="3635375"/>
                <a:chExt cx="54000" cy="906983"/>
              </a:xfrm>
            </p:grpSpPr>
            <p:cxnSp>
              <p:nvCxnSpPr>
                <p:cNvPr id="115" name="직선 연결선 114">
                  <a:extLst>
                    <a:ext uri="{FF2B5EF4-FFF2-40B4-BE49-F238E27FC236}">
                      <a16:creationId xmlns:a16="http://schemas.microsoft.com/office/drawing/2014/main" id="{AC585AC7-5EBE-4392-9D88-9B004CAD63A5}"/>
                    </a:ext>
                  </a:extLst>
                </p:cNvPr>
                <p:cNvCxnSpPr/>
                <p:nvPr/>
              </p:nvCxnSpPr>
              <p:spPr>
                <a:xfrm rot="5400000">
                  <a:off x="2529693" y="4088867"/>
                  <a:ext cx="906983"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6" name="직선 연결선 115">
                  <a:extLst>
                    <a:ext uri="{FF2B5EF4-FFF2-40B4-BE49-F238E27FC236}">
                      <a16:creationId xmlns:a16="http://schemas.microsoft.com/office/drawing/2014/main" id="{5ADD7009-6205-4C55-8743-EDBF9C059119}"/>
                    </a:ext>
                  </a:extLst>
                </p:cNvPr>
                <p:cNvCxnSpPr/>
                <p:nvPr/>
              </p:nvCxnSpPr>
              <p:spPr>
                <a:xfrm>
                  <a:off x="2930798" y="3637756"/>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7" name="직선 연결선 116">
                  <a:extLst>
                    <a:ext uri="{FF2B5EF4-FFF2-40B4-BE49-F238E27FC236}">
                      <a16:creationId xmlns:a16="http://schemas.microsoft.com/office/drawing/2014/main" id="{B6EED9B4-DEE5-4DAF-B1F5-38BF8C602FFB}"/>
                    </a:ext>
                  </a:extLst>
                </p:cNvPr>
                <p:cNvCxnSpPr/>
                <p:nvPr/>
              </p:nvCxnSpPr>
              <p:spPr>
                <a:xfrm>
                  <a:off x="2930798" y="4542358"/>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8" name="직선 연결선 117">
                  <a:extLst>
                    <a:ext uri="{FF2B5EF4-FFF2-40B4-BE49-F238E27FC236}">
                      <a16:creationId xmlns:a16="http://schemas.microsoft.com/office/drawing/2014/main" id="{852A9B98-41B3-43FE-B261-12C50EC418B5}"/>
                    </a:ext>
                  </a:extLst>
                </p:cNvPr>
                <p:cNvCxnSpPr/>
                <p:nvPr/>
              </p:nvCxnSpPr>
              <p:spPr>
                <a:xfrm>
                  <a:off x="2930798" y="3818677"/>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9" name="직선 연결선 118">
                  <a:extLst>
                    <a:ext uri="{FF2B5EF4-FFF2-40B4-BE49-F238E27FC236}">
                      <a16:creationId xmlns:a16="http://schemas.microsoft.com/office/drawing/2014/main" id="{C4FE6BB6-09E1-4D44-BAEF-D61CBD32E523}"/>
                    </a:ext>
                  </a:extLst>
                </p:cNvPr>
                <p:cNvCxnSpPr/>
                <p:nvPr/>
              </p:nvCxnSpPr>
              <p:spPr>
                <a:xfrm>
                  <a:off x="2930798" y="3999598"/>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0" name="직선 연결선 119">
                  <a:extLst>
                    <a:ext uri="{FF2B5EF4-FFF2-40B4-BE49-F238E27FC236}">
                      <a16:creationId xmlns:a16="http://schemas.microsoft.com/office/drawing/2014/main" id="{FBC2A11C-7FF8-4E01-BE67-2CB857FBDB33}"/>
                    </a:ext>
                  </a:extLst>
                </p:cNvPr>
                <p:cNvCxnSpPr/>
                <p:nvPr/>
              </p:nvCxnSpPr>
              <p:spPr>
                <a:xfrm>
                  <a:off x="2930798" y="4180518"/>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22A60804-8E97-4948-8643-AA8AA2203091}"/>
                    </a:ext>
                  </a:extLst>
                </p:cNvPr>
                <p:cNvCxnSpPr/>
                <p:nvPr/>
              </p:nvCxnSpPr>
              <p:spPr>
                <a:xfrm>
                  <a:off x="2930798" y="4361439"/>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54" name="그룹 153">
              <a:extLst>
                <a:ext uri="{FF2B5EF4-FFF2-40B4-BE49-F238E27FC236}">
                  <a16:creationId xmlns:a16="http://schemas.microsoft.com/office/drawing/2014/main" id="{85EF796B-0CA4-48E4-8145-DEA8D8DD7655}"/>
                </a:ext>
              </a:extLst>
            </p:cNvPr>
            <p:cNvGrpSpPr/>
            <p:nvPr/>
          </p:nvGrpSpPr>
          <p:grpSpPr>
            <a:xfrm>
              <a:off x="4893683" y="2240980"/>
              <a:ext cx="1815731" cy="2275086"/>
              <a:chOff x="4893683" y="2925051"/>
              <a:chExt cx="1815731" cy="2275086"/>
            </a:xfrm>
          </p:grpSpPr>
          <p:grpSp>
            <p:nvGrpSpPr>
              <p:cNvPr id="155" name="그룹 154">
                <a:extLst>
                  <a:ext uri="{FF2B5EF4-FFF2-40B4-BE49-F238E27FC236}">
                    <a16:creationId xmlns:a16="http://schemas.microsoft.com/office/drawing/2014/main" id="{48D1D5C6-2B5D-41D1-9A0E-9B25E4C54159}"/>
                  </a:ext>
                </a:extLst>
              </p:cNvPr>
              <p:cNvGrpSpPr/>
              <p:nvPr/>
            </p:nvGrpSpPr>
            <p:grpSpPr>
              <a:xfrm>
                <a:off x="5320068" y="3045618"/>
                <a:ext cx="70377" cy="1891135"/>
                <a:chOff x="2930798" y="3546389"/>
                <a:chExt cx="54000" cy="1451061"/>
              </a:xfrm>
            </p:grpSpPr>
            <p:cxnSp>
              <p:nvCxnSpPr>
                <p:cNvPr id="189" name="직선 연결선 188">
                  <a:extLst>
                    <a:ext uri="{FF2B5EF4-FFF2-40B4-BE49-F238E27FC236}">
                      <a16:creationId xmlns:a16="http://schemas.microsoft.com/office/drawing/2014/main" id="{6CD445EC-A63C-40D4-9C1A-AB1E348E6674}"/>
                    </a:ext>
                  </a:extLst>
                </p:cNvPr>
                <p:cNvCxnSpPr/>
                <p:nvPr/>
              </p:nvCxnSpPr>
              <p:spPr>
                <a:xfrm>
                  <a:off x="2982631" y="3546389"/>
                  <a:ext cx="0" cy="14510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0" name="직선 연결선 189">
                  <a:extLst>
                    <a:ext uri="{FF2B5EF4-FFF2-40B4-BE49-F238E27FC236}">
                      <a16:creationId xmlns:a16="http://schemas.microsoft.com/office/drawing/2014/main" id="{E459BCF9-D230-4749-97F5-D9471E3A4B68}"/>
                    </a:ext>
                  </a:extLst>
                </p:cNvPr>
                <p:cNvCxnSpPr/>
                <p:nvPr/>
              </p:nvCxnSpPr>
              <p:spPr>
                <a:xfrm>
                  <a:off x="2930798" y="3546389"/>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1" name="직선 연결선 190">
                  <a:extLst>
                    <a:ext uri="{FF2B5EF4-FFF2-40B4-BE49-F238E27FC236}">
                      <a16:creationId xmlns:a16="http://schemas.microsoft.com/office/drawing/2014/main" id="{5D13E068-8CBD-42C9-922E-3F6012381BA1}"/>
                    </a:ext>
                  </a:extLst>
                </p:cNvPr>
                <p:cNvCxnSpPr/>
                <p:nvPr/>
              </p:nvCxnSpPr>
              <p:spPr>
                <a:xfrm>
                  <a:off x="2930798" y="4997450"/>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2" name="직선 연결선 191">
                  <a:extLst>
                    <a:ext uri="{FF2B5EF4-FFF2-40B4-BE49-F238E27FC236}">
                      <a16:creationId xmlns:a16="http://schemas.microsoft.com/office/drawing/2014/main" id="{F44E4D51-0D2A-42F2-B744-E6C537F3E866}"/>
                    </a:ext>
                  </a:extLst>
                </p:cNvPr>
                <p:cNvCxnSpPr/>
                <p:nvPr/>
              </p:nvCxnSpPr>
              <p:spPr>
                <a:xfrm>
                  <a:off x="2930798" y="4707238"/>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3" name="직선 연결선 192">
                  <a:extLst>
                    <a:ext uri="{FF2B5EF4-FFF2-40B4-BE49-F238E27FC236}">
                      <a16:creationId xmlns:a16="http://schemas.microsoft.com/office/drawing/2014/main" id="{B1EFE121-BA4F-4C23-97EA-0531192A58A5}"/>
                    </a:ext>
                  </a:extLst>
                </p:cNvPr>
                <p:cNvCxnSpPr/>
                <p:nvPr/>
              </p:nvCxnSpPr>
              <p:spPr>
                <a:xfrm>
                  <a:off x="2930798" y="4417026"/>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4" name="직선 연결선 193">
                  <a:extLst>
                    <a:ext uri="{FF2B5EF4-FFF2-40B4-BE49-F238E27FC236}">
                      <a16:creationId xmlns:a16="http://schemas.microsoft.com/office/drawing/2014/main" id="{8095C6C9-BA6E-480F-9AEE-7599DDF92114}"/>
                    </a:ext>
                  </a:extLst>
                </p:cNvPr>
                <p:cNvCxnSpPr/>
                <p:nvPr/>
              </p:nvCxnSpPr>
              <p:spPr>
                <a:xfrm>
                  <a:off x="2930798" y="4126813"/>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5" name="직선 연결선 194">
                  <a:extLst>
                    <a:ext uri="{FF2B5EF4-FFF2-40B4-BE49-F238E27FC236}">
                      <a16:creationId xmlns:a16="http://schemas.microsoft.com/office/drawing/2014/main" id="{BE707D02-D32D-4849-8D57-58469A109D3D}"/>
                    </a:ext>
                  </a:extLst>
                </p:cNvPr>
                <p:cNvCxnSpPr/>
                <p:nvPr/>
              </p:nvCxnSpPr>
              <p:spPr>
                <a:xfrm>
                  <a:off x="2930798" y="3836601"/>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56" name="TextBox 155">
                <a:extLst>
                  <a:ext uri="{FF2B5EF4-FFF2-40B4-BE49-F238E27FC236}">
                    <a16:creationId xmlns:a16="http://schemas.microsoft.com/office/drawing/2014/main" id="{048AB94A-B91B-49EA-BE53-36B5B6794447}"/>
                  </a:ext>
                </a:extLst>
              </p:cNvPr>
              <p:cNvSpPr txBox="1"/>
              <p:nvPr/>
            </p:nvSpPr>
            <p:spPr>
              <a:xfrm rot="16200000">
                <a:off x="5133846" y="3755065"/>
                <a:ext cx="248219" cy="94010"/>
              </a:xfrm>
              <a:prstGeom prst="rect">
                <a:avLst/>
              </a:prstGeom>
              <a:noFill/>
            </p:spPr>
            <p:txBody>
              <a:bodyPr wrap="square" lIns="0" tIns="0" rIns="0" bIns="0" rtlCol="0">
                <a:spAutoFit/>
                <a:scene3d>
                  <a:camera prst="orthographicFront"/>
                  <a:lightRig rig="threePt" dir="t"/>
                </a:scene3d>
                <a:sp3d>
                  <a:bevelB w="0" h="1270"/>
                </a:sp3d>
              </a:bodyPr>
              <a:lstStyle>
                <a:defPPr>
                  <a:defRPr lang="en-US"/>
                </a:defPPr>
                <a:lvl1pPr algn="ctr">
                  <a:defRPr sz="50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defRPr>
                </a:lvl1pPr>
              </a:lstStyle>
              <a:p>
                <a:r>
                  <a:rPr lang="en-US" sz="700" dirty="0"/>
                  <a:t>15000</a:t>
                </a:r>
              </a:p>
            </p:txBody>
          </p:sp>
          <p:sp>
            <p:nvSpPr>
              <p:cNvPr id="157" name="TextBox 156">
                <a:extLst>
                  <a:ext uri="{FF2B5EF4-FFF2-40B4-BE49-F238E27FC236}">
                    <a16:creationId xmlns:a16="http://schemas.microsoft.com/office/drawing/2014/main" id="{A15F5E07-BBB1-4FE9-B24E-3AC70FA32B65}"/>
                  </a:ext>
                </a:extLst>
              </p:cNvPr>
              <p:cNvSpPr txBox="1"/>
              <p:nvPr/>
            </p:nvSpPr>
            <p:spPr>
              <a:xfrm rot="16200000">
                <a:off x="5133846" y="4131085"/>
                <a:ext cx="248219" cy="94010"/>
              </a:xfrm>
              <a:prstGeom prst="rect">
                <a:avLst/>
              </a:prstGeom>
              <a:noFill/>
            </p:spPr>
            <p:txBody>
              <a:bodyPr wrap="square" lIns="0" tIns="0" rIns="0" bIns="0" rtlCol="0">
                <a:spAutoFit/>
                <a:scene3d>
                  <a:camera prst="orthographicFront"/>
                  <a:lightRig rig="threePt" dir="t"/>
                </a:scene3d>
                <a:sp3d>
                  <a:bevelB w="0" h="1270"/>
                </a:sp3d>
              </a:bodyPr>
              <a:lstStyle>
                <a:defPPr>
                  <a:defRPr lang="en-US"/>
                </a:defPPr>
                <a:lvl1pPr algn="ctr">
                  <a:defRPr sz="50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defRPr>
                </a:lvl1pPr>
              </a:lstStyle>
              <a:p>
                <a:r>
                  <a:rPr lang="en-US" sz="700" dirty="0"/>
                  <a:t>10000</a:t>
                </a:r>
              </a:p>
            </p:txBody>
          </p:sp>
          <p:sp>
            <p:nvSpPr>
              <p:cNvPr id="158" name="TextBox 157">
                <a:extLst>
                  <a:ext uri="{FF2B5EF4-FFF2-40B4-BE49-F238E27FC236}">
                    <a16:creationId xmlns:a16="http://schemas.microsoft.com/office/drawing/2014/main" id="{E7871D67-D44F-4DC3-A82A-F1BF6D269F24}"/>
                  </a:ext>
                </a:extLst>
              </p:cNvPr>
              <p:cNvSpPr txBox="1"/>
              <p:nvPr/>
            </p:nvSpPr>
            <p:spPr>
              <a:xfrm rot="16200000">
                <a:off x="5133847" y="4514040"/>
                <a:ext cx="248219" cy="94010"/>
              </a:xfrm>
              <a:prstGeom prst="rect">
                <a:avLst/>
              </a:prstGeom>
              <a:noFill/>
            </p:spPr>
            <p:txBody>
              <a:bodyPr wrap="square" lIns="0" tIns="0" rIns="0" bIns="0" rtlCol="0">
                <a:spAutoFit/>
                <a:scene3d>
                  <a:camera prst="orthographicFront"/>
                  <a:lightRig rig="threePt" dir="t"/>
                </a:scene3d>
                <a:sp3d>
                  <a:bevelB w="0" h="1270"/>
                </a:sp3d>
              </a:bodyPr>
              <a:lstStyle>
                <a:defPPr>
                  <a:defRPr lang="en-US"/>
                </a:defPPr>
                <a:lvl1pPr algn="ctr">
                  <a:defRPr sz="50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defRPr>
                </a:lvl1pPr>
              </a:lstStyle>
              <a:p>
                <a:r>
                  <a:rPr lang="en-US" sz="700" dirty="0"/>
                  <a:t>5000</a:t>
                </a:r>
              </a:p>
            </p:txBody>
          </p:sp>
          <p:sp>
            <p:nvSpPr>
              <p:cNvPr id="159" name="TextBox 158">
                <a:extLst>
                  <a:ext uri="{FF2B5EF4-FFF2-40B4-BE49-F238E27FC236}">
                    <a16:creationId xmlns:a16="http://schemas.microsoft.com/office/drawing/2014/main" id="{09791520-03CC-434A-9DFC-F9D18FE015AE}"/>
                  </a:ext>
                </a:extLst>
              </p:cNvPr>
              <p:cNvSpPr txBox="1"/>
              <p:nvPr/>
            </p:nvSpPr>
            <p:spPr>
              <a:xfrm rot="16200000">
                <a:off x="5188896" y="4889748"/>
                <a:ext cx="138114" cy="94010"/>
              </a:xfrm>
              <a:prstGeom prst="rect">
                <a:avLst/>
              </a:prstGeom>
              <a:noFill/>
            </p:spPr>
            <p:txBody>
              <a:bodyPr wrap="square" lIns="0" tIns="0" rIns="0" bIns="0" rtlCol="0">
                <a:spAutoFit/>
                <a:scene3d>
                  <a:camera prst="orthographicFront"/>
                  <a:lightRig rig="threePt" dir="t"/>
                </a:scene3d>
                <a:sp3d>
                  <a:bevelB w="0" h="1270"/>
                </a:sp3d>
              </a:bodyPr>
              <a:lstStyle>
                <a:defPPr>
                  <a:defRPr lang="en-US"/>
                </a:defPPr>
                <a:lvl1pPr algn="ctr">
                  <a:defRPr sz="50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defRPr>
                </a:lvl1pPr>
              </a:lstStyle>
              <a:p>
                <a:r>
                  <a:rPr lang="en-US" sz="700" dirty="0"/>
                  <a:t>0</a:t>
                </a:r>
              </a:p>
            </p:txBody>
          </p:sp>
          <p:sp>
            <p:nvSpPr>
              <p:cNvPr id="160" name="TextBox 159">
                <a:extLst>
                  <a:ext uri="{FF2B5EF4-FFF2-40B4-BE49-F238E27FC236}">
                    <a16:creationId xmlns:a16="http://schemas.microsoft.com/office/drawing/2014/main" id="{23ABFE44-A723-41DB-B6F0-F4A284A59085}"/>
                  </a:ext>
                </a:extLst>
              </p:cNvPr>
              <p:cNvSpPr txBox="1"/>
              <p:nvPr/>
            </p:nvSpPr>
            <p:spPr>
              <a:xfrm rot="16200000">
                <a:off x="4696660" y="3843455"/>
                <a:ext cx="689508" cy="295461"/>
              </a:xfrm>
              <a:prstGeom prst="rect">
                <a:avLst/>
              </a:prstGeom>
              <a:noFill/>
            </p:spPr>
            <p:txBody>
              <a:bodyPr wrap="square" lIns="0" tIns="0" rIns="0" bIns="0" rtlCol="0">
                <a:spAutoFit/>
                <a:scene3d>
                  <a:camera prst="orthographicFront"/>
                  <a:lightRig rig="threePt" dir="t"/>
                </a:scene3d>
                <a:sp3d>
                  <a:bevelB w="0" h="1270"/>
                </a:sp3d>
              </a:bodyPr>
              <a:lstStyle/>
              <a:p>
                <a:pPr algn="ctr"/>
                <a:r>
                  <a:rPr lang="vi-VN" sz="11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Tính thường xuyên</a:t>
                </a:r>
                <a:endParaRPr lang="en-US" sz="11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p:txBody>
          </p:sp>
          <p:sp>
            <p:nvSpPr>
              <p:cNvPr id="161" name="직사각형 160">
                <a:extLst>
                  <a:ext uri="{FF2B5EF4-FFF2-40B4-BE49-F238E27FC236}">
                    <a16:creationId xmlns:a16="http://schemas.microsoft.com/office/drawing/2014/main" id="{C8FDC25D-3CB6-4F71-AF25-ADBC2E8258C2}"/>
                  </a:ext>
                </a:extLst>
              </p:cNvPr>
              <p:cNvSpPr/>
              <p:nvPr/>
            </p:nvSpPr>
            <p:spPr>
              <a:xfrm>
                <a:off x="5435903" y="4927611"/>
                <a:ext cx="21600" cy="108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62" name="TextBox 161">
                <a:extLst>
                  <a:ext uri="{FF2B5EF4-FFF2-40B4-BE49-F238E27FC236}">
                    <a16:creationId xmlns:a16="http://schemas.microsoft.com/office/drawing/2014/main" id="{CC877586-B80A-4D27-B8FD-80B031175CD9}"/>
                  </a:ext>
                </a:extLst>
              </p:cNvPr>
              <p:cNvSpPr txBox="1"/>
              <p:nvPr/>
            </p:nvSpPr>
            <p:spPr>
              <a:xfrm rot="16200000">
                <a:off x="5133845" y="3002156"/>
                <a:ext cx="248219" cy="94010"/>
              </a:xfrm>
              <a:prstGeom prst="rect">
                <a:avLst/>
              </a:prstGeom>
              <a:noFill/>
            </p:spPr>
            <p:txBody>
              <a:bodyPr wrap="square" lIns="0" tIns="0" rIns="0" bIns="0" rtlCol="0">
                <a:spAutoFit/>
                <a:scene3d>
                  <a:camera prst="orthographicFront"/>
                  <a:lightRig rig="threePt" dir="t"/>
                </a:scene3d>
                <a:sp3d>
                  <a:bevelB w="0" h="1270"/>
                </a:sp3d>
              </a:bodyPr>
              <a:lstStyle>
                <a:defPPr>
                  <a:defRPr lang="en-US"/>
                </a:defPPr>
                <a:lvl1pPr algn="ctr">
                  <a:defRPr sz="50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defRPr>
                </a:lvl1pPr>
              </a:lstStyle>
              <a:p>
                <a:r>
                  <a:rPr lang="en-US" sz="700" dirty="0"/>
                  <a:t>25000</a:t>
                </a:r>
              </a:p>
            </p:txBody>
          </p:sp>
          <p:sp>
            <p:nvSpPr>
              <p:cNvPr id="163" name="TextBox 162">
                <a:extLst>
                  <a:ext uri="{FF2B5EF4-FFF2-40B4-BE49-F238E27FC236}">
                    <a16:creationId xmlns:a16="http://schemas.microsoft.com/office/drawing/2014/main" id="{678E96BF-6038-4CCC-8B49-E18441FB3986}"/>
                  </a:ext>
                </a:extLst>
              </p:cNvPr>
              <p:cNvSpPr txBox="1"/>
              <p:nvPr/>
            </p:nvSpPr>
            <p:spPr>
              <a:xfrm rot="16200000">
                <a:off x="5133847" y="3375892"/>
                <a:ext cx="248219" cy="94010"/>
              </a:xfrm>
              <a:prstGeom prst="rect">
                <a:avLst/>
              </a:prstGeom>
              <a:noFill/>
            </p:spPr>
            <p:txBody>
              <a:bodyPr wrap="square" lIns="0" tIns="0" rIns="0" bIns="0" rtlCol="0">
                <a:spAutoFit/>
                <a:scene3d>
                  <a:camera prst="orthographicFront"/>
                  <a:lightRig rig="threePt" dir="t"/>
                </a:scene3d>
                <a:sp3d>
                  <a:bevelB w="0" h="1270"/>
                </a:sp3d>
              </a:bodyPr>
              <a:lstStyle>
                <a:defPPr>
                  <a:defRPr lang="en-US"/>
                </a:defPPr>
                <a:lvl1pPr algn="ctr">
                  <a:defRPr sz="50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defRPr>
                </a:lvl1pPr>
              </a:lstStyle>
              <a:p>
                <a:r>
                  <a:rPr lang="en-US" sz="700" dirty="0"/>
                  <a:t>20000</a:t>
                </a:r>
              </a:p>
            </p:txBody>
          </p:sp>
          <p:sp>
            <p:nvSpPr>
              <p:cNvPr id="164" name="직사각형 163">
                <a:extLst>
                  <a:ext uri="{FF2B5EF4-FFF2-40B4-BE49-F238E27FC236}">
                    <a16:creationId xmlns:a16="http://schemas.microsoft.com/office/drawing/2014/main" id="{3E18DD62-ECFA-4C7A-8486-B49DF885B85C}"/>
                  </a:ext>
                </a:extLst>
              </p:cNvPr>
              <p:cNvSpPr/>
              <p:nvPr/>
            </p:nvSpPr>
            <p:spPr>
              <a:xfrm>
                <a:off x="6015943" y="3045618"/>
                <a:ext cx="21600" cy="1892793"/>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cxnSp>
            <p:nvCxnSpPr>
              <p:cNvPr id="165" name="직선 연결선 164">
                <a:extLst>
                  <a:ext uri="{FF2B5EF4-FFF2-40B4-BE49-F238E27FC236}">
                    <a16:creationId xmlns:a16="http://schemas.microsoft.com/office/drawing/2014/main" id="{1C0EC22E-9FDC-47CB-9AAB-543EEA263AA7}"/>
                  </a:ext>
                </a:extLst>
              </p:cNvPr>
              <p:cNvCxnSpPr/>
              <p:nvPr/>
            </p:nvCxnSpPr>
            <p:spPr>
              <a:xfrm>
                <a:off x="6040913" y="2986108"/>
                <a:ext cx="0" cy="2022475"/>
              </a:xfrm>
              <a:prstGeom prst="line">
                <a:avLst/>
              </a:prstGeom>
              <a:noFill/>
              <a:ln>
                <a:solidFill>
                  <a:srgbClr val="FF000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66" name="직사각형 165">
                <a:extLst>
                  <a:ext uri="{FF2B5EF4-FFF2-40B4-BE49-F238E27FC236}">
                    <a16:creationId xmlns:a16="http://schemas.microsoft.com/office/drawing/2014/main" id="{48256ADB-E31D-46B8-B7F9-2BC903BDEC6A}"/>
                  </a:ext>
                </a:extLst>
              </p:cNvPr>
              <p:cNvSpPr/>
              <p:nvPr/>
            </p:nvSpPr>
            <p:spPr>
              <a:xfrm>
                <a:off x="5783927" y="4043363"/>
                <a:ext cx="21600" cy="89504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67" name="직사각형 166">
                <a:extLst>
                  <a:ext uri="{FF2B5EF4-FFF2-40B4-BE49-F238E27FC236}">
                    <a16:creationId xmlns:a16="http://schemas.microsoft.com/office/drawing/2014/main" id="{6ECA09E8-4CD0-4776-B2A9-65D326975E51}"/>
                  </a:ext>
                </a:extLst>
              </p:cNvPr>
              <p:cNvSpPr/>
              <p:nvPr/>
            </p:nvSpPr>
            <p:spPr>
              <a:xfrm>
                <a:off x="6363967" y="4601463"/>
                <a:ext cx="21600" cy="33694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68" name="직사각형 167">
                <a:extLst>
                  <a:ext uri="{FF2B5EF4-FFF2-40B4-BE49-F238E27FC236}">
                    <a16:creationId xmlns:a16="http://schemas.microsoft.com/office/drawing/2014/main" id="{37764DFB-52DE-4CAD-955E-214579FE0360}"/>
                  </a:ext>
                </a:extLst>
              </p:cNvPr>
              <p:cNvSpPr/>
              <p:nvPr/>
            </p:nvSpPr>
            <p:spPr>
              <a:xfrm>
                <a:off x="6131951" y="3376613"/>
                <a:ext cx="21600" cy="156179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69" name="직사각형 168">
                <a:extLst>
                  <a:ext uri="{FF2B5EF4-FFF2-40B4-BE49-F238E27FC236}">
                    <a16:creationId xmlns:a16="http://schemas.microsoft.com/office/drawing/2014/main" id="{25604D7A-539A-4EC8-A149-881843A56BA8}"/>
                  </a:ext>
                </a:extLst>
              </p:cNvPr>
              <p:cNvSpPr/>
              <p:nvPr/>
            </p:nvSpPr>
            <p:spPr>
              <a:xfrm>
                <a:off x="5551911" y="4869656"/>
                <a:ext cx="21600" cy="68755"/>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70" name="직사각형 169">
                <a:extLst>
                  <a:ext uri="{FF2B5EF4-FFF2-40B4-BE49-F238E27FC236}">
                    <a16:creationId xmlns:a16="http://schemas.microsoft.com/office/drawing/2014/main" id="{197E3B68-EC91-45CC-B32E-5C6B0C6B8C7A}"/>
                  </a:ext>
                </a:extLst>
              </p:cNvPr>
              <p:cNvSpPr/>
              <p:nvPr/>
            </p:nvSpPr>
            <p:spPr>
              <a:xfrm>
                <a:off x="6595981" y="4927611"/>
                <a:ext cx="21600" cy="108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71" name="직사각형 170">
                <a:extLst>
                  <a:ext uri="{FF2B5EF4-FFF2-40B4-BE49-F238E27FC236}">
                    <a16:creationId xmlns:a16="http://schemas.microsoft.com/office/drawing/2014/main" id="{E88DCDE9-B67A-412D-B886-A24DE0DE4007}"/>
                  </a:ext>
                </a:extLst>
              </p:cNvPr>
              <p:cNvSpPr/>
              <p:nvPr/>
            </p:nvSpPr>
            <p:spPr>
              <a:xfrm>
                <a:off x="6479975" y="4869656"/>
                <a:ext cx="21600" cy="68755"/>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72" name="직사각형 171">
                <a:extLst>
                  <a:ext uri="{FF2B5EF4-FFF2-40B4-BE49-F238E27FC236}">
                    <a16:creationId xmlns:a16="http://schemas.microsoft.com/office/drawing/2014/main" id="{C50D7DD9-40B3-473F-A8D3-01EE626CE55B}"/>
                  </a:ext>
                </a:extLst>
              </p:cNvPr>
              <p:cNvSpPr/>
              <p:nvPr/>
            </p:nvSpPr>
            <p:spPr>
              <a:xfrm>
                <a:off x="6247959" y="4040715"/>
                <a:ext cx="21600" cy="89769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73" name="직사각형 172">
                <a:extLst>
                  <a:ext uri="{FF2B5EF4-FFF2-40B4-BE49-F238E27FC236}">
                    <a16:creationId xmlns:a16="http://schemas.microsoft.com/office/drawing/2014/main" id="{0C7219FE-4187-4248-A340-B44676A3756A}"/>
                  </a:ext>
                </a:extLst>
              </p:cNvPr>
              <p:cNvSpPr/>
              <p:nvPr/>
            </p:nvSpPr>
            <p:spPr>
              <a:xfrm>
                <a:off x="5899935" y="3376613"/>
                <a:ext cx="21600" cy="156179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sp>
            <p:nvSpPr>
              <p:cNvPr id="174" name="직사각형 173">
                <a:extLst>
                  <a:ext uri="{FF2B5EF4-FFF2-40B4-BE49-F238E27FC236}">
                    <a16:creationId xmlns:a16="http://schemas.microsoft.com/office/drawing/2014/main" id="{E582599A-E6EE-4AB1-8032-7E6D35F57B8A}"/>
                  </a:ext>
                </a:extLst>
              </p:cNvPr>
              <p:cNvSpPr/>
              <p:nvPr/>
            </p:nvSpPr>
            <p:spPr>
              <a:xfrm>
                <a:off x="5667919" y="4614863"/>
                <a:ext cx="21600" cy="32354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800"/>
              </a:p>
            </p:txBody>
          </p:sp>
          <p:grpSp>
            <p:nvGrpSpPr>
              <p:cNvPr id="175" name="그룹 174">
                <a:extLst>
                  <a:ext uri="{FF2B5EF4-FFF2-40B4-BE49-F238E27FC236}">
                    <a16:creationId xmlns:a16="http://schemas.microsoft.com/office/drawing/2014/main" id="{769B08F6-3B91-4C60-BE7E-E3BB466E3AFB}"/>
                  </a:ext>
                </a:extLst>
              </p:cNvPr>
              <p:cNvGrpSpPr/>
              <p:nvPr/>
            </p:nvGrpSpPr>
            <p:grpSpPr>
              <a:xfrm rot="16200000">
                <a:off x="5991437" y="4448739"/>
                <a:ext cx="70377" cy="1182051"/>
                <a:chOff x="2930798" y="3635375"/>
                <a:chExt cx="54000" cy="906983"/>
              </a:xfrm>
            </p:grpSpPr>
            <p:cxnSp>
              <p:nvCxnSpPr>
                <p:cNvPr id="182" name="직선 연결선 181">
                  <a:extLst>
                    <a:ext uri="{FF2B5EF4-FFF2-40B4-BE49-F238E27FC236}">
                      <a16:creationId xmlns:a16="http://schemas.microsoft.com/office/drawing/2014/main" id="{2BB38D18-B86F-424C-A4C5-9468ACB5C460}"/>
                    </a:ext>
                  </a:extLst>
                </p:cNvPr>
                <p:cNvCxnSpPr/>
                <p:nvPr/>
              </p:nvCxnSpPr>
              <p:spPr>
                <a:xfrm rot="5400000">
                  <a:off x="2529693" y="4088867"/>
                  <a:ext cx="906983"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3" name="직선 연결선 182">
                  <a:extLst>
                    <a:ext uri="{FF2B5EF4-FFF2-40B4-BE49-F238E27FC236}">
                      <a16:creationId xmlns:a16="http://schemas.microsoft.com/office/drawing/2014/main" id="{DD9F7CB0-9B92-4CCF-BC28-6680E270FB9F}"/>
                    </a:ext>
                  </a:extLst>
                </p:cNvPr>
                <p:cNvCxnSpPr/>
                <p:nvPr/>
              </p:nvCxnSpPr>
              <p:spPr>
                <a:xfrm>
                  <a:off x="2930798" y="3637756"/>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4" name="직선 연결선 183">
                  <a:extLst>
                    <a:ext uri="{FF2B5EF4-FFF2-40B4-BE49-F238E27FC236}">
                      <a16:creationId xmlns:a16="http://schemas.microsoft.com/office/drawing/2014/main" id="{5032CC01-DB2B-465F-9772-4490BD9108D1}"/>
                    </a:ext>
                  </a:extLst>
                </p:cNvPr>
                <p:cNvCxnSpPr/>
                <p:nvPr/>
              </p:nvCxnSpPr>
              <p:spPr>
                <a:xfrm>
                  <a:off x="2930798" y="4542358"/>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5" name="직선 연결선 184">
                  <a:extLst>
                    <a:ext uri="{FF2B5EF4-FFF2-40B4-BE49-F238E27FC236}">
                      <a16:creationId xmlns:a16="http://schemas.microsoft.com/office/drawing/2014/main" id="{DABF5AEB-673B-44EA-9248-712CFCDE7298}"/>
                    </a:ext>
                  </a:extLst>
                </p:cNvPr>
                <p:cNvCxnSpPr/>
                <p:nvPr/>
              </p:nvCxnSpPr>
              <p:spPr>
                <a:xfrm>
                  <a:off x="2930798" y="3818677"/>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6" name="직선 연결선 185">
                  <a:extLst>
                    <a:ext uri="{FF2B5EF4-FFF2-40B4-BE49-F238E27FC236}">
                      <a16:creationId xmlns:a16="http://schemas.microsoft.com/office/drawing/2014/main" id="{970D439B-E024-4C88-9C0D-2BD9C9623483}"/>
                    </a:ext>
                  </a:extLst>
                </p:cNvPr>
                <p:cNvCxnSpPr/>
                <p:nvPr/>
              </p:nvCxnSpPr>
              <p:spPr>
                <a:xfrm>
                  <a:off x="2930798" y="3999598"/>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7" name="직선 연결선 186">
                  <a:extLst>
                    <a:ext uri="{FF2B5EF4-FFF2-40B4-BE49-F238E27FC236}">
                      <a16:creationId xmlns:a16="http://schemas.microsoft.com/office/drawing/2014/main" id="{BA489F6C-9912-4654-89D9-577BED6D40F4}"/>
                    </a:ext>
                  </a:extLst>
                </p:cNvPr>
                <p:cNvCxnSpPr/>
                <p:nvPr/>
              </p:nvCxnSpPr>
              <p:spPr>
                <a:xfrm>
                  <a:off x="2930798" y="4180518"/>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8" name="직선 연결선 187">
                  <a:extLst>
                    <a:ext uri="{FF2B5EF4-FFF2-40B4-BE49-F238E27FC236}">
                      <a16:creationId xmlns:a16="http://schemas.microsoft.com/office/drawing/2014/main" id="{95ACBC7C-DF1D-4690-8F59-3254A1AFED47}"/>
                    </a:ext>
                  </a:extLst>
                </p:cNvPr>
                <p:cNvCxnSpPr/>
                <p:nvPr/>
              </p:nvCxnSpPr>
              <p:spPr>
                <a:xfrm>
                  <a:off x="2930798" y="4361439"/>
                  <a:ext cx="5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76" name="TextBox 175">
                <a:extLst>
                  <a:ext uri="{FF2B5EF4-FFF2-40B4-BE49-F238E27FC236}">
                    <a16:creationId xmlns:a16="http://schemas.microsoft.com/office/drawing/2014/main" id="{0B9C1AD2-A495-4897-B513-9327676A1396}"/>
                  </a:ext>
                </a:extLst>
              </p:cNvPr>
              <p:cNvSpPr txBox="1"/>
              <p:nvPr/>
            </p:nvSpPr>
            <p:spPr>
              <a:xfrm>
                <a:off x="5355275" y="5106127"/>
                <a:ext cx="171764" cy="94010"/>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7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0.0</a:t>
                </a:r>
              </a:p>
            </p:txBody>
          </p:sp>
          <p:sp>
            <p:nvSpPr>
              <p:cNvPr id="177" name="TextBox 176">
                <a:extLst>
                  <a:ext uri="{FF2B5EF4-FFF2-40B4-BE49-F238E27FC236}">
                    <a16:creationId xmlns:a16="http://schemas.microsoft.com/office/drawing/2014/main" id="{41F70736-161B-49A6-A0A2-4CECAAA16C69}"/>
                  </a:ext>
                </a:extLst>
              </p:cNvPr>
              <p:cNvSpPr txBox="1"/>
              <p:nvPr/>
            </p:nvSpPr>
            <p:spPr>
              <a:xfrm>
                <a:off x="5586092" y="5106127"/>
                <a:ext cx="176802" cy="94010"/>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7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0.2</a:t>
                </a:r>
              </a:p>
            </p:txBody>
          </p:sp>
          <p:sp>
            <p:nvSpPr>
              <p:cNvPr id="178" name="TextBox 177">
                <a:extLst>
                  <a:ext uri="{FF2B5EF4-FFF2-40B4-BE49-F238E27FC236}">
                    <a16:creationId xmlns:a16="http://schemas.microsoft.com/office/drawing/2014/main" id="{9FE4C3C8-413F-41E3-AEC1-57FF909606F1}"/>
                  </a:ext>
                </a:extLst>
              </p:cNvPr>
              <p:cNvSpPr txBox="1"/>
              <p:nvPr/>
            </p:nvSpPr>
            <p:spPr>
              <a:xfrm>
                <a:off x="6532592" y="5106127"/>
                <a:ext cx="176822" cy="94010"/>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7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1.0</a:t>
                </a:r>
              </a:p>
            </p:txBody>
          </p:sp>
          <p:sp>
            <p:nvSpPr>
              <p:cNvPr id="179" name="TextBox 178">
                <a:extLst>
                  <a:ext uri="{FF2B5EF4-FFF2-40B4-BE49-F238E27FC236}">
                    <a16:creationId xmlns:a16="http://schemas.microsoft.com/office/drawing/2014/main" id="{1A4D4353-AC04-4DE7-A7DF-0C62AE87A522}"/>
                  </a:ext>
                </a:extLst>
              </p:cNvPr>
              <p:cNvSpPr txBox="1"/>
              <p:nvPr/>
            </p:nvSpPr>
            <p:spPr>
              <a:xfrm>
                <a:off x="6287970" y="5106127"/>
                <a:ext cx="176822" cy="94010"/>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7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0.8</a:t>
                </a:r>
              </a:p>
            </p:txBody>
          </p:sp>
          <p:sp>
            <p:nvSpPr>
              <p:cNvPr id="180" name="TextBox 179">
                <a:extLst>
                  <a:ext uri="{FF2B5EF4-FFF2-40B4-BE49-F238E27FC236}">
                    <a16:creationId xmlns:a16="http://schemas.microsoft.com/office/drawing/2014/main" id="{7B0862E6-A0E3-4DF4-AEA2-8DCBB82DD1AC}"/>
                  </a:ext>
                </a:extLst>
              </p:cNvPr>
              <p:cNvSpPr txBox="1"/>
              <p:nvPr/>
            </p:nvSpPr>
            <p:spPr>
              <a:xfrm>
                <a:off x="6057661" y="5106127"/>
                <a:ext cx="176822" cy="94010"/>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7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0.6</a:t>
                </a:r>
              </a:p>
            </p:txBody>
          </p:sp>
          <p:sp>
            <p:nvSpPr>
              <p:cNvPr id="181" name="TextBox 180">
                <a:extLst>
                  <a:ext uri="{FF2B5EF4-FFF2-40B4-BE49-F238E27FC236}">
                    <a16:creationId xmlns:a16="http://schemas.microsoft.com/office/drawing/2014/main" id="{849CD697-3143-4F50-B9C3-F098EB91BD62}"/>
                  </a:ext>
                </a:extLst>
              </p:cNvPr>
              <p:cNvSpPr txBox="1"/>
              <p:nvPr/>
            </p:nvSpPr>
            <p:spPr>
              <a:xfrm>
                <a:off x="5826240" y="5106127"/>
                <a:ext cx="176822" cy="94010"/>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7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0.4</a:t>
                </a:r>
              </a:p>
            </p:txBody>
          </p:sp>
        </p:grpSp>
      </p:grpSp>
      <p:sp>
        <p:nvSpPr>
          <p:cNvPr id="196" name="직사각형 195">
            <a:extLst>
              <a:ext uri="{FF2B5EF4-FFF2-40B4-BE49-F238E27FC236}">
                <a16:creationId xmlns:a16="http://schemas.microsoft.com/office/drawing/2014/main" id="{CE96078D-639A-4BCC-B50D-83C036778C47}"/>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7"/>
              </a:buBlip>
              <a:defRPr/>
            </a:pPr>
            <a:r>
              <a:rPr lang="en-US" altLang="ko-KR" sz="1400" dirty="0" err="1">
                <a:solidFill>
                  <a:schemeClr val="tx1"/>
                </a:solidFill>
                <a:latin typeface="SamsungOne-400" panose="020B0503030303020204" pitchFamily="34" charset="0"/>
                <a:ea typeface="SamsungOne-400" panose="020B0503030303020204" pitchFamily="34" charset="0"/>
              </a:rPr>
              <a:t>Phép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thử</a:t>
            </a:r>
            <a:r>
              <a:rPr lang="en-US" altLang="ko-KR" sz="1400" dirty="0">
                <a:solidFill>
                  <a:schemeClr val="tx1"/>
                </a:solidFill>
                <a:latin typeface="SamsungOne-400" panose="020B0503030303020204" pitchFamily="34" charset="0"/>
                <a:ea typeface="SamsungOne-400" panose="020B0503030303020204" pitchFamily="34" charset="0"/>
              </a:rPr>
              <a:t> tung </a:t>
            </a:r>
            <a:r>
              <a:rPr lang="en-US" altLang="ko-KR" sz="1400" dirty="0" err="1">
                <a:solidFill>
                  <a:schemeClr val="tx1"/>
                </a:solidFill>
                <a:latin typeface="SamsungOne-400" panose="020B0503030303020204" pitchFamily="34" charset="0"/>
                <a:ea typeface="SamsungOne-400" panose="020B0503030303020204" pitchFamily="34" charset="0"/>
              </a:rPr>
              <a:t>đồng</a:t>
            </a:r>
            <a:r>
              <a:rPr lang="en-US" altLang="ko-KR" sz="1400" dirty="0">
                <a:solidFill>
                  <a:schemeClr val="tx1"/>
                </a:solidFill>
                <a:latin typeface="SamsungOne-400" panose="020B0503030303020204" pitchFamily="34" charset="0"/>
                <a:ea typeface="SamsungOne-400" panose="020B0503030303020204" pitchFamily="34" charset="0"/>
              </a:rPr>
              <a:t> xu:</a:t>
            </a:r>
          </a:p>
        </p:txBody>
      </p:sp>
    </p:spTree>
    <p:extLst>
      <p:ext uri="{BB962C8B-B14F-4D97-AF65-F5344CB8AC3E}">
        <p14:creationId xmlns:p14="http://schemas.microsoft.com/office/powerpoint/2010/main" val="6996345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Định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lý</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giới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hạn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tâm</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03</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8FB43CF1-D7F9-4409-90B6-EA83AD95868D}"/>
                  </a:ext>
                </a:extLst>
              </p:cNvPr>
              <p:cNvSpPr/>
              <p:nvPr/>
            </p:nvSpPr>
            <p:spPr>
              <a:xfrm>
                <a:off x="675071" y="1700808"/>
                <a:ext cx="8632825" cy="1556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Các số trung bình của mẫu </a:t>
                </a:r>
                <a14:m>
                  <m:oMath xmlns:m="http://schemas.openxmlformats.org/officeDocument/2006/math">
                    <m:acc>
                      <m:accPr>
                        <m:chr m:val="̅"/>
                        <m:ctrlPr>
                          <a:rPr lang="en-US" altLang="ko-KR" sz="1200" i="1" spc="110" smtClean="0">
                            <a:solidFill>
                              <a:schemeClr val="tx1">
                                <a:lumMod val="85000"/>
                                <a:lumOff val="15000"/>
                              </a:schemeClr>
                            </a:solidFill>
                            <a:latin typeface="Cambria Math" panose="02040503050406030204" pitchFamily="18" charset="0"/>
                            <a:cs typeface="Times New Roman" panose="02020603050405020304" pitchFamily="18" charset="0"/>
                          </a:rPr>
                        </m:ctrlPr>
                      </m:accPr>
                      <m:e>
                        <m:r>
                          <a:rPr lang="en-US" altLang="ko-KR" sz="1200" i="1" spc="110">
                            <a:solidFill>
                              <a:schemeClr val="tx1">
                                <a:lumMod val="85000"/>
                                <a:lumOff val="15000"/>
                              </a:schemeClr>
                            </a:solidFill>
                            <a:latin typeface="Cambria Math" panose="02040503050406030204" pitchFamily="18" charset="0"/>
                            <a:cs typeface="Times New Roman" panose="02020603050405020304" pitchFamily="18" charset="0"/>
                          </a:rPr>
                          <m:t>𝑥</m:t>
                        </m:r>
                        <m:r>
                          <a:rPr lang="en-US" altLang="ko-KR" sz="1200" i="1" spc="110" smtClean="0">
                            <a:solidFill>
                              <a:schemeClr val="tx1">
                                <a:lumMod val="85000"/>
                                <a:lumOff val="15000"/>
                              </a:schemeClr>
                            </a:solidFill>
                            <a:latin typeface="Cambria Math" panose="02040503050406030204" pitchFamily="18" charset="0"/>
                            <a:cs typeface="Times New Roman" panose="02020603050405020304" pitchFamily="18" charset="0"/>
                          </a:rPr>
                          <m:t> </m:t>
                        </m:r>
                      </m:e>
                    </m:acc>
                    <m:r>
                      <a:rPr lang="en-US" altLang="ko-KR" sz="1200" i="1" spc="110" smtClean="0">
                        <a:solidFill>
                          <a:schemeClr val="tx1">
                            <a:lumMod val="85000"/>
                            <a:lumOff val="15000"/>
                          </a:schemeClr>
                        </a:solidFill>
                        <a:latin typeface="Cambria Math" panose="02040503050406030204" pitchFamily="18" charset="0"/>
                        <a:cs typeface="Times New Roman" panose="02020603050405020304" pitchFamily="18" charset="0"/>
                      </a:rPr>
                      <m:t> </m:t>
                    </m:r>
                  </m:oMath>
                </a14:m>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cũng được phân phối ngẫu nhiên.</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Bạn có thể ký hiệu số trung bình của mẫu là </a:t>
                </a:r>
                <a14:m>
                  <m:oMath xmlns:m="http://schemas.openxmlformats.org/officeDocument/2006/math">
                    <m:acc>
                      <m:accPr>
                        <m:chr m:val="̅"/>
                        <m:ctrlPr>
                          <a:rPr lang="en-US" altLang="ko-KR" sz="1200" b="1" i="1" spc="140" smtClean="0">
                            <a:solidFill>
                              <a:srgbClr val="FF0000"/>
                            </a:solidFill>
                            <a:latin typeface="Cambria Math" panose="02040503050406030204" pitchFamily="18" charset="0"/>
                            <a:cs typeface="Times New Roman" panose="02020603050405020304" pitchFamily="18" charset="0"/>
                          </a:rPr>
                        </m:ctrlPr>
                      </m:accPr>
                      <m:e>
                        <m:r>
                          <a:rPr lang="en-US" altLang="ko-KR" sz="1200" b="1" i="1" spc="140">
                            <a:solidFill>
                              <a:srgbClr val="FF0000"/>
                            </a:solidFill>
                            <a:latin typeface="Cambria Math" panose="02040503050406030204" pitchFamily="18" charset="0"/>
                            <a:cs typeface="Times New Roman" panose="02020603050405020304" pitchFamily="18" charset="0"/>
                          </a:rPr>
                          <m:t>𝑿</m:t>
                        </m:r>
                        <m:r>
                          <a:rPr lang="en-US" altLang="ko-KR" sz="1200" b="1" i="1" spc="140" smtClean="0">
                            <a:solidFill>
                              <a:srgbClr val="FF0000"/>
                            </a:solidFill>
                            <a:latin typeface="Cambria Math" panose="02040503050406030204" pitchFamily="18" charset="0"/>
                            <a:cs typeface="Times New Roman" panose="02020603050405020304" pitchFamily="18" charset="0"/>
                          </a:rPr>
                          <m:t> </m:t>
                        </m:r>
                      </m:e>
                    </m:acc>
                  </m:oMath>
                </a14:m>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(chữ in hoa) và coi chúng như một biến ngẫu nhiên.</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Sau đó, ta nhận được kết quả như sau.</a:t>
                </a:r>
              </a:p>
              <a:p>
                <a:pPr marL="177800">
                  <a:spcAft>
                    <a:spcPts val="8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 Giá trị kỳ vọng của </a:t>
                </a:r>
                <a14:m>
                  <m:oMath xmlns:m="http://schemas.openxmlformats.org/officeDocument/2006/math">
                    <m:acc>
                      <m:accPr>
                        <m:chr m:val="̅"/>
                        <m:ctrlPr>
                          <a:rPr lang="en-US" altLang="ko-KR" sz="1300" i="1" spc="110" smtClean="0">
                            <a:solidFill>
                              <a:schemeClr val="tx1">
                                <a:lumMod val="85000"/>
                                <a:lumOff val="15000"/>
                              </a:schemeClr>
                            </a:solidFill>
                            <a:latin typeface="Cambria Math" panose="02040503050406030204" pitchFamily="18" charset="0"/>
                            <a:cs typeface="Times New Roman" panose="02020603050405020304" pitchFamily="18" charset="0"/>
                          </a:rPr>
                        </m:ctrlPr>
                      </m:accPr>
                      <m:e>
                        <m:r>
                          <a:rPr lang="en-US" altLang="ko-KR" sz="1300" b="0" i="1" spc="110">
                            <a:solidFill>
                              <a:schemeClr val="tx1">
                                <a:lumMod val="85000"/>
                                <a:lumOff val="15000"/>
                              </a:schemeClr>
                            </a:solidFill>
                            <a:latin typeface="Cambria Math" panose="02040503050406030204" pitchFamily="18" charset="0"/>
                            <a:cs typeface="Times New Roman" panose="02020603050405020304" pitchFamily="18" charset="0"/>
                          </a:rPr>
                          <m:t>𝑋</m:t>
                        </m:r>
                        <m:r>
                          <a:rPr lang="en-US" altLang="ko-KR" sz="1300" b="0" i="1" spc="110" smtClean="0">
                            <a:solidFill>
                              <a:schemeClr val="tx1">
                                <a:lumMod val="85000"/>
                                <a:lumOff val="15000"/>
                              </a:schemeClr>
                            </a:solidFill>
                            <a:latin typeface="Cambria Math" panose="02040503050406030204" pitchFamily="18" charset="0"/>
                            <a:cs typeface="Times New Roman" panose="02020603050405020304" pitchFamily="18" charset="0"/>
                          </a:rPr>
                          <m:t> </m:t>
                        </m:r>
                      </m:e>
                    </m:acc>
                    <m:r>
                      <a:rPr lang="en-US" altLang="ko-KR" sz="1300" b="1" i="1">
                        <a:solidFill>
                          <a:srgbClr val="FF0000"/>
                        </a:solidFill>
                        <a:latin typeface="Cambria Math" panose="02040503050406030204" pitchFamily="18" charset="0"/>
                        <a:cs typeface="Times New Roman" panose="02020603050405020304" pitchFamily="18" charset="0"/>
                      </a:rPr>
                      <m:t> </m:t>
                    </m:r>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là số trung bình của quần thể: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𝐸</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14:m>
                  <m:oMath xmlns:m="http://schemas.openxmlformats.org/officeDocument/2006/math">
                    <m:acc>
                      <m:accPr>
                        <m:chr m:val="̅"/>
                        <m:ctrlPr>
                          <a:rPr lang="en-US" altLang="ko-KR" sz="1300" i="1" spc="110">
                            <a:solidFill>
                              <a:schemeClr val="tx1">
                                <a:lumMod val="85000"/>
                                <a:lumOff val="15000"/>
                              </a:schemeClr>
                            </a:solidFill>
                            <a:latin typeface="Cambria Math" panose="02040503050406030204" pitchFamily="18" charset="0"/>
                            <a:cs typeface="Times New Roman" panose="02020603050405020304" pitchFamily="18" charset="0"/>
                          </a:rPr>
                        </m:ctrlPr>
                      </m:accPr>
                      <m:e>
                        <m:r>
                          <a:rPr lang="en-US" altLang="ko-KR" sz="1300" i="1" spc="110">
                            <a:solidFill>
                              <a:schemeClr val="tx1">
                                <a:lumMod val="85000"/>
                                <a:lumOff val="15000"/>
                              </a:schemeClr>
                            </a:solidFill>
                            <a:latin typeface="Cambria Math" panose="02040503050406030204" pitchFamily="18" charset="0"/>
                            <a:cs typeface="Times New Roman" panose="02020603050405020304" pitchFamily="18" charset="0"/>
                          </a:rPr>
                          <m:t>𝑋</m:t>
                        </m:r>
                        <m:r>
                          <a:rPr lang="en-US" altLang="ko-KR" sz="1300" b="0" i="1" spc="110" smtClean="0">
                            <a:solidFill>
                              <a:schemeClr val="tx1">
                                <a:lumMod val="85000"/>
                                <a:lumOff val="15000"/>
                              </a:schemeClr>
                            </a:solidFill>
                            <a:latin typeface="Cambria Math" panose="02040503050406030204" pitchFamily="18" charset="0"/>
                            <a:cs typeface="Times New Roman" panose="02020603050405020304" pitchFamily="18" charset="0"/>
                          </a:rPr>
                          <m:t> </m:t>
                        </m:r>
                      </m:e>
                    </m:acc>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𝜇</a:t>
                </a:r>
              </a:p>
              <a:p>
                <a:pPr marL="177800">
                  <a:spcAft>
                    <a:spcPts val="8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b)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Phương sai và độ lệch chuẩn của</a:t>
                </a:r>
                <a14:m>
                  <m:oMath xmlns:m="http://schemas.openxmlformats.org/officeDocument/2006/math">
                    <m:r>
                      <a:rPr lang="vi-VN" altLang="ko-KR" sz="1300" b="0" i="0" spc="110" smtClean="0">
                        <a:solidFill>
                          <a:schemeClr val="tx1">
                            <a:lumMod val="85000"/>
                            <a:lumOff val="15000"/>
                          </a:schemeClr>
                        </a:solidFill>
                        <a:latin typeface="Cambria Math" panose="02040503050406030204" pitchFamily="18" charset="0"/>
                        <a:cs typeface="Times New Roman" panose="02020603050405020304" pitchFamily="18" charset="0"/>
                      </a:rPr>
                      <m:t> </m:t>
                    </m:r>
                    <m:acc>
                      <m:accPr>
                        <m:chr m:val="̅"/>
                        <m:ctrlPr>
                          <a:rPr lang="en-US" altLang="ko-KR" sz="1300" i="1" spc="110" smtClean="0">
                            <a:solidFill>
                              <a:schemeClr val="tx1">
                                <a:lumMod val="85000"/>
                                <a:lumOff val="15000"/>
                              </a:schemeClr>
                            </a:solidFill>
                            <a:latin typeface="Cambria Math" panose="02040503050406030204" pitchFamily="18" charset="0"/>
                            <a:cs typeface="Times New Roman" panose="02020603050405020304" pitchFamily="18" charset="0"/>
                          </a:rPr>
                        </m:ctrlPr>
                      </m:accPr>
                      <m:e>
                        <m:r>
                          <a:rPr lang="en-US" altLang="ko-KR" sz="1300" i="1" spc="110">
                            <a:solidFill>
                              <a:schemeClr val="tx1">
                                <a:lumMod val="85000"/>
                                <a:lumOff val="15000"/>
                              </a:schemeClr>
                            </a:solidFill>
                            <a:latin typeface="Cambria Math" panose="02040503050406030204" pitchFamily="18" charset="0"/>
                            <a:cs typeface="Times New Roman" panose="02020603050405020304" pitchFamily="18" charset="0"/>
                          </a:rPr>
                          <m:t>𝑋</m:t>
                        </m:r>
                      </m:e>
                    </m:acc>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mc:Choice>
        <mc:Fallback xmlns="">
          <p:sp>
            <p:nvSpPr>
              <p:cNvPr id="15" name="직사각형 14">
                <a:extLst>
                  <a:ext uri="{FF2B5EF4-FFF2-40B4-BE49-F238E27FC236}">
                    <a16:creationId xmlns:a16="http://schemas.microsoft.com/office/drawing/2014/main" id="{8FB43CF1-D7F9-4409-90B6-EA83AD95868D}"/>
                  </a:ext>
                </a:extLst>
              </p:cNvPr>
              <p:cNvSpPr>
                <a:spLocks noRot="1" noChangeAspect="1" noMove="1" noResize="1" noEditPoints="1" noAdjustHandles="1" noChangeArrowheads="1" noChangeShapeType="1" noTextEdit="1"/>
              </p:cNvSpPr>
              <p:nvPr/>
            </p:nvSpPr>
            <p:spPr>
              <a:xfrm>
                <a:off x="675071" y="1700808"/>
                <a:ext cx="8632825" cy="1556049"/>
              </a:xfrm>
              <a:prstGeom prst="rect">
                <a:avLst/>
              </a:prstGeom>
              <a:blipFill>
                <a:blip r:embed="rId3"/>
                <a:stretch>
                  <a:fillRect l="-71"/>
                </a:stretch>
              </a:blipFill>
              <a:ln>
                <a:noFill/>
              </a:ln>
            </p:spPr>
            <p:txBody>
              <a:bodyPr/>
              <a:lstStyle/>
              <a:p>
                <a:r>
                  <a:rPr lang="en-US">
                    <a:noFill/>
                  </a:rPr>
                  <a:t> </a:t>
                </a:r>
              </a:p>
            </p:txBody>
          </p:sp>
        </mc:Fallback>
      </mc:AlternateContent>
      <p:sp>
        <p:nvSpPr>
          <p:cNvPr id="10" name="직사각형 9">
            <a:extLst>
              <a:ext uri="{FF2B5EF4-FFF2-40B4-BE49-F238E27FC236}">
                <a16:creationId xmlns:a16="http://schemas.microsoft.com/office/drawing/2014/main" id="{8E5C0040-4120-4094-8414-FAD72B67D577}"/>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Phép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thử</a:t>
            </a:r>
            <a:r>
              <a:rPr lang="en-US" altLang="ko-KR" sz="1400" dirty="0">
                <a:solidFill>
                  <a:schemeClr val="tx1"/>
                </a:solidFill>
                <a:latin typeface="SamsungOne-400" panose="020B0503030303020204" pitchFamily="34" charset="0"/>
                <a:ea typeface="SamsungOne-400" panose="020B0503030303020204" pitchFamily="34" charset="0"/>
              </a:rPr>
              <a:t> tung </a:t>
            </a:r>
            <a:r>
              <a:rPr lang="en-US" altLang="ko-KR" sz="1400" dirty="0" err="1">
                <a:solidFill>
                  <a:schemeClr val="tx1"/>
                </a:solidFill>
                <a:latin typeface="SamsungOne-400" panose="020B0503030303020204" pitchFamily="34" charset="0"/>
                <a:ea typeface="SamsungOne-400" panose="020B0503030303020204" pitchFamily="34" charset="0"/>
              </a:rPr>
              <a:t>đồng</a:t>
            </a:r>
            <a:r>
              <a:rPr lang="en-US" altLang="ko-KR" sz="1400" dirty="0">
                <a:solidFill>
                  <a:schemeClr val="tx1"/>
                </a:solidFill>
                <a:latin typeface="SamsungOne-400" panose="020B0503030303020204" pitchFamily="34" charset="0"/>
                <a:ea typeface="SamsungOne-400" panose="020B0503030303020204" pitchFamily="34" charset="0"/>
              </a:rPr>
              <a:t> xu:</a:t>
            </a: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B7EEC868-3BE9-404A-BF28-C88E5B8283D3}"/>
                  </a:ext>
                </a:extLst>
              </p:cNvPr>
              <p:cNvSpPr/>
              <p:nvPr/>
            </p:nvSpPr>
            <p:spPr>
              <a:xfrm>
                <a:off x="675071" y="4863229"/>
                <a:ext cx="8632825" cy="3680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14:m>
                  <m:oMath xmlns:m="http://schemas.openxmlformats.org/officeDocument/2006/math">
                    <m:sSup>
                      <m:sSupPr>
                        <m:ctrlP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pPr>
                      <m:e>
                        <m:r>
                          <a:rPr lang="ko-KR" altLang="en-US" sz="13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𝜎</m:t>
                        </m:r>
                      </m:e>
                      <m:sup>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sup>
                    </m:sSup>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phương sai của quần thể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sSup>
                      <m:sSupPr>
                        <m:ctrlP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p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𝑠</m:t>
                        </m:r>
                      </m:e>
                      <m:sup>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sup>
                    </m:sSup>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phương sai của mẫu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sSubSup>
                      <m:sSubSupPr>
                        <m:ctrlP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SupPr>
                      <m:e>
                        <m:r>
                          <a:rPr lang="ko-KR" altLang="en-US" sz="13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𝜎</m:t>
                        </m:r>
                      </m:e>
                      <m:sub>
                        <m:acc>
                          <m:accPr>
                            <m:chr m:val="̅"/>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ctrlPr>
                          </m:acc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𝑋</m:t>
                            </m:r>
                            <m:r>
                              <a:rPr lang="en-US" altLang="ko-KR" sz="1300" b="0" i="1" smtClean="0">
                                <a:solidFill>
                                  <a:schemeClr val="tx1">
                                    <a:lumMod val="85000"/>
                                    <a:lumOff val="15000"/>
                                  </a:schemeClr>
                                </a:solidFill>
                                <a:latin typeface="Cambria Math" panose="02040503050406030204" pitchFamily="18" charset="0"/>
                                <a:cs typeface="Times New Roman" panose="02020603050405020304" pitchFamily="18" charset="0"/>
                              </a:rPr>
                              <m:t>  </m:t>
                            </m:r>
                          </m:e>
                        </m:acc>
                      </m:sub>
                      <m:sup>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sup>
                    </m:sSubSup>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phương sai của số trung bình của mẫu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p>
            </p:txBody>
          </p:sp>
        </mc:Choice>
        <mc:Fallback xmlns="">
          <p:sp>
            <p:nvSpPr>
              <p:cNvPr id="8" name="직사각형 7">
                <a:extLst>
                  <a:ext uri="{FF2B5EF4-FFF2-40B4-BE49-F238E27FC236}">
                    <a16:creationId xmlns:a16="http://schemas.microsoft.com/office/drawing/2014/main" id="{B7EEC868-3BE9-404A-BF28-C88E5B8283D3}"/>
                  </a:ext>
                </a:extLst>
              </p:cNvPr>
              <p:cNvSpPr>
                <a:spLocks noRot="1" noChangeAspect="1" noMove="1" noResize="1" noEditPoints="1" noAdjustHandles="1" noChangeArrowheads="1" noChangeShapeType="1" noTextEdit="1"/>
              </p:cNvSpPr>
              <p:nvPr/>
            </p:nvSpPr>
            <p:spPr>
              <a:xfrm>
                <a:off x="675071" y="4863229"/>
                <a:ext cx="8632825" cy="368031"/>
              </a:xfrm>
              <a:prstGeom prst="rect">
                <a:avLst/>
              </a:prstGeom>
              <a:blipFill>
                <a:blip r:embed="rId5"/>
                <a:stretch>
                  <a:fillRect l="-7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12">
                <a:extLst>
                  <a:ext uri="{FF2B5EF4-FFF2-40B4-BE49-F238E27FC236}">
                    <a16:creationId xmlns:a16="http://schemas.microsoft.com/office/drawing/2014/main" id="{F953CCB9-BABE-40F8-9533-F0CED06DA8A7}"/>
                  </a:ext>
                </a:extLst>
              </p:cNvPr>
              <p:cNvSpPr/>
              <p:nvPr/>
            </p:nvSpPr>
            <p:spPr>
              <a:xfrm>
                <a:off x="1043744" y="3313533"/>
                <a:ext cx="5383832" cy="13660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rIns="144000" rtlCol="0" anchor="ctr" anchorCtr="0">
                <a:spAutoFit/>
              </a:bodyPr>
              <a:lstStyle/>
              <a:p>
                <a:pPr>
                  <a:spcAft>
                    <a:spcPts val="800"/>
                  </a:spcAft>
                  <a:buClr>
                    <a:srgbClr val="193EB0"/>
                  </a:buClr>
                </a:pPr>
                <a14:m>
                  <m:oMathPara xmlns:m="http://schemas.openxmlformats.org/officeDocument/2006/math">
                    <m:oMathParaPr>
                      <m:jc m:val="left"/>
                    </m:oMathParaPr>
                    <m:oMath xmlns:m="http://schemas.openxmlformats.org/officeDocument/2006/math">
                      <m:sSubSup>
                        <m:sSubSup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SupPr>
                        <m:e>
                          <m:r>
                            <m:rPr>
                              <m:nor/>
                            </m:rPr>
                            <a:rPr lang="en-US" altLang="ko-KR" sz="1600" i="1" dirty="0">
                              <a:solidFill>
                                <a:schemeClr val="tx1">
                                  <a:lumMod val="85000"/>
                                  <a:lumOff val="15000"/>
                                </a:schemeClr>
                              </a:solidFill>
                              <a:latin typeface="Times New Roman" panose="02020603050405020304" pitchFamily="18" charset="0"/>
                              <a:cs typeface="Times New Roman" panose="02020603050405020304" pitchFamily="18" charset="0"/>
                              <a:sym typeface="Symbol" panose="05050102010706020507" pitchFamily="18" charset="2"/>
                            </a:rPr>
                            <m:t>Var</m:t>
                          </m:r>
                          <m:r>
                            <m:rPr>
                              <m:nor/>
                            </m:rPr>
                            <a:rPr lang="en-US" altLang="ko-KR" sz="1600" i="1" dirty="0">
                              <a:solidFill>
                                <a:schemeClr val="tx1">
                                  <a:lumMod val="85000"/>
                                  <a:lumOff val="15000"/>
                                </a:schemeClr>
                              </a:solidFill>
                              <a:latin typeface="Times New Roman" panose="02020603050405020304" pitchFamily="18" charset="0"/>
                              <a:cs typeface="Times New Roman" panose="02020603050405020304" pitchFamily="18" charset="0"/>
                              <a:sym typeface="Symbol" panose="05050102010706020507" pitchFamily="18" charset="2"/>
                            </a:rPr>
                            <m:t>(</m:t>
                          </m:r>
                          <m:acc>
                            <m:accPr>
                              <m: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acc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𝑋</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  </m:t>
                              </m:r>
                            </m:e>
                          </m:acc>
                          <m:r>
                            <m:rPr>
                              <m:nor/>
                            </m:rPr>
                            <a:rPr lang="en-US" altLang="ko-KR" sz="1600" i="1" dirty="0">
                              <a:solidFill>
                                <a:schemeClr val="tx1">
                                  <a:lumMod val="85000"/>
                                  <a:lumOff val="15000"/>
                                </a:schemeClr>
                              </a:solidFill>
                              <a:latin typeface="Times New Roman" panose="02020603050405020304" pitchFamily="18" charset="0"/>
                              <a:cs typeface="Times New Roman" panose="02020603050405020304" pitchFamily="18" charset="0"/>
                              <a:sym typeface="Symbol" panose="05050102010706020507" pitchFamily="18" charset="2"/>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𝜎</m:t>
                          </m:r>
                        </m:e>
                        <m:sub>
                          <m:acc>
                            <m:accPr>
                              <m: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acc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𝑋</m:t>
                              </m:r>
                            </m:e>
                          </m:acc>
                        </m:sub>
                        <m: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sup>
                      </m:sSub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sSup>
                            <m:sSup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pPr>
                            <m:e>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𝜎</m:t>
                              </m:r>
                            </m:e>
                            <m: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sup>
                          </m:sSup>
                        </m:num>
                        <m:den>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𝑛</m:t>
                          </m:r>
                        </m:den>
                      </m:f>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𝑝</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𝑝</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num>
                        <m:den>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𝑛</m:t>
                          </m:r>
                        </m:den>
                      </m:f>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0.25</m:t>
                          </m:r>
                        </m:num>
                        <m:den>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𝑛</m:t>
                          </m:r>
                        </m:den>
                      </m:f>
                    </m:oMath>
                  </m:oMathPara>
                </a14:m>
                <a:endParaRPr lang="en-US" altLang="ko-KR" sz="1600" dirty="0">
                  <a:solidFill>
                    <a:schemeClr val="tx1">
                      <a:lumMod val="85000"/>
                      <a:lumOff val="15000"/>
                    </a:schemeClr>
                  </a:solidFill>
                  <a:latin typeface="SamsungOne-400" panose="020B0503030303020204" pitchFamily="34" charset="0"/>
                  <a:ea typeface="SamsungOne-400" panose="020B0503030303020204" pitchFamily="34" charset="0"/>
                </a:endParaRPr>
              </a:p>
              <a:p>
                <a:pPr>
                  <a:spcAft>
                    <a:spcPts val="800"/>
                  </a:spcAft>
                  <a:buClr>
                    <a:srgbClr val="193EB0"/>
                  </a:buClr>
                </a:pPr>
                <a14:m>
                  <m:oMathPara xmlns:m="http://schemas.openxmlformats.org/officeDocument/2006/math">
                    <m:oMathParaPr>
                      <m:jc m:val="left"/>
                    </m:oMathParaPr>
                    <m:oMath xmlns:m="http://schemas.openxmlformats.org/officeDocument/2006/math">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𝜎</m:t>
                          </m:r>
                        </m:e>
                        <m:sub>
                          <m:acc>
                            <m:accPr>
                              <m: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acc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𝑋</m:t>
                              </m:r>
                            </m:e>
                          </m:acc>
                        </m:sub>
                      </m:s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𝜎</m:t>
                          </m:r>
                        </m:num>
                        <m:den>
                          <m:rad>
                            <m:radPr>
                              <m:degHide m:val="on"/>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radPr>
                            <m:deg/>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𝑛</m:t>
                              </m:r>
                            </m:e>
                          </m:rad>
                        </m:den>
                      </m:f>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ad>
                            <m:radPr>
                              <m:degHide m:val="on"/>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radPr>
                            <m:deg/>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𝑝</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𝑝</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e>
                          </m:rad>
                        </m:num>
                        <m:den>
                          <m:rad>
                            <m:radPr>
                              <m:degHide m:val="on"/>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radPr>
                            <m:deg/>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𝑛</m:t>
                              </m:r>
                            </m:e>
                          </m:rad>
                        </m:den>
                      </m:f>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0.5</m:t>
                          </m:r>
                        </m:num>
                        <m:den>
                          <m:rad>
                            <m:radPr>
                              <m:degHide m:val="on"/>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radPr>
                            <m:deg/>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𝑛</m:t>
                              </m:r>
                            </m:e>
                          </m:rad>
                        </m:den>
                      </m:f>
                    </m:oMath>
                  </m:oMathPara>
                </a14:m>
                <a:endParaRPr lang="ko-KR" altLang="en-US" sz="1600" dirty="0">
                  <a:solidFill>
                    <a:schemeClr val="tx1">
                      <a:lumMod val="85000"/>
                      <a:lumOff val="15000"/>
                    </a:schemeClr>
                  </a:solidFill>
                  <a:latin typeface="SamsungOne-400" panose="020B0503030303020204" pitchFamily="34" charset="0"/>
                  <a:ea typeface="SamsungOne-400" panose="020B0503030303020204" pitchFamily="34" charset="0"/>
                </a:endParaRPr>
              </a:p>
            </p:txBody>
          </p:sp>
        </mc:Choice>
        <mc:Fallback xmlns="">
          <p:sp>
            <p:nvSpPr>
              <p:cNvPr id="9" name="Rectangle 12">
                <a:extLst>
                  <a:ext uri="{FF2B5EF4-FFF2-40B4-BE49-F238E27FC236}">
                    <a16:creationId xmlns:a16="http://schemas.microsoft.com/office/drawing/2014/main" id="{F953CCB9-BABE-40F8-9533-F0CED06DA8A7}"/>
                  </a:ext>
                </a:extLst>
              </p:cNvPr>
              <p:cNvSpPr>
                <a:spLocks noRot="1" noChangeAspect="1" noMove="1" noResize="1" noEditPoints="1" noAdjustHandles="1" noChangeArrowheads="1" noChangeShapeType="1" noTextEdit="1"/>
              </p:cNvSpPr>
              <p:nvPr/>
            </p:nvSpPr>
            <p:spPr>
              <a:xfrm>
                <a:off x="1043744" y="3313533"/>
                <a:ext cx="5383832" cy="1366015"/>
              </a:xfrm>
              <a:prstGeom prst="rect">
                <a:avLst/>
              </a:prstGeom>
              <a:blipFill>
                <a:blip r:embed="rId6"/>
                <a:stretch>
                  <a:fillRect/>
                </a:stretch>
              </a:blipFill>
              <a:ln>
                <a:noFill/>
              </a:ln>
            </p:spPr>
            <p:txBody>
              <a:bodyPr/>
              <a:lstStyle/>
              <a:p>
                <a:r>
                  <a:rPr lang="ko-KR" altLang="en-US">
                    <a:noFill/>
                  </a:rPr>
                  <a:t> </a:t>
                </a:r>
              </a:p>
            </p:txBody>
          </p:sp>
        </mc:Fallback>
      </mc:AlternateContent>
      <p:sp>
        <p:nvSpPr>
          <p:cNvPr id="11" name="직사각형 10">
            <a:extLst>
              <a:ext uri="{FF2B5EF4-FFF2-40B4-BE49-F238E27FC236}">
                <a16:creationId xmlns:a16="http://schemas.microsoft.com/office/drawing/2014/main" id="{3A71F015-FAE0-4E41-809E-5F4923BE67AE}"/>
              </a:ext>
            </a:extLst>
          </p:cNvPr>
          <p:cNvSpPr/>
          <p:nvPr/>
        </p:nvSpPr>
        <p:spPr>
          <a:xfrm>
            <a:off x="5093274" y="4204991"/>
            <a:ext cx="1000274"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p>
            <a:pPr algn="ctr">
              <a:spcAft>
                <a:spcPts val="800"/>
              </a:spcAft>
              <a:buClr>
                <a:srgbClr val="193EB0"/>
              </a:buClr>
            </a:pPr>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300" b="1" dirty="0">
                <a:solidFill>
                  <a:srgbClr val="FF0000"/>
                </a:solidFill>
                <a:latin typeface="SamsungOne-400" panose="020B0503030303020204" pitchFamily="34" charset="0"/>
                <a:ea typeface="SamsungOne-400" panose="020B0503030303020204" pitchFamily="34" charset="0"/>
              </a:rPr>
              <a:t>Sai </a:t>
            </a:r>
            <a:r>
              <a:rPr lang="en-US" altLang="ko-KR" sz="1300" b="1" dirty="0" err="1">
                <a:solidFill>
                  <a:srgbClr val="FF0000"/>
                </a:solidFill>
                <a:latin typeface="SamsungOne-400" panose="020B0503030303020204" pitchFamily="34" charset="0"/>
                <a:ea typeface="SamsungOne-400" panose="020B0503030303020204" pitchFamily="34" charset="0"/>
              </a:rPr>
              <a:t>số</a:t>
            </a:r>
            <a:r>
              <a:rPr lang="en-US" altLang="ko-KR" sz="1300" b="1" dirty="0">
                <a:solidFill>
                  <a:srgbClr val="FF0000"/>
                </a:solidFill>
                <a:latin typeface="SamsungOne-400" panose="020B0503030303020204" pitchFamily="34" charset="0"/>
                <a:ea typeface="SamsungOne-400" panose="020B0503030303020204" pitchFamily="34" charset="0"/>
              </a:rPr>
              <a:t> </a:t>
            </a:r>
            <a:r>
              <a:rPr lang="en-US" altLang="ko-KR" sz="1300" b="1" dirty="0" err="1">
                <a:solidFill>
                  <a:srgbClr val="FF0000"/>
                </a:solidFill>
                <a:latin typeface="SamsungOne-400" panose="020B0503030303020204" pitchFamily="34" charset="0"/>
                <a:ea typeface="SamsungOne-400" panose="020B0503030303020204" pitchFamily="34" charset="0"/>
              </a:rPr>
              <a:t>chuẩn</a:t>
            </a:r>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382415167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Định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lý</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giới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hạn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tâm</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03</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15" name="직사각형 14">
            <a:extLst>
              <a:ext uri="{FF2B5EF4-FFF2-40B4-BE49-F238E27FC236}">
                <a16:creationId xmlns:a16="http://schemas.microsoft.com/office/drawing/2014/main" id="{8FB43CF1-D7F9-4409-90B6-EA83AD95868D}"/>
              </a:ext>
            </a:extLst>
          </p:cNvPr>
          <p:cNvSpPr/>
          <p:nvPr/>
        </p:nvSpPr>
        <p:spPr>
          <a:xfrm>
            <a:off x="675071" y="1700808"/>
            <a:ext cx="8632825" cy="1253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Sự</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bổ</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số</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trung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bình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mẫu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hội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tụ</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dần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về</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phối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chuẩn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𝑛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tăng lên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82563" indent="-4763">
              <a:spcAft>
                <a:spcPts val="8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1)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Điều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này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chỉ</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đúng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phép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tung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đồng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xu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thức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82563" indent="-4763">
              <a:spcAft>
                <a:spcPts val="8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2)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Bạn có thể xác mình hiện tượng tương tự cũng đúng đối với các phân bổ ngầm khác (rời rạc và liên tục).</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Đối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𝑛</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đủ</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lớn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có thể xác minh xu hướng tương tự đối với các thống kê mẫu bên cạnh số trung bình.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p>
        </p:txBody>
      </p:sp>
      <p:sp>
        <p:nvSpPr>
          <p:cNvPr id="9" name="직사각형 8">
            <a:extLst>
              <a:ext uri="{FF2B5EF4-FFF2-40B4-BE49-F238E27FC236}">
                <a16:creationId xmlns:a16="http://schemas.microsoft.com/office/drawing/2014/main" id="{B4F2DD70-8336-4F2C-A88F-80F7B0CBB366}"/>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Định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lý</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giới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hạn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trung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tâm</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8675345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Định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lý</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giới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hạn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tâm</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03</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15" name="직사각형 14">
            <a:extLst>
              <a:ext uri="{FF2B5EF4-FFF2-40B4-BE49-F238E27FC236}">
                <a16:creationId xmlns:a16="http://schemas.microsoft.com/office/drawing/2014/main" id="{8FB43CF1-D7F9-4409-90B6-EA83AD95868D}"/>
              </a:ext>
            </a:extLst>
          </p:cNvPr>
          <p:cNvSpPr/>
          <p:nvPr/>
        </p:nvSpPr>
        <p:spPr>
          <a:xfrm>
            <a:off x="675071" y="1700808"/>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thực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tế</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sẽ</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nhiều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mẫu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chỉ</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định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lý</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trung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tâm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định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rằng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phối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mẫu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Chuẩn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Đối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lý</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luận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thống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kê</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sẽ</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tận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tính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phối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chuẩn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p>
        </p:txBody>
      </p:sp>
      <p:sp>
        <p:nvSpPr>
          <p:cNvPr id="9" name="직사각형 8">
            <a:extLst>
              <a:ext uri="{FF2B5EF4-FFF2-40B4-BE49-F238E27FC236}">
                <a16:creationId xmlns:a16="http://schemas.microsoft.com/office/drawing/2014/main" id="{2214BEE7-961E-4231-9FB7-8FF6886BB132}"/>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Cân nhắc thực tế</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24984217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Định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lý</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giới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hạn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tâm</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03</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8FB43CF1-D7F9-4409-90B6-EA83AD95868D}"/>
                  </a:ext>
                </a:extLst>
              </p:cNvPr>
              <p:cNvSpPr/>
              <p:nvPr/>
            </p:nvSpPr>
            <p:spPr>
              <a:xfrm>
                <a:off x="675071" y="1700808"/>
                <a:ext cx="8632825" cy="21151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1200"/>
                  </a:spcAft>
                  <a:buClr>
                    <a:srgbClr val="193EB0"/>
                  </a:buClr>
                  <a:buFont typeface="SamsungOne 400" panose="020B0503030303020204" pitchFamily="34" charset="0"/>
                  <a:buChar char="‣"/>
                </a:pPr>
                <a:r>
                  <a:rPr lang="vi-VN" sz="1300" dirty="0">
                    <a:solidFill>
                      <a:schemeClr val="tx1">
                        <a:lumMod val="85000"/>
                        <a:lumOff val="15000"/>
                      </a:schemeClr>
                    </a:solidFill>
                    <a:latin typeface="Arial" panose="020B0503030303020204" pitchFamily="34" charset="0"/>
                    <a:ea typeface="SamsungOne-400" panose="020B0503030303020204" pitchFamily="34" charset="0"/>
                  </a:rPr>
                  <a:t>Khi kích thước mẫu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𝑛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đủ lớn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acc>
                      <m:accPr>
                        <m:chr m:val="̅"/>
                        <m:ctrlPr>
                          <a:rPr lang="en-US" altLang="ko-KR" sz="1300" i="1" spc="110" smtClean="0">
                            <a:solidFill>
                              <a:schemeClr val="tx1">
                                <a:lumMod val="85000"/>
                                <a:lumOff val="15000"/>
                              </a:schemeClr>
                            </a:solidFill>
                            <a:latin typeface="Cambria Math" panose="02040503050406030204" pitchFamily="18" charset="0"/>
                            <a:cs typeface="Times New Roman" panose="02020603050405020304" pitchFamily="18" charset="0"/>
                          </a:rPr>
                        </m:ctrlPr>
                      </m:accPr>
                      <m:e>
                        <m:r>
                          <a:rPr lang="en-US" altLang="ko-KR" sz="1300" b="0" i="1" spc="110">
                            <a:solidFill>
                              <a:schemeClr val="tx1">
                                <a:lumMod val="85000"/>
                                <a:lumOff val="15000"/>
                              </a:schemeClr>
                            </a:solidFill>
                            <a:latin typeface="Cambria Math" panose="02040503050406030204" pitchFamily="18" charset="0"/>
                            <a:cs typeface="Times New Roman" panose="02020603050405020304" pitchFamily="18" charset="0"/>
                          </a:rPr>
                          <m:t>𝑋</m:t>
                        </m:r>
                      </m:e>
                    </m:acc>
                  </m:oMath>
                </a14:m>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sz="1300" dirty="0">
                    <a:solidFill>
                      <a:schemeClr val="tx1">
                        <a:lumMod val="85000"/>
                        <a:lumOff val="15000"/>
                      </a:schemeClr>
                    </a:solidFill>
                    <a:latin typeface="Arial" panose="020B0503030303020204" pitchFamily="34" charset="0"/>
                    <a:ea typeface="SamsungOne-400" panose="020B0503030303020204" pitchFamily="34" charset="0"/>
                  </a:rPr>
                  <a:t>sẽ tuân theo </a:t>
                </a:r>
                <a:r>
                  <a:rPr lang="vi-VN" sz="1300" dirty="0">
                    <a:solidFill>
                      <a:schemeClr val="tx1">
                        <a:lumMod val="85000"/>
                        <a:lumOff val="15000"/>
                      </a:schemeClr>
                    </a:solidFill>
                    <a:latin typeface="Samsung One 400"/>
                    <a:ea typeface="SamsungOne-400" panose="020B0503030303020204" pitchFamily="34" charset="0"/>
                  </a:rPr>
                  <a:t>Phân phối chuẩn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𝑁</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𝜇</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𝜎</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^2). </a:t>
                </a:r>
              </a:p>
              <a:p>
                <a:pPr marL="182563" indent="-182563">
                  <a:spcAft>
                    <a:spcPts val="12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Bạn có thể chuẩn hóa  </a:t>
                </a:r>
                <a14:m>
                  <m:oMath xmlns:m="http://schemas.openxmlformats.org/officeDocument/2006/math">
                    <m:acc>
                      <m:accPr>
                        <m:chr m:val="̅"/>
                        <m:ctrlPr>
                          <a:rPr lang="en-US" altLang="ko-KR" sz="1300" i="1" spc="110" smtClean="0">
                            <a:solidFill>
                              <a:schemeClr val="tx1">
                                <a:lumMod val="85000"/>
                                <a:lumOff val="15000"/>
                              </a:schemeClr>
                            </a:solidFill>
                            <a:latin typeface="Cambria Math" panose="02040503050406030204" pitchFamily="18" charset="0"/>
                            <a:cs typeface="Times New Roman" panose="02020603050405020304" pitchFamily="18" charset="0"/>
                          </a:rPr>
                        </m:ctrlPr>
                      </m:accPr>
                      <m:e>
                        <m:r>
                          <a:rPr lang="en-US" altLang="ko-KR" sz="1300" b="0" i="1" spc="110">
                            <a:solidFill>
                              <a:schemeClr val="tx1">
                                <a:lumMod val="85000"/>
                                <a:lumOff val="15000"/>
                              </a:schemeClr>
                            </a:solidFill>
                            <a:latin typeface="Cambria Math" panose="02040503050406030204" pitchFamily="18" charset="0"/>
                            <a:cs typeface="Times New Roman" panose="02020603050405020304" pitchFamily="18" charset="0"/>
                          </a:rPr>
                          <m:t>𝑋</m:t>
                        </m:r>
                      </m:e>
                    </m:acc>
                  </m:oMath>
                </a14:m>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và có được</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77800">
                  <a:spcAft>
                    <a:spcPts val="1200"/>
                  </a:spcAft>
                  <a:buClr>
                    <a:srgbClr val="193EB0"/>
                  </a:buClr>
                </a:pP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77800">
                  <a:spcAft>
                    <a:spcPts val="1200"/>
                  </a:spcAft>
                  <a:buClr>
                    <a:srgbClr val="193EB0"/>
                  </a:buClr>
                </a:pP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77800">
                  <a:spcAft>
                    <a:spcPts val="1200"/>
                  </a:spcAft>
                  <a:buClr>
                    <a:srgbClr val="193EB0"/>
                  </a:buClr>
                </a:pP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indent="177800">
                  <a:spcAft>
                    <a:spcPts val="1200"/>
                  </a:spcAft>
                  <a:buClr>
                    <a:srgbClr val="193EB0"/>
                  </a:buCl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tuân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theo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phối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Chuẩn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Chuẩn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𝑁</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(0,1).</a:t>
                </a:r>
              </a:p>
            </p:txBody>
          </p:sp>
        </mc:Choice>
        <mc:Fallback xmlns="">
          <p:sp>
            <p:nvSpPr>
              <p:cNvPr id="15" name="직사각형 14">
                <a:extLst>
                  <a:ext uri="{FF2B5EF4-FFF2-40B4-BE49-F238E27FC236}">
                    <a16:creationId xmlns:a16="http://schemas.microsoft.com/office/drawing/2014/main" id="{8FB43CF1-D7F9-4409-90B6-EA83AD95868D}"/>
                  </a:ext>
                </a:extLst>
              </p:cNvPr>
              <p:cNvSpPr>
                <a:spLocks noRot="1" noChangeAspect="1" noMove="1" noResize="1" noEditPoints="1" noAdjustHandles="1" noChangeArrowheads="1" noChangeShapeType="1" noTextEdit="1"/>
              </p:cNvSpPr>
              <p:nvPr/>
            </p:nvSpPr>
            <p:spPr>
              <a:xfrm>
                <a:off x="675071" y="1700808"/>
                <a:ext cx="8632825" cy="2115176"/>
              </a:xfrm>
              <a:prstGeom prst="rect">
                <a:avLst/>
              </a:prstGeom>
              <a:blipFill>
                <a:blip r:embed="rId3"/>
                <a:stretch>
                  <a:fillRect l="-71"/>
                </a:stretch>
              </a:blipFill>
              <a:ln>
                <a:noFill/>
              </a:ln>
            </p:spPr>
            <p:txBody>
              <a:bodyPr/>
              <a:lstStyle/>
              <a:p>
                <a:r>
                  <a:rPr lang="en-US">
                    <a:noFill/>
                  </a:rPr>
                  <a:t> </a:t>
                </a:r>
              </a:p>
            </p:txBody>
          </p:sp>
        </mc:Fallback>
      </mc:AlternateContent>
      <p:sp>
        <p:nvSpPr>
          <p:cNvPr id="9" name="직사각형 8">
            <a:extLst>
              <a:ext uri="{FF2B5EF4-FFF2-40B4-BE49-F238E27FC236}">
                <a16:creationId xmlns:a16="http://schemas.microsoft.com/office/drawing/2014/main" id="{886D383D-6F7F-4257-B1DC-C172F87D0FAE}"/>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Tiêu chuẩn hóa</a:t>
            </a:r>
            <a:endParaRPr lang="en-US" altLang="ko-KR" sz="1400" dirty="0">
              <a:solidFill>
                <a:schemeClr val="tx1"/>
              </a:solidFill>
              <a:latin typeface="SamsungOne-400" panose="020B0503030303020204" pitchFamily="34" charset="0"/>
              <a:ea typeface="SamsungOne-400" panose="020B0503030303020204" pitchFamily="34" charset="0"/>
            </a:endParaRPr>
          </a:p>
        </p:txBody>
      </p:sp>
      <mc:AlternateContent xmlns:mc="http://schemas.openxmlformats.org/markup-compatibility/2006" xmlns:a14="http://schemas.microsoft.com/office/drawing/2010/main">
        <mc:Choice Requires="a14">
          <p:sp>
            <p:nvSpPr>
              <p:cNvPr id="7" name="Rectangle 12">
                <a:extLst>
                  <a:ext uri="{FF2B5EF4-FFF2-40B4-BE49-F238E27FC236}">
                    <a16:creationId xmlns:a16="http://schemas.microsoft.com/office/drawing/2014/main" id="{9980C0C5-482F-4784-BDE4-1515697230B4}"/>
                  </a:ext>
                </a:extLst>
              </p:cNvPr>
              <p:cNvSpPr/>
              <p:nvPr/>
            </p:nvSpPr>
            <p:spPr>
              <a:xfrm>
                <a:off x="837793" y="2481376"/>
                <a:ext cx="1322633" cy="846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Aft>
                    <a:spcPts val="800"/>
                  </a:spcAft>
                  <a:buClr>
                    <a:srgbClr val="193EB0"/>
                  </a:buClr>
                </a:pPr>
                <a14:m>
                  <m:oMathPara xmlns:m="http://schemas.openxmlformats.org/officeDocument/2006/math">
                    <m:oMathParaPr>
                      <m:jc m:val="left"/>
                    </m:oMathParaPr>
                    <m:oMath xmlns:m="http://schemas.openxmlformats.org/officeDocument/2006/math">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𝑍</m:t>
                      </m:r>
                      <m:r>
                        <a:rPr lang="en-US" altLang="ko-KR" sz="1600">
                          <a:solidFill>
                            <a:schemeClr val="tx1">
                              <a:lumMod val="85000"/>
                              <a:lumOff val="15000"/>
                            </a:schemeClr>
                          </a:solidFill>
                          <a:latin typeface="Cambria Math" panose="02040503050406030204" pitchFamily="18" charset="0"/>
                          <a:cs typeface="Times New Roman" panose="02020603050405020304" pitchFamily="18" charset="0"/>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fPr>
                        <m:num>
                          <m:acc>
                            <m:accPr>
                              <m: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acc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𝑋</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  </m:t>
                              </m:r>
                            </m:e>
                          </m:acc>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rPr>
                            <m:t>𝜇</m:t>
                          </m:r>
                        </m:num>
                        <m:den>
                          <m:f>
                            <m:fPr>
                              <m:type m:val="skw"/>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fPr>
                            <m:num>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rPr>
                                <m:t>𝜎</m:t>
                              </m:r>
                            </m:num>
                            <m:den>
                              <m:rad>
                                <m:radPr>
                                  <m:degHide m:val="on"/>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radPr>
                                <m:deg/>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𝑛</m:t>
                                  </m:r>
                                </m:e>
                              </m:rad>
                            </m:den>
                          </m:f>
                        </m:den>
                      </m:f>
                    </m:oMath>
                  </m:oMathPara>
                </a14:m>
                <a:endParaRPr lang="ko-KR" altLang="en-US" sz="1600" dirty="0">
                  <a:solidFill>
                    <a:schemeClr val="tx1">
                      <a:lumMod val="85000"/>
                      <a:lumOff val="15000"/>
                    </a:schemeClr>
                  </a:solidFill>
                  <a:latin typeface="SamsungOne-400" panose="020B0503030303020204" pitchFamily="34" charset="0"/>
                  <a:ea typeface="SamsungOne-400" panose="020B0503030303020204" pitchFamily="34" charset="0"/>
                </a:endParaRPr>
              </a:p>
            </p:txBody>
          </p:sp>
        </mc:Choice>
        <mc:Fallback xmlns="">
          <p:sp>
            <p:nvSpPr>
              <p:cNvPr id="7" name="Rectangle 12">
                <a:extLst>
                  <a:ext uri="{FF2B5EF4-FFF2-40B4-BE49-F238E27FC236}">
                    <a16:creationId xmlns:a16="http://schemas.microsoft.com/office/drawing/2014/main" id="{9980C0C5-482F-4784-BDE4-1515697230B4}"/>
                  </a:ext>
                </a:extLst>
              </p:cNvPr>
              <p:cNvSpPr>
                <a:spLocks noRot="1" noChangeAspect="1" noMove="1" noResize="1" noEditPoints="1" noAdjustHandles="1" noChangeArrowheads="1" noChangeShapeType="1" noTextEdit="1"/>
              </p:cNvSpPr>
              <p:nvPr/>
            </p:nvSpPr>
            <p:spPr>
              <a:xfrm>
                <a:off x="837793" y="2481376"/>
                <a:ext cx="1322633" cy="846001"/>
              </a:xfrm>
              <a:prstGeom prst="rect">
                <a:avLst/>
              </a:prstGeom>
              <a:blipFill>
                <a:blip r:embed="rId5"/>
                <a:stretch>
                  <a:fillRect/>
                </a:stretch>
              </a:blipFill>
              <a:ln>
                <a:noFill/>
              </a:ln>
            </p:spPr>
            <p:txBody>
              <a:bodyPr/>
              <a:lstStyle/>
              <a:p>
                <a:r>
                  <a:rPr lang="ko-KR" altLang="en-US">
                    <a:noFill/>
                  </a:rPr>
                  <a:t> </a:t>
                </a:r>
              </a:p>
            </p:txBody>
          </p:sp>
        </mc:Fallback>
      </mc:AlternateContent>
      <p:sp>
        <p:nvSpPr>
          <p:cNvPr id="8" name="직사각형 7">
            <a:extLst>
              <a:ext uri="{FF2B5EF4-FFF2-40B4-BE49-F238E27FC236}">
                <a16:creationId xmlns:a16="http://schemas.microsoft.com/office/drawing/2014/main" id="{DD5A610C-EC99-4803-97D7-B246E2DCF4EF}"/>
              </a:ext>
            </a:extLst>
          </p:cNvPr>
          <p:cNvSpPr/>
          <p:nvPr/>
        </p:nvSpPr>
        <p:spPr>
          <a:xfrm>
            <a:off x="675071" y="3979185"/>
            <a:ext cx="8632825" cy="17612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12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Khi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cỡ</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mẫu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𝑛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nhỏ</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hoặc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𝜎</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định</a:t>
            </a:r>
            <a:endPar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1200"/>
              </a:spcAft>
              <a:buClr>
                <a:srgbClr val="193EB0"/>
              </a:buClr>
              <a:buFont typeface="SamsungOne 400" panose="020B0503030303020204" pitchFamily="34" charset="0"/>
              <a:buChar char="‣"/>
            </a:pPr>
            <a:endPar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1200"/>
              </a:spcAft>
              <a:buClr>
                <a:srgbClr val="193EB0"/>
              </a:buClr>
              <a:buFont typeface="SamsungOne 400" panose="020B0503030303020204" pitchFamily="34" charset="0"/>
              <a:buChar char="‣"/>
            </a:pPr>
            <a:endPar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1200"/>
              </a:spcAft>
              <a:buClr>
                <a:srgbClr val="193EB0"/>
              </a:buClr>
              <a:buFont typeface="SamsungOne 400" panose="020B0503030303020204" pitchFamily="34" charset="0"/>
              <a:buChar char="‣"/>
            </a:pPr>
            <a:endPar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a:spcAft>
                <a:spcPts val="12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nào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tuân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theo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mật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suất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Student-t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bậc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tự</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do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𝑛−</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1.</a:t>
            </a:r>
          </a:p>
        </p:txBody>
      </p:sp>
      <mc:AlternateContent xmlns:mc="http://schemas.openxmlformats.org/markup-compatibility/2006" xmlns:a14="http://schemas.microsoft.com/office/drawing/2010/main">
        <mc:Choice Requires="a14">
          <p:sp>
            <p:nvSpPr>
              <p:cNvPr id="10" name="Rectangle 12">
                <a:extLst>
                  <a:ext uri="{FF2B5EF4-FFF2-40B4-BE49-F238E27FC236}">
                    <a16:creationId xmlns:a16="http://schemas.microsoft.com/office/drawing/2014/main" id="{B940595D-9DE8-4498-A63D-DECEC6D4B716}"/>
                  </a:ext>
                </a:extLst>
              </p:cNvPr>
              <p:cNvSpPr/>
              <p:nvPr/>
            </p:nvSpPr>
            <p:spPr>
              <a:xfrm>
                <a:off x="837793" y="4436800"/>
                <a:ext cx="1322633" cy="846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Aft>
                    <a:spcPts val="800"/>
                  </a:spcAft>
                  <a:buClr>
                    <a:srgbClr val="193EB0"/>
                  </a:buClr>
                </a:pPr>
                <a14:m>
                  <m:oMathPara xmlns:m="http://schemas.openxmlformats.org/officeDocument/2006/math">
                    <m:oMathParaPr>
                      <m:jc m:val="left"/>
                    </m:oMathParaPr>
                    <m:oMath xmlns:m="http://schemas.openxmlformats.org/officeDocument/2006/math">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𝑡</m:t>
                      </m:r>
                      <m:r>
                        <a:rPr lang="en-US" altLang="ko-KR" sz="1600">
                          <a:solidFill>
                            <a:schemeClr val="tx1">
                              <a:lumMod val="85000"/>
                              <a:lumOff val="15000"/>
                            </a:schemeClr>
                          </a:solidFill>
                          <a:latin typeface="Cambria Math" panose="02040503050406030204" pitchFamily="18" charset="0"/>
                          <a:cs typeface="Times New Roman" panose="02020603050405020304" pitchFamily="18" charset="0"/>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fPr>
                        <m:num>
                          <m:acc>
                            <m:accPr>
                              <m: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acc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𝑋</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  </m:t>
                              </m:r>
                            </m:e>
                          </m:acc>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rPr>
                            <m:t>𝜇</m:t>
                          </m:r>
                        </m:num>
                        <m:den>
                          <m:f>
                            <m:fPr>
                              <m:type m:val="skw"/>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𝑠</m:t>
                              </m:r>
                            </m:num>
                            <m:den>
                              <m:rad>
                                <m:radPr>
                                  <m:degHide m:val="on"/>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radPr>
                                <m:deg/>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𝑛</m:t>
                                  </m:r>
                                </m:e>
                              </m:rad>
                            </m:den>
                          </m:f>
                        </m:den>
                      </m:f>
                    </m:oMath>
                  </m:oMathPara>
                </a14:m>
                <a:endParaRPr lang="ko-KR" altLang="en-US" sz="1600" dirty="0">
                  <a:solidFill>
                    <a:schemeClr val="tx1">
                      <a:lumMod val="85000"/>
                      <a:lumOff val="15000"/>
                    </a:schemeClr>
                  </a:solidFill>
                  <a:latin typeface="SamsungOne-400" panose="020B0503030303020204" pitchFamily="34" charset="0"/>
                  <a:ea typeface="SamsungOne-400" panose="020B0503030303020204" pitchFamily="34" charset="0"/>
                </a:endParaRPr>
              </a:p>
            </p:txBody>
          </p:sp>
        </mc:Choice>
        <mc:Fallback xmlns="">
          <p:sp>
            <p:nvSpPr>
              <p:cNvPr id="10" name="Rectangle 12">
                <a:extLst>
                  <a:ext uri="{FF2B5EF4-FFF2-40B4-BE49-F238E27FC236}">
                    <a16:creationId xmlns:a16="http://schemas.microsoft.com/office/drawing/2014/main" id="{B940595D-9DE8-4498-A63D-DECEC6D4B716}"/>
                  </a:ext>
                </a:extLst>
              </p:cNvPr>
              <p:cNvSpPr>
                <a:spLocks noRot="1" noChangeAspect="1" noMove="1" noResize="1" noEditPoints="1" noAdjustHandles="1" noChangeArrowheads="1" noChangeShapeType="1" noTextEdit="1"/>
              </p:cNvSpPr>
              <p:nvPr/>
            </p:nvSpPr>
            <p:spPr>
              <a:xfrm>
                <a:off x="837793" y="4436800"/>
                <a:ext cx="1322633" cy="846001"/>
              </a:xfrm>
              <a:prstGeom prst="rect">
                <a:avLst/>
              </a:prstGeom>
              <a:blipFill>
                <a:blip r:embed="rId6"/>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285923568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Định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lý</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giới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hạn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tâm</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03</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8FB43CF1-D7F9-4409-90B6-EA83AD95868D}"/>
                  </a:ext>
                </a:extLst>
              </p:cNvPr>
              <p:cNvSpPr/>
              <p:nvPr/>
            </p:nvSpPr>
            <p:spPr>
              <a:xfrm>
                <a:off x="675071" y="1700808"/>
                <a:ext cx="8632825" cy="9562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Hãy xét trường hợp quần thể tuân theo phân phối Bernoulli. </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Hãy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rằng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suất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thành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𝑝</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Ta ký hiệu tỉ lệ mẫu (thành công) là </a:t>
                </a:r>
                <a14:m>
                  <m:oMath xmlns:m="http://schemas.openxmlformats.org/officeDocument/2006/math">
                    <m:acc>
                      <m:accPr>
                        <m:chr m:val="̂"/>
                        <m:ctrlPr>
                          <a:rPr lang="ko-KR" altLang="en-US" sz="1300" i="1" smtClean="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acc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𝑃</m:t>
                        </m:r>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e>
                    </m:acc>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và có</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mc:Choice>
        <mc:Fallback xmlns="">
          <p:sp>
            <p:nvSpPr>
              <p:cNvPr id="15" name="직사각형 14">
                <a:extLst>
                  <a:ext uri="{FF2B5EF4-FFF2-40B4-BE49-F238E27FC236}">
                    <a16:creationId xmlns:a16="http://schemas.microsoft.com/office/drawing/2014/main" id="{8FB43CF1-D7F9-4409-90B6-EA83AD95868D}"/>
                  </a:ext>
                </a:extLst>
              </p:cNvPr>
              <p:cNvSpPr>
                <a:spLocks noRot="1" noChangeAspect="1" noMove="1" noResize="1" noEditPoints="1" noAdjustHandles="1" noChangeArrowheads="1" noChangeShapeType="1" noTextEdit="1"/>
              </p:cNvSpPr>
              <p:nvPr/>
            </p:nvSpPr>
            <p:spPr>
              <a:xfrm>
                <a:off x="675071" y="1700808"/>
                <a:ext cx="8632825" cy="956206"/>
              </a:xfrm>
              <a:prstGeom prst="rect">
                <a:avLst/>
              </a:prstGeom>
              <a:blipFill>
                <a:blip r:embed="rId3"/>
                <a:stretch>
                  <a:fillRect l="-71"/>
                </a:stretch>
              </a:blipFill>
              <a:ln>
                <a:noFill/>
              </a:ln>
            </p:spPr>
            <p:txBody>
              <a:bodyPr/>
              <a:lstStyle/>
              <a:p>
                <a:r>
                  <a:rPr lang="en-US">
                    <a:noFill/>
                  </a:rPr>
                  <a:t> </a:t>
                </a:r>
              </a:p>
            </p:txBody>
          </p:sp>
        </mc:Fallback>
      </mc:AlternateContent>
      <p:sp>
        <p:nvSpPr>
          <p:cNvPr id="9" name="직사각형 8">
            <a:extLst>
              <a:ext uri="{FF2B5EF4-FFF2-40B4-BE49-F238E27FC236}">
                <a16:creationId xmlns:a16="http://schemas.microsoft.com/office/drawing/2014/main" id="{0868DB5B-1833-44D0-AC2E-810B8E77D9D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Phân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phối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tỉ</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lệ</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mẫu</a:t>
            </a:r>
            <a:r>
              <a:rPr lang="en-US" altLang="ko-KR" sz="1400" dirty="0">
                <a:solidFill>
                  <a:schemeClr val="tx1"/>
                </a:solidFill>
                <a:latin typeface="SamsungOne-400" panose="020B0503030303020204" pitchFamily="34" charset="0"/>
                <a:ea typeface="SamsungOne-400" panose="020B0503030303020204" pitchFamily="34" charset="0"/>
              </a:rPr>
              <a:t>:</a:t>
            </a:r>
          </a:p>
        </p:txBody>
      </p:sp>
      <mc:AlternateContent xmlns:mc="http://schemas.openxmlformats.org/markup-compatibility/2006" xmlns:a14="http://schemas.microsoft.com/office/drawing/2010/main">
        <mc:Choice Requires="a14">
          <p:sp>
            <p:nvSpPr>
              <p:cNvPr id="7" name="직사각형 6">
                <a:extLst>
                  <a:ext uri="{FF2B5EF4-FFF2-40B4-BE49-F238E27FC236}">
                    <a16:creationId xmlns:a16="http://schemas.microsoft.com/office/drawing/2014/main" id="{56458FA7-7268-422F-ABD5-9ABAFDB5319C}"/>
                  </a:ext>
                </a:extLst>
              </p:cNvPr>
              <p:cNvSpPr/>
              <p:nvPr/>
            </p:nvSpPr>
            <p:spPr>
              <a:xfrm>
                <a:off x="675071" y="3841507"/>
                <a:ext cx="8632825" cy="574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Khi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𝑛 𝑝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&gt; 10 </a:t>
                </a:r>
                <a:r>
                  <a:rPr lang="vi-VN" altLang="ko-KR" sz="1300" dirty="0">
                    <a:solidFill>
                      <a:srgbClr val="0070C0"/>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𝑛</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(1−</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𝑝</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&gt; 10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thì</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ta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áp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định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lý</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trung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tâm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f>
                      <m:fPr>
                        <m:ctrlPr>
                          <a:rPr lang="en-US" altLang="ko-KR" sz="1600" i="1" smtClean="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acc>
                          <m:accPr>
                            <m: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acc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𝑃</m:t>
                            </m:r>
                          </m:e>
                        </m:acc>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𝑝</m:t>
                        </m:r>
                      </m:num>
                      <m:den>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𝜎</m:t>
                            </m:r>
                          </m:e>
                          <m:sub>
                            <m:acc>
                              <m:accPr>
                                <m:chr m:val="̂"/>
                                <m:ctrlP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acc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𝑃</m:t>
                                </m:r>
                              </m:e>
                            </m:acc>
                          </m:sub>
                        </m:sSub>
                      </m:den>
                    </m:f>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𝑁</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(0,1)</m:t>
                    </m:r>
                  </m:oMath>
                </a14:m>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mc:Choice>
        <mc:Fallback xmlns="">
          <p:sp>
            <p:nvSpPr>
              <p:cNvPr id="7" name="직사각형 6">
                <a:extLst>
                  <a:ext uri="{FF2B5EF4-FFF2-40B4-BE49-F238E27FC236}">
                    <a16:creationId xmlns:a16="http://schemas.microsoft.com/office/drawing/2014/main" id="{56458FA7-7268-422F-ABD5-9ABAFDB5319C}"/>
                  </a:ext>
                </a:extLst>
              </p:cNvPr>
              <p:cNvSpPr>
                <a:spLocks noRot="1" noChangeAspect="1" noMove="1" noResize="1" noEditPoints="1" noAdjustHandles="1" noChangeArrowheads="1" noChangeShapeType="1" noTextEdit="1"/>
              </p:cNvSpPr>
              <p:nvPr/>
            </p:nvSpPr>
            <p:spPr>
              <a:xfrm>
                <a:off x="675071" y="3841507"/>
                <a:ext cx="8632825" cy="574370"/>
              </a:xfrm>
              <a:prstGeom prst="rect">
                <a:avLst/>
              </a:prstGeom>
              <a:blipFill>
                <a:blip r:embed="rId5"/>
                <a:stretch>
                  <a:fillRect l="-7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12">
                <a:extLst>
                  <a:ext uri="{FF2B5EF4-FFF2-40B4-BE49-F238E27FC236}">
                    <a16:creationId xmlns:a16="http://schemas.microsoft.com/office/drawing/2014/main" id="{AA111541-5839-4747-94EC-0415D177E0AB}"/>
                  </a:ext>
                </a:extLst>
              </p:cNvPr>
              <p:cNvSpPr/>
              <p:nvPr/>
            </p:nvSpPr>
            <p:spPr>
              <a:xfrm>
                <a:off x="837793" y="2713633"/>
                <a:ext cx="3265729" cy="10712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Aft>
                    <a:spcPts val="8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Giá trị kỳ vọng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r>
                      <a:rPr lang="en-US" altLang="ko-KR"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𝐸</m:t>
                    </m:r>
                    <m:d>
                      <m:dPr>
                        <m:begChr m:val="["/>
                        <m:endChr m:val="]"/>
                        <m:ctrlPr>
                          <a:rPr lang="en-US" altLang="ko-KR"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dPr>
                      <m:e>
                        <m:acc>
                          <m:accPr>
                            <m:chr m:val="̂"/>
                            <m:ctrlPr>
                              <a:rPr lang="ko-KR" altLang="en-US"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accPr>
                          <m:e>
                            <m:r>
                              <a:rPr lang="en-US" altLang="ko-KR"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𝑃</m:t>
                            </m:r>
                            <m:r>
                              <a:rPr lang="en-US" altLang="ko-KR"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e>
                        </m:acc>
                      </m:e>
                    </m:d>
                    <m:r>
                      <a:rPr lang="en-US" altLang="ko-KR"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𝑝</m:t>
                    </m:r>
                  </m:oMath>
                </a14:m>
                <a:endParaRPr lang="ko-KR" altLang="en-US" dirty="0">
                  <a:solidFill>
                    <a:schemeClr val="tx1">
                      <a:lumMod val="85000"/>
                      <a:lumOff val="15000"/>
                    </a:schemeClr>
                  </a:solidFill>
                  <a:latin typeface="SamsungOne-400" panose="020B0503030303020204" pitchFamily="34" charset="0"/>
                  <a:ea typeface="SamsungOne-400" panose="020B0503030303020204" pitchFamily="34" charset="0"/>
                </a:endParaRPr>
              </a:p>
              <a:p>
                <a:pPr>
                  <a:spcAft>
                    <a:spcPts val="8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b)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Sai số chuẩn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sSub>
                      <m:sSubPr>
                        <m:ctrlPr>
                          <a:rPr lang="en-US" altLang="ko-KR"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ko-KR" altLang="en-US"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𝜎</m:t>
                        </m:r>
                      </m:e>
                      <m:sub>
                        <m:acc>
                          <m:accPr>
                            <m:chr m:val="̂"/>
                            <m:ctrlPr>
                              <a:rPr lang="ko-KR" altLang="en-US"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accPr>
                          <m:e>
                            <m:r>
                              <a:rPr lang="en-US" altLang="ko-KR"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𝑃</m:t>
                            </m:r>
                            <m:r>
                              <a:rPr lang="en-US" altLang="ko-KR"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e>
                        </m:acc>
                      </m:sub>
                    </m:sSub>
                    <m:r>
                      <a:rPr lang="en-US" altLang="ko-KR"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f>
                      <m:fPr>
                        <m:ctrlPr>
                          <a:rPr lang="en-US" altLang="ko-KR"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ko-KR" altLang="en-US"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𝜎</m:t>
                        </m:r>
                      </m:num>
                      <m:den>
                        <m:rad>
                          <m:radPr>
                            <m:degHide m:val="on"/>
                            <m:ctrlPr>
                              <a:rPr lang="en-US" altLang="ko-KR"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radPr>
                          <m:deg/>
                          <m:e>
                            <m:r>
                              <a:rPr lang="en-US" altLang="ko-KR"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𝑛</m:t>
                            </m:r>
                          </m:e>
                        </m:rad>
                      </m:den>
                    </m:f>
                    <m:r>
                      <a:rPr lang="en-US" altLang="ko-KR"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ad>
                      <m:radPr>
                        <m:degHide m:val="on"/>
                        <m:ctrlPr>
                          <a:rPr lang="en-US" altLang="ko-KR"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radPr>
                      <m:deg/>
                      <m:e>
                        <m:f>
                          <m:fPr>
                            <m:ctrlPr>
                              <a:rPr lang="en-US" altLang="ko-KR"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𝑝</m:t>
                            </m:r>
                            <m:r>
                              <a:rPr lang="en-US" altLang="ko-KR"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r>
                              <a:rPr lang="en-US" altLang="ko-KR"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𝑝</m:t>
                            </m:r>
                            <m:r>
                              <a:rPr lang="en-US" altLang="ko-KR"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num>
                          <m:den>
                            <m:r>
                              <a:rPr lang="en-US" altLang="ko-KR"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𝑛</m:t>
                            </m:r>
                          </m:den>
                        </m:f>
                      </m:e>
                    </m:rad>
                  </m:oMath>
                </a14:m>
                <a:endParaRPr lang="ko-KR" altLang="en-US" sz="1600" dirty="0">
                  <a:solidFill>
                    <a:schemeClr val="tx1">
                      <a:lumMod val="85000"/>
                      <a:lumOff val="15000"/>
                    </a:schemeClr>
                  </a:solidFill>
                  <a:latin typeface="SamsungOne-400" panose="020B0503030303020204" pitchFamily="34" charset="0"/>
                  <a:ea typeface="SamsungOne-400" panose="020B0503030303020204" pitchFamily="34" charset="0"/>
                </a:endParaRPr>
              </a:p>
            </p:txBody>
          </p:sp>
        </mc:Choice>
        <mc:Fallback xmlns="">
          <p:sp>
            <p:nvSpPr>
              <p:cNvPr id="8" name="Rectangle 12">
                <a:extLst>
                  <a:ext uri="{FF2B5EF4-FFF2-40B4-BE49-F238E27FC236}">
                    <a16:creationId xmlns:a16="http://schemas.microsoft.com/office/drawing/2014/main" id="{AA111541-5839-4747-94EC-0415D177E0AB}"/>
                  </a:ext>
                </a:extLst>
              </p:cNvPr>
              <p:cNvSpPr>
                <a:spLocks noRot="1" noChangeAspect="1" noMove="1" noResize="1" noEditPoints="1" noAdjustHandles="1" noChangeArrowheads="1" noChangeShapeType="1" noTextEdit="1"/>
              </p:cNvSpPr>
              <p:nvPr/>
            </p:nvSpPr>
            <p:spPr>
              <a:xfrm>
                <a:off x="837793" y="2713633"/>
                <a:ext cx="3265729" cy="1071255"/>
              </a:xfrm>
              <a:prstGeom prst="rect">
                <a:avLst/>
              </a:prstGeom>
              <a:blipFill>
                <a:blip r:embed="rId6"/>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6836749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Định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lý</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giới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hạn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tâm</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03</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8FB43CF1-D7F9-4409-90B6-EA83AD95868D}"/>
                  </a:ext>
                </a:extLst>
              </p:cNvPr>
              <p:cNvSpPr/>
              <p:nvPr/>
            </p:nvSpPr>
            <p:spPr>
              <a:xfrm>
                <a:off x="675071" y="1700808"/>
                <a:ext cx="8632825" cy="9912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Hãy xét hai quần thể. Các mẫu có kích thước là </a:t>
                </a:r>
                <a14:m>
                  <m:oMath xmlns:m="http://schemas.openxmlformats.org/officeDocument/2006/math">
                    <m:sSub>
                      <m:sSubPr>
                        <m:ctrlPr>
                          <a:rPr lang="en-US" altLang="ko-KR" sz="1400" i="1" smtClean="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𝑛</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sub>
                    </m:sSub>
                  </m:oMath>
                </a14:m>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và </a:t>
                </a:r>
                <a14:m>
                  <m:oMath xmlns:m="http://schemas.openxmlformats.org/officeDocument/2006/math">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𝑛</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sub>
                    </m:sSub>
                  </m:oMath>
                </a14:m>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được chọn từ mỗi quần thể.</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Sau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sự</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chênh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lệch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về</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số</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trung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bình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mẫu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p>
              <a:p>
                <a:pPr marL="177800">
                  <a:spcAft>
                    <a:spcPts val="800"/>
                  </a:spcAft>
                  <a:buClr>
                    <a:srgbClr val="193EB0"/>
                  </a:buClr>
                </a:pP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mc:Choice>
        <mc:Fallback xmlns="">
          <p:sp>
            <p:nvSpPr>
              <p:cNvPr id="15" name="직사각형 14">
                <a:extLst>
                  <a:ext uri="{FF2B5EF4-FFF2-40B4-BE49-F238E27FC236}">
                    <a16:creationId xmlns:a16="http://schemas.microsoft.com/office/drawing/2014/main" id="{8FB43CF1-D7F9-4409-90B6-EA83AD95868D}"/>
                  </a:ext>
                </a:extLst>
              </p:cNvPr>
              <p:cNvSpPr>
                <a:spLocks noRot="1" noChangeAspect="1" noMove="1" noResize="1" noEditPoints="1" noAdjustHandles="1" noChangeArrowheads="1" noChangeShapeType="1" noTextEdit="1"/>
              </p:cNvSpPr>
              <p:nvPr/>
            </p:nvSpPr>
            <p:spPr>
              <a:xfrm>
                <a:off x="675071" y="1700808"/>
                <a:ext cx="8632825" cy="991279"/>
              </a:xfrm>
              <a:prstGeom prst="rect">
                <a:avLst/>
              </a:prstGeom>
              <a:blipFill>
                <a:blip r:embed="rId3"/>
                <a:stretch>
                  <a:fillRect l="-71"/>
                </a:stretch>
              </a:blipFill>
              <a:ln>
                <a:noFill/>
              </a:ln>
            </p:spPr>
            <p:txBody>
              <a:bodyPr/>
              <a:lstStyle/>
              <a:p>
                <a:r>
                  <a:rPr lang="en-US">
                    <a:noFill/>
                  </a:rPr>
                  <a:t> </a:t>
                </a:r>
              </a:p>
            </p:txBody>
          </p:sp>
        </mc:Fallback>
      </mc:AlternateContent>
      <p:sp>
        <p:nvSpPr>
          <p:cNvPr id="9" name="직사각형 8">
            <a:extLst>
              <a:ext uri="{FF2B5EF4-FFF2-40B4-BE49-F238E27FC236}">
                <a16:creationId xmlns:a16="http://schemas.microsoft.com/office/drawing/2014/main" id="{1C3B1A68-5D25-4662-A20F-441ABBC9DC2B}"/>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Phân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phối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chênh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lệch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mẫu</a:t>
            </a:r>
            <a:r>
              <a:rPr lang="en-US" altLang="ko-KR" sz="1400" dirty="0">
                <a:solidFill>
                  <a:schemeClr val="tx1"/>
                </a:solidFill>
                <a:latin typeface="SamsungOne-400" panose="020B0503030303020204" pitchFamily="34" charset="0"/>
                <a:ea typeface="SamsungOne-400" panose="020B0503030303020204" pitchFamily="34" charset="0"/>
              </a:rPr>
              <a:t>:</a:t>
            </a:r>
          </a:p>
        </p:txBody>
      </p:sp>
      <mc:AlternateContent xmlns:mc="http://schemas.openxmlformats.org/markup-compatibility/2006" xmlns:a14="http://schemas.microsoft.com/office/drawing/2010/main">
        <mc:Choice Requires="a14">
          <p:sp>
            <p:nvSpPr>
              <p:cNvPr id="7" name="직사각형 6">
                <a:extLst>
                  <a:ext uri="{FF2B5EF4-FFF2-40B4-BE49-F238E27FC236}">
                    <a16:creationId xmlns:a16="http://schemas.microsoft.com/office/drawing/2014/main" id="{1A31D3B7-1967-4008-B462-8CD4CE0BEE18}"/>
                  </a:ext>
                </a:extLst>
              </p:cNvPr>
              <p:cNvSpPr/>
              <p:nvPr/>
            </p:nvSpPr>
            <p:spPr>
              <a:xfrm>
                <a:off x="675071" y="3425108"/>
                <a:ext cx="8632825" cy="5928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Khi </a:t>
                </a:r>
                <a14:m>
                  <m:oMath xmlns:m="http://schemas.openxmlformats.org/officeDocument/2006/math">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𝑛</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sub>
                    </m:sSub>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𝑛</m:t>
                        </m:r>
                      </m:e>
                      <m:sub>
                        <m:r>
                          <a:rPr lang="vi-VN"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sub>
                    </m:sSub>
                  </m:oMath>
                </a14:m>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đủ</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lớn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áp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định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lý</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trung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tâm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fPr>
                      <m:num>
                        <m:acc>
                          <m:accPr>
                            <m: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accPr>
                          <m:e>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𝑋</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sub>
                            </m:sSub>
                          </m:e>
                        </m:acc>
                        <m:r>
                          <a:rPr lang="en-US" altLang="ko-KR" sz="1600" i="1" smtClean="0">
                            <a:solidFill>
                              <a:srgbClr val="0070C0"/>
                            </a:solidFill>
                            <a:latin typeface="Cambria Math" panose="02040503050406030204" pitchFamily="18" charset="0"/>
                            <a:cs typeface="Times New Roman" panose="02020603050405020304" pitchFamily="18" charset="0"/>
                          </a:rPr>
                          <m:t>−</m:t>
                        </m:r>
                        <m:acc>
                          <m:accPr>
                            <m: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accPr>
                          <m:e>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𝑋</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sub>
                            </m:sSub>
                          </m:e>
                        </m:acc>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dPr>
                          <m:e>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𝜇</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sub>
                            </m:sSub>
                            <m:r>
                              <a:rPr lang="en-US" altLang="ko-KR" sz="1600" i="1" smtClean="0">
                                <a:solidFill>
                                  <a:srgbClr val="0070C0"/>
                                </a:solidFill>
                                <a:latin typeface="Cambria Math" panose="02040503050406030204" pitchFamily="18" charset="0"/>
                                <a:cs typeface="Times New Roman" panose="02020603050405020304" pitchFamily="18" charset="0"/>
                                <a:sym typeface="Symbol" panose="05050102010706020507" pitchFamily="18" charset="2"/>
                              </a:rPr>
                              <m:t>−</m:t>
                            </m:r>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𝜇</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sub>
                            </m:sSub>
                          </m:e>
                        </m:d>
                      </m:num>
                      <m:den>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𝜎</m:t>
                            </m:r>
                          </m:e>
                          <m:sub>
                            <m:acc>
                              <m:accPr>
                                <m: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accPr>
                              <m:e>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𝑋</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sub>
                                </m:sSub>
                              </m:e>
                            </m:acc>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acc>
                              <m:accPr>
                                <m: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accPr>
                              <m:e>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𝑋</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sub>
                                </m:sSub>
                              </m:e>
                            </m:acc>
                          </m:sub>
                        </m:sSub>
                      </m:den>
                    </m:f>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𝑁</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(0,1)</m:t>
                    </m:r>
                  </m:oMath>
                </a14:m>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mc:Choice>
        <mc:Fallback xmlns="">
          <p:sp>
            <p:nvSpPr>
              <p:cNvPr id="7" name="직사각형 6">
                <a:extLst>
                  <a:ext uri="{FF2B5EF4-FFF2-40B4-BE49-F238E27FC236}">
                    <a16:creationId xmlns:a16="http://schemas.microsoft.com/office/drawing/2014/main" id="{1A31D3B7-1967-4008-B462-8CD4CE0BEE18}"/>
                  </a:ext>
                </a:extLst>
              </p:cNvPr>
              <p:cNvSpPr>
                <a:spLocks noRot="1" noChangeAspect="1" noMove="1" noResize="1" noEditPoints="1" noAdjustHandles="1" noChangeArrowheads="1" noChangeShapeType="1" noTextEdit="1"/>
              </p:cNvSpPr>
              <p:nvPr/>
            </p:nvSpPr>
            <p:spPr>
              <a:xfrm>
                <a:off x="675071" y="3425108"/>
                <a:ext cx="8632825" cy="592836"/>
              </a:xfrm>
              <a:prstGeom prst="rect">
                <a:avLst/>
              </a:prstGeom>
              <a:blipFill>
                <a:blip r:embed="rId5"/>
                <a:stretch>
                  <a:fillRect l="-7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12">
                <a:extLst>
                  <a:ext uri="{FF2B5EF4-FFF2-40B4-BE49-F238E27FC236}">
                    <a16:creationId xmlns:a16="http://schemas.microsoft.com/office/drawing/2014/main" id="{EC817538-BA88-4928-A35F-92C971CB05F5}"/>
                  </a:ext>
                </a:extLst>
              </p:cNvPr>
              <p:cNvSpPr/>
              <p:nvPr/>
            </p:nvSpPr>
            <p:spPr>
              <a:xfrm>
                <a:off x="837793" y="2387827"/>
                <a:ext cx="4954846" cy="9591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Aft>
                    <a:spcPts val="800"/>
                  </a:spcAft>
                  <a:buClr>
                    <a:srgbClr val="193EB0"/>
                  </a:buClr>
                </a:pP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a)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Giá</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trị</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kỳ</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vọng</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𝐸</m:t>
                    </m:r>
                    <m:d>
                      <m:dPr>
                        <m:begChr m:val="["/>
                        <m:end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dPr>
                      <m:e>
                        <m:acc>
                          <m:accPr>
                            <m: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accPr>
                          <m:e>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𝑋</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sub>
                            </m:sSub>
                          </m:e>
                        </m:acc>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acc>
                          <m:accPr>
                            <m: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accPr>
                          <m:e>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𝑋</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sub>
                            </m:sSub>
                          </m:e>
                        </m:acc>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𝐸</m:t>
                    </m:r>
                    <m:d>
                      <m:dPr>
                        <m:begChr m:val="["/>
                        <m:end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dPr>
                      <m:e>
                        <m:acc>
                          <m:accPr>
                            <m: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accPr>
                          <m:e>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𝑋</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sub>
                            </m:sSub>
                          </m:e>
                        </m:acc>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𝐸</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acc>
                          <m:accPr>
                            <m: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accPr>
                          <m:e>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𝑋</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sub>
                            </m:sSub>
                          </m:e>
                        </m:acc>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𝜇</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sub>
                    </m:s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𝜇</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sub>
                    </m:sSub>
                  </m:oMath>
                </a14:m>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a:p>
                <a:pPr>
                  <a:spcAft>
                    <a:spcPts val="800"/>
                  </a:spcAft>
                  <a:buClr>
                    <a:srgbClr val="193EB0"/>
                  </a:buClr>
                </a:pP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b) Sai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số</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chuẩn</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𝜎</m:t>
                        </m:r>
                      </m:e>
                      <m:sub>
                        <m:acc>
                          <m:accPr>
                            <m: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accPr>
                          <m:e>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𝑋</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sub>
                            </m:sSub>
                          </m:e>
                        </m:acc>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acc>
                          <m:accPr>
                            <m: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accPr>
                          <m:e>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𝑋</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sub>
                            </m:sSub>
                          </m:e>
                        </m:acc>
                      </m:sub>
                    </m:s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ad>
                      <m:radPr>
                        <m:degHide m:val="on"/>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radPr>
                      <m:deg/>
                      <m:e>
                        <m:sSubSup>
                          <m:sSubSup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SupPr>
                          <m:e>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𝜎</m:t>
                            </m:r>
                          </m:e>
                          <m:sub>
                            <m:acc>
                              <m:accPr>
                                <m: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accPr>
                              <m:e>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𝑋</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sub>
                                </m:sSub>
                              </m:e>
                            </m:acc>
                          </m:sub>
                          <m: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sup>
                        </m:sSub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sSubSup>
                          <m:sSubSup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SupPr>
                          <m:e>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𝜎</m:t>
                            </m:r>
                          </m:e>
                          <m:sub>
                            <m:acc>
                              <m:accPr>
                                <m: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accPr>
                              <m:e>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𝑋</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sub>
                                </m:sSub>
                              </m:e>
                            </m:acc>
                          </m:sub>
                          <m: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sup>
                        </m:sSubSup>
                      </m:e>
                    </m:ra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ad>
                      <m:radPr>
                        <m:degHide m:val="on"/>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radPr>
                      <m:deg/>
                      <m:e>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sSubSup>
                              <m:sSubSup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SupPr>
                              <m:e>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𝜎</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sub>
                              <m: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sup>
                            </m:sSubSup>
                          </m:num>
                          <m:den>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𝑛</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sub>
                            </m:sSub>
                          </m:den>
                        </m:f>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sSubSup>
                              <m:sSubSup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SupPr>
                              <m:e>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𝜎</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sub>
                              <m: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sup>
                            </m:sSubSup>
                          </m:num>
                          <m:den>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𝑛</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sub>
                            </m:sSub>
                          </m:den>
                        </m:f>
                      </m:e>
                    </m:rad>
                  </m:oMath>
                </a14:m>
                <a:endParaRPr lang="ko-KR" altLang="en-US" sz="1600" dirty="0">
                  <a:solidFill>
                    <a:schemeClr val="tx1">
                      <a:lumMod val="85000"/>
                      <a:lumOff val="15000"/>
                    </a:schemeClr>
                  </a:solidFill>
                  <a:latin typeface="SamsungOne-400" panose="020B0503030303020204" pitchFamily="34" charset="0"/>
                  <a:ea typeface="SamsungOne-400" panose="020B0503030303020204" pitchFamily="34" charset="0"/>
                </a:endParaRPr>
              </a:p>
            </p:txBody>
          </p:sp>
        </mc:Choice>
        <mc:Fallback xmlns="">
          <p:sp>
            <p:nvSpPr>
              <p:cNvPr id="8" name="Rectangle 12">
                <a:extLst>
                  <a:ext uri="{FF2B5EF4-FFF2-40B4-BE49-F238E27FC236}">
                    <a16:creationId xmlns:a16="http://schemas.microsoft.com/office/drawing/2014/main" id="{EC817538-BA88-4928-A35F-92C971CB05F5}"/>
                  </a:ext>
                </a:extLst>
              </p:cNvPr>
              <p:cNvSpPr>
                <a:spLocks noRot="1" noChangeAspect="1" noMove="1" noResize="1" noEditPoints="1" noAdjustHandles="1" noChangeArrowheads="1" noChangeShapeType="1" noTextEdit="1"/>
              </p:cNvSpPr>
              <p:nvPr/>
            </p:nvSpPr>
            <p:spPr>
              <a:xfrm>
                <a:off x="837793" y="2387827"/>
                <a:ext cx="4954846" cy="959109"/>
              </a:xfrm>
              <a:prstGeom prst="rect">
                <a:avLst/>
              </a:prstGeom>
              <a:blipFill>
                <a:blip r:embed="rId6"/>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08771402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Định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lý</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giới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hạn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trung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tâm</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03</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mc:AlternateContent xmlns:mc="http://schemas.openxmlformats.org/markup-compatibility/2006" xmlns:a14="http://schemas.microsoft.com/office/drawing/2010/main">
        <mc:Choice Requires="a14">
          <p:graphicFrame>
            <p:nvGraphicFramePr>
              <p:cNvPr id="9" name="Table 2">
                <a:extLst>
                  <a:ext uri="{FF2B5EF4-FFF2-40B4-BE49-F238E27FC236}">
                    <a16:creationId xmlns:a16="http://schemas.microsoft.com/office/drawing/2014/main" id="{D472E671-126E-467F-B172-B2E58E6D3DC2}"/>
                  </a:ext>
                </a:extLst>
              </p:cNvPr>
              <p:cNvGraphicFramePr>
                <a:graphicFrameLocks noGrp="1"/>
              </p:cNvGraphicFramePr>
              <p:nvPr>
                <p:extLst>
                  <p:ext uri="{D42A27DB-BD31-4B8C-83A1-F6EECF244321}">
                    <p14:modId xmlns:p14="http://schemas.microsoft.com/office/powerpoint/2010/main" val="3121621305"/>
                  </p:ext>
                </p:extLst>
              </p:nvPr>
            </p:nvGraphicFramePr>
            <p:xfrm>
              <a:off x="711199" y="1772816"/>
              <a:ext cx="8632825" cy="4248470"/>
            </p:xfrm>
            <a:graphic>
              <a:graphicData uri="http://schemas.openxmlformats.org/drawingml/2006/table">
                <a:tbl>
                  <a:tblPr firstRow="1" bandRow="1">
                    <a:tableStyleId>{5940675A-B579-460E-94D1-54222C63F5DA}</a:tableStyleId>
                  </a:tblPr>
                  <a:tblGrid>
                    <a:gridCol w="1736002">
                      <a:extLst>
                        <a:ext uri="{9D8B030D-6E8A-4147-A177-3AD203B41FA5}">
                          <a16:colId xmlns:a16="http://schemas.microsoft.com/office/drawing/2014/main" val="20000"/>
                        </a:ext>
                      </a:extLst>
                    </a:gridCol>
                    <a:gridCol w="1334224">
                      <a:extLst>
                        <a:ext uri="{9D8B030D-6E8A-4147-A177-3AD203B41FA5}">
                          <a16:colId xmlns:a16="http://schemas.microsoft.com/office/drawing/2014/main" val="20001"/>
                        </a:ext>
                      </a:extLst>
                    </a:gridCol>
                    <a:gridCol w="5562599">
                      <a:extLst>
                        <a:ext uri="{9D8B030D-6E8A-4147-A177-3AD203B41FA5}">
                          <a16:colId xmlns:a16="http://schemas.microsoft.com/office/drawing/2014/main" val="20002"/>
                        </a:ext>
                      </a:extLst>
                    </a:gridCol>
                  </a:tblGrid>
                  <a:tr h="279012">
                    <a:tc>
                      <a:txBody>
                        <a:bodyPr/>
                        <a:lstStyle/>
                        <a:p>
                          <a:pPr marL="0" algn="ctr" defTabSz="914400" rtl="0" eaLnBrk="1" latinLnBrk="1" hangingPunct="1"/>
                          <a:r>
                            <a:rPr lang="en-US" sz="1200" b="1" kern="1200" dirty="0" err="1">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Thống</a:t>
                          </a:r>
                          <a:r>
                            <a:rPr lang="en-US" sz="1200" b="1"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1" kern="1200" dirty="0" err="1">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kê</a:t>
                          </a:r>
                          <a:endParaRPr lang="en-US" sz="1200" b="1"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1" hangingPunct="1"/>
                          <a:r>
                            <a:rPr lang="vi-VN" sz="1200" b="1"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Sai số chuẩn</a:t>
                          </a:r>
                          <a:endParaRPr lang="en-US" sz="1200" b="1"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1" hangingPunct="1"/>
                          <a:r>
                            <a:rPr lang="vi-VN" sz="1200" b="1"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Giải thích</a:t>
                          </a:r>
                          <a:endParaRPr lang="en-US" sz="1200" b="1"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433462">
                    <a:tc>
                      <a:txBody>
                        <a:bodyPr/>
                        <a:lstStyle/>
                        <a:p>
                          <a:pPr marL="0" algn="ctr" defTabSz="914400" rtl="0" eaLnBrk="1" latinLnBrk="1" hangingPunct="1">
                            <a:lnSpc>
                              <a:spcPct val="100000"/>
                            </a:lnSpc>
                          </a:pPr>
                          <a:r>
                            <a:rPr lang="vi-VN"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Trung bình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1" hangingPunct="1">
                            <a:lnSpc>
                              <a:spcPct val="100000"/>
                            </a:lnSpc>
                          </a:pPr>
                          <a14:m>
                            <m:oMathPara xmlns:m="http://schemas.openxmlformats.org/officeDocument/2006/math">
                              <m:oMathParaPr>
                                <m:jc m:val="centerGroup"/>
                              </m:oMathParaPr>
                              <m:oMath xmlns:m="http://schemas.openxmlformats.org/officeDocument/2006/math">
                                <m:f>
                                  <m:fPr>
                                    <m:ctrlP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ctrlPr>
                                  </m:fPr>
                                  <m:num>
                                    <m:r>
                                      <a:rPr lang="ko-KR" altLang="en-US" sz="1400" b="0" i="1" kern="120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𝜎</m:t>
                                    </m:r>
                                  </m:num>
                                  <m:den>
                                    <m:rad>
                                      <m:radPr>
                                        <m:degHide m:val="on"/>
                                        <m:ctrlPr>
                                          <a:rPr lang="en-US" altLang="ko-KR" sz="1400" b="0" i="1" kern="120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ctrlPr>
                                      </m:radPr>
                                      <m:deg/>
                                      <m:e>
                                        <m:r>
                                          <a:rPr lang="en-US" altLang="ko-KR" sz="1400" b="0" i="1" kern="120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𝑛</m:t>
                                        </m:r>
                                      </m:e>
                                    </m:rad>
                                  </m:den>
                                </m:f>
                              </m:oMath>
                            </m:oMathPara>
                          </a14:m>
                          <a:endParaRPr lang="en-US" sz="1400" b="0" i="1" kern="1200" dirty="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Khi</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14:m>
                            <m:oMath xmlns:m="http://schemas.openxmlformats.org/officeDocument/2006/math">
                              <m:r>
                                <a:rPr lang="en-US" sz="13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400" panose="020B0503030303020204" pitchFamily="34" charset="0"/>
                                  <a:cs typeface="Times New Roman" panose="02020603050405020304" pitchFamily="18" charset="0"/>
                                </a:rPr>
                                <m:t>𝑛</m:t>
                              </m:r>
                              <m:r>
                                <a:rPr lang="en-US" sz="13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400" panose="020B0503030303020204" pitchFamily="34" charset="0"/>
                                  <a:cs typeface="Times New Roman" panose="02020603050405020304" pitchFamily="18" charset="0"/>
                                </a:rPr>
                                <m:t>≥30</m:t>
                              </m:r>
                            </m:oMath>
                          </a14:m>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số trung bình của mẫu gần như tuân theo Phân phối chuẩn</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676675">
                    <a:tc>
                      <a:txBody>
                        <a:bodyPr/>
                        <a:lstStyle/>
                        <a:p>
                          <a:pPr marL="0" algn="ctr" defTabSz="914400" rtl="0" eaLnBrk="1" latinLnBrk="1" hangingPunct="1">
                            <a:lnSpc>
                              <a:spcPct val="100000"/>
                            </a:lnSpc>
                          </a:pPr>
                          <a:r>
                            <a:rPr lang="vi-VN"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Tỉ lệ</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1" hangingPunct="1">
                            <a:lnSpc>
                              <a:spcPct val="100000"/>
                            </a:lnSpc>
                          </a:pPr>
                          <a14:m>
                            <m:oMathPara xmlns:m="http://schemas.openxmlformats.org/officeDocument/2006/math">
                              <m:oMathParaPr>
                                <m:jc m:val="centerGroup"/>
                              </m:oMathParaPr>
                              <m:oMath xmlns:m="http://schemas.openxmlformats.org/officeDocument/2006/math">
                                <m:rad>
                                  <m:radPr>
                                    <m:degHide m:val="on"/>
                                    <m:ctrlP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ctrlPr>
                                  </m:radPr>
                                  <m:deg/>
                                  <m:e>
                                    <m:f>
                                      <m:fPr>
                                        <m:ctrlP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ctrlPr>
                                      </m:fPr>
                                      <m:num>
                                        <m: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𝑝</m:t>
                                        </m:r>
                                        <m: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(1−</m:t>
                                        </m:r>
                                        <m: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𝑝</m:t>
                                        </m:r>
                                        <m: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m:t>
                                        </m:r>
                                      </m:num>
                                      <m:den>
                                        <m: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𝑛</m:t>
                                        </m:r>
                                      </m:den>
                                    </m:f>
                                  </m:e>
                                </m:rad>
                              </m:oMath>
                            </m:oMathPara>
                          </a14:m>
                          <a:endParaRPr lang="en-US" sz="1400" b="0" i="1" kern="1200" dirty="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1" hangingPunct="1">
                            <a:lnSpc>
                              <a:spcPct val="100000"/>
                            </a:lnSpc>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Khi</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14:m>
                            <m:oMath xmlns:m="http://schemas.openxmlformats.org/officeDocument/2006/math">
                              <m:r>
                                <a:rPr lang="en-US" altLang="ko-KR" sz="1300" b="0" kern="1200" dirty="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400" panose="020B0503030303020204" pitchFamily="34" charset="0"/>
                                  <a:cs typeface="Times New Roman" panose="02020603050405020304" pitchFamily="18" charset="0"/>
                                </a:rPr>
                                <m:t>𝑛</m:t>
                              </m:r>
                              <m:r>
                                <a:rPr lang="en-US" altLang="ko-KR" sz="1300" b="0" kern="1200" dirty="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400" panose="020B0503030303020204" pitchFamily="34" charset="0"/>
                                  <a:cs typeface="Times New Roman" panose="02020603050405020304" pitchFamily="18" charset="0"/>
                                </a:rPr>
                                <m:t> </m:t>
                              </m:r>
                              <m:r>
                                <a:rPr lang="en-US" altLang="ko-KR" sz="1300" b="0" kern="1200" dirty="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400" panose="020B0503030303020204" pitchFamily="34" charset="0"/>
                                  <a:cs typeface="Times New Roman" panose="02020603050405020304" pitchFamily="18" charset="0"/>
                                </a:rPr>
                                <m:t>𝑝</m:t>
                              </m:r>
                              <m:r>
                                <a:rPr lang="en-US" altLang="ko-KR" sz="1300" b="0" kern="1200" dirty="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400" panose="020B0503030303020204" pitchFamily="34" charset="0"/>
                                  <a:cs typeface="Times New Roman" panose="02020603050405020304" pitchFamily="18" charset="0"/>
                                </a:rPr>
                                <m:t>&gt;10 </m:t>
                              </m:r>
                            </m:oMath>
                          </a14:m>
                          <a:r>
                            <a:rPr lang="vi-VN" altLang="ko-KR" sz="1300" b="1" kern="1200" dirty="0">
                              <a:solidFill>
                                <a:srgbClr val="0070C0"/>
                              </a:solidFill>
                              <a:latin typeface="SamsungOne-400" panose="020B0503030303020204" pitchFamily="34" charset="0"/>
                              <a:ea typeface="SamsungOne-400" panose="020B0503030303020204" pitchFamily="34" charset="0"/>
                              <a:cs typeface="Times New Roman" panose="02020603050405020304" pitchFamily="18" charset="0"/>
                            </a:rPr>
                            <a:t>và</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14:m>
                            <m:oMath xmlns:m="http://schemas.openxmlformats.org/officeDocument/2006/math">
                              <m:r>
                                <a:rPr lang="en-US" altLang="ko-KR" sz="1300" b="0" kern="1200" dirty="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400" panose="020B0503030303020204" pitchFamily="34" charset="0"/>
                                  <a:cs typeface="Times New Roman" panose="02020603050405020304" pitchFamily="18" charset="0"/>
                                </a:rPr>
                                <m:t>𝑛</m:t>
                              </m:r>
                              <m:r>
                                <a:rPr lang="en-US" altLang="ko-KR" sz="1300" b="0" kern="1200" dirty="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400" panose="020B0503030303020204" pitchFamily="34" charset="0"/>
                                  <a:cs typeface="Times New Roman" panose="02020603050405020304" pitchFamily="18" charset="0"/>
                                </a:rPr>
                                <m:t>(1−</m:t>
                              </m:r>
                              <m:r>
                                <a:rPr lang="en-US" altLang="ko-KR" sz="1300" b="0" kern="1200" dirty="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400" panose="020B0503030303020204" pitchFamily="34" charset="0"/>
                                  <a:cs typeface="Times New Roman" panose="02020603050405020304" pitchFamily="18" charset="0"/>
                                </a:rPr>
                                <m:t>𝑝</m:t>
                              </m:r>
                              <m:r>
                                <a:rPr lang="en-US" altLang="ko-KR" sz="1300" b="0" kern="1200" dirty="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400" panose="020B0503030303020204" pitchFamily="34" charset="0"/>
                                  <a:cs typeface="Times New Roman" panose="02020603050405020304" pitchFamily="18" charset="0"/>
                                </a:rPr>
                                <m:t>) &gt;10</m:t>
                              </m:r>
                            </m:oMath>
                          </a14:m>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vi-VN" sz="14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tỉ lệ mẫu gần như tuân theo Phân phối </a:t>
                          </a:r>
                        </a:p>
                        <a:p>
                          <a:pPr marL="0" algn="l" defTabSz="914400" rtl="0" eaLnBrk="1" latinLnBrk="1" hangingPunct="1">
                            <a:lnSpc>
                              <a:spcPct val="100000"/>
                            </a:lnSpc>
                          </a:pPr>
                          <a:r>
                            <a:rPr lang="vi-VN" sz="14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chuẩn.</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466045">
                    <a:tc>
                      <a:txBody>
                        <a:bodyPr/>
                        <a:lstStyle/>
                        <a:p>
                          <a:pPr marL="0" algn="ctr" defTabSz="914400" rtl="0" eaLnBrk="1" latinLnBrk="1" hangingPunct="1">
                            <a:lnSpc>
                              <a:spcPct val="100000"/>
                            </a:lnSpc>
                          </a:pPr>
                          <a:r>
                            <a:rPr lang="vi-VN"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Trung vị</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1" hangingPunct="1">
                            <a:lnSpc>
                              <a:spcPct val="100000"/>
                            </a:lnSpc>
                          </a:pPr>
                          <a14:m>
                            <m:oMathPara xmlns:m="http://schemas.openxmlformats.org/officeDocument/2006/math">
                              <m:oMathParaPr>
                                <m:jc m:val="centerGroup"/>
                              </m:oMathParaPr>
                              <m:oMath xmlns:m="http://schemas.openxmlformats.org/officeDocument/2006/math">
                                <m:r>
                                  <a:rPr 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𝜎</m:t>
                                </m:r>
                                <m:rad>
                                  <m:radPr>
                                    <m:degHide m:val="on"/>
                                    <m:ctrlPr>
                                      <a:rPr 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ctrlPr>
                                  </m:radPr>
                                  <m:deg/>
                                  <m:e>
                                    <m:f>
                                      <m:fPr>
                                        <m:ctrlPr>
                                          <a:rPr 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ctrlPr>
                                      </m:fPr>
                                      <m:num>
                                        <m:r>
                                          <a:rPr 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𝜋</m:t>
                                        </m:r>
                                      </m:num>
                                      <m:den>
                                        <m:r>
                                          <a:rPr 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2</m:t>
                                        </m:r>
                                        <m:r>
                                          <a:rPr 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𝑛</m:t>
                                        </m:r>
                                      </m:den>
                                    </m:f>
                                  </m:e>
                                </m:rad>
                              </m:oMath>
                            </m:oMathPara>
                          </a14:m>
                          <a:endParaRPr lang="en-US" sz="1400" b="0" i="1" kern="1200" dirty="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1" hangingPunct="1">
                            <a:lnSpc>
                              <a:spcPct val="100000"/>
                            </a:lnSpc>
                          </a:pPr>
                          <a:r>
                            <a:rPr lang="vi-VN"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Khi</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14:m>
                            <m:oMath xmlns:m="http://schemas.openxmlformats.org/officeDocument/2006/math">
                              <m:r>
                                <a:rPr lang="en-US" sz="13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400" panose="020B0503030303020204" pitchFamily="34" charset="0"/>
                                  <a:cs typeface="Times New Roman" panose="02020603050405020304" pitchFamily="18" charset="0"/>
                                </a:rPr>
                                <m:t>𝑛</m:t>
                              </m:r>
                              <m:r>
                                <a:rPr lang="en-US" sz="13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400" panose="020B0503030303020204" pitchFamily="34" charset="0"/>
                                  <a:cs typeface="Times New Roman" panose="02020603050405020304" pitchFamily="18" charset="0"/>
                                </a:rPr>
                                <m:t>≥30</m:t>
                              </m:r>
                            </m:oMath>
                          </a14:m>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số trung bình của mẫu gần như tuân theo Phân phối chuẩn</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784512">
                    <a:tc>
                      <a:txBody>
                        <a:bodyPr/>
                        <a:lstStyle/>
                        <a:p>
                          <a:pPr marL="0" algn="ctr" defTabSz="914400" rtl="0" eaLnBrk="1" latinLnBrk="1" hangingPunct="1">
                            <a:lnSpc>
                              <a:spcPct val="100000"/>
                            </a:lnSpc>
                          </a:pPr>
                          <a:r>
                            <a:rPr lang="vi-VN"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Độ lệch chuẩn</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400" rtl="0" eaLnBrk="1" latinLnBrk="1" hangingPunct="1">
                            <a:lnSpc>
                              <a:spcPct val="100000"/>
                            </a:lnSpc>
                          </a:pPr>
                          <a:r>
                            <a:rPr lang="en-US" altLang="ko-KR" sz="1400" b="0" i="0" kern="1200" dirty="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a:t>a)        </a:t>
                          </a:r>
                          <a14:m>
                            <m:oMath xmlns:m="http://schemas.openxmlformats.org/officeDocument/2006/math">
                              <m:f>
                                <m:fPr>
                                  <m:ctrlP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ctrlPr>
                                </m:fPr>
                                <m:num>
                                  <m:r>
                                    <a:rPr lang="ko-KR" altLang="en-US" sz="1400" b="0" i="1" kern="120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𝜎</m:t>
                                  </m:r>
                                </m:num>
                                <m:den>
                                  <m:rad>
                                    <m:radPr>
                                      <m:degHide m:val="on"/>
                                      <m:ctrlPr>
                                        <a:rPr lang="en-US" altLang="ko-KR" sz="1400" b="0" i="1" kern="120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ctrlPr>
                                    </m:radPr>
                                    <m:deg/>
                                    <m:e>
                                      <m: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2</m:t>
                                      </m:r>
                                      <m:r>
                                        <a:rPr lang="en-US" altLang="ko-KR" sz="1400" b="0" i="1" kern="120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𝑛</m:t>
                                      </m:r>
                                    </m:e>
                                  </m:rad>
                                </m:den>
                              </m:f>
                            </m:oMath>
                          </a14:m>
                          <a:endParaRPr lang="en-US" sz="1400" b="0" i="1" kern="1200" dirty="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endParaRPr>
                        </a:p>
                        <a:p>
                          <a:pPr marL="0" algn="l" defTabSz="914400" rtl="0" eaLnBrk="1" latinLnBrk="1" hangingPunct="1">
                            <a:lnSpc>
                              <a:spcPct val="100000"/>
                            </a:lnSpc>
                          </a:pPr>
                          <a:r>
                            <a:rPr lang="en-US" sz="1400" b="0" i="0" kern="1200" dirty="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a:t>b)    </a:t>
                          </a:r>
                          <a14:m>
                            <m:oMath xmlns:m="http://schemas.openxmlformats.org/officeDocument/2006/math">
                              <m:rad>
                                <m:radPr>
                                  <m:degHide m:val="on"/>
                                  <m:ctrlP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ctrlPr>
                                </m:radPr>
                                <m:deg/>
                                <m:e>
                                  <m:f>
                                    <m:fPr>
                                      <m:ctrlPr>
                                        <a:rPr lang="en-US" altLang="ko-KR" sz="1400" b="0" i="1" kern="120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ctrlPr>
                                    </m:fPr>
                                    <m:num>
                                      <m:sSub>
                                        <m:sSubPr>
                                          <m:ctrlP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ctrlPr>
                                        </m:sSubPr>
                                        <m:e>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𝜇</m:t>
                                          </m:r>
                                        </m:e>
                                        <m:sub>
                                          <m: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4</m:t>
                                          </m:r>
                                        </m:sub>
                                      </m:sSub>
                                      <m: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m:t>
                                      </m:r>
                                      <m:sSup>
                                        <m:sSupPr>
                                          <m:ctrlP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ctrlPr>
                                        </m:sSupPr>
                                        <m:e>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𝜎</m:t>
                                          </m:r>
                                        </m:e>
                                        <m:sup>
                                          <m: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4</m:t>
                                          </m:r>
                                        </m:sup>
                                      </m:sSup>
                                    </m:num>
                                    <m:den>
                                      <m: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4</m:t>
                                      </m:r>
                                      <m:r>
                                        <a:rPr lang="en-US" altLang="ko-KR" sz="1400" b="0" i="1" kern="120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𝑛</m:t>
                                      </m:r>
                                      <m:sSup>
                                        <m:sSupPr>
                                          <m:ctrlP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ctrlPr>
                                        </m:sSupPr>
                                        <m:e>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𝜎</m:t>
                                          </m:r>
                                        </m:e>
                                        <m:sup>
                                          <m: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2</m:t>
                                          </m:r>
                                        </m:sup>
                                      </m:sSup>
                                    </m:den>
                                  </m:f>
                                </m:e>
                              </m:rad>
                            </m:oMath>
                          </a14:m>
                          <a:endParaRPr lang="en-US" sz="1400" b="0" i="1" kern="1200" dirty="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1" hangingPunct="1">
                            <a:lnSpc>
                              <a:spcPct val="100000"/>
                            </a:lnSpc>
                            <a:spcAft>
                              <a:spcPts val="20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 Khi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quần</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thể</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tuân</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theo</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Phân</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phối</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chuẩn</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p>
                          <a:pPr marL="0" algn="l" defTabSz="914400" rtl="0" eaLnBrk="1" latinLnBrk="1" hangingPunct="1">
                            <a:lnSpc>
                              <a:spcPct val="100000"/>
                            </a:lnSpc>
                            <a:spcAft>
                              <a:spcPts val="20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b) Khi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quần</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thể</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không</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tuân</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theo</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Phân</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phối</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chuẩn</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L="72000" marR="7200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932089">
                    <a:tc>
                      <a:txBody>
                        <a:bodyPr/>
                        <a:lstStyle/>
                        <a:p>
                          <a:pPr marL="0" algn="ctr" defTabSz="914400" rtl="0" eaLnBrk="1" latinLnBrk="1" hangingPunct="1">
                            <a:lnSpc>
                              <a:spcPct val="100000"/>
                            </a:lnSpc>
                          </a:pPr>
                          <a:r>
                            <a:rPr lang="vi-VN"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Phương sai</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14400" rtl="0" eaLnBrk="1" latinLnBrk="1" hangingPunct="1">
                            <a:lnSpc>
                              <a:spcPct val="100000"/>
                            </a:lnSpc>
                          </a:pPr>
                          <a:r>
                            <a:rPr lang="en-US" altLang="ko-KR" sz="1400" b="0" i="0" kern="1200" dirty="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a:t>a)      </a:t>
                          </a:r>
                          <a14:m>
                            <m:oMath xmlns:m="http://schemas.openxmlformats.org/officeDocument/2006/math">
                              <m:sSup>
                                <m:sSupPr>
                                  <m:ctrlP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ctrlPr>
                                </m:sSupPr>
                                <m:e>
                                  <m:r>
                                    <a:rPr lang="ko-KR" altLang="en-US" sz="1400" b="0" i="1" kern="120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𝜎</m:t>
                                  </m:r>
                                </m:e>
                                <m:sup>
                                  <m:r>
                                    <a:rPr lang="en-US" altLang="ko-KR" sz="1400" b="0" i="1" kern="120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2</m:t>
                                  </m:r>
                                </m:sup>
                              </m:sSup>
                              <m:rad>
                                <m:radPr>
                                  <m:degHide m:val="on"/>
                                  <m:ctrlP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ctrlPr>
                                </m:radPr>
                                <m:deg/>
                                <m:e>
                                  <m:f>
                                    <m:fPr>
                                      <m:ctrlP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ctrlPr>
                                    </m:fPr>
                                    <m:num>
                                      <m: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2</m:t>
                                      </m:r>
                                    </m:num>
                                    <m:den>
                                      <m: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𝑛</m:t>
                                      </m:r>
                                    </m:den>
                                  </m:f>
                                </m:e>
                              </m:rad>
                            </m:oMath>
                          </a14:m>
                          <a:endParaRPr lang="en-US" sz="1400" b="0" i="1" kern="1200" dirty="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endParaRPr>
                        </a:p>
                        <a:p>
                          <a:pPr marL="0" algn="l" defTabSz="914400" rtl="0" eaLnBrk="1" latinLnBrk="1" hangingPunct="1">
                            <a:lnSpc>
                              <a:spcPct val="100000"/>
                            </a:lnSpc>
                          </a:pPr>
                          <a:r>
                            <a:rPr lang="en-US" sz="1400" b="0" i="0" kern="1200" dirty="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a:t>b)    </a:t>
                          </a:r>
                          <a14:m>
                            <m:oMath xmlns:m="http://schemas.openxmlformats.org/officeDocument/2006/math">
                              <m:rad>
                                <m:radPr>
                                  <m:degHide m:val="on"/>
                                  <m:ctrlP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ctrlPr>
                                </m:radPr>
                                <m:deg/>
                                <m:e>
                                  <m:f>
                                    <m:fPr>
                                      <m:ctrlPr>
                                        <a:rPr lang="en-US" altLang="ko-KR" sz="1400" b="0" i="1" kern="120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ctrlPr>
                                    </m:fPr>
                                    <m:num>
                                      <m:sSub>
                                        <m:sSubPr>
                                          <m:ctrlP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ctrlPr>
                                        </m:sSubPr>
                                        <m:e>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𝜇</m:t>
                                          </m:r>
                                        </m:e>
                                        <m:sub>
                                          <m: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4</m:t>
                                          </m:r>
                                        </m:sub>
                                      </m:sSub>
                                      <m: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m:t>
                                      </m:r>
                                      <m:sSup>
                                        <m:sSupPr>
                                          <m:ctrlP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ctrlPr>
                                        </m:sSupPr>
                                        <m:e>
                                          <m:r>
                                            <a:rPr lang="ko-KR" alt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𝜎</m:t>
                                          </m:r>
                                        </m:e>
                                        <m:sup>
                                          <m: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2</m:t>
                                          </m:r>
                                        </m:sup>
                                      </m:sSup>
                                    </m:num>
                                    <m:den>
                                      <m:r>
                                        <a:rPr lang="en-US" altLang="ko-KR" sz="1400" b="0" i="1" kern="120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𝑛</m:t>
                                      </m:r>
                                    </m:den>
                                  </m:f>
                                </m:e>
                              </m:rad>
                            </m:oMath>
                          </a14:m>
                          <a:endParaRPr lang="en-US" sz="1400" b="0" i="1" kern="1200" dirty="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1" hangingPunct="1">
                            <a:lnSpc>
                              <a:spcPct val="100000"/>
                            </a:lnSpc>
                            <a:spcAft>
                              <a:spcPts val="200"/>
                            </a:spcAft>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 Khi quần thể tuân theo Phân phối chuẩn.</a:t>
                          </a:r>
                        </a:p>
                        <a:p>
                          <a:pPr marL="0" algn="l" defTabSz="914400" rtl="0" eaLnBrk="1" latinLnBrk="1" hangingPunct="1">
                            <a:lnSpc>
                              <a:spcPct val="100000"/>
                            </a:lnSpc>
                            <a:spcAft>
                              <a:spcPts val="200"/>
                            </a:spcAft>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b) Khi quần thể không tuân theo Phân phối chuẩn.</a:t>
                          </a:r>
                        </a:p>
                        <a:p>
                          <a:pPr marL="0" algn="l" defTabSz="914400" rtl="0" eaLnBrk="1" latinLnBrk="1" hangingPunct="1">
                            <a:lnSpc>
                              <a:spcPct val="100000"/>
                            </a:lnSpc>
                            <a:spcAft>
                              <a:spcPts val="200"/>
                            </a:spcAft>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Phương sai của mẫu tuân theo phân phối Chi-bình phương.</a:t>
                          </a:r>
                        </a:p>
                      </a:txBody>
                      <a:tcPr marL="72000" marR="7200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676675">
                    <a:tc>
                      <a:txBody>
                        <a:bodyPr/>
                        <a:lstStyle/>
                        <a:p>
                          <a:pPr marL="0" algn="ctr" defTabSz="914400" rtl="0" eaLnBrk="1" latinLnBrk="1" hangingPunct="1">
                            <a:lnSpc>
                              <a:spcPct val="100000"/>
                            </a:lnSpc>
                          </a:pPr>
                          <a:r>
                            <a:rPr lang="vi-VN"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Hệ số tương quan</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1" hangingPunct="1">
                            <a:lnSpc>
                              <a:spcPct val="100000"/>
                            </a:lnSpc>
                          </a:pPr>
                          <a14:m>
                            <m:oMathPara xmlns:m="http://schemas.openxmlformats.org/officeDocument/2006/math">
                              <m:oMathParaPr>
                                <m:jc m:val="centerGroup"/>
                              </m:oMathParaPr>
                              <m:oMath xmlns:m="http://schemas.openxmlformats.org/officeDocument/2006/math">
                                <m:rad>
                                  <m:radPr>
                                    <m:degHide m:val="on"/>
                                    <m:ctrlPr>
                                      <a:rPr 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ctrlPr>
                                  </m:radPr>
                                  <m:deg/>
                                  <m:e>
                                    <m:f>
                                      <m:fPr>
                                        <m:ctrlPr>
                                          <a:rPr 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ctrlPr>
                                      </m:fPr>
                                      <m:num>
                                        <m:r>
                                          <a:rPr 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1−</m:t>
                                        </m:r>
                                        <m:sSup>
                                          <m:sSupPr>
                                            <m:ctrlPr>
                                              <a:rPr 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ctrlPr>
                                          </m:sSupPr>
                                          <m:e>
                                            <m:r>
                                              <a:rPr 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𝑟</m:t>
                                            </m:r>
                                          </m:e>
                                          <m:sup>
                                            <m:r>
                                              <a:rPr 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2</m:t>
                                            </m:r>
                                          </m:sup>
                                        </m:sSup>
                                      </m:num>
                                      <m:den>
                                        <m:r>
                                          <a:rPr 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𝑛</m:t>
                                        </m:r>
                                        <m:r>
                                          <a:rPr lang="en-US"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rPr>
                                          <m:t>−2</m:t>
                                        </m:r>
                                      </m:den>
                                    </m:f>
                                  </m:e>
                                </m:rad>
                              </m:oMath>
                            </m:oMathPara>
                          </a14:m>
                          <a:endParaRPr lang="en-US" sz="1400" b="0" i="1" kern="1200" dirty="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Cambria Math" panose="02040503050406030204" pitchFamily="18"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1" hangingPunct="1">
                            <a:lnSpc>
                              <a:spcPct val="100000"/>
                            </a:lnSpc>
                          </a:pPr>
                          <a14:m>
                            <m:oMath xmlns:m="http://schemas.openxmlformats.org/officeDocument/2006/math">
                              <m:r>
                                <a:rPr lang="en-US" altLang="ko-KR" sz="1300" b="0" kern="1200" dirty="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400" panose="020B0503030303020204" pitchFamily="34" charset="0"/>
                                  <a:cs typeface="Times New Roman" panose="02020603050405020304" pitchFamily="18" charset="0"/>
                                </a:rPr>
                                <m:t>𝑟</m:t>
                              </m:r>
                            </m:oMath>
                          </a14:m>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là hệ số tương quan của mẫu. Cần sử dụng phép biến đổi Fisher. </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mc:Choice>
        <mc:Fallback xmlns="">
          <p:graphicFrame>
            <p:nvGraphicFramePr>
              <p:cNvPr id="9" name="Table 2">
                <a:extLst>
                  <a:ext uri="{FF2B5EF4-FFF2-40B4-BE49-F238E27FC236}">
                    <a16:creationId xmlns:a16="http://schemas.microsoft.com/office/drawing/2014/main" id="{D472E671-126E-467F-B172-B2E58E6D3DC2}"/>
                  </a:ext>
                </a:extLst>
              </p:cNvPr>
              <p:cNvGraphicFramePr>
                <a:graphicFrameLocks noGrp="1"/>
              </p:cNvGraphicFramePr>
              <p:nvPr>
                <p:extLst>
                  <p:ext uri="{D42A27DB-BD31-4B8C-83A1-F6EECF244321}">
                    <p14:modId xmlns:p14="http://schemas.microsoft.com/office/powerpoint/2010/main" val="3121621305"/>
                  </p:ext>
                </p:extLst>
              </p:nvPr>
            </p:nvGraphicFramePr>
            <p:xfrm>
              <a:off x="711199" y="1772816"/>
              <a:ext cx="8632825" cy="4248470"/>
            </p:xfrm>
            <a:graphic>
              <a:graphicData uri="http://schemas.openxmlformats.org/drawingml/2006/table">
                <a:tbl>
                  <a:tblPr firstRow="1" bandRow="1">
                    <a:tableStyleId>{5940675A-B579-460E-94D1-54222C63F5DA}</a:tableStyleId>
                  </a:tblPr>
                  <a:tblGrid>
                    <a:gridCol w="1736002">
                      <a:extLst>
                        <a:ext uri="{9D8B030D-6E8A-4147-A177-3AD203B41FA5}">
                          <a16:colId xmlns:a16="http://schemas.microsoft.com/office/drawing/2014/main" val="20000"/>
                        </a:ext>
                      </a:extLst>
                    </a:gridCol>
                    <a:gridCol w="1334224">
                      <a:extLst>
                        <a:ext uri="{9D8B030D-6E8A-4147-A177-3AD203B41FA5}">
                          <a16:colId xmlns:a16="http://schemas.microsoft.com/office/drawing/2014/main" val="20001"/>
                        </a:ext>
                      </a:extLst>
                    </a:gridCol>
                    <a:gridCol w="5562599">
                      <a:extLst>
                        <a:ext uri="{9D8B030D-6E8A-4147-A177-3AD203B41FA5}">
                          <a16:colId xmlns:a16="http://schemas.microsoft.com/office/drawing/2014/main" val="20002"/>
                        </a:ext>
                      </a:extLst>
                    </a:gridCol>
                  </a:tblGrid>
                  <a:tr h="279012">
                    <a:tc>
                      <a:txBody>
                        <a:bodyPr/>
                        <a:lstStyle/>
                        <a:p>
                          <a:pPr marL="0" algn="ctr" defTabSz="914400" rtl="0" eaLnBrk="1" latinLnBrk="1" hangingPunct="1"/>
                          <a:r>
                            <a:rPr lang="en-US" sz="1200" b="1" kern="1200" dirty="0" err="1">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Thống</a:t>
                          </a:r>
                          <a:r>
                            <a:rPr lang="en-US" sz="1200" b="1"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sz="1200" b="1" kern="1200" dirty="0" err="1">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kê</a:t>
                          </a:r>
                          <a:endParaRPr lang="en-US" sz="1200" b="1"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1" hangingPunct="1"/>
                          <a:r>
                            <a:rPr lang="vi-VN" sz="1200" b="1"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Sai số chuẩn</a:t>
                          </a:r>
                          <a:endParaRPr lang="en-US" sz="1200" b="1"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1" hangingPunct="1"/>
                          <a:r>
                            <a:rPr lang="vi-VN" sz="1200" b="1"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Giải thích</a:t>
                          </a:r>
                          <a:endParaRPr lang="en-US" sz="1200" b="1"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433462">
                    <a:tc>
                      <a:txBody>
                        <a:bodyPr/>
                        <a:lstStyle/>
                        <a:p>
                          <a:pPr marL="0" algn="ctr" defTabSz="914400" rtl="0" eaLnBrk="1" latinLnBrk="1" hangingPunct="1">
                            <a:lnSpc>
                              <a:spcPct val="100000"/>
                            </a:lnSpc>
                          </a:pPr>
                          <a:r>
                            <a:rPr lang="vi-VN"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Trung bình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130137" t="-66197" r="-417352" b="-819718"/>
                          </a:stretch>
                        </a:blipFill>
                      </a:tcPr>
                    </a:tc>
                    <a:tc>
                      <a:txBody>
                        <a:bodyPr/>
                        <a:lstStyle/>
                        <a:p>
                          <a:endParaRPr lang="en-US"/>
                        </a:p>
                      </a:txBody>
                      <a:tcPr marL="72000" marR="7200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55203" t="-66197" r="-110" b="-819718"/>
                          </a:stretch>
                        </a:blipFill>
                      </a:tcPr>
                    </a:tc>
                    <a:extLst>
                      <a:ext uri="{0D108BD9-81ED-4DB2-BD59-A6C34878D82A}">
                        <a16:rowId xmlns:a16="http://schemas.microsoft.com/office/drawing/2014/main" val="10001"/>
                      </a:ext>
                    </a:extLst>
                  </a:tr>
                  <a:tr h="676675">
                    <a:tc>
                      <a:txBody>
                        <a:bodyPr/>
                        <a:lstStyle/>
                        <a:p>
                          <a:pPr marL="0" algn="ctr" defTabSz="914400" rtl="0" eaLnBrk="1" latinLnBrk="1" hangingPunct="1">
                            <a:lnSpc>
                              <a:spcPct val="100000"/>
                            </a:lnSpc>
                          </a:pPr>
                          <a:r>
                            <a:rPr lang="vi-VN"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Tỉ lệ</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130137" t="-106306" r="-417352" b="-424324"/>
                          </a:stretch>
                        </a:blipFill>
                      </a:tcPr>
                    </a:tc>
                    <a:tc>
                      <a:txBody>
                        <a:bodyPr/>
                        <a:lstStyle/>
                        <a:p>
                          <a:endParaRPr lang="en-US"/>
                        </a:p>
                      </a:txBody>
                      <a:tcPr marL="72000" marR="7200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55203" t="-106306" r="-110" b="-424324"/>
                          </a:stretch>
                        </a:blipFill>
                      </a:tcPr>
                    </a:tc>
                    <a:extLst>
                      <a:ext uri="{0D108BD9-81ED-4DB2-BD59-A6C34878D82A}">
                        <a16:rowId xmlns:a16="http://schemas.microsoft.com/office/drawing/2014/main" val="10002"/>
                      </a:ext>
                    </a:extLst>
                  </a:tr>
                  <a:tr h="466045">
                    <a:tc>
                      <a:txBody>
                        <a:bodyPr/>
                        <a:lstStyle/>
                        <a:p>
                          <a:pPr marL="0" algn="ctr" defTabSz="914400" rtl="0" eaLnBrk="1" latinLnBrk="1" hangingPunct="1">
                            <a:lnSpc>
                              <a:spcPct val="100000"/>
                            </a:lnSpc>
                          </a:pPr>
                          <a:r>
                            <a:rPr lang="vi-VN"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Trung vị</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130137" t="-297403" r="-417352" b="-511688"/>
                          </a:stretch>
                        </a:blipFill>
                      </a:tcPr>
                    </a:tc>
                    <a:tc>
                      <a:txBody>
                        <a:bodyPr/>
                        <a:lstStyle/>
                        <a:p>
                          <a:endParaRPr lang="en-US"/>
                        </a:p>
                      </a:txBody>
                      <a:tcPr marL="72000" marR="7200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55203" t="-297403" r="-110" b="-511688"/>
                          </a:stretch>
                        </a:blipFill>
                      </a:tcPr>
                    </a:tc>
                    <a:extLst>
                      <a:ext uri="{0D108BD9-81ED-4DB2-BD59-A6C34878D82A}">
                        <a16:rowId xmlns:a16="http://schemas.microsoft.com/office/drawing/2014/main" val="10003"/>
                      </a:ext>
                    </a:extLst>
                  </a:tr>
                  <a:tr h="784512">
                    <a:tc>
                      <a:txBody>
                        <a:bodyPr/>
                        <a:lstStyle/>
                        <a:p>
                          <a:pPr marL="0" algn="ctr" defTabSz="914400" rtl="0" eaLnBrk="1" latinLnBrk="1" hangingPunct="1">
                            <a:lnSpc>
                              <a:spcPct val="100000"/>
                            </a:lnSpc>
                          </a:pPr>
                          <a:r>
                            <a:rPr lang="vi-VN"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Độ lệch chuẩn</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130137" t="-237209" r="-417352" b="-205426"/>
                          </a:stretch>
                        </a:blipFill>
                      </a:tcPr>
                    </a:tc>
                    <a:tc>
                      <a:txBody>
                        <a:bodyPr/>
                        <a:lstStyle/>
                        <a:p>
                          <a:pPr marL="0" algn="l" defTabSz="914400" rtl="0" eaLnBrk="1" latinLnBrk="1" hangingPunct="1">
                            <a:lnSpc>
                              <a:spcPct val="100000"/>
                            </a:lnSpc>
                            <a:spcAft>
                              <a:spcPts val="20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 Khi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quần</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thể</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tuân</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theo</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Phân</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phối</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chuẩn</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p>
                          <a:pPr marL="0" algn="l" defTabSz="914400" rtl="0" eaLnBrk="1" latinLnBrk="1" hangingPunct="1">
                            <a:lnSpc>
                              <a:spcPct val="100000"/>
                            </a:lnSpc>
                            <a:spcAft>
                              <a:spcPts val="20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b) Khi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quần</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thể</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không</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tuân</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theo</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Phân</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phối</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chuẩn</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marL="72000" marR="7200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932089">
                    <a:tc>
                      <a:txBody>
                        <a:bodyPr/>
                        <a:lstStyle/>
                        <a:p>
                          <a:pPr marL="0" algn="ctr" defTabSz="914400" rtl="0" eaLnBrk="1" latinLnBrk="1" hangingPunct="1">
                            <a:lnSpc>
                              <a:spcPct val="100000"/>
                            </a:lnSpc>
                          </a:pPr>
                          <a:r>
                            <a:rPr lang="vi-VN"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Phương sai</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130137" t="-284314" r="-417352" b="-73203"/>
                          </a:stretch>
                        </a:blipFill>
                      </a:tcPr>
                    </a:tc>
                    <a:tc>
                      <a:txBody>
                        <a:bodyPr/>
                        <a:lstStyle/>
                        <a:p>
                          <a:pPr marL="0" algn="l" defTabSz="914400" rtl="0" eaLnBrk="1" latinLnBrk="1" hangingPunct="1">
                            <a:lnSpc>
                              <a:spcPct val="100000"/>
                            </a:lnSpc>
                            <a:spcAft>
                              <a:spcPts val="200"/>
                            </a:spcAft>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 Khi quần thể tuân theo Phân phối chuẩn.</a:t>
                          </a:r>
                        </a:p>
                        <a:p>
                          <a:pPr marL="0" algn="l" defTabSz="914400" rtl="0" eaLnBrk="1" latinLnBrk="1" hangingPunct="1">
                            <a:lnSpc>
                              <a:spcPct val="100000"/>
                            </a:lnSpc>
                            <a:spcAft>
                              <a:spcPts val="200"/>
                            </a:spcAft>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b) Khi quần thể không tuân theo Phân phối chuẩn.</a:t>
                          </a:r>
                        </a:p>
                        <a:p>
                          <a:pPr marL="0" algn="l" defTabSz="914400" rtl="0" eaLnBrk="1" latinLnBrk="1" hangingPunct="1">
                            <a:lnSpc>
                              <a:spcPct val="100000"/>
                            </a:lnSpc>
                            <a:spcAft>
                              <a:spcPts val="200"/>
                            </a:spcAft>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Phương sai của mẫu tuân theo phân phối Chi-bình phương.</a:t>
                          </a:r>
                        </a:p>
                      </a:txBody>
                      <a:tcPr marL="72000" marR="7200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676675">
                    <a:tc>
                      <a:txBody>
                        <a:bodyPr/>
                        <a:lstStyle/>
                        <a:p>
                          <a:pPr marL="0" algn="ctr" defTabSz="914400" rtl="0" eaLnBrk="1" latinLnBrk="1" hangingPunct="1">
                            <a:lnSpc>
                              <a:spcPct val="100000"/>
                            </a:lnSpc>
                          </a:pPr>
                          <a:r>
                            <a:rPr lang="vi-VN"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Hệ số tương quan</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130137" t="-529730" r="-417352" b="-901"/>
                          </a:stretch>
                        </a:blipFill>
                      </a:tcPr>
                    </a:tc>
                    <a:tc>
                      <a:txBody>
                        <a:bodyPr/>
                        <a:lstStyle/>
                        <a:p>
                          <a:endParaRPr lang="en-US"/>
                        </a:p>
                      </a:txBody>
                      <a:tcPr marL="72000" marR="7200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55203" t="-529730" r="-110" b="-901"/>
                          </a:stretch>
                        </a:blipFill>
                      </a:tcPr>
                    </a:tc>
                    <a:extLst>
                      <a:ext uri="{0D108BD9-81ED-4DB2-BD59-A6C34878D82A}">
                        <a16:rowId xmlns:a16="http://schemas.microsoft.com/office/drawing/2014/main" val="10006"/>
                      </a:ext>
                    </a:extLst>
                  </a:tr>
                </a:tbl>
              </a:graphicData>
            </a:graphic>
          </p:graphicFrame>
        </mc:Fallback>
      </mc:AlternateContent>
      <p:sp>
        <p:nvSpPr>
          <p:cNvPr id="10" name="직사각형 9">
            <a:extLst>
              <a:ext uri="{FF2B5EF4-FFF2-40B4-BE49-F238E27FC236}">
                <a16:creationId xmlns:a16="http://schemas.microsoft.com/office/drawing/2014/main" id="{9F556C71-0ABC-430F-A8A7-8C42B3A605F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a:solidFill>
                  <a:schemeClr val="tx1"/>
                </a:solidFill>
                <a:latin typeface="SamsungOne-400" panose="020B0503030303020204" pitchFamily="34" charset="0"/>
                <a:ea typeface="SamsungOne-400" panose="020B0503030303020204" pitchFamily="34" charset="0"/>
              </a:rPr>
              <a:t>Sai </a:t>
            </a:r>
            <a:r>
              <a:rPr lang="en-US" altLang="ko-KR" sz="1400" dirty="0" err="1">
                <a:solidFill>
                  <a:schemeClr val="tx1"/>
                </a:solidFill>
                <a:latin typeface="SamsungOne-400" panose="020B0503030303020204" pitchFamily="34" charset="0"/>
                <a:ea typeface="SamsungOne-400" panose="020B0503030303020204" pitchFamily="34" charset="0"/>
              </a:rPr>
              <a:t>số</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chuẩn</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270423164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vi-VN"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Tìm hiểu về thống kê </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II</a:t>
            </a: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err="1">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a:t>
            </a: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 3.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sp>
        <p:nvSpPr>
          <p:cNvPr id="14" name="직사각형 13">
            <a:extLst>
              <a:ext uri="{FF2B5EF4-FFF2-40B4-BE49-F238E27FC236}">
                <a16:creationId xmlns:a16="http://schemas.microsoft.com/office/drawing/2014/main" id="{56FC765F-0475-4E93-8062-6CFF42E5F016}"/>
              </a:ext>
            </a:extLst>
          </p:cNvPr>
          <p:cNvSpPr/>
          <p:nvPr/>
        </p:nvSpPr>
        <p:spPr>
          <a:xfrm>
            <a:off x="1054111" y="3929021"/>
            <a:ext cx="3897301" cy="11798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3"/>
              </a:buBlip>
              <a:tabLst/>
              <a:defRPr/>
            </a:pPr>
            <a:r>
              <a:rPr lang="en-US" altLang="ko-KR" sz="2000" dirty="0">
                <a:solidFill>
                  <a:srgbClr val="A6A6A6"/>
                </a:solidFill>
                <a:latin typeface="SamsungOne-400" panose="020B0503030303020204" pitchFamily="34" charset="0"/>
                <a:ea typeface="SamsungOne-400" panose="020B0503030303020204" pitchFamily="34" charset="0"/>
              </a:rPr>
              <a:t>3.1. </a:t>
            </a:r>
            <a:r>
              <a:rPr lang="en-US" altLang="ko-KR" sz="2000" dirty="0" err="1">
                <a:solidFill>
                  <a:srgbClr val="A6A6A6"/>
                </a:solidFill>
                <a:latin typeface="SamsungOne-400" panose="020B0503030303020204" pitchFamily="34" charset="0"/>
                <a:ea typeface="SamsungOne-400" panose="020B0503030303020204" pitchFamily="34" charset="0"/>
              </a:rPr>
              <a:t>Thống</a:t>
            </a:r>
            <a:r>
              <a:rPr lang="en-US" altLang="ko-KR" sz="2000" dirty="0">
                <a:solidFill>
                  <a:srgbClr val="A6A6A6"/>
                </a:solidFill>
                <a:latin typeface="SamsungOne-400" panose="020B0503030303020204" pitchFamily="34" charset="0"/>
                <a:ea typeface="SamsungOne-400" panose="020B0503030303020204" pitchFamily="34" charset="0"/>
              </a:rPr>
              <a:t> </a:t>
            </a:r>
            <a:r>
              <a:rPr lang="en-US" altLang="ko-KR" sz="2000" dirty="0" err="1">
                <a:solidFill>
                  <a:srgbClr val="A6A6A6"/>
                </a:solidFill>
                <a:latin typeface="SamsungOne-400" panose="020B0503030303020204" pitchFamily="34" charset="0"/>
                <a:ea typeface="SamsungOne-400" panose="020B0503030303020204" pitchFamily="34" charset="0"/>
              </a:rPr>
              <a:t>kê</a:t>
            </a:r>
            <a:r>
              <a:rPr lang="en-US" altLang="ko-KR" sz="2000" dirty="0">
                <a:solidFill>
                  <a:srgbClr val="A6A6A6"/>
                </a:solidFill>
                <a:latin typeface="SamsungOne-400" panose="020B0503030303020204" pitchFamily="34" charset="0"/>
                <a:ea typeface="SamsungOne-400" panose="020B0503030303020204" pitchFamily="34" charset="0"/>
              </a:rPr>
              <a:t> </a:t>
            </a:r>
            <a:r>
              <a:rPr lang="en-US" altLang="ko-KR" sz="2000" dirty="0" err="1">
                <a:solidFill>
                  <a:srgbClr val="A6A6A6"/>
                </a:solidFill>
                <a:latin typeface="SamsungOne-400" panose="020B0503030303020204" pitchFamily="34" charset="0"/>
                <a:ea typeface="SamsungOne-400" panose="020B0503030303020204" pitchFamily="34" charset="0"/>
              </a:rPr>
              <a:t>mô</a:t>
            </a:r>
            <a:r>
              <a:rPr lang="en-US" altLang="ko-KR" sz="2000" dirty="0">
                <a:solidFill>
                  <a:srgbClr val="A6A6A6"/>
                </a:solidFill>
                <a:latin typeface="SamsungOne-400" panose="020B0503030303020204" pitchFamily="34" charset="0"/>
                <a:ea typeface="SamsungOne-400" panose="020B0503030303020204" pitchFamily="34" charset="0"/>
              </a:rPr>
              <a:t> </a:t>
            </a:r>
            <a:r>
              <a:rPr lang="en-US" altLang="ko-KR" sz="2000" dirty="0" err="1">
                <a:solidFill>
                  <a:srgbClr val="A6A6A6"/>
                </a:solidFill>
                <a:latin typeface="SamsungOne-400" panose="020B0503030303020204" pitchFamily="34" charset="0"/>
                <a:ea typeface="SamsungOne-400" panose="020B0503030303020204" pitchFamily="34" charset="0"/>
              </a:rPr>
              <a:t>tả</a:t>
            </a:r>
            <a:endParaRPr lang="en-US" altLang="ko-KR" sz="2000"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sz="2000" dirty="0">
                <a:solidFill>
                  <a:srgbClr val="A6A6A6"/>
                </a:solidFill>
                <a:latin typeface="SamsungOne-400" panose="020B0503030303020204" pitchFamily="34" charset="0"/>
                <a:ea typeface="SamsungOne-400" panose="020B0503030303020204" pitchFamily="34" charset="0"/>
              </a:rPr>
              <a:t>3.2. </a:t>
            </a:r>
            <a:r>
              <a:rPr lang="en-US" altLang="ko-KR" sz="2000" dirty="0" err="1">
                <a:solidFill>
                  <a:srgbClr val="A6A6A6"/>
                </a:solidFill>
                <a:latin typeface="SamsungOne-400" panose="020B0503030303020204" pitchFamily="34" charset="0"/>
                <a:ea typeface="SamsungOne-400" panose="020B0503030303020204" pitchFamily="34" charset="0"/>
              </a:rPr>
              <a:t>Định</a:t>
            </a:r>
            <a:r>
              <a:rPr lang="en-US" altLang="ko-KR" sz="2000" dirty="0">
                <a:solidFill>
                  <a:srgbClr val="A6A6A6"/>
                </a:solidFill>
                <a:latin typeface="SamsungOne-400" panose="020B0503030303020204" pitchFamily="34" charset="0"/>
                <a:ea typeface="SamsungOne-400" panose="020B0503030303020204" pitchFamily="34" charset="0"/>
              </a:rPr>
              <a:t> </a:t>
            </a:r>
            <a:r>
              <a:rPr lang="en-US" altLang="ko-KR" sz="2000" dirty="0" err="1">
                <a:solidFill>
                  <a:srgbClr val="A6A6A6"/>
                </a:solidFill>
                <a:latin typeface="SamsungOne-400" panose="020B0503030303020204" pitchFamily="34" charset="0"/>
                <a:ea typeface="SamsungOne-400" panose="020B0503030303020204" pitchFamily="34" charset="0"/>
              </a:rPr>
              <a:t>lý</a:t>
            </a:r>
            <a:r>
              <a:rPr lang="en-US" altLang="ko-KR" sz="2000" dirty="0">
                <a:solidFill>
                  <a:srgbClr val="A6A6A6"/>
                </a:solidFill>
                <a:latin typeface="SamsungOne-400" panose="020B0503030303020204" pitchFamily="34" charset="0"/>
                <a:ea typeface="SamsungOne-400" panose="020B0503030303020204" pitchFamily="34" charset="0"/>
              </a:rPr>
              <a:t> </a:t>
            </a:r>
            <a:r>
              <a:rPr lang="en-US" altLang="ko-KR" sz="2000" dirty="0" err="1">
                <a:solidFill>
                  <a:srgbClr val="A6A6A6"/>
                </a:solidFill>
                <a:latin typeface="SamsungOne-400" panose="020B0503030303020204" pitchFamily="34" charset="0"/>
                <a:ea typeface="SamsungOne-400" panose="020B0503030303020204" pitchFamily="34" charset="0"/>
              </a:rPr>
              <a:t>giới</a:t>
            </a:r>
            <a:r>
              <a:rPr lang="en-US" altLang="ko-KR" sz="2000" dirty="0">
                <a:solidFill>
                  <a:srgbClr val="A6A6A6"/>
                </a:solidFill>
                <a:latin typeface="SamsungOne-400" panose="020B0503030303020204" pitchFamily="34" charset="0"/>
                <a:ea typeface="SamsungOne-400" panose="020B0503030303020204" pitchFamily="34" charset="0"/>
              </a:rPr>
              <a:t> </a:t>
            </a:r>
            <a:r>
              <a:rPr lang="en-US" altLang="ko-KR" sz="2000" dirty="0" err="1">
                <a:solidFill>
                  <a:srgbClr val="A6A6A6"/>
                </a:solidFill>
                <a:latin typeface="SamsungOne-400" panose="020B0503030303020204" pitchFamily="34" charset="0"/>
                <a:ea typeface="SamsungOne-400" panose="020B0503030303020204" pitchFamily="34" charset="0"/>
              </a:rPr>
              <a:t>hạn</a:t>
            </a:r>
            <a:r>
              <a:rPr lang="en-US" altLang="ko-KR" sz="2000" dirty="0">
                <a:solidFill>
                  <a:srgbClr val="A6A6A6"/>
                </a:solidFill>
                <a:latin typeface="SamsungOne-400" panose="020B0503030303020204" pitchFamily="34" charset="0"/>
                <a:ea typeface="SamsungOne-400" panose="020B0503030303020204" pitchFamily="34" charset="0"/>
              </a:rPr>
              <a:t> </a:t>
            </a:r>
            <a:r>
              <a:rPr lang="en-US" altLang="ko-KR" sz="2000" dirty="0" err="1">
                <a:solidFill>
                  <a:srgbClr val="A6A6A6"/>
                </a:solidFill>
                <a:latin typeface="SamsungOne-400" panose="020B0503030303020204" pitchFamily="34" charset="0"/>
                <a:ea typeface="SamsungOne-400" panose="020B0503030303020204" pitchFamily="34" charset="0"/>
              </a:rPr>
              <a:t>trung</a:t>
            </a:r>
            <a:r>
              <a:rPr lang="en-US" altLang="ko-KR" sz="2000" dirty="0">
                <a:solidFill>
                  <a:srgbClr val="A6A6A6"/>
                </a:solidFill>
                <a:latin typeface="SamsungOne-400" panose="020B0503030303020204" pitchFamily="34" charset="0"/>
                <a:ea typeface="SamsungOne-400" panose="020B0503030303020204" pitchFamily="34" charset="0"/>
              </a:rPr>
              <a:t> </a:t>
            </a:r>
            <a:r>
              <a:rPr lang="en-US" altLang="ko-KR" sz="2000" dirty="0" err="1">
                <a:solidFill>
                  <a:srgbClr val="A6A6A6"/>
                </a:solidFill>
                <a:latin typeface="SamsungOne-400" panose="020B0503030303020204" pitchFamily="34" charset="0"/>
                <a:ea typeface="SamsungOne-400" panose="020B0503030303020204" pitchFamily="34" charset="0"/>
              </a:rPr>
              <a:t>tâm</a:t>
            </a:r>
            <a:endParaRPr lang="en-US" altLang="ko-KR" sz="2000" dirty="0">
              <a:solidFill>
                <a:srgbClr val="A6A6A6"/>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sz="2000" dirty="0">
                <a:solidFill>
                  <a:prstClr val="black">
                    <a:lumMod val="75000"/>
                    <a:lumOff val="25000"/>
                  </a:prstClr>
                </a:solidFill>
                <a:latin typeface="SamsungOne-700" panose="020B0803030303020204" pitchFamily="34" charset="0"/>
                <a:ea typeface="SamsungOne-700" panose="020B0803030303020204" pitchFamily="34" charset="0"/>
              </a:rPr>
              <a:t>3.3. </a:t>
            </a:r>
            <a:r>
              <a:rPr kumimoji="1" lang="vi-VN" altLang="ko-KR" sz="2000" dirty="0">
                <a:solidFill>
                  <a:prstClr val="black">
                    <a:lumMod val="75000"/>
                    <a:lumOff val="25000"/>
                  </a:prstClr>
                </a:solidFill>
                <a:latin typeface="SamsungOne-700" panose="020B0803030303020204" pitchFamily="34" charset="0"/>
                <a:ea typeface="SamsungOne-700" panose="020B0803030303020204" pitchFamily="34" charset="0"/>
              </a:rPr>
              <a:t>Lý thuyết ước tính</a:t>
            </a:r>
            <a:endParaRPr kumimoji="1" lang="en-US" altLang="ko-KR" sz="2000" dirty="0">
              <a:solidFill>
                <a:prstClr val="black">
                  <a:lumMod val="75000"/>
                  <a:lumOff val="25000"/>
                </a:prstClr>
              </a:solidFill>
              <a:latin typeface="SamsungOne-700" panose="020B0803030303020204" pitchFamily="34" charset="0"/>
              <a:ea typeface="SamsungOne-700" panose="020B0803030303020204" pitchFamily="34" charset="0"/>
            </a:endParaRPr>
          </a:p>
        </p:txBody>
      </p:sp>
    </p:spTree>
    <p:extLst>
      <p:ext uri="{BB962C8B-B14F-4D97-AF65-F5344CB8AC3E}">
        <p14:creationId xmlns:p14="http://schemas.microsoft.com/office/powerpoint/2010/main" val="34626663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3.3.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Lý thuyết ước tính</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03</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Lý thuyết ước tính</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
        <p:nvSpPr>
          <p:cNvPr id="16" name="직사각형 15">
            <a:extLst>
              <a:ext uri="{FF2B5EF4-FFF2-40B4-BE49-F238E27FC236}">
                <a16:creationId xmlns:a16="http://schemas.microsoft.com/office/drawing/2014/main" id="{C5CA8154-703F-4AC8-8AB1-2FD53225D47E}"/>
              </a:ext>
            </a:extLst>
          </p:cNvPr>
          <p:cNvSpPr/>
          <p:nvPr/>
        </p:nvSpPr>
        <p:spPr>
          <a:xfrm>
            <a:off x="675071" y="3638340"/>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nhiều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lời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cùng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câu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hỏi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Việc đưa ra một giá trị duy nhất như ở mục a) được gọi là “ước lượng điểm”. </a:t>
            </a:r>
            <a:r>
              <a:rPr lang="vi-VN" sz="1300" dirty="0">
                <a:solidFill>
                  <a:srgbClr val="FF0000"/>
                </a:solidFill>
                <a:latin typeface="Arial" panose="02020603050405020304" pitchFamily="18" charset="0"/>
                <a:ea typeface="Noto Sans CJK KR Regular" panose="020B0500000000000000" pitchFamily="34" charset="-127"/>
                <a:cs typeface="Times New Roman" panose="02020603050405020304" pitchFamily="18" charset="0"/>
                <a:sym typeface="Symbol" panose="05050102010706020507" pitchFamily="18" charset="2"/>
              </a:rPr>
              <a:t></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sử dụng một </a:t>
            </a:r>
            <a:r>
              <a:rPr lang="vi-VN" altLang="ko-KR" sz="1300" b="1" dirty="0">
                <a:solidFill>
                  <a:srgbClr val="FF0000"/>
                </a:solidFill>
                <a:latin typeface="SamsungOne-400" panose="020B0503030303020204" pitchFamily="34" charset="0"/>
                <a:ea typeface="SamsungOne-400" panose="020B0503030303020204" pitchFamily="34" charset="0"/>
              </a:rPr>
              <a:t>công thức ước lượng</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Việc đưa ra một khoảng như ở mục b) và c) được gọi là “ước lượng khoảng”.</a:t>
            </a:r>
          </a:p>
        </p:txBody>
      </p:sp>
      <p:grpSp>
        <p:nvGrpSpPr>
          <p:cNvPr id="31" name="그룹 30">
            <a:extLst>
              <a:ext uri="{FF2B5EF4-FFF2-40B4-BE49-F238E27FC236}">
                <a16:creationId xmlns:a16="http://schemas.microsoft.com/office/drawing/2014/main" id="{6D3D168E-CAA1-45D4-BD7B-19BD0AAD85FE}"/>
              </a:ext>
            </a:extLst>
          </p:cNvPr>
          <p:cNvGrpSpPr/>
          <p:nvPr/>
        </p:nvGrpSpPr>
        <p:grpSpPr>
          <a:xfrm>
            <a:off x="846956" y="2252021"/>
            <a:ext cx="6979589" cy="1453457"/>
            <a:chOff x="903506" y="2429380"/>
            <a:chExt cx="6979589" cy="1453457"/>
          </a:xfrm>
        </p:grpSpPr>
        <p:sp>
          <p:nvSpPr>
            <p:cNvPr id="32" name="사각형: 둥근 모서리 2">
              <a:extLst>
                <a:ext uri="{FF2B5EF4-FFF2-40B4-BE49-F238E27FC236}">
                  <a16:creationId xmlns:a16="http://schemas.microsoft.com/office/drawing/2014/main" id="{AAF91053-834F-411C-8CB9-BA597324210C}"/>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p:sp>
          <p:nvSpPr>
            <p:cNvPr id="33" name="직사각형 32">
              <a:extLst>
                <a:ext uri="{FF2B5EF4-FFF2-40B4-BE49-F238E27FC236}">
                  <a16:creationId xmlns:a16="http://schemas.microsoft.com/office/drawing/2014/main" id="{B931041D-E70F-44FB-921C-CC12C8103989}"/>
                </a:ext>
              </a:extLst>
            </p:cNvPr>
            <p:cNvSpPr/>
            <p:nvPr/>
          </p:nvSpPr>
          <p:spPr>
            <a:xfrm>
              <a:off x="1279004" y="2429380"/>
              <a:ext cx="6604091" cy="14534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Giả sử bạn muốn khảo sát cân nặng trung bình của nam giới trưởng thành. Các câu trả lời có thể là:</a:t>
              </a:r>
            </a:p>
            <a:p>
              <a:pPr>
                <a:spcAft>
                  <a:spcPts val="8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 72 kg</a:t>
              </a:r>
            </a:p>
            <a:p>
              <a:pPr>
                <a:spcAft>
                  <a:spcPts val="8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b) 71 kg ~ 74 kg</a:t>
              </a:r>
            </a:p>
            <a:p>
              <a:pPr>
                <a:spcAft>
                  <a:spcPts val="8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c) 70 kg ~ 75 kg</a:t>
              </a:r>
            </a:p>
          </p:txBody>
        </p:sp>
      </p:grpSp>
      <p:sp>
        <p:nvSpPr>
          <p:cNvPr id="14" name="직사각형 13">
            <a:extLst>
              <a:ext uri="{FF2B5EF4-FFF2-40B4-BE49-F238E27FC236}">
                <a16:creationId xmlns:a16="http://schemas.microsoft.com/office/drawing/2014/main" id="{75BF4EFD-42D6-4F91-827E-37F7CBC5BA56}"/>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Ước lượng diểm và Ước lượng khoảng:</a:t>
            </a:r>
          </a:p>
        </p:txBody>
      </p:sp>
    </p:spTree>
    <p:extLst>
      <p:ext uri="{BB962C8B-B14F-4D97-AF65-F5344CB8AC3E}">
        <p14:creationId xmlns:p14="http://schemas.microsoft.com/office/powerpoint/2010/main" val="15850633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Lý</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thyết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về</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01</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18" name="직사각형 17">
            <a:extLst>
              <a:ext uri="{FF2B5EF4-FFF2-40B4-BE49-F238E27FC236}">
                <a16:creationId xmlns:a16="http://schemas.microsoft.com/office/drawing/2014/main" id="{F96925C8-3BC5-46FB-9CBA-A1CE5BCAC6CA}"/>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Định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nghĩa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thống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kê</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thực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nghiệm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suất</a:t>
            </a:r>
            <a:r>
              <a:rPr lang="en-US" altLang="ko-KR" sz="1400" dirty="0">
                <a:solidFill>
                  <a:schemeClr val="tx1"/>
                </a:solidFill>
                <a:latin typeface="SamsungOne-400" panose="020B0503030303020204" pitchFamily="34" charset="0"/>
                <a:ea typeface="SamsungOne-400" panose="020B0503030303020204" pitchFamily="34" charset="0"/>
              </a:rPr>
              <a:t>:</a:t>
            </a:r>
          </a:p>
        </p:txBody>
      </p:sp>
      <p:sp>
        <p:nvSpPr>
          <p:cNvPr id="15" name="직사각형 14">
            <a:extLst>
              <a:ext uri="{FF2B5EF4-FFF2-40B4-BE49-F238E27FC236}">
                <a16:creationId xmlns:a16="http://schemas.microsoft.com/office/drawing/2014/main" id="{8E02D1CE-2859-45A1-90B6-A62349DC71E3}"/>
              </a:ext>
            </a:extLst>
          </p:cNvPr>
          <p:cNvSpPr/>
          <p:nvPr/>
        </p:nvSpPr>
        <p:spPr>
          <a:xfrm>
            <a:off x="672016" y="1700808"/>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Tổng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quan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sát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phép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ngẫu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nhiên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𝑁</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endParaRPr lang="vi-VN"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Số lượng quan sát tương ứng với biến cố </a:t>
            </a:r>
            <a:r>
              <a:rPr lang="ko-KR" altLang="vi-VN" sz="1300" dirty="0">
                <a:solidFill>
                  <a:prstClr val="black">
                    <a:lumMod val="85000"/>
                    <a:lumOff val="15000"/>
                  </a:prstClr>
                </a:solidFill>
                <a:latin typeface="SamsungOne-400" panose="020B0503030303020204" pitchFamily="34" charset="0"/>
                <a:ea typeface="SamsungOne-400" panose="020B0503030303020204" pitchFamily="34" charset="0"/>
              </a:rPr>
              <a:t>𝐴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là </a:t>
            </a:r>
            <a:r>
              <a:rPr lang="ko-KR" altLang="vi-VN" sz="1300" dirty="0">
                <a:solidFill>
                  <a:prstClr val="black">
                    <a:lumMod val="85000"/>
                    <a:lumOff val="15000"/>
                  </a:prstClr>
                </a:solidFill>
                <a:latin typeface="SamsungOne-400" panose="020B0503030303020204" pitchFamily="34" charset="0"/>
                <a:ea typeface="SamsungOne-400" panose="020B0503030303020204" pitchFamily="34" charset="0"/>
              </a:rPr>
              <a:t>𝑁</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_</a:t>
            </a:r>
            <a:r>
              <a:rPr lang="ko-KR" altLang="vi-VN" sz="1300" dirty="0">
                <a:solidFill>
                  <a:prstClr val="black">
                    <a:lumMod val="85000"/>
                    <a:lumOff val="15000"/>
                  </a:prstClr>
                </a:solidFill>
                <a:latin typeface="SamsungOne-400" panose="020B0503030303020204" pitchFamily="34" charset="0"/>
                <a:ea typeface="SamsungOne-400" panose="020B0503030303020204" pitchFamily="34" charset="0"/>
              </a:rPr>
              <a:t>𝐴</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Trong trường hợp lý tưởng, xác suất được tính bởi giới hạn sau đây:	</a:t>
            </a:r>
          </a:p>
        </p:txBody>
      </p:sp>
      <p:sp>
        <p:nvSpPr>
          <p:cNvPr id="14" name="직사각형 13">
            <a:extLst>
              <a:ext uri="{FF2B5EF4-FFF2-40B4-BE49-F238E27FC236}">
                <a16:creationId xmlns:a16="http://schemas.microsoft.com/office/drawing/2014/main" id="{59E63047-7423-4BC3-9DAE-2C92CCC814E8}"/>
              </a:ext>
            </a:extLst>
          </p:cNvPr>
          <p:cNvSpPr/>
          <p:nvPr/>
        </p:nvSpPr>
        <p:spPr>
          <a:xfrm>
            <a:off x="672016" y="3601377"/>
            <a:ext cx="8632825" cy="408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0" indent="-182563">
              <a:lnSpc>
                <a:spcPct val="150000"/>
              </a:lnSpc>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Arial" panose="020B0503030303020204" pitchFamily="34" charset="0"/>
                <a:ea typeface="SamsungOne-400" panose="020B0503030303020204" pitchFamily="34" charset="0"/>
              </a:rPr>
              <a:t>Tuy nhiên, cách tính sau mang tính thực tế hơn:</a:t>
            </a:r>
          </a:p>
        </p:txBody>
      </p:sp>
      <mc:AlternateContent xmlns:mc="http://schemas.openxmlformats.org/markup-compatibility/2006" xmlns:a14="http://schemas.microsoft.com/office/drawing/2010/main">
        <mc:Choice Requires="a14">
          <p:sp>
            <p:nvSpPr>
              <p:cNvPr id="19" name="직사각형 18">
                <a:extLst>
                  <a:ext uri="{FF2B5EF4-FFF2-40B4-BE49-F238E27FC236}">
                    <a16:creationId xmlns:a16="http://schemas.microsoft.com/office/drawing/2014/main" id="{DC57B592-2ACC-4E3C-87AA-59087F808EF4}"/>
                  </a:ext>
                </a:extLst>
              </p:cNvPr>
              <p:cNvSpPr/>
              <p:nvPr/>
            </p:nvSpPr>
            <p:spPr>
              <a:xfrm>
                <a:off x="4109308" y="2746344"/>
                <a:ext cx="1684207" cy="6543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Aft>
                    <a:spcPts val="800"/>
                  </a:spcAft>
                  <a:buClr>
                    <a:srgbClr val="193EB0"/>
                  </a:buClr>
                </a:pPr>
                <a14:m>
                  <m:oMathPara xmlns:m="http://schemas.openxmlformats.org/officeDocument/2006/math">
                    <m:oMathParaPr>
                      <m:jc m:val="center"/>
                    </m:oMathParaPr>
                    <m:oMath xmlns:m="http://schemas.openxmlformats.org/officeDocument/2006/math">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func>
                        <m:func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funcPr>
                        <m:fName>
                          <m:limLow>
                            <m:limLow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limLowPr>
                            <m:e>
                              <m:r>
                                <m:rPr>
                                  <m:sty m:val="p"/>
                                </m:rPr>
                                <a:rPr lang="en-US" altLang="ko-KR" sz="1600">
                                  <a:solidFill>
                                    <a:schemeClr val="tx1">
                                      <a:lumMod val="85000"/>
                                      <a:lumOff val="15000"/>
                                    </a:schemeClr>
                                  </a:solidFill>
                                  <a:latin typeface="Cambria Math" panose="02040503050406030204" pitchFamily="18" charset="0"/>
                                  <a:cs typeface="Times New Roman" panose="02020603050405020304" pitchFamily="18" charset="0"/>
                                </a:rPr>
                                <m:t>lim</m:t>
                              </m:r>
                            </m:e>
                            <m:lim>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𝑁</m:t>
                              </m:r>
                              <m: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lim>
                          </m:limLow>
                        </m:fName>
                        <m:e>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fPr>
                            <m:num>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𝑁</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sub>
                              </m:sSub>
                            </m:num>
                            <m:den>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𝑁</m:t>
                              </m:r>
                            </m:den>
                          </m:f>
                        </m:e>
                      </m:func>
                    </m:oMath>
                  </m:oMathPara>
                </a14:m>
                <a:endParaRPr lang="en-US" altLang="ko-KR" sz="1600" dirty="0">
                  <a:solidFill>
                    <a:schemeClr val="tx1">
                      <a:lumMod val="85000"/>
                      <a:lumOff val="15000"/>
                    </a:schemeClr>
                  </a:solidFill>
                  <a:latin typeface="Cambria Math" panose="02040503050406030204" pitchFamily="18" charset="0"/>
                </a:endParaRPr>
              </a:p>
            </p:txBody>
          </p:sp>
        </mc:Choice>
        <mc:Fallback xmlns="">
          <p:sp>
            <p:nvSpPr>
              <p:cNvPr id="19" name="직사각형 18">
                <a:extLst>
                  <a:ext uri="{FF2B5EF4-FFF2-40B4-BE49-F238E27FC236}">
                    <a16:creationId xmlns:a16="http://schemas.microsoft.com/office/drawing/2014/main" id="{DC57B592-2ACC-4E3C-87AA-59087F808EF4}"/>
                  </a:ext>
                </a:extLst>
              </p:cNvPr>
              <p:cNvSpPr>
                <a:spLocks noRot="1" noChangeAspect="1" noMove="1" noResize="1" noEditPoints="1" noAdjustHandles="1" noChangeArrowheads="1" noChangeShapeType="1" noTextEdit="1"/>
              </p:cNvSpPr>
              <p:nvPr/>
            </p:nvSpPr>
            <p:spPr>
              <a:xfrm>
                <a:off x="4109308" y="2746344"/>
                <a:ext cx="1684207" cy="654346"/>
              </a:xfrm>
              <a:prstGeom prst="rect">
                <a:avLst/>
              </a:prstGeom>
              <a:blipFill>
                <a:blip r:embed="rId5"/>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직사각형 19">
                <a:extLst>
                  <a:ext uri="{FF2B5EF4-FFF2-40B4-BE49-F238E27FC236}">
                    <a16:creationId xmlns:a16="http://schemas.microsoft.com/office/drawing/2014/main" id="{CB1AA155-9CEF-4BCC-B7A6-E8CBC231B688}"/>
                  </a:ext>
                </a:extLst>
              </p:cNvPr>
              <p:cNvSpPr/>
              <p:nvPr/>
            </p:nvSpPr>
            <p:spPr>
              <a:xfrm>
                <a:off x="4316321" y="4147525"/>
                <a:ext cx="1270183" cy="6543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Aft>
                    <a:spcPts val="800"/>
                  </a:spcAft>
                  <a:buClr>
                    <a:srgbClr val="193EB0"/>
                  </a:buClr>
                </a:pPr>
                <a14:m>
                  <m:oMathPara xmlns:m="http://schemas.openxmlformats.org/officeDocument/2006/math">
                    <m:oMathParaPr>
                      <m:jc m:val="center"/>
                    </m:oMathParaPr>
                    <m:oMath xmlns:m="http://schemas.openxmlformats.org/officeDocument/2006/math">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fPr>
                        <m:num>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𝑁</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sub>
                          </m:sSub>
                        </m:num>
                        <m:den>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𝑁</m:t>
                          </m:r>
                        </m:den>
                      </m:f>
                    </m:oMath>
                  </m:oMathPara>
                </a14:m>
                <a:endParaRPr lang="en-US" altLang="ko-KR" sz="1600" dirty="0">
                  <a:solidFill>
                    <a:schemeClr val="tx1">
                      <a:lumMod val="85000"/>
                      <a:lumOff val="15000"/>
                    </a:schemeClr>
                  </a:solidFill>
                  <a:latin typeface="Cambria Math" panose="02040503050406030204" pitchFamily="18" charset="0"/>
                </a:endParaRPr>
              </a:p>
            </p:txBody>
          </p:sp>
        </mc:Choice>
        <mc:Fallback xmlns="">
          <p:sp>
            <p:nvSpPr>
              <p:cNvPr id="20" name="직사각형 19">
                <a:extLst>
                  <a:ext uri="{FF2B5EF4-FFF2-40B4-BE49-F238E27FC236}">
                    <a16:creationId xmlns:a16="http://schemas.microsoft.com/office/drawing/2014/main" id="{CB1AA155-9CEF-4BCC-B7A6-E8CBC231B688}"/>
                  </a:ext>
                </a:extLst>
              </p:cNvPr>
              <p:cNvSpPr>
                <a:spLocks noRot="1" noChangeAspect="1" noMove="1" noResize="1" noEditPoints="1" noAdjustHandles="1" noChangeArrowheads="1" noChangeShapeType="1" noTextEdit="1"/>
              </p:cNvSpPr>
              <p:nvPr/>
            </p:nvSpPr>
            <p:spPr>
              <a:xfrm>
                <a:off x="4316321" y="4147525"/>
                <a:ext cx="1270183" cy="654346"/>
              </a:xfrm>
              <a:prstGeom prst="rect">
                <a:avLst/>
              </a:prstGeom>
              <a:blipFill>
                <a:blip r:embed="rId6"/>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26510536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3.3.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Lý thuyết ước tính</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03</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Estimator</a:t>
            </a:r>
          </a:p>
        </p:txBody>
      </p:sp>
      <p:sp>
        <p:nvSpPr>
          <p:cNvPr id="14" name="직사각형 13">
            <a:extLst>
              <a:ext uri="{FF2B5EF4-FFF2-40B4-BE49-F238E27FC236}">
                <a16:creationId xmlns:a16="http://schemas.microsoft.com/office/drawing/2014/main" id="{7D882531-3166-4DCE-A62B-9A0DFAF0E437}"/>
              </a:ext>
            </a:extLst>
          </p:cNvPr>
          <p:cNvSpPr/>
          <p:nvPr/>
        </p:nvSpPr>
        <p:spPr>
          <a:xfrm>
            <a:off x="675071" y="2219443"/>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1)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chệch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a:spcAft>
                <a:spcPts val="8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2)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Tính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a:spcAft>
                <a:spcPts val="8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3)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Tính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sp>
        <p:nvSpPr>
          <p:cNvPr id="10" name="직사각형 9">
            <a:extLst>
              <a:ext uri="{FF2B5EF4-FFF2-40B4-BE49-F238E27FC236}">
                <a16:creationId xmlns:a16="http://schemas.microsoft.com/office/drawing/2014/main" id="{625840A6-CB4F-4BD2-951F-E3B88A0D0029}"/>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Điều gì tạo nên một công thức ước lượng “tốt”?</a:t>
            </a:r>
          </a:p>
        </p:txBody>
      </p:sp>
    </p:spTree>
    <p:extLst>
      <p:ext uri="{BB962C8B-B14F-4D97-AF65-F5344CB8AC3E}">
        <p14:creationId xmlns:p14="http://schemas.microsoft.com/office/powerpoint/2010/main" val="251948499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3.3.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Lý thuyết ước tính</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03</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BBE0C945-2113-49CD-804E-C7F28A087D85}"/>
                  </a:ext>
                </a:extLst>
              </p:cNvPr>
              <p:cNvSpPr/>
              <p:nvPr/>
            </p:nvSpPr>
            <p:spPr>
              <a:xfrm>
                <a:off x="675071" y="1700808"/>
                <a:ext cx="8632825" cy="691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rằng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𝜃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tham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số</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quần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𝜃 ̂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là công thức ước lượng tương ứng.</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Một công thức ước lượng không chệch phải thỏa mãn điều kiện sau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𝐸</m:t>
                    </m:r>
                    <m:d>
                      <m:dPr>
                        <m:begChr m:val="["/>
                        <m:endChr m:val="]"/>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dPr>
                      <m:e>
                        <m:acc>
                          <m:accPr>
                            <m:chr m:val="̂"/>
                            <m:ctrlPr>
                              <a:rPr lang="ko-KR" altLang="en-US" sz="1400" i="1">
                                <a:solidFill>
                                  <a:schemeClr val="tx1">
                                    <a:lumMod val="85000"/>
                                    <a:lumOff val="15000"/>
                                  </a:schemeClr>
                                </a:solidFill>
                                <a:latin typeface="Cambria Math" panose="02040503050406030204" pitchFamily="18" charset="0"/>
                                <a:cs typeface="Times New Roman" panose="02020603050405020304" pitchFamily="18" charset="0"/>
                              </a:rPr>
                            </m:ctrlPr>
                          </m:accPr>
                          <m:e>
                            <m:r>
                              <a:rPr lang="ko-KR" altLang="en-US" sz="1400" i="1">
                                <a:solidFill>
                                  <a:schemeClr val="tx1">
                                    <a:lumMod val="85000"/>
                                    <a:lumOff val="15000"/>
                                  </a:schemeClr>
                                </a:solidFill>
                                <a:latin typeface="Cambria Math" panose="02040503050406030204" pitchFamily="18" charset="0"/>
                                <a:cs typeface="Times New Roman" panose="02020603050405020304" pitchFamily="18" charset="0"/>
                              </a:rPr>
                              <m:t>𝜃</m:t>
                            </m:r>
                          </m:e>
                        </m:acc>
                      </m:e>
                    </m:d>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
                      <a:rPr lang="ko-KR" altLang="en-US" sz="1400" i="1">
                        <a:solidFill>
                          <a:schemeClr val="tx1">
                            <a:lumMod val="85000"/>
                            <a:lumOff val="15000"/>
                          </a:schemeClr>
                        </a:solidFill>
                        <a:latin typeface="Cambria Math" panose="02040503050406030204" pitchFamily="18" charset="0"/>
                        <a:cs typeface="Times New Roman" panose="02020603050405020304" pitchFamily="18" charset="0"/>
                      </a:rPr>
                      <m:t>𝜃</m:t>
                    </m:r>
                  </m:oMath>
                </a14:m>
                <a:endParaRPr lang="en-US" altLang="ko-KR" sz="1400" dirty="0">
                  <a:latin typeface="Times New Roman" panose="02020603050405020304" pitchFamily="18" charset="0"/>
                  <a:cs typeface="Times New Roman" panose="02020603050405020304" pitchFamily="18" charset="0"/>
                  <a:sym typeface="Symbol" panose="05050102010706020507" pitchFamily="18" charset="2"/>
                </a:endParaRPr>
              </a:p>
            </p:txBody>
          </p:sp>
        </mc:Choice>
        <mc:Fallback xmlns="">
          <p:sp>
            <p:nvSpPr>
              <p:cNvPr id="13" name="직사각형 12">
                <a:extLst>
                  <a:ext uri="{FF2B5EF4-FFF2-40B4-BE49-F238E27FC236}">
                    <a16:creationId xmlns:a16="http://schemas.microsoft.com/office/drawing/2014/main" id="{BBE0C945-2113-49CD-804E-C7F28A087D85}"/>
                  </a:ext>
                </a:extLst>
              </p:cNvPr>
              <p:cNvSpPr>
                <a:spLocks noRot="1" noChangeAspect="1" noMove="1" noResize="1" noEditPoints="1" noAdjustHandles="1" noChangeArrowheads="1" noChangeShapeType="1" noTextEdit="1"/>
              </p:cNvSpPr>
              <p:nvPr/>
            </p:nvSpPr>
            <p:spPr>
              <a:xfrm>
                <a:off x="675071" y="1700808"/>
                <a:ext cx="8632825" cy="691197"/>
              </a:xfrm>
              <a:prstGeom prst="rect">
                <a:avLst/>
              </a:prstGeom>
              <a:blipFill>
                <a:blip r:embed="rId3"/>
                <a:stretch>
                  <a:fillRect l="-71"/>
                </a:stretch>
              </a:blipFill>
              <a:ln>
                <a:noFill/>
              </a:ln>
            </p:spPr>
            <p:txBody>
              <a:bodyPr/>
              <a:lstStyle/>
              <a:p>
                <a:r>
                  <a:rPr lang="en-US">
                    <a:noFill/>
                  </a:rPr>
                  <a:t> </a:t>
                </a:r>
              </a:p>
            </p:txBody>
          </p:sp>
        </mc:Fallback>
      </mc:AlternateContent>
      <p:grpSp>
        <p:nvGrpSpPr>
          <p:cNvPr id="2" name="그룹 1">
            <a:extLst>
              <a:ext uri="{FF2B5EF4-FFF2-40B4-BE49-F238E27FC236}">
                <a16:creationId xmlns:a16="http://schemas.microsoft.com/office/drawing/2014/main" id="{C3E865E7-B2C4-487C-B5D4-4B5E97C7554B}"/>
              </a:ext>
            </a:extLst>
          </p:cNvPr>
          <p:cNvGrpSpPr/>
          <p:nvPr/>
        </p:nvGrpSpPr>
        <p:grpSpPr>
          <a:xfrm>
            <a:off x="846956" y="2449510"/>
            <a:ext cx="6979589" cy="1087502"/>
            <a:chOff x="883511" y="2358128"/>
            <a:chExt cx="6979589" cy="1087502"/>
          </a:xfrm>
        </p:grpSpPr>
        <p:grpSp>
          <p:nvGrpSpPr>
            <p:cNvPr id="15" name="그룹 14">
              <a:extLst>
                <a:ext uri="{FF2B5EF4-FFF2-40B4-BE49-F238E27FC236}">
                  <a16:creationId xmlns:a16="http://schemas.microsoft.com/office/drawing/2014/main" id="{9EB535A0-A799-4987-A8BA-453E333F1CCA}"/>
                </a:ext>
              </a:extLst>
            </p:cNvPr>
            <p:cNvGrpSpPr/>
            <p:nvPr/>
          </p:nvGrpSpPr>
          <p:grpSpPr>
            <a:xfrm>
              <a:off x="883511" y="2358128"/>
              <a:ext cx="6979589" cy="533846"/>
              <a:chOff x="903506" y="2335188"/>
              <a:chExt cx="6979589" cy="533846"/>
            </a:xfrm>
          </p:grpSpPr>
          <p:sp>
            <p:nvSpPr>
              <p:cNvPr id="16" name="사각형: 둥근 모서리 2">
                <a:extLst>
                  <a:ext uri="{FF2B5EF4-FFF2-40B4-BE49-F238E27FC236}">
                    <a16:creationId xmlns:a16="http://schemas.microsoft.com/office/drawing/2014/main" id="{45865FBD-BDA9-4143-908D-180A55E8E3D2}"/>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17" name="직사각형 16">
                    <a:extLst>
                      <a:ext uri="{FF2B5EF4-FFF2-40B4-BE49-F238E27FC236}">
                        <a16:creationId xmlns:a16="http://schemas.microsoft.com/office/drawing/2014/main" id="{6B0B721D-5560-4ED7-B4DE-4C7DCBAEFE7A}"/>
                      </a:ext>
                    </a:extLst>
                  </p:cNvPr>
                  <p:cNvSpPr/>
                  <p:nvPr/>
                </p:nvSpPr>
                <p:spPr>
                  <a:xfrm>
                    <a:off x="1279004" y="2335188"/>
                    <a:ext cx="6604091" cy="5338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ctr">
                    <a:spAutoFit/>
                    <a:scene3d>
                      <a:camera prst="orthographicFront"/>
                      <a:lightRig rig="threePt" dir="t"/>
                    </a:scene3d>
                    <a:sp3d>
                      <a:bevelT w="0" h="6350"/>
                    </a:sp3d>
                  </a:bodyPr>
                  <a:lstStyle/>
                  <a:p>
                    <a:pPr>
                      <a:spcAft>
                        <a:spcPts val="600"/>
                      </a:spcAft>
                    </a:pPr>
                    <a14:m>
                      <m:oMath xmlns:m="http://schemas.openxmlformats.org/officeDocument/2006/math">
                        <m:f>
                          <m:fPr>
                            <m:ctrlPr>
                              <a:rPr lang="en-US" altLang="ko-KR" sz="1600" i="1" smtClean="0">
                                <a:solidFill>
                                  <a:schemeClr val="tx1">
                                    <a:lumMod val="85000"/>
                                    <a:lumOff val="15000"/>
                                  </a:schemeClr>
                                </a:solidFill>
                                <a:latin typeface="Cambria Math" panose="02040503050406030204" pitchFamily="18" charset="0"/>
                                <a:cs typeface="Times New Roman" panose="02020603050405020304" pitchFamily="18" charset="0"/>
                              </a:rPr>
                            </m:ctrlPr>
                          </m:fPr>
                          <m:num>
                            <m:nary>
                              <m:naryPr>
                                <m: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naryPr>
                              <m:sub>
                                <m:r>
                                  <m:rPr>
                                    <m:brk m:alnAt="23"/>
                                  </m:r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𝑖</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=1</m:t>
                                </m:r>
                              </m:sub>
                              <m: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𝑛</m:t>
                                </m:r>
                              </m:sup>
                              <m:e>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𝑥</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𝑖</m:t>
                                    </m:r>
                                  </m:sub>
                                </m:sSub>
                              </m:e>
                            </m:nary>
                          </m:num>
                          <m:den>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𝑛</m:t>
                            </m:r>
                          </m:den>
                        </m:f>
                      </m:oMath>
                    </a14:m>
                    <a:r>
                      <a:rPr lang="ko-KR" altLang="en-US" sz="16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là một công thức ước lượng không chệch của số trung bình của quần thể </a:t>
                    </a:r>
                    <a:r>
                      <a:rPr lang="ko-KR" altLang="en-US" sz="1600" i="1" dirty="0">
                        <a:solidFill>
                          <a:schemeClr val="tx1">
                            <a:lumMod val="85000"/>
                            <a:lumOff val="15000"/>
                          </a:schemeClr>
                        </a:solidFill>
                        <a:latin typeface="Times New Roman" panose="02020603050405020304" pitchFamily="18" charset="0"/>
                        <a:cs typeface="Times New Roman" panose="02020603050405020304" pitchFamily="18" charset="0"/>
                        <a:sym typeface="Symbol" panose="05050102010706020507" pitchFamily="18" charset="2"/>
                      </a:rPr>
                      <a: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mc:Choice>
            <mc:Fallback xmlns="">
              <p:sp>
                <p:nvSpPr>
                  <p:cNvPr id="17" name="직사각형 16">
                    <a:extLst>
                      <a:ext uri="{FF2B5EF4-FFF2-40B4-BE49-F238E27FC236}">
                        <a16:creationId xmlns:a16="http://schemas.microsoft.com/office/drawing/2014/main" id="{6B0B721D-5560-4ED7-B4DE-4C7DCBAEFE7A}"/>
                      </a:ext>
                    </a:extLst>
                  </p:cNvPr>
                  <p:cNvSpPr>
                    <a:spLocks noRot="1" noChangeAspect="1" noMove="1" noResize="1" noEditPoints="1" noAdjustHandles="1" noChangeArrowheads="1" noChangeShapeType="1" noTextEdit="1"/>
                  </p:cNvSpPr>
                  <p:nvPr/>
                </p:nvSpPr>
                <p:spPr>
                  <a:xfrm>
                    <a:off x="1279004" y="2335188"/>
                    <a:ext cx="6604091" cy="533846"/>
                  </a:xfrm>
                  <a:prstGeom prst="rect">
                    <a:avLst/>
                  </a:prstGeom>
                  <a:blipFill>
                    <a:blip r:embed="rId4"/>
                    <a:stretch>
                      <a:fillRect l="-277"/>
                    </a:stretch>
                  </a:blipFill>
                  <a:ln>
                    <a:noFill/>
                  </a:ln>
                </p:spPr>
                <p:txBody>
                  <a:bodyPr/>
                  <a:lstStyle/>
                  <a:p>
                    <a:r>
                      <a:rPr lang="en-US">
                        <a:noFill/>
                      </a:rPr>
                      <a:t> </a:t>
                    </a:r>
                  </a:p>
                </p:txBody>
              </p:sp>
            </mc:Fallback>
          </mc:AlternateContent>
        </p:grpSp>
        <p:grpSp>
          <p:nvGrpSpPr>
            <p:cNvPr id="18" name="그룹 17">
              <a:extLst>
                <a:ext uri="{FF2B5EF4-FFF2-40B4-BE49-F238E27FC236}">
                  <a16:creationId xmlns:a16="http://schemas.microsoft.com/office/drawing/2014/main" id="{65B842EE-6235-4844-8413-E5B3AA75D239}"/>
                </a:ext>
              </a:extLst>
            </p:cNvPr>
            <p:cNvGrpSpPr/>
            <p:nvPr/>
          </p:nvGrpSpPr>
          <p:grpSpPr>
            <a:xfrm>
              <a:off x="883511" y="2911912"/>
              <a:ext cx="6979589" cy="533718"/>
              <a:chOff x="903506" y="2335252"/>
              <a:chExt cx="6979589" cy="533718"/>
            </a:xfrm>
          </p:grpSpPr>
          <p:sp>
            <p:nvSpPr>
              <p:cNvPr id="19" name="사각형: 둥근 모서리 2">
                <a:extLst>
                  <a:ext uri="{FF2B5EF4-FFF2-40B4-BE49-F238E27FC236}">
                    <a16:creationId xmlns:a16="http://schemas.microsoft.com/office/drawing/2014/main" id="{BC5AA4A3-8D5D-458A-81CE-EED014752388}"/>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20" name="직사각형 19">
                    <a:extLst>
                      <a:ext uri="{FF2B5EF4-FFF2-40B4-BE49-F238E27FC236}">
                        <a16:creationId xmlns:a16="http://schemas.microsoft.com/office/drawing/2014/main" id="{10EBB028-64EB-4A1E-8C73-44D6808B03DD}"/>
                      </a:ext>
                    </a:extLst>
                  </p:cNvPr>
                  <p:cNvSpPr/>
                  <p:nvPr/>
                </p:nvSpPr>
                <p:spPr>
                  <a:xfrm>
                    <a:off x="1279004" y="2335252"/>
                    <a:ext cx="6604091" cy="5337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ctr">
                    <a:spAutoFit/>
                    <a:scene3d>
                      <a:camera prst="orthographicFront"/>
                      <a:lightRig rig="threePt" dir="t"/>
                    </a:scene3d>
                    <a:sp3d>
                      <a:bevelT w="0" h="6350"/>
                    </a:sp3d>
                  </a:bodyPr>
                  <a:lstStyle/>
                  <a:p>
                    <a:pPr>
                      <a:spcAft>
                        <a:spcPts val="600"/>
                      </a:spcAft>
                    </a:pPr>
                    <a14:m>
                      <m:oMath xmlns:m="http://schemas.openxmlformats.org/officeDocument/2006/math">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fPr>
                          <m:num>
                            <m:nary>
                              <m:naryPr>
                                <m: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naryPr>
                              <m:sub>
                                <m:r>
                                  <m:rPr>
                                    <m:brk m:alnAt="23"/>
                                  </m:r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𝑖</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=1</m:t>
                                </m:r>
                              </m:sub>
                              <m: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𝑛</m:t>
                                </m:r>
                              </m:sup>
                              <m:e>
                                <m:sSup>
                                  <m:sSup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pPr>
                                  <m:e>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𝑥</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𝑖</m:t>
                                            </m:r>
                                          </m:sub>
                                        </m:s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acc>
                                          <m:accPr>
                                            <m: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acc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𝑥</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 </m:t>
                                            </m:r>
                                          </m:e>
                                        </m:acc>
                                      </m:e>
                                    </m:d>
                                  </m:e>
                                  <m: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2</m:t>
                                    </m:r>
                                  </m:sup>
                                </m:sSup>
                              </m:e>
                            </m:nary>
                          </m:num>
                          <m:den>
                            <m:r>
                              <a:rPr lang="en-US" altLang="ko-KR" sz="1600" b="1" i="1" smtClean="0">
                                <a:solidFill>
                                  <a:srgbClr val="1429A0"/>
                                </a:solidFill>
                                <a:latin typeface="Cambria Math" panose="02040503050406030204" pitchFamily="18" charset="0"/>
                                <a:cs typeface="Times New Roman" panose="02020603050405020304" pitchFamily="18" charset="0"/>
                              </a:rPr>
                              <m:t>𝒏</m:t>
                            </m:r>
                            <m:r>
                              <a:rPr lang="en-US" altLang="ko-KR" sz="1600" b="1" i="1" smtClean="0">
                                <a:solidFill>
                                  <a:srgbClr val="1429A0"/>
                                </a:solidFill>
                                <a:latin typeface="Cambria Math" panose="02040503050406030204" pitchFamily="18" charset="0"/>
                                <a:cs typeface="Times New Roman" panose="02020603050405020304" pitchFamily="18" charset="0"/>
                              </a:rPr>
                              <m:t>−</m:t>
                            </m:r>
                            <m:r>
                              <a:rPr lang="en-US" altLang="ko-KR" sz="1600" b="1" i="1" smtClean="0">
                                <a:solidFill>
                                  <a:srgbClr val="1429A0"/>
                                </a:solidFill>
                                <a:latin typeface="Cambria Math" panose="02040503050406030204" pitchFamily="18" charset="0"/>
                                <a:cs typeface="Times New Roman" panose="02020603050405020304" pitchFamily="18" charset="0"/>
                              </a:rPr>
                              <m:t>𝟏</m:t>
                            </m:r>
                          </m:den>
                        </m:f>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là một công thức ước lượng không chệch của số trung bình của quần thể </a:t>
                    </a:r>
                    <a14:m>
                      <m:oMath xmlns:m="http://schemas.openxmlformats.org/officeDocument/2006/math">
                        <m:sSup>
                          <m:sSup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pPr>
                          <m:e>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𝜎</m:t>
                            </m:r>
                          </m:e>
                          <m: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sup>
                        </m:sSup>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mc:Choice>
            <mc:Fallback xmlns="">
              <p:sp>
                <p:nvSpPr>
                  <p:cNvPr id="20" name="직사각형 19">
                    <a:extLst>
                      <a:ext uri="{FF2B5EF4-FFF2-40B4-BE49-F238E27FC236}">
                        <a16:creationId xmlns:a16="http://schemas.microsoft.com/office/drawing/2014/main" id="{10EBB028-64EB-4A1E-8C73-44D6808B03DD}"/>
                      </a:ext>
                    </a:extLst>
                  </p:cNvPr>
                  <p:cNvSpPr>
                    <a:spLocks noRot="1" noChangeAspect="1" noMove="1" noResize="1" noEditPoints="1" noAdjustHandles="1" noChangeArrowheads="1" noChangeShapeType="1" noTextEdit="1"/>
                  </p:cNvSpPr>
                  <p:nvPr/>
                </p:nvSpPr>
                <p:spPr>
                  <a:xfrm>
                    <a:off x="1279004" y="2335252"/>
                    <a:ext cx="6604091" cy="533718"/>
                  </a:xfrm>
                  <a:prstGeom prst="rect">
                    <a:avLst/>
                  </a:prstGeom>
                  <a:blipFill>
                    <a:blip r:embed="rId5"/>
                    <a:stretch>
                      <a:fillRect l="-277"/>
                    </a:stretch>
                  </a:blipFill>
                  <a:ln>
                    <a:noFill/>
                  </a:ln>
                </p:spPr>
                <p:txBody>
                  <a:bodyPr/>
                  <a:lstStyle/>
                  <a:p>
                    <a:r>
                      <a:rPr lang="en-US">
                        <a:noFill/>
                      </a:rPr>
                      <a:t> </a:t>
                    </a:r>
                  </a:p>
                </p:txBody>
              </p:sp>
            </mc:Fallback>
          </mc:AlternateContent>
        </p:grpSp>
      </p:grpSp>
      <p:sp>
        <p:nvSpPr>
          <p:cNvPr id="21" name="직사각형 20">
            <a:extLst>
              <a:ext uri="{FF2B5EF4-FFF2-40B4-BE49-F238E27FC236}">
                <a16:creationId xmlns:a16="http://schemas.microsoft.com/office/drawing/2014/main" id="{BA0B97D1-6233-48D2-AC37-D338183CC149}"/>
              </a:ext>
            </a:extLst>
          </p:cNvPr>
          <p:cNvSpPr/>
          <p:nvPr/>
        </p:nvSpPr>
        <p:spPr>
          <a:xfrm>
            <a:off x="558924" y="1428745"/>
            <a:ext cx="9180558" cy="5591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err="1">
                <a:solidFill>
                  <a:schemeClr val="tx1"/>
                </a:solidFill>
                <a:latin typeface="SamsungOne-400" panose="020B0503030303020204" pitchFamily="34" charset="0"/>
                <a:ea typeface="SamsungOne-400" panose="020B0503030303020204" pitchFamily="34" charset="0"/>
              </a:rPr>
              <a:t>Tính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không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chệch</a:t>
            </a:r>
            <a:r>
              <a:rPr lang="en-US" altLang="ko-KR" sz="1400" dirty="0">
                <a:solidFill>
                  <a:schemeClr val="tx1"/>
                </a:solidFill>
                <a:latin typeface="SamsungOne-400" panose="020B0503030303020204" pitchFamily="34" charset="0"/>
                <a:ea typeface="SamsungOne-400" panose="020B0503030303020204" pitchFamily="34" charset="0"/>
              </a:rPr>
              <a:t>:</a:t>
            </a:r>
          </a:p>
          <a:p>
            <a:pPr marL="115888" indent="-115888">
              <a:spcAft>
                <a:spcPts val="1000"/>
              </a:spcAft>
              <a:buClr>
                <a:srgbClr val="A5A5A5"/>
              </a:buClr>
              <a:buSzPct val="120000"/>
              <a:buBlip>
                <a:blip r:embed="rId6"/>
              </a:buBlip>
              <a:defRPr/>
            </a:pP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99556076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3.3.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Lý thuyết ước tính</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03</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BBE0C945-2113-49CD-804E-C7F28A087D85}"/>
                  </a:ext>
                </a:extLst>
              </p:cNvPr>
              <p:cNvSpPr/>
              <p:nvPr/>
            </p:nvSpPr>
            <p:spPr>
              <a:xfrm>
                <a:off x="675071" y="1700808"/>
                <a:ext cx="8632825" cy="369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Giả sử rằng có nhiều công thức ước lượng không chệch </a:t>
                </a:r>
                <a14:m>
                  <m:oMath xmlns:m="http://schemas.openxmlformats.org/officeDocument/2006/math">
                    <m:sSub>
                      <m:sSubPr>
                        <m:ctrlPr>
                          <a:rPr lang="en-US" altLang="ko-KR" sz="1400" i="1" smtClean="0">
                            <a:solidFill>
                              <a:schemeClr val="tx1">
                                <a:lumMod val="85000"/>
                                <a:lumOff val="15000"/>
                              </a:schemeClr>
                            </a:solidFill>
                            <a:latin typeface="Cambria Math" panose="02040503050406030204" pitchFamily="18" charset="0"/>
                            <a:cs typeface="Times New Roman" panose="02020603050405020304" pitchFamily="18" charset="0"/>
                          </a:rPr>
                        </m:ctrlPr>
                      </m:sSubPr>
                      <m:e>
                        <m:acc>
                          <m:accPr>
                            <m:chr m:val="̂"/>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accPr>
                          <m:e>
                            <m:r>
                              <a:rPr lang="ko-KR" altLang="en-US"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𝜃</m:t>
                            </m:r>
                          </m:e>
                        </m:acc>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sSub>
                      <m:sSubPr>
                        <m:ctrlPr>
                          <a:rPr lang="en-US" altLang="ko-KR" sz="1400" i="1" smtClean="0">
                            <a:solidFill>
                              <a:schemeClr val="tx1">
                                <a:lumMod val="85000"/>
                                <a:lumOff val="15000"/>
                              </a:schemeClr>
                            </a:solidFill>
                            <a:latin typeface="Cambria Math" panose="02040503050406030204" pitchFamily="18" charset="0"/>
                            <a:cs typeface="Times New Roman" panose="02020603050405020304" pitchFamily="18" charset="0"/>
                          </a:rPr>
                        </m:ctrlPr>
                      </m:sSubPr>
                      <m:e>
                        <m:acc>
                          <m:accPr>
                            <m:chr m:val="̂"/>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accPr>
                          <m:e>
                            <m:r>
                              <a:rPr lang="ko-KR" altLang="en-US"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𝜃</m:t>
                            </m:r>
                          </m:e>
                        </m:acc>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sub>
                    </m:sSub>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endParaRPr>
              </a:p>
            </p:txBody>
          </p:sp>
        </mc:Choice>
        <mc:Fallback xmlns="">
          <p:sp>
            <p:nvSpPr>
              <p:cNvPr id="13" name="직사각형 12">
                <a:extLst>
                  <a:ext uri="{FF2B5EF4-FFF2-40B4-BE49-F238E27FC236}">
                    <a16:creationId xmlns:a16="http://schemas.microsoft.com/office/drawing/2014/main" id="{BBE0C945-2113-49CD-804E-C7F28A087D85}"/>
                  </a:ext>
                </a:extLst>
              </p:cNvPr>
              <p:cNvSpPr>
                <a:spLocks noRot="1" noChangeAspect="1" noMove="1" noResize="1" noEditPoints="1" noAdjustHandles="1" noChangeArrowheads="1" noChangeShapeType="1" noTextEdit="1"/>
              </p:cNvSpPr>
              <p:nvPr/>
            </p:nvSpPr>
            <p:spPr>
              <a:xfrm>
                <a:off x="675071" y="1700808"/>
                <a:ext cx="8632825" cy="369955"/>
              </a:xfrm>
              <a:prstGeom prst="rect">
                <a:avLst/>
              </a:prstGeom>
              <a:blipFill>
                <a:blip r:embed="rId3"/>
                <a:stretch>
                  <a:fillRect l="-71"/>
                </a:stretch>
              </a:blipFill>
              <a:ln>
                <a:noFill/>
              </a:ln>
            </p:spPr>
            <p:txBody>
              <a:bodyPr/>
              <a:lstStyle/>
              <a:p>
                <a:r>
                  <a:rPr lang="en-US">
                    <a:noFill/>
                  </a:rPr>
                  <a:t> </a:t>
                </a:r>
              </a:p>
            </p:txBody>
          </p:sp>
        </mc:Fallback>
      </mc:AlternateContent>
      <p:grpSp>
        <p:nvGrpSpPr>
          <p:cNvPr id="18" name="그룹 17">
            <a:extLst>
              <a:ext uri="{FF2B5EF4-FFF2-40B4-BE49-F238E27FC236}">
                <a16:creationId xmlns:a16="http://schemas.microsoft.com/office/drawing/2014/main" id="{65B842EE-6235-4844-8413-E5B3AA75D239}"/>
              </a:ext>
            </a:extLst>
          </p:cNvPr>
          <p:cNvGrpSpPr/>
          <p:nvPr/>
        </p:nvGrpSpPr>
        <p:grpSpPr>
          <a:xfrm>
            <a:off x="846956" y="3252037"/>
            <a:ext cx="6979589" cy="353925"/>
            <a:chOff x="903506" y="2425148"/>
            <a:chExt cx="6979589" cy="353925"/>
          </a:xfrm>
        </p:grpSpPr>
        <p:sp>
          <p:nvSpPr>
            <p:cNvPr id="19" name="사각형: 둥근 모서리 2">
              <a:extLst>
                <a:ext uri="{FF2B5EF4-FFF2-40B4-BE49-F238E27FC236}">
                  <a16:creationId xmlns:a16="http://schemas.microsoft.com/office/drawing/2014/main" id="{BC5AA4A3-8D5D-458A-81CE-EED014752388}"/>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20" name="직사각형 19">
                  <a:extLst>
                    <a:ext uri="{FF2B5EF4-FFF2-40B4-BE49-F238E27FC236}">
                      <a16:creationId xmlns:a16="http://schemas.microsoft.com/office/drawing/2014/main" id="{10EBB028-64EB-4A1E-8C73-44D6808B03DD}"/>
                    </a:ext>
                  </a:extLst>
                </p:cNvPr>
                <p:cNvSpPr/>
                <p:nvPr/>
              </p:nvSpPr>
              <p:spPr>
                <a:xfrm>
                  <a:off x="1279004" y="2425148"/>
                  <a:ext cx="6604091" cy="353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ctr">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Nếu</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𝑉𝑎𝑟</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14:m>
                    <m:oMath xmlns:m="http://schemas.openxmlformats.org/officeDocument/2006/math">
                      <m:sSub>
                        <m:sSubPr>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ctrlPr>
                        </m:sSubPr>
                        <m:e>
                          <m:acc>
                            <m:accPr>
                              <m:chr m:val="̂"/>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accPr>
                            <m:e>
                              <m:r>
                                <a:rPr lang="ko-KR" altLang="en-US" sz="13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𝜃</m:t>
                              </m:r>
                            </m:e>
                          </m:acc>
                        </m:e>
                        <m: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1</m:t>
                          </m:r>
                        </m:sub>
                      </m:sSub>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nhỏ</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thì</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sSub>
                        <m:sSubPr>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ctrlPr>
                        </m:sSubPr>
                        <m:e>
                          <m:acc>
                            <m:accPr>
                              <m:chr m:val="̂"/>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accPr>
                            <m:e>
                              <m:r>
                                <a:rPr lang="ko-KR" altLang="en-US" sz="13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𝜃</m:t>
                              </m:r>
                            </m:e>
                          </m:acc>
                        </m:e>
                        <m: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1</m:t>
                          </m:r>
                        </m:sub>
                      </m:sSub>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là công thức ước lượng hiệu quả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mc:Choice>
          <mc:Fallback xmlns="">
            <p:sp>
              <p:nvSpPr>
                <p:cNvPr id="20" name="직사각형 19">
                  <a:extLst>
                    <a:ext uri="{FF2B5EF4-FFF2-40B4-BE49-F238E27FC236}">
                      <a16:creationId xmlns:a16="http://schemas.microsoft.com/office/drawing/2014/main" id="{10EBB028-64EB-4A1E-8C73-44D6808B03DD}"/>
                    </a:ext>
                  </a:extLst>
                </p:cNvPr>
                <p:cNvSpPr>
                  <a:spLocks noRot="1" noChangeAspect="1" noMove="1" noResize="1" noEditPoints="1" noAdjustHandles="1" noChangeArrowheads="1" noChangeShapeType="1" noTextEdit="1"/>
                </p:cNvSpPr>
                <p:nvPr/>
              </p:nvSpPr>
              <p:spPr>
                <a:xfrm>
                  <a:off x="1279004" y="2425148"/>
                  <a:ext cx="6604091" cy="353925"/>
                </a:xfrm>
                <a:prstGeom prst="rect">
                  <a:avLst/>
                </a:prstGeom>
                <a:blipFill>
                  <a:blip r:embed="rId4"/>
                  <a:stretch>
                    <a:fillRect l="-92"/>
                  </a:stretch>
                </a:blipFill>
                <a:ln>
                  <a:noFill/>
                </a:ln>
              </p:spPr>
              <p:txBody>
                <a:bodyPr/>
                <a:lstStyle/>
                <a:p>
                  <a:r>
                    <a:rPr lang="en-US">
                      <a:noFill/>
                    </a:rPr>
                    <a:t> </a:t>
                  </a:r>
                </a:p>
              </p:txBody>
            </p:sp>
          </mc:Fallback>
        </mc:AlternateContent>
      </p:grpSp>
      <p:sp>
        <p:nvSpPr>
          <p:cNvPr id="14" name="직사각형 13">
            <a:extLst>
              <a:ext uri="{FF2B5EF4-FFF2-40B4-BE49-F238E27FC236}">
                <a16:creationId xmlns:a16="http://schemas.microsoft.com/office/drawing/2014/main" id="{F8CEA466-6905-47A1-A71F-A98576FBDF1A}"/>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Tính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hiệu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quả</a:t>
            </a:r>
            <a:r>
              <a:rPr lang="en-US" altLang="ko-KR" sz="1400" dirty="0">
                <a:solidFill>
                  <a:schemeClr val="tx1"/>
                </a:solidFill>
                <a:latin typeface="SamsungOne-400" panose="020B0503030303020204" pitchFamily="34" charset="0"/>
                <a:ea typeface="SamsungOne-400" panose="020B0503030303020204" pitchFamily="34" charset="0"/>
              </a:rPr>
              <a:t>:</a:t>
            </a:r>
          </a:p>
        </p:txBody>
      </p:sp>
      <mc:AlternateContent xmlns:mc="http://schemas.openxmlformats.org/markup-compatibility/2006" xmlns:a14="http://schemas.microsoft.com/office/drawing/2010/main">
        <mc:Choice Requires="a14">
          <p:sp>
            <p:nvSpPr>
              <p:cNvPr id="10" name="Rectangle 12">
                <a:extLst>
                  <a:ext uri="{FF2B5EF4-FFF2-40B4-BE49-F238E27FC236}">
                    <a16:creationId xmlns:a16="http://schemas.microsoft.com/office/drawing/2014/main" id="{F68DE8B7-C7C7-4B64-9E45-DB099B324FE2}"/>
                  </a:ext>
                </a:extLst>
              </p:cNvPr>
              <p:cNvSpPr/>
              <p:nvPr/>
            </p:nvSpPr>
            <p:spPr>
              <a:xfrm>
                <a:off x="837793" y="2196257"/>
                <a:ext cx="4047097" cy="4728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marL="177800">
                  <a:spcAft>
                    <a:spcPts val="800"/>
                  </a:spcAft>
                  <a:buClr>
                    <a:srgbClr val="193EB0"/>
                  </a:buClr>
                </a:pPr>
                <a14:m>
                  <m:oMathPara xmlns:m="http://schemas.openxmlformats.org/officeDocument/2006/math">
                    <m:oMathParaPr>
                      <m:jc m:val="centerGroup"/>
                    </m:oMathParaPr>
                    <m:oMath xmlns:m="http://schemas.openxmlformats.org/officeDocument/2006/math">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𝐸</m:t>
                      </m:r>
                      <m:d>
                        <m:dPr>
                          <m:begChr m:val="["/>
                          <m:end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dPr>
                        <m:e>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bPr>
                            <m:e>
                              <m:acc>
                                <m:accPr>
                                  <m: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accPr>
                                <m:e>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𝜃</m:t>
                                  </m:r>
                                </m:e>
                              </m:acc>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1</m:t>
                              </m:r>
                            </m:sub>
                          </m:sSub>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rPr>
                        <m:t>𝜃</m:t>
                      </m:r>
                      <m:r>
                        <m:rPr>
                          <m:nor/>
                        </m:rPr>
                        <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sym typeface="Symbol" panose="05050102010706020507" pitchFamily="18" charset="2"/>
                        </a:rPr>
                        <m:t>  ,  </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𝐸</m:t>
                      </m:r>
                      <m:d>
                        <m:dPr>
                          <m:begChr m:val="["/>
                          <m:end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dPr>
                        <m:e>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bPr>
                            <m:e>
                              <m:acc>
                                <m:accPr>
                                  <m: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accPr>
                                <m:e>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𝜃</m:t>
                                  </m:r>
                                </m:e>
                              </m:acc>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sub>
                          </m:sSub>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rPr>
                        <m:t>𝜃</m:t>
                      </m:r>
                      <m:r>
                        <m:rPr>
                          <m:nor/>
                        </m:rPr>
                        <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sym typeface="Symbol" panose="05050102010706020507" pitchFamily="18" charset="2"/>
                        </a:rPr>
                        <m:t>  ,  </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𝐸</m:t>
                      </m:r>
                      <m:d>
                        <m:dPr>
                          <m:begChr m:val="["/>
                          <m:end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dPr>
                        <m:e>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bPr>
                            <m:e>
                              <m:acc>
                                <m:accPr>
                                  <m: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accPr>
                                <m:e>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𝜃</m:t>
                                  </m:r>
                                </m:e>
                              </m:acc>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3</m:t>
                              </m:r>
                            </m:sub>
                          </m:sSub>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rPr>
                        <m:t>𝜃</m:t>
                      </m:r>
                      <m:r>
                        <m:rPr>
                          <m:nor/>
                        </m:rPr>
                        <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sym typeface="Symbol" panose="05050102010706020507" pitchFamily="18" charset="2"/>
                        </a:rPr>
                        <m:t>  , …</m:t>
                      </m:r>
                    </m:oMath>
                  </m:oMathPara>
                </a14:m>
                <a:endParaRPr lang="en-US" altLang="ko-KR" sz="1600" dirty="0">
                  <a:solidFill>
                    <a:schemeClr val="tx1">
                      <a:lumMod val="85000"/>
                      <a:lumOff val="15000"/>
                    </a:schemeClr>
                  </a:solidFill>
                  <a:latin typeface="Times New Roman" panose="02020603050405020304" pitchFamily="18" charset="0"/>
                  <a:ea typeface="SamsungOne-400" panose="020B0503030303020204" pitchFamily="34" charset="0"/>
                  <a:cs typeface="Times New Roman" panose="02020603050405020304" pitchFamily="18" charset="0"/>
                  <a:sym typeface="Symbol" panose="05050102010706020507" pitchFamily="18" charset="2"/>
                </a:endParaRPr>
              </a:p>
            </p:txBody>
          </p:sp>
        </mc:Choice>
        <mc:Fallback xmlns="">
          <p:sp>
            <p:nvSpPr>
              <p:cNvPr id="10" name="Rectangle 12">
                <a:extLst>
                  <a:ext uri="{FF2B5EF4-FFF2-40B4-BE49-F238E27FC236}">
                    <a16:creationId xmlns:a16="http://schemas.microsoft.com/office/drawing/2014/main" id="{F68DE8B7-C7C7-4B64-9E45-DB099B324FE2}"/>
                  </a:ext>
                </a:extLst>
              </p:cNvPr>
              <p:cNvSpPr>
                <a:spLocks noRot="1" noChangeAspect="1" noMove="1" noResize="1" noEditPoints="1" noAdjustHandles="1" noChangeArrowheads="1" noChangeShapeType="1" noTextEdit="1"/>
              </p:cNvSpPr>
              <p:nvPr/>
            </p:nvSpPr>
            <p:spPr>
              <a:xfrm>
                <a:off x="837793" y="2196257"/>
                <a:ext cx="4047097" cy="472886"/>
              </a:xfrm>
              <a:prstGeom prst="rect">
                <a:avLst/>
              </a:prstGeom>
              <a:blipFill>
                <a:blip r:embed="rId6"/>
                <a:stretch>
                  <a:fillRect/>
                </a:stretch>
              </a:blipFill>
              <a:ln>
                <a:noFill/>
              </a:ln>
            </p:spPr>
            <p:txBody>
              <a:bodyPr/>
              <a:lstStyle/>
              <a:p>
                <a:r>
                  <a:rPr lang="ko-KR" altLang="en-US">
                    <a:noFill/>
                  </a:rPr>
                  <a:t> </a:t>
                </a:r>
              </a:p>
            </p:txBody>
          </p:sp>
        </mc:Fallback>
      </mc:AlternateContent>
      <p:sp>
        <p:nvSpPr>
          <p:cNvPr id="16" name="직사각형 15">
            <a:extLst>
              <a:ext uri="{FF2B5EF4-FFF2-40B4-BE49-F238E27FC236}">
                <a16:creationId xmlns:a16="http://schemas.microsoft.com/office/drawing/2014/main" id="{F9CE097C-AF9B-469E-AAEC-6A110908E027}"/>
              </a:ext>
            </a:extLst>
          </p:cNvPr>
          <p:cNvSpPr/>
          <p:nvPr/>
        </p:nvSpPr>
        <p:spPr>
          <a:xfrm>
            <a:off x="675071" y="2820424"/>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Ước lượng với mức không chắc chắn nhỏ nhất (phương sai hoặc độ lệch chuẩn) là ước lượng hiệu quả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a:t>
            </a:r>
          </a:p>
        </p:txBody>
      </p:sp>
    </p:spTree>
    <p:extLst>
      <p:ext uri="{BB962C8B-B14F-4D97-AF65-F5344CB8AC3E}">
        <p14:creationId xmlns:p14="http://schemas.microsoft.com/office/powerpoint/2010/main" val="41432262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3.3.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Lý thuyết ước tính</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03</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13" name="직사각형 12">
            <a:extLst>
              <a:ext uri="{FF2B5EF4-FFF2-40B4-BE49-F238E27FC236}">
                <a16:creationId xmlns:a16="http://schemas.microsoft.com/office/drawing/2014/main" id="{BBE0C945-2113-49CD-804E-C7F28A087D85}"/>
              </a:ext>
            </a:extLst>
          </p:cNvPr>
          <p:cNvSpPr/>
          <p:nvPr/>
        </p:nvSpPr>
        <p:spPr>
          <a:xfrm>
            <a:off x="67507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Một công thức ước lượng chệch cho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𝑛</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có thể trở thành ước lượng không chệch cho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𝑛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đủ</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lớn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vì</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tính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en-US" altLang="ko-KR" sz="1400" dirty="0">
              <a:solidFill>
                <a:schemeClr val="tx1">
                  <a:lumMod val="85000"/>
                  <a:lumOff val="15000"/>
                </a:schemeClr>
              </a:solidFill>
              <a:latin typeface="Times New Roman" panose="02020603050405020304" pitchFamily="18" charset="0"/>
              <a:cs typeface="Times New Roman" panose="02020603050405020304" pitchFamily="18" charset="0"/>
              <a:sym typeface="Symbol" panose="05050102010706020507" pitchFamily="18" charset="2"/>
            </a:endParaRPr>
          </a:p>
        </p:txBody>
      </p:sp>
      <p:grpSp>
        <p:nvGrpSpPr>
          <p:cNvPr id="18" name="그룹 17">
            <a:extLst>
              <a:ext uri="{FF2B5EF4-FFF2-40B4-BE49-F238E27FC236}">
                <a16:creationId xmlns:a16="http://schemas.microsoft.com/office/drawing/2014/main" id="{65B842EE-6235-4844-8413-E5B3AA75D239}"/>
              </a:ext>
            </a:extLst>
          </p:cNvPr>
          <p:cNvGrpSpPr/>
          <p:nvPr/>
        </p:nvGrpSpPr>
        <p:grpSpPr>
          <a:xfrm>
            <a:off x="846956" y="2102888"/>
            <a:ext cx="7790950" cy="733772"/>
            <a:chOff x="903506" y="2425148"/>
            <a:chExt cx="7790950" cy="733772"/>
          </a:xfrm>
        </p:grpSpPr>
        <p:sp>
          <p:nvSpPr>
            <p:cNvPr id="19" name="사각형: 둥근 모서리 2">
              <a:extLst>
                <a:ext uri="{FF2B5EF4-FFF2-40B4-BE49-F238E27FC236}">
                  <a16:creationId xmlns:a16="http://schemas.microsoft.com/office/drawing/2014/main" id="{BC5AA4A3-8D5D-458A-81CE-EED014752388}"/>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20" name="직사각형 19">
                  <a:extLst>
                    <a:ext uri="{FF2B5EF4-FFF2-40B4-BE49-F238E27FC236}">
                      <a16:creationId xmlns:a16="http://schemas.microsoft.com/office/drawing/2014/main" id="{10EBB028-64EB-4A1E-8C73-44D6808B03DD}"/>
                    </a:ext>
                  </a:extLst>
                </p:cNvPr>
                <p:cNvSpPr/>
                <p:nvPr/>
              </p:nvSpPr>
              <p:spPr>
                <a:xfrm>
                  <a:off x="1279004" y="2425148"/>
                  <a:ext cx="7415452" cy="7337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600"/>
                    </a:spcAft>
                  </a:pPr>
                  <a14:m>
                    <m:oMath xmlns:m="http://schemas.openxmlformats.org/officeDocument/2006/math">
                      <m:f>
                        <m:fPr>
                          <m:ctrlP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ctrlP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𝑖</m:t>
                              </m:r>
                              <m: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𝑛</m:t>
                              </m:r>
                            </m:sup>
                            <m:e>
                              <m:sSup>
                                <m:sSupPr>
                                  <m:ctrlP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𝑖</m:t>
                                          </m:r>
                                        </m:sub>
                                      </m:sSub>
                                      <m: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acc>
                                        <m:accPr>
                                          <m:chr m:val="̅"/>
                                          <m:ctrlP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𝑥</m:t>
                                          </m:r>
                                          <m: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 </m:t>
                                          </m:r>
                                        </m:e>
                                      </m:acc>
                                    </m:e>
                                  </m:d>
                                </m:e>
                                <m:sup>
                                  <m: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2</m:t>
                                  </m:r>
                                </m:sup>
                              </m:sSup>
                            </m:e>
                          </m:nary>
                        </m:num>
                        <m:den>
                          <m:r>
                            <a:rPr lang="en-US" altLang="ko-KR" sz="1600" b="1"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𝒏</m:t>
                          </m:r>
                        </m:den>
                      </m:f>
                    </m:oMath>
                  </a14:m>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là công thước ước lượng chệch của </a:t>
                  </a:r>
                  <a14:m>
                    <m:oMath xmlns:m="http://schemas.openxmlformats.org/officeDocument/2006/math">
                      <m:sSup>
                        <m:sSupPr>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pPr>
                        <m:e>
                          <m:r>
                            <a:rPr lang="en-US" altLang="ko-KR" sz="13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𝜎</m:t>
                          </m:r>
                        </m:e>
                        <m:sup>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sup>
                      </m:sSup>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cho nhỏ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𝑛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nhỏ nhưng lại trở thành ước lượng không chệch cho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𝑛</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đủ lớn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mc:Choice>
          <mc:Fallback xmlns="">
            <p:sp>
              <p:nvSpPr>
                <p:cNvPr id="20" name="직사각형 19">
                  <a:extLst>
                    <a:ext uri="{FF2B5EF4-FFF2-40B4-BE49-F238E27FC236}">
                      <a16:creationId xmlns:a16="http://schemas.microsoft.com/office/drawing/2014/main" id="{10EBB028-64EB-4A1E-8C73-44D6808B03DD}"/>
                    </a:ext>
                  </a:extLst>
                </p:cNvPr>
                <p:cNvSpPr>
                  <a:spLocks noRot="1" noChangeAspect="1" noMove="1" noResize="1" noEditPoints="1" noAdjustHandles="1" noChangeArrowheads="1" noChangeShapeType="1" noTextEdit="1"/>
                </p:cNvSpPr>
                <p:nvPr/>
              </p:nvSpPr>
              <p:spPr>
                <a:xfrm>
                  <a:off x="1279004" y="2425148"/>
                  <a:ext cx="7415452" cy="733772"/>
                </a:xfrm>
                <a:prstGeom prst="rect">
                  <a:avLst/>
                </a:prstGeom>
                <a:blipFill>
                  <a:blip r:embed="rId3"/>
                  <a:stretch>
                    <a:fillRect l="-247"/>
                  </a:stretch>
                </a:blipFill>
                <a:ln>
                  <a:noFill/>
                </a:ln>
              </p:spPr>
              <p:txBody>
                <a:bodyPr/>
                <a:lstStyle/>
                <a:p>
                  <a:r>
                    <a:rPr lang="en-US">
                      <a:noFill/>
                    </a:rPr>
                    <a:t> </a:t>
                  </a:r>
                </a:p>
              </p:txBody>
            </p:sp>
          </mc:Fallback>
        </mc:AlternateContent>
      </p:grpSp>
      <p:sp>
        <p:nvSpPr>
          <p:cNvPr id="14" name="직사각형 13">
            <a:extLst>
              <a:ext uri="{FF2B5EF4-FFF2-40B4-BE49-F238E27FC236}">
                <a16:creationId xmlns:a16="http://schemas.microsoft.com/office/drawing/2014/main" id="{33DE71FE-2FE4-420A-9AAE-06E8590C320E}"/>
              </a:ext>
            </a:extLst>
          </p:cNvPr>
          <p:cNvSpPr/>
          <p:nvPr/>
        </p:nvSpPr>
        <p:spPr>
          <a:xfrm>
            <a:off x="675071" y="3501389"/>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Nếu kích thước mẫu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𝑛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tăng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tính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sẽ</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trở</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thành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tiêu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quan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trọng</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15" name="직사각형 14">
            <a:extLst>
              <a:ext uri="{FF2B5EF4-FFF2-40B4-BE49-F238E27FC236}">
                <a16:creationId xmlns:a16="http://schemas.microsoft.com/office/drawing/2014/main" id="{D2CD9D5B-467D-4AE9-8456-E6968B12DA32}"/>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Tính nhất quán</a:t>
            </a:r>
            <a:endParaRPr lang="en-US" altLang="ko-KR" sz="1400" dirty="0">
              <a:solidFill>
                <a:schemeClr val="tx1"/>
              </a:solidFill>
              <a:latin typeface="SamsungOne-400" panose="020B0503030303020204" pitchFamily="34" charset="0"/>
              <a:ea typeface="SamsungOne-400" panose="020B0503030303020204" pitchFamily="34" charset="0"/>
            </a:endParaRPr>
          </a:p>
        </p:txBody>
      </p:sp>
      <mc:AlternateContent xmlns:mc="http://schemas.openxmlformats.org/markup-compatibility/2006" xmlns:a14="http://schemas.microsoft.com/office/drawing/2010/main">
        <mc:Choice Requires="a14">
          <p:sp>
            <p:nvSpPr>
              <p:cNvPr id="11" name="Rectangle 12">
                <a:extLst>
                  <a:ext uri="{FF2B5EF4-FFF2-40B4-BE49-F238E27FC236}">
                    <a16:creationId xmlns:a16="http://schemas.microsoft.com/office/drawing/2014/main" id="{619A051D-5904-474C-8A5E-697F36F6B414}"/>
                  </a:ext>
                </a:extLst>
              </p:cNvPr>
              <p:cNvSpPr/>
              <p:nvPr/>
            </p:nvSpPr>
            <p:spPr>
              <a:xfrm>
                <a:off x="3405720" y="2693225"/>
                <a:ext cx="3091386" cy="6633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Aft>
                    <a:spcPts val="600"/>
                  </a:spcAft>
                </a:pPr>
                <a14:m>
                  <m:oMathPara xmlns:m="http://schemas.openxmlformats.org/officeDocument/2006/math">
                    <m:oMathParaPr>
                      <m:jc m:val="centerGroup"/>
                    </m:oMathParaPr>
                    <m:oMath xmlns:m="http://schemas.openxmlformats.org/officeDocument/2006/math">
                      <m:f>
                        <m:fPr>
                          <m:ctrlP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ctrlP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𝑖</m:t>
                              </m:r>
                              <m: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𝑛</m:t>
                              </m:r>
                            </m:sup>
                            <m:e>
                              <m:sSup>
                                <m:sSupPr>
                                  <m:ctrlP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𝑖</m:t>
                                          </m:r>
                                        </m:sub>
                                      </m:sSub>
                                      <m: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acc>
                                        <m:accPr>
                                          <m:chr m:val="̅"/>
                                          <m:ctrlP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𝑥</m:t>
                                          </m:r>
                                          <m: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 </m:t>
                                          </m:r>
                                        </m:e>
                                      </m:acc>
                                    </m:e>
                                  </m:d>
                                </m:e>
                                <m:sup>
                                  <m: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2</m:t>
                                  </m:r>
                                </m:sup>
                              </m:sSup>
                            </m:e>
                          </m:nary>
                        </m:num>
                        <m:den>
                          <m:r>
                            <a:rPr lang="en-US" altLang="ko-KR" sz="1600" b="1"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𝒏</m:t>
                          </m:r>
                        </m:den>
                      </m:f>
                      <m:r>
                        <a:rPr lang="en-US" altLang="ko-KR" sz="16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ctrlP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𝑖</m:t>
                              </m:r>
                              <m: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𝑛</m:t>
                              </m:r>
                            </m:sup>
                            <m:e>
                              <m:sSup>
                                <m:sSupPr>
                                  <m:ctrlP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𝑖</m:t>
                                          </m:r>
                                        </m:sub>
                                      </m:sSub>
                                      <m: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acc>
                                        <m:accPr>
                                          <m:chr m:val="̅"/>
                                          <m:ctrlP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𝑥</m:t>
                                          </m:r>
                                          <m: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 </m:t>
                                          </m:r>
                                        </m:e>
                                      </m:acc>
                                    </m:e>
                                  </m:d>
                                </m:e>
                                <m:sup>
                                  <m: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2</m:t>
                                  </m:r>
                                </m:sup>
                              </m:sSup>
                            </m:e>
                          </m:nary>
                        </m:num>
                        <m:den>
                          <m:r>
                            <a:rPr lang="en-US" altLang="ko-KR" sz="1600" b="1"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𝒏</m:t>
                          </m:r>
                          <m:r>
                            <a:rPr lang="en-US" altLang="ko-KR" sz="1600" b="1"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ko-KR" sz="1600" b="1"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𝟏</m:t>
                          </m:r>
                        </m:den>
                      </m:f>
                    </m:oMath>
                  </m:oMathPara>
                </a14:m>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mc:Choice>
        <mc:Fallback xmlns="">
          <p:sp>
            <p:nvSpPr>
              <p:cNvPr id="11" name="Rectangle 12">
                <a:extLst>
                  <a:ext uri="{FF2B5EF4-FFF2-40B4-BE49-F238E27FC236}">
                    <a16:creationId xmlns:a16="http://schemas.microsoft.com/office/drawing/2014/main" id="{619A051D-5904-474C-8A5E-697F36F6B414}"/>
                  </a:ext>
                </a:extLst>
              </p:cNvPr>
              <p:cNvSpPr>
                <a:spLocks noRot="1" noChangeAspect="1" noMove="1" noResize="1" noEditPoints="1" noAdjustHandles="1" noChangeArrowheads="1" noChangeShapeType="1" noTextEdit="1"/>
              </p:cNvSpPr>
              <p:nvPr/>
            </p:nvSpPr>
            <p:spPr>
              <a:xfrm>
                <a:off x="3405720" y="2693225"/>
                <a:ext cx="3091386" cy="663387"/>
              </a:xfrm>
              <a:prstGeom prst="rect">
                <a:avLst/>
              </a:prstGeom>
              <a:blipFill>
                <a:blip r:embed="rId5"/>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244884170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3.3.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Lý thuyết ước tính</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03</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Ước lượng khoảng của số trung bình </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
        <p:nvSpPr>
          <p:cNvPr id="14" name="직사각형 13">
            <a:extLst>
              <a:ext uri="{FF2B5EF4-FFF2-40B4-BE49-F238E27FC236}">
                <a16:creationId xmlns:a16="http://schemas.microsoft.com/office/drawing/2014/main" id="{7F50618B-67C1-47F3-B30A-A05684913EDD}"/>
              </a:ext>
            </a:extLst>
          </p:cNvPr>
          <p:cNvSpPr/>
          <p:nvPr/>
        </p:nvSpPr>
        <p:spPr>
          <a:xfrm>
            <a:off x="675071" y="2219443"/>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Là khoảng có thể chứa giá trị đúng của một tham số của quần thể với một độ tin cậy cho trước.</a:t>
            </a:r>
          </a:p>
          <a:p>
            <a:pPr marL="180975">
              <a:spcAft>
                <a:spcPts val="8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a)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Mức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 ý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nghĩa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𝛼</a:t>
            </a:r>
          </a:p>
          <a:p>
            <a:pPr marL="180975">
              <a:spcAft>
                <a:spcPts val="8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b)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Độ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 tin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cậy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 (1−</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𝛼</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 </a:t>
            </a:r>
            <a:r>
              <a:rPr lang="en-US" altLang="ko-KR" sz="1300" dirty="0">
                <a:solidFill>
                  <a:srgbClr val="FF0000"/>
                </a:solidFill>
                <a:latin typeface="Times New Roman" panose="02020603050405020304" pitchFamily="18" charset="0"/>
                <a:ea typeface="Noto Sans CJK KR Regular" panose="020B0500000000000000" pitchFamily="34" charset="-127"/>
                <a:cs typeface="Times New Roman" panose="02020603050405020304" pitchFamily="18" charset="0"/>
                <a:sym typeface="Symbol" panose="05050102010706020507" pitchFamily="18" charset="2"/>
              </a:rPr>
              <a: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xác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xuất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 </a:t>
            </a:r>
          </a:p>
        </p:txBody>
      </p:sp>
      <p:sp>
        <p:nvSpPr>
          <p:cNvPr id="10" name="직사각형 9">
            <a:extLst>
              <a:ext uri="{FF2B5EF4-FFF2-40B4-BE49-F238E27FC236}">
                <a16:creationId xmlns:a16="http://schemas.microsoft.com/office/drawing/2014/main" id="{98173EA5-70D8-43B8-A8A4-344ED12C31A5}"/>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fr-FR" altLang="ko-KR" sz="1400" dirty="0" err="1">
                <a:solidFill>
                  <a:schemeClr val="tx1"/>
                </a:solidFill>
                <a:latin typeface="SamsungOne-400" panose="020B0503030303020204" pitchFamily="34" charset="0"/>
                <a:ea typeface="SamsungOne-400" panose="020B0503030303020204" pitchFamily="34" charset="0"/>
              </a:rPr>
              <a:t>Khoảng</a:t>
            </a:r>
            <a:r>
              <a:rPr lang="fr-FR" altLang="ko-KR" sz="1400" dirty="0">
                <a:solidFill>
                  <a:schemeClr val="tx1"/>
                </a:solidFill>
                <a:latin typeface="SamsungOne-400" panose="020B0503030303020204" pitchFamily="34" charset="0"/>
                <a:ea typeface="SamsungOne-400" panose="020B0503030303020204" pitchFamily="34" charset="0"/>
              </a:rPr>
              <a:t> tin </a:t>
            </a:r>
            <a:r>
              <a:rPr lang="fr-FR" altLang="ko-KR" sz="1400" dirty="0" err="1">
                <a:solidFill>
                  <a:schemeClr val="tx1"/>
                </a:solidFill>
                <a:latin typeface="SamsungOne-400" panose="020B0503030303020204" pitchFamily="34" charset="0"/>
                <a:ea typeface="SamsungOne-400" panose="020B0503030303020204" pitchFamily="34" charset="0"/>
              </a:rPr>
              <a:t>cậy</a:t>
            </a:r>
            <a:r>
              <a:rPr lang="fr-FR" altLang="ko-KR" sz="1400" dirty="0">
                <a:solidFill>
                  <a:schemeClr val="tx1"/>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78074394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3.3.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Lý thuyết ước tính</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03</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13" name="직사각형 12">
            <a:extLst>
              <a:ext uri="{FF2B5EF4-FFF2-40B4-BE49-F238E27FC236}">
                <a16:creationId xmlns:a16="http://schemas.microsoft.com/office/drawing/2014/main" id="{BBE0C945-2113-49CD-804E-C7F28A087D85}"/>
              </a:ext>
            </a:extLst>
          </p:cNvPr>
          <p:cNvSpPr/>
          <p:nvPr/>
        </p:nvSpPr>
        <p:spPr>
          <a:xfrm>
            <a:off x="675071" y="1700808"/>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Giả sử rằng kích thước mẫu đủ lớn để số trung bình của mẫu được phân phối một cách bình thường.</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Có thể tìm được khoảng tin cậy 95% theo cách sau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nvGrpSpPr>
          <p:cNvPr id="2" name="그룹 1">
            <a:extLst>
              <a:ext uri="{FF2B5EF4-FFF2-40B4-BE49-F238E27FC236}">
                <a16:creationId xmlns:a16="http://schemas.microsoft.com/office/drawing/2014/main" id="{E44A4BCF-80C7-4D08-97F9-2E4CC4FCC86C}"/>
              </a:ext>
            </a:extLst>
          </p:cNvPr>
          <p:cNvGrpSpPr/>
          <p:nvPr/>
        </p:nvGrpSpPr>
        <p:grpSpPr>
          <a:xfrm>
            <a:off x="2395412" y="2641655"/>
            <a:ext cx="5112000" cy="3273819"/>
            <a:chOff x="2395412" y="2641655"/>
            <a:chExt cx="5112000" cy="3273819"/>
          </a:xfrm>
        </p:grpSpPr>
        <mc:AlternateContent xmlns:mc="http://schemas.openxmlformats.org/markup-compatibility/2006" xmlns:a14="http://schemas.microsoft.com/office/drawing/2010/main">
          <mc:Choice Requires="a14">
            <p:sp>
              <p:nvSpPr>
                <p:cNvPr id="21" name="내용 개체 틀 2">
                  <a:extLst>
                    <a:ext uri="{FF2B5EF4-FFF2-40B4-BE49-F238E27FC236}">
                      <a16:creationId xmlns:a16="http://schemas.microsoft.com/office/drawing/2014/main" id="{41E33257-96DF-4A4E-A840-CAE92F38721E}"/>
                    </a:ext>
                  </a:extLst>
                </p:cNvPr>
                <p:cNvSpPr txBox="1">
                  <a:spLocks/>
                </p:cNvSpPr>
                <p:nvPr/>
              </p:nvSpPr>
              <p:spPr>
                <a:xfrm>
                  <a:off x="2395412" y="2641655"/>
                  <a:ext cx="5112000" cy="4411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rIns="144000" rtlCol="0" anchor="ctr" anchorCtr="0">
                  <a:spAutoFit/>
                </a:bodyPr>
                <a:lstStyle>
                  <a:defPPr>
                    <a:defRPr lang="en-US"/>
                  </a:defPPr>
                  <a:lvl1pPr>
                    <a:spcAft>
                      <a:spcPts val="800"/>
                    </a:spcAft>
                    <a:buClr>
                      <a:srgbClr val="193EB0"/>
                    </a:buClr>
                    <a:defRPr sz="1600" i="1">
                      <a:solidFill>
                        <a:schemeClr val="tx1">
                          <a:lumMod val="85000"/>
                          <a:lumOff val="15000"/>
                        </a:schemeClr>
                      </a:solidFill>
                      <a:latin typeface="Cambria Math" panose="020405030504060302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altLang="ko-KR" smtClean="0">
                            <a:latin typeface="Cambria Math" panose="02040503050406030204" pitchFamily="18" charset="0"/>
                            <a:sym typeface="Symbol" panose="05050102010706020507" pitchFamily="18" charset="2"/>
                          </a:rPr>
                          <m:t>𝑃</m:t>
                        </m:r>
                        <m:d>
                          <m:dPr>
                            <m:ctrlPr>
                              <a:rPr lang="en-US" altLang="ko-KR" i="1" smtClean="0">
                                <a:latin typeface="Cambria Math" panose="02040503050406030204" pitchFamily="18" charset="0"/>
                                <a:sym typeface="Symbol" panose="05050102010706020507" pitchFamily="18" charset="2"/>
                              </a:rPr>
                            </m:ctrlPr>
                          </m:dPr>
                          <m:e>
                            <m:r>
                              <a:rPr lang="en-US" altLang="ko-KR" smtClean="0">
                                <a:latin typeface="Cambria Math" panose="02040503050406030204" pitchFamily="18" charset="0"/>
                                <a:sym typeface="Symbol" panose="05050102010706020507" pitchFamily="18" charset="2"/>
                              </a:rPr>
                              <m:t>−1.96&lt;</m:t>
                            </m:r>
                            <m:r>
                              <a:rPr lang="en-US" altLang="ko-KR" smtClean="0">
                                <a:latin typeface="Cambria Math" panose="02040503050406030204" pitchFamily="18" charset="0"/>
                                <a:sym typeface="Symbol" panose="05050102010706020507" pitchFamily="18" charset="2"/>
                              </a:rPr>
                              <m:t>𝑍</m:t>
                            </m:r>
                            <m:r>
                              <a:rPr lang="en-US" altLang="ko-KR" smtClean="0">
                                <a:latin typeface="Cambria Math" panose="02040503050406030204" pitchFamily="18" charset="0"/>
                                <a:sym typeface="Symbol" panose="05050102010706020507" pitchFamily="18" charset="2"/>
                              </a:rPr>
                              <m:t>&lt;1.96</m:t>
                            </m:r>
                          </m:e>
                        </m:d>
                        <m:r>
                          <a:rPr lang="en-US" altLang="ko-KR" smtClean="0">
                            <a:latin typeface="Cambria Math" panose="02040503050406030204" pitchFamily="18" charset="0"/>
                            <a:sym typeface="Symbol" panose="05050102010706020507" pitchFamily="18" charset="2"/>
                          </a:rPr>
                          <m:t>=0.95</m:t>
                        </m:r>
                      </m:oMath>
                    </m:oMathPara>
                  </a14:m>
                  <a:endParaRPr lang="en-US" altLang="ko-KR" dirty="0">
                    <a:sym typeface="Symbol" panose="05050102010706020507" pitchFamily="18" charset="2"/>
                  </a:endParaRPr>
                </a:p>
              </p:txBody>
            </p:sp>
          </mc:Choice>
          <mc:Fallback xmlns="">
            <p:sp>
              <p:nvSpPr>
                <p:cNvPr id="21" name="내용 개체 틀 2">
                  <a:extLst>
                    <a:ext uri="{FF2B5EF4-FFF2-40B4-BE49-F238E27FC236}">
                      <a16:creationId xmlns:a16="http://schemas.microsoft.com/office/drawing/2014/main" id="{41E33257-96DF-4A4E-A840-CAE92F38721E}"/>
                    </a:ext>
                  </a:extLst>
                </p:cNvPr>
                <p:cNvSpPr txBox="1">
                  <a:spLocks noRot="1" noChangeAspect="1" noMove="1" noResize="1" noEditPoints="1" noAdjustHandles="1" noChangeArrowheads="1" noChangeShapeType="1" noTextEdit="1"/>
                </p:cNvSpPr>
                <p:nvPr/>
              </p:nvSpPr>
              <p:spPr>
                <a:xfrm>
                  <a:off x="2395412" y="2641655"/>
                  <a:ext cx="5112000" cy="441146"/>
                </a:xfrm>
                <a:prstGeom prst="rect">
                  <a:avLst/>
                </a:prstGeom>
                <a:blipFill>
                  <a:blip r:embed="rId3"/>
                  <a:stretch>
                    <a:fillRect/>
                  </a:stretch>
                </a:blipFill>
                <a:ln>
                  <a:noFill/>
                </a:ln>
              </p:spPr>
              <p:txBody>
                <a:bodyPr/>
                <a:lstStyle/>
                <a:p>
                  <a:r>
                    <a:rPr lang="ko-KR" altLang="en-US">
                      <a:noFill/>
                    </a:rPr>
                    <a:t> </a:t>
                  </a:r>
                </a:p>
              </p:txBody>
            </p:sp>
          </mc:Fallback>
        </mc:AlternateContent>
        <p:sp>
          <p:nvSpPr>
            <p:cNvPr id="16" name="Down Arrow 2">
              <a:extLst>
                <a:ext uri="{FF2B5EF4-FFF2-40B4-BE49-F238E27FC236}">
                  <a16:creationId xmlns:a16="http://schemas.microsoft.com/office/drawing/2014/main" id="{89D70B04-40F7-498B-A39B-C101752EBD0D}"/>
                </a:ext>
              </a:extLst>
            </p:cNvPr>
            <p:cNvSpPr/>
            <p:nvPr/>
          </p:nvSpPr>
          <p:spPr>
            <a:xfrm>
              <a:off x="4828837" y="3215886"/>
              <a:ext cx="245150" cy="252607"/>
            </a:xfrm>
            <a:prstGeom prst="downArrow">
              <a:avLst/>
            </a:prstGeom>
            <a:solidFill>
              <a:srgbClr val="1429A0"/>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1531"/>
              <a:endParaRPr lang="en-US" sz="1400" b="1">
                <a:solidFill>
                  <a:schemeClr val="bg1"/>
                </a:solidFill>
                <a:latin typeface="+mn-ea"/>
              </a:endParaRPr>
            </a:p>
          </p:txBody>
        </p:sp>
        <p:sp>
          <p:nvSpPr>
            <p:cNvPr id="17" name="Down Arrow 2">
              <a:extLst>
                <a:ext uri="{FF2B5EF4-FFF2-40B4-BE49-F238E27FC236}">
                  <a16:creationId xmlns:a16="http://schemas.microsoft.com/office/drawing/2014/main" id="{629EF3C7-DFFF-465C-8343-1817CB1B5CC8}"/>
                </a:ext>
              </a:extLst>
            </p:cNvPr>
            <p:cNvSpPr/>
            <p:nvPr/>
          </p:nvSpPr>
          <p:spPr>
            <a:xfrm>
              <a:off x="4828837" y="4580664"/>
              <a:ext cx="245150" cy="252607"/>
            </a:xfrm>
            <a:prstGeom prst="downArrow">
              <a:avLst/>
            </a:prstGeom>
            <a:solidFill>
              <a:srgbClr val="1429A0"/>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1531"/>
              <a:endParaRPr lang="en-US" sz="1400" b="1">
                <a:solidFill>
                  <a:schemeClr val="bg1"/>
                </a:solidFill>
                <a:latin typeface="+mn-ea"/>
              </a:endParaRPr>
            </a:p>
          </p:txBody>
        </p:sp>
        <p:sp>
          <p:nvSpPr>
            <p:cNvPr id="22" name="Down Arrow 2">
              <a:extLst>
                <a:ext uri="{FF2B5EF4-FFF2-40B4-BE49-F238E27FC236}">
                  <a16:creationId xmlns:a16="http://schemas.microsoft.com/office/drawing/2014/main" id="{35FA7653-49FB-41C2-9D35-57E645242AAA}"/>
                </a:ext>
              </a:extLst>
            </p:cNvPr>
            <p:cNvSpPr/>
            <p:nvPr/>
          </p:nvSpPr>
          <p:spPr>
            <a:xfrm>
              <a:off x="4828837" y="5662867"/>
              <a:ext cx="245150" cy="252607"/>
            </a:xfrm>
            <a:prstGeom prst="downArrow">
              <a:avLst/>
            </a:prstGeom>
            <a:solidFill>
              <a:srgbClr val="1429A0"/>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1531"/>
              <a:endParaRPr lang="en-US" sz="1400" b="1">
                <a:solidFill>
                  <a:schemeClr val="bg1"/>
                </a:solidFill>
                <a:latin typeface="+mn-ea"/>
              </a:endParaRPr>
            </a:p>
          </p:txBody>
        </p:sp>
        <mc:AlternateContent xmlns:mc="http://schemas.openxmlformats.org/markup-compatibility/2006" xmlns:a14="http://schemas.microsoft.com/office/drawing/2010/main">
          <mc:Choice Requires="a14">
            <p:sp>
              <p:nvSpPr>
                <p:cNvPr id="15" name="내용 개체 틀 2">
                  <a:extLst>
                    <a:ext uri="{FF2B5EF4-FFF2-40B4-BE49-F238E27FC236}">
                      <a16:creationId xmlns:a16="http://schemas.microsoft.com/office/drawing/2014/main" id="{ACA1D103-7961-48CE-98CA-4135E7E38C5B}"/>
                    </a:ext>
                  </a:extLst>
                </p:cNvPr>
                <p:cNvSpPr txBox="1">
                  <a:spLocks/>
                </p:cNvSpPr>
                <p:nvPr/>
              </p:nvSpPr>
              <p:spPr>
                <a:xfrm>
                  <a:off x="2395412" y="3601578"/>
                  <a:ext cx="5112000" cy="846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rIns="144000" rtlCol="0" anchor="ctr" anchorCtr="0">
                  <a:spAutoFit/>
                </a:bodyPr>
                <a:lstStyle>
                  <a:defPPr>
                    <a:defRPr lang="en-US"/>
                  </a:defPPr>
                  <a:lvl1pPr>
                    <a:spcAft>
                      <a:spcPts val="800"/>
                    </a:spcAft>
                    <a:buClr>
                      <a:srgbClr val="193EB0"/>
                    </a:buClr>
                    <a:defRPr sz="1600" i="1">
                      <a:solidFill>
                        <a:schemeClr val="tx1">
                          <a:lumMod val="85000"/>
                          <a:lumOff val="15000"/>
                        </a:schemeClr>
                      </a:solidFill>
                      <a:latin typeface="Cambria Math" panose="020405030504060302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altLang="ko-KR" smtClean="0">
                            <a:latin typeface="Cambria Math" panose="02040503050406030204" pitchFamily="18" charset="0"/>
                            <a:sym typeface="Symbol" panose="05050102010706020507" pitchFamily="18" charset="2"/>
                          </a:rPr>
                          <m:t>𝑃</m:t>
                        </m:r>
                        <m:d>
                          <m:dPr>
                            <m:ctrlPr>
                              <a:rPr lang="en-US" altLang="ko-KR" i="1" smtClean="0">
                                <a:latin typeface="Cambria Math" panose="02040503050406030204" pitchFamily="18" charset="0"/>
                                <a:sym typeface="Symbol" panose="05050102010706020507" pitchFamily="18" charset="2"/>
                              </a:rPr>
                            </m:ctrlPr>
                          </m:dPr>
                          <m:e>
                            <m:r>
                              <a:rPr lang="en-US" altLang="ko-KR" smtClean="0">
                                <a:latin typeface="Cambria Math" panose="02040503050406030204" pitchFamily="18" charset="0"/>
                                <a:sym typeface="Symbol" panose="05050102010706020507" pitchFamily="18" charset="2"/>
                              </a:rPr>
                              <m:t>−1.96&lt;</m:t>
                            </m:r>
                            <m:f>
                              <m:fPr>
                                <m:ctrlPr>
                                  <a:rPr lang="en-US" altLang="ko-KR" i="1" smtClean="0">
                                    <a:latin typeface="Cambria Math" panose="02040503050406030204" pitchFamily="18" charset="0"/>
                                  </a:rPr>
                                </m:ctrlPr>
                              </m:fPr>
                              <m:num>
                                <m:acc>
                                  <m:accPr>
                                    <m:chr m:val="̅"/>
                                    <m:ctrlPr>
                                      <a:rPr lang="en-US" altLang="ko-KR" i="1" smtClean="0">
                                        <a:latin typeface="Cambria Math" panose="02040503050406030204" pitchFamily="18" charset="0"/>
                                      </a:rPr>
                                    </m:ctrlPr>
                                  </m:accPr>
                                  <m:e>
                                    <m:r>
                                      <a:rPr lang="en-US" altLang="ko-KR" smtClean="0">
                                        <a:latin typeface="Cambria Math" panose="02040503050406030204" pitchFamily="18" charset="0"/>
                                      </a:rPr>
                                      <m:t>𝑋</m:t>
                                    </m:r>
                                  </m:e>
                                </m:acc>
                                <m:r>
                                  <a:rPr lang="en-US" altLang="ko-KR" smtClean="0">
                                    <a:latin typeface="Cambria Math" panose="02040503050406030204" pitchFamily="18" charset="0"/>
                                  </a:rPr>
                                  <m:t>−</m:t>
                                </m:r>
                                <m:r>
                                  <a:rPr lang="ko-KR" altLang="en-US">
                                    <a:latin typeface="Cambria Math" panose="02040503050406030204" pitchFamily="18" charset="0"/>
                                  </a:rPr>
                                  <m:t>𝜇</m:t>
                                </m:r>
                              </m:num>
                              <m:den>
                                <m:f>
                                  <m:fPr>
                                    <m:type m:val="skw"/>
                                    <m:ctrlPr>
                                      <a:rPr lang="en-US" altLang="ko-KR" i="1" smtClean="0">
                                        <a:latin typeface="Cambria Math" panose="02040503050406030204" pitchFamily="18" charset="0"/>
                                      </a:rPr>
                                    </m:ctrlPr>
                                  </m:fPr>
                                  <m:num>
                                    <m:r>
                                      <a:rPr lang="ko-KR" altLang="en-US">
                                        <a:latin typeface="Cambria Math" panose="02040503050406030204" pitchFamily="18" charset="0"/>
                                      </a:rPr>
                                      <m:t>𝜎</m:t>
                                    </m:r>
                                  </m:num>
                                  <m:den>
                                    <m:rad>
                                      <m:radPr>
                                        <m:degHide m:val="on"/>
                                        <m:ctrlPr>
                                          <a:rPr lang="en-US" altLang="ko-KR" i="1" smtClean="0">
                                            <a:latin typeface="Cambria Math" panose="02040503050406030204" pitchFamily="18" charset="0"/>
                                          </a:rPr>
                                        </m:ctrlPr>
                                      </m:radPr>
                                      <m:deg/>
                                      <m:e>
                                        <m:r>
                                          <a:rPr lang="en-US" altLang="ko-KR" smtClean="0">
                                            <a:latin typeface="Cambria Math" panose="02040503050406030204" pitchFamily="18" charset="0"/>
                                          </a:rPr>
                                          <m:t>𝑛</m:t>
                                        </m:r>
                                      </m:e>
                                    </m:rad>
                                  </m:den>
                                </m:f>
                              </m:den>
                            </m:f>
                            <m:r>
                              <a:rPr lang="en-US" altLang="ko-KR" smtClean="0">
                                <a:latin typeface="Cambria Math" panose="02040503050406030204" pitchFamily="18" charset="0"/>
                                <a:sym typeface="Symbol" panose="05050102010706020507" pitchFamily="18" charset="2"/>
                              </a:rPr>
                              <m:t>&lt;1.96</m:t>
                            </m:r>
                          </m:e>
                        </m:d>
                        <m:r>
                          <a:rPr lang="en-US" altLang="ko-KR" smtClean="0">
                            <a:latin typeface="Cambria Math" panose="02040503050406030204" pitchFamily="18" charset="0"/>
                            <a:sym typeface="Symbol" panose="05050102010706020507" pitchFamily="18" charset="2"/>
                          </a:rPr>
                          <m:t>=0.95</m:t>
                        </m:r>
                      </m:oMath>
                    </m:oMathPara>
                  </a14:m>
                  <a:endParaRPr lang="en-US" altLang="ko-KR" dirty="0">
                    <a:sym typeface="Symbol" panose="05050102010706020507" pitchFamily="18" charset="2"/>
                  </a:endParaRPr>
                </a:p>
              </p:txBody>
            </p:sp>
          </mc:Choice>
          <mc:Fallback xmlns="">
            <p:sp>
              <p:nvSpPr>
                <p:cNvPr id="15" name="내용 개체 틀 2">
                  <a:extLst>
                    <a:ext uri="{FF2B5EF4-FFF2-40B4-BE49-F238E27FC236}">
                      <a16:creationId xmlns:a16="http://schemas.microsoft.com/office/drawing/2014/main" id="{ACA1D103-7961-48CE-98CA-4135E7E38C5B}"/>
                    </a:ext>
                  </a:extLst>
                </p:cNvPr>
                <p:cNvSpPr txBox="1">
                  <a:spLocks noRot="1" noChangeAspect="1" noMove="1" noResize="1" noEditPoints="1" noAdjustHandles="1" noChangeArrowheads="1" noChangeShapeType="1" noTextEdit="1"/>
                </p:cNvSpPr>
                <p:nvPr/>
              </p:nvSpPr>
              <p:spPr>
                <a:xfrm>
                  <a:off x="2395412" y="3601578"/>
                  <a:ext cx="5112000" cy="846001"/>
                </a:xfrm>
                <a:prstGeom prst="rect">
                  <a:avLst/>
                </a:prstGeom>
                <a:blipFill>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내용 개체 틀 2">
                  <a:extLst>
                    <a:ext uri="{FF2B5EF4-FFF2-40B4-BE49-F238E27FC236}">
                      <a16:creationId xmlns:a16="http://schemas.microsoft.com/office/drawing/2014/main" id="{7BFF2CF3-F6FF-4008-8772-8F515F524E03}"/>
                    </a:ext>
                  </a:extLst>
                </p:cNvPr>
                <p:cNvSpPr txBox="1">
                  <a:spLocks/>
                </p:cNvSpPr>
                <p:nvPr/>
              </p:nvSpPr>
              <p:spPr>
                <a:xfrm>
                  <a:off x="2395412" y="4966356"/>
                  <a:ext cx="5112000" cy="5634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rIns="144000" rtlCol="0" anchor="ctr" anchorCtr="0">
                  <a:spAutoFit/>
                </a:bodyPr>
                <a:lstStyle>
                  <a:defPPr>
                    <a:defRPr lang="en-US"/>
                  </a:defPPr>
                  <a:lvl1pPr>
                    <a:spcAft>
                      <a:spcPts val="800"/>
                    </a:spcAft>
                    <a:buClr>
                      <a:srgbClr val="193EB0"/>
                    </a:buClr>
                    <a:defRPr sz="1600" i="1">
                      <a:solidFill>
                        <a:schemeClr val="tx1">
                          <a:lumMod val="85000"/>
                          <a:lumOff val="15000"/>
                        </a:schemeClr>
                      </a:solidFill>
                      <a:latin typeface="Cambria Math" panose="020405030504060302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altLang="ko-KR" smtClean="0">
                            <a:latin typeface="Cambria Math" panose="02040503050406030204" pitchFamily="18" charset="0"/>
                            <a:sym typeface="Symbol" panose="05050102010706020507" pitchFamily="18" charset="2"/>
                          </a:rPr>
                          <m:t>𝑃</m:t>
                        </m:r>
                        <m:d>
                          <m:dPr>
                            <m:ctrlPr>
                              <a:rPr lang="en-US" altLang="ko-KR" i="1" smtClean="0">
                                <a:latin typeface="Cambria Math" panose="02040503050406030204" pitchFamily="18" charset="0"/>
                                <a:sym typeface="Symbol" panose="05050102010706020507" pitchFamily="18" charset="2"/>
                              </a:rPr>
                            </m:ctrlPr>
                          </m:dPr>
                          <m:e>
                            <m:r>
                              <a:rPr lang="en-US" altLang="ko-KR" smtClean="0">
                                <a:latin typeface="Cambria Math" panose="02040503050406030204" pitchFamily="18" charset="0"/>
                                <a:sym typeface="Symbol" panose="05050102010706020507" pitchFamily="18" charset="2"/>
                              </a:rPr>
                              <m:t>−1.96</m:t>
                            </m:r>
                            <m:f>
                              <m:fPr>
                                <m:type m:val="skw"/>
                                <m:ctrlPr>
                                  <a:rPr lang="en-US" altLang="ko-KR" i="1" smtClean="0">
                                    <a:latin typeface="Cambria Math" panose="02040503050406030204" pitchFamily="18" charset="0"/>
                                  </a:rPr>
                                </m:ctrlPr>
                              </m:fPr>
                              <m:num>
                                <m:r>
                                  <a:rPr lang="ko-KR" altLang="en-US">
                                    <a:latin typeface="Cambria Math" panose="02040503050406030204" pitchFamily="18" charset="0"/>
                                  </a:rPr>
                                  <m:t>𝜎</m:t>
                                </m:r>
                              </m:num>
                              <m:den>
                                <m:rad>
                                  <m:radPr>
                                    <m:degHide m:val="on"/>
                                    <m:ctrlPr>
                                      <a:rPr lang="en-US" altLang="ko-KR" i="1" smtClean="0">
                                        <a:latin typeface="Cambria Math" panose="02040503050406030204" pitchFamily="18" charset="0"/>
                                      </a:rPr>
                                    </m:ctrlPr>
                                  </m:radPr>
                                  <m:deg/>
                                  <m:e>
                                    <m:r>
                                      <a:rPr lang="en-US" altLang="ko-KR" smtClean="0">
                                        <a:latin typeface="Cambria Math" panose="02040503050406030204" pitchFamily="18" charset="0"/>
                                      </a:rPr>
                                      <m:t>𝑛</m:t>
                                    </m:r>
                                  </m:e>
                                </m:rad>
                              </m:den>
                            </m:f>
                            <m:r>
                              <a:rPr lang="en-US" altLang="ko-KR" smtClean="0">
                                <a:latin typeface="Cambria Math" panose="02040503050406030204" pitchFamily="18" charset="0"/>
                                <a:sym typeface="Symbol" panose="05050102010706020507" pitchFamily="18" charset="2"/>
                              </a:rPr>
                              <m:t>&lt;</m:t>
                            </m:r>
                            <m:acc>
                              <m:accPr>
                                <m:chr m:val="̅"/>
                                <m:ctrlPr>
                                  <a:rPr lang="en-US" altLang="ko-KR" i="1" smtClean="0">
                                    <a:latin typeface="Cambria Math" panose="02040503050406030204" pitchFamily="18" charset="0"/>
                                  </a:rPr>
                                </m:ctrlPr>
                              </m:accPr>
                              <m:e>
                                <m:r>
                                  <a:rPr lang="en-US" altLang="ko-KR" smtClean="0">
                                    <a:latin typeface="Cambria Math" panose="02040503050406030204" pitchFamily="18" charset="0"/>
                                  </a:rPr>
                                  <m:t>𝑋</m:t>
                                </m:r>
                              </m:e>
                            </m:acc>
                            <m:r>
                              <a:rPr lang="en-US" altLang="ko-KR" smtClean="0">
                                <a:latin typeface="Cambria Math" panose="02040503050406030204" pitchFamily="18" charset="0"/>
                              </a:rPr>
                              <m:t>−</m:t>
                            </m:r>
                            <m:r>
                              <a:rPr lang="ko-KR" altLang="en-US">
                                <a:latin typeface="Cambria Math" panose="02040503050406030204" pitchFamily="18" charset="0"/>
                              </a:rPr>
                              <m:t>𝜇</m:t>
                            </m:r>
                            <m:r>
                              <a:rPr lang="en-US" altLang="ko-KR" smtClean="0">
                                <a:latin typeface="Cambria Math" panose="02040503050406030204" pitchFamily="18" charset="0"/>
                                <a:sym typeface="Symbol" panose="05050102010706020507" pitchFamily="18" charset="2"/>
                              </a:rPr>
                              <m:t>&lt;1.96</m:t>
                            </m:r>
                            <m:f>
                              <m:fPr>
                                <m:type m:val="skw"/>
                                <m:ctrlPr>
                                  <a:rPr lang="en-US" altLang="ko-KR" i="1" smtClean="0">
                                    <a:latin typeface="Cambria Math" panose="02040503050406030204" pitchFamily="18" charset="0"/>
                                  </a:rPr>
                                </m:ctrlPr>
                              </m:fPr>
                              <m:num>
                                <m:r>
                                  <a:rPr lang="ko-KR" altLang="en-US">
                                    <a:latin typeface="Cambria Math" panose="02040503050406030204" pitchFamily="18" charset="0"/>
                                  </a:rPr>
                                  <m:t>𝜎</m:t>
                                </m:r>
                              </m:num>
                              <m:den>
                                <m:rad>
                                  <m:radPr>
                                    <m:degHide m:val="on"/>
                                    <m:ctrlPr>
                                      <a:rPr lang="en-US" altLang="ko-KR" i="1" smtClean="0">
                                        <a:latin typeface="Cambria Math" panose="02040503050406030204" pitchFamily="18" charset="0"/>
                                      </a:rPr>
                                    </m:ctrlPr>
                                  </m:radPr>
                                  <m:deg/>
                                  <m:e>
                                    <m:r>
                                      <a:rPr lang="en-US" altLang="ko-KR" smtClean="0">
                                        <a:latin typeface="Cambria Math" panose="02040503050406030204" pitchFamily="18" charset="0"/>
                                      </a:rPr>
                                      <m:t>𝑛</m:t>
                                    </m:r>
                                  </m:e>
                                </m:rad>
                              </m:den>
                            </m:f>
                          </m:e>
                        </m:d>
                        <m:r>
                          <a:rPr lang="en-US" altLang="ko-KR" smtClean="0">
                            <a:latin typeface="Cambria Math" panose="02040503050406030204" pitchFamily="18" charset="0"/>
                            <a:sym typeface="Symbol" panose="05050102010706020507" pitchFamily="18" charset="2"/>
                          </a:rPr>
                          <m:t>=0.95</m:t>
                        </m:r>
                      </m:oMath>
                    </m:oMathPara>
                  </a14:m>
                  <a:endParaRPr lang="en-US" altLang="ko-KR" dirty="0">
                    <a:sym typeface="Symbol" panose="05050102010706020507" pitchFamily="18" charset="2"/>
                  </a:endParaRPr>
                </a:p>
              </p:txBody>
            </p:sp>
          </mc:Choice>
          <mc:Fallback xmlns="">
            <p:sp>
              <p:nvSpPr>
                <p:cNvPr id="18" name="내용 개체 틀 2">
                  <a:extLst>
                    <a:ext uri="{FF2B5EF4-FFF2-40B4-BE49-F238E27FC236}">
                      <a16:creationId xmlns:a16="http://schemas.microsoft.com/office/drawing/2014/main" id="{7BFF2CF3-F6FF-4008-8772-8F515F524E03}"/>
                    </a:ext>
                  </a:extLst>
                </p:cNvPr>
                <p:cNvSpPr txBox="1">
                  <a:spLocks noRot="1" noChangeAspect="1" noMove="1" noResize="1" noEditPoints="1" noAdjustHandles="1" noChangeArrowheads="1" noChangeShapeType="1" noTextEdit="1"/>
                </p:cNvSpPr>
                <p:nvPr/>
              </p:nvSpPr>
              <p:spPr>
                <a:xfrm>
                  <a:off x="2395412" y="4966356"/>
                  <a:ext cx="5112000" cy="563424"/>
                </a:xfrm>
                <a:prstGeom prst="rect">
                  <a:avLst/>
                </a:prstGeom>
                <a:blipFill>
                  <a:blip r:embed="rId5"/>
                  <a:stretch>
                    <a:fillRect t="-79348" b="-103261"/>
                  </a:stretch>
                </a:blipFill>
                <a:ln>
                  <a:noFill/>
                </a:ln>
              </p:spPr>
              <p:txBody>
                <a:bodyPr/>
                <a:lstStyle/>
                <a:p>
                  <a:r>
                    <a:rPr lang="ko-KR" altLang="en-US">
                      <a:noFill/>
                    </a:rPr>
                    <a:t> </a:t>
                  </a:r>
                </a:p>
              </p:txBody>
            </p:sp>
          </mc:Fallback>
        </mc:AlternateContent>
      </p:grpSp>
      <p:sp>
        <p:nvSpPr>
          <p:cNvPr id="14" name="직사각형 13">
            <a:extLst>
              <a:ext uri="{FF2B5EF4-FFF2-40B4-BE49-F238E27FC236}">
                <a16:creationId xmlns:a16="http://schemas.microsoft.com/office/drawing/2014/main" id="{10565939-D034-4B8D-8A64-532BC9164C9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err="1">
                <a:solidFill>
                  <a:schemeClr val="tx1"/>
                </a:solidFill>
                <a:latin typeface="SamsungOne-400" panose="020B0503030303020204" pitchFamily="34" charset="0"/>
                <a:ea typeface="SamsungOne-400" panose="020B0503030303020204" pitchFamily="34" charset="0"/>
              </a:rPr>
              <a:t>Khoảng</a:t>
            </a:r>
            <a:r>
              <a:rPr lang="en-US" altLang="ko-KR" sz="1400" dirty="0">
                <a:solidFill>
                  <a:schemeClr val="tx1"/>
                </a:solidFill>
                <a:latin typeface="SamsungOne-400" panose="020B0503030303020204" pitchFamily="34" charset="0"/>
                <a:ea typeface="SamsungOne-400" panose="020B0503030303020204" pitchFamily="34" charset="0"/>
              </a:rPr>
              <a:t> tin </a:t>
            </a:r>
            <a:r>
              <a:rPr lang="en-US" altLang="ko-KR" sz="1400" dirty="0" err="1">
                <a:solidFill>
                  <a:schemeClr val="tx1"/>
                </a:solidFill>
                <a:latin typeface="SamsungOne-400" panose="020B0503030303020204" pitchFamily="34" charset="0"/>
                <a:ea typeface="SamsungOne-400" panose="020B0503030303020204" pitchFamily="34" charset="0"/>
              </a:rPr>
              <a:t>cậy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số</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trung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bình</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397834308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3.3.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Lý thuyết ước tính</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03</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13" name="직사각형 12">
            <a:extLst>
              <a:ext uri="{FF2B5EF4-FFF2-40B4-BE49-F238E27FC236}">
                <a16:creationId xmlns:a16="http://schemas.microsoft.com/office/drawing/2014/main" id="{BBE0C945-2113-49CD-804E-C7F28A087D85}"/>
              </a:ext>
            </a:extLst>
          </p:cNvPr>
          <p:cNvSpPr/>
          <p:nvPr/>
        </p:nvSpPr>
        <p:spPr>
          <a:xfrm>
            <a:off x="675071" y="1700808"/>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Giả sử rằng kích thước mẫu đủ lớn để số trung bình của mẫu được phân phối một cách bình thường.</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Có thể tìm được khoảng tin cậy 95% theo cách sau.</a:t>
            </a:r>
          </a:p>
        </p:txBody>
      </p:sp>
      <p:sp>
        <p:nvSpPr>
          <p:cNvPr id="14" name="직사각형 13">
            <a:extLst>
              <a:ext uri="{FF2B5EF4-FFF2-40B4-BE49-F238E27FC236}">
                <a16:creationId xmlns:a16="http://schemas.microsoft.com/office/drawing/2014/main" id="{EEF5D684-C7E7-4C73-AB65-E2072A13A67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sz="1400" dirty="0">
                <a:solidFill>
                  <a:schemeClr val="tx1">
                    <a:lumMod val="85000"/>
                    <a:lumOff val="15000"/>
                  </a:schemeClr>
                </a:solidFill>
                <a:latin typeface="Arial" panose="020B0503030303020204" pitchFamily="34" charset="0"/>
                <a:ea typeface="SamsungOne-400" panose="020B0503030303020204" pitchFamily="34" charset="0"/>
              </a:rPr>
              <a:t>Khoảng tin cậy của số trung bình:</a:t>
            </a:r>
          </a:p>
        </p:txBody>
      </p:sp>
      <p:grpSp>
        <p:nvGrpSpPr>
          <p:cNvPr id="12" name="그룹 11">
            <a:extLst>
              <a:ext uri="{FF2B5EF4-FFF2-40B4-BE49-F238E27FC236}">
                <a16:creationId xmlns:a16="http://schemas.microsoft.com/office/drawing/2014/main" id="{9084F289-3473-4455-B737-15D45DAC9247}"/>
              </a:ext>
            </a:extLst>
          </p:cNvPr>
          <p:cNvGrpSpPr/>
          <p:nvPr/>
        </p:nvGrpSpPr>
        <p:grpSpPr>
          <a:xfrm>
            <a:off x="2395128" y="2564904"/>
            <a:ext cx="5112568" cy="3328689"/>
            <a:chOff x="2395128" y="2201091"/>
            <a:chExt cx="5112568" cy="3328689"/>
          </a:xfrm>
        </p:grpSpPr>
        <mc:AlternateContent xmlns:mc="http://schemas.openxmlformats.org/markup-compatibility/2006" xmlns:a14="http://schemas.microsoft.com/office/drawing/2010/main">
          <mc:Choice Requires="a14">
            <p:sp>
              <p:nvSpPr>
                <p:cNvPr id="15" name="내용 개체 틀 2">
                  <a:extLst>
                    <a:ext uri="{FF2B5EF4-FFF2-40B4-BE49-F238E27FC236}">
                      <a16:creationId xmlns:a16="http://schemas.microsoft.com/office/drawing/2014/main" id="{5885BD4F-D575-46F2-8658-F3B0B217CEE4}"/>
                    </a:ext>
                  </a:extLst>
                </p:cNvPr>
                <p:cNvSpPr txBox="1">
                  <a:spLocks/>
                </p:cNvSpPr>
                <p:nvPr/>
              </p:nvSpPr>
              <p:spPr>
                <a:xfrm>
                  <a:off x="2395128" y="2629817"/>
                  <a:ext cx="5112568" cy="5634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rIns="144000" rtlCol="0" anchor="ctr" anchorCtr="0">
                  <a:spAutoFit/>
                </a:bodyPr>
                <a:lstStyle>
                  <a:defPPr>
                    <a:defRPr lang="en-US"/>
                  </a:defPPr>
                  <a:lvl1pPr>
                    <a:spcAft>
                      <a:spcPts val="800"/>
                    </a:spcAft>
                    <a:buClr>
                      <a:srgbClr val="193EB0"/>
                    </a:buClr>
                    <a:defRPr sz="1600" i="1">
                      <a:solidFill>
                        <a:schemeClr val="tx1">
                          <a:lumMod val="85000"/>
                          <a:lumOff val="15000"/>
                        </a:schemeClr>
                      </a:solidFill>
                      <a:latin typeface="Cambria Math" panose="020405030504060302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altLang="ko-KR">
                            <a:latin typeface="Cambria Math" panose="02040503050406030204" pitchFamily="18" charset="0"/>
                            <a:sym typeface="Symbol" panose="05050102010706020507" pitchFamily="18" charset="2"/>
                          </a:rPr>
                          <m:t>𝑃</m:t>
                        </m:r>
                        <m:d>
                          <m:dPr>
                            <m:ctrlPr>
                              <a:rPr lang="en-US" altLang="ko-KR" i="1">
                                <a:latin typeface="Cambria Math" panose="02040503050406030204" pitchFamily="18" charset="0"/>
                                <a:sym typeface="Symbol" panose="05050102010706020507" pitchFamily="18" charset="2"/>
                              </a:rPr>
                            </m:ctrlPr>
                          </m:dPr>
                          <m:e>
                            <m:r>
                              <a:rPr lang="en-US" altLang="ko-KR">
                                <a:latin typeface="Cambria Math" panose="02040503050406030204" pitchFamily="18" charset="0"/>
                                <a:sym typeface="Symbol" panose="05050102010706020507" pitchFamily="18" charset="2"/>
                              </a:rPr>
                              <m:t>−1.96</m:t>
                            </m:r>
                            <m:f>
                              <m:fPr>
                                <m:type m:val="skw"/>
                                <m:ctrlPr>
                                  <a:rPr lang="en-US" altLang="ko-KR" i="1">
                                    <a:latin typeface="Cambria Math" panose="02040503050406030204" pitchFamily="18" charset="0"/>
                                  </a:rPr>
                                </m:ctrlPr>
                              </m:fPr>
                              <m:num>
                                <m:r>
                                  <a:rPr lang="ko-KR" altLang="en-US">
                                    <a:latin typeface="Cambria Math" panose="02040503050406030204" pitchFamily="18" charset="0"/>
                                  </a:rPr>
                                  <m:t>𝜎</m:t>
                                </m:r>
                              </m:num>
                              <m:den>
                                <m:rad>
                                  <m:radPr>
                                    <m:degHide m:val="on"/>
                                    <m:ctrlPr>
                                      <a:rPr lang="en-US" altLang="ko-KR" i="1">
                                        <a:latin typeface="Cambria Math" panose="02040503050406030204" pitchFamily="18" charset="0"/>
                                      </a:rPr>
                                    </m:ctrlPr>
                                  </m:radPr>
                                  <m:deg/>
                                  <m:e>
                                    <m:r>
                                      <a:rPr lang="en-US" altLang="ko-KR">
                                        <a:latin typeface="Cambria Math" panose="02040503050406030204" pitchFamily="18" charset="0"/>
                                      </a:rPr>
                                      <m:t>𝑛</m:t>
                                    </m:r>
                                  </m:e>
                                </m:rad>
                              </m:den>
                            </m:f>
                            <m:r>
                              <a:rPr lang="en-US" altLang="ko-KR">
                                <a:latin typeface="Cambria Math" panose="02040503050406030204" pitchFamily="18" charset="0"/>
                                <a:sym typeface="Symbol" panose="05050102010706020507" pitchFamily="18" charset="2"/>
                              </a:rPr>
                              <m:t>&lt;</m:t>
                            </m:r>
                            <m:acc>
                              <m:accPr>
                                <m:chr m:val="̅"/>
                                <m:ctrlPr>
                                  <a:rPr lang="en-US" altLang="ko-KR" i="1">
                                    <a:latin typeface="Cambria Math" panose="02040503050406030204" pitchFamily="18" charset="0"/>
                                  </a:rPr>
                                </m:ctrlPr>
                              </m:accPr>
                              <m:e>
                                <m:r>
                                  <a:rPr lang="en-US" altLang="ko-KR">
                                    <a:latin typeface="Cambria Math" panose="02040503050406030204" pitchFamily="18" charset="0"/>
                                  </a:rPr>
                                  <m:t>𝑋</m:t>
                                </m:r>
                              </m:e>
                            </m:acc>
                            <m:r>
                              <a:rPr lang="en-US" altLang="ko-KR">
                                <a:latin typeface="Cambria Math" panose="02040503050406030204" pitchFamily="18" charset="0"/>
                              </a:rPr>
                              <m:t>−</m:t>
                            </m:r>
                            <m:r>
                              <a:rPr lang="ko-KR" altLang="en-US">
                                <a:latin typeface="Cambria Math" panose="02040503050406030204" pitchFamily="18" charset="0"/>
                              </a:rPr>
                              <m:t>𝜇</m:t>
                            </m:r>
                            <m:r>
                              <a:rPr lang="en-US" altLang="ko-KR">
                                <a:latin typeface="Cambria Math" panose="02040503050406030204" pitchFamily="18" charset="0"/>
                                <a:sym typeface="Symbol" panose="05050102010706020507" pitchFamily="18" charset="2"/>
                              </a:rPr>
                              <m:t>&lt;1.96</m:t>
                            </m:r>
                            <m:f>
                              <m:fPr>
                                <m:type m:val="skw"/>
                                <m:ctrlPr>
                                  <a:rPr lang="en-US" altLang="ko-KR" i="1">
                                    <a:latin typeface="Cambria Math" panose="02040503050406030204" pitchFamily="18" charset="0"/>
                                  </a:rPr>
                                </m:ctrlPr>
                              </m:fPr>
                              <m:num>
                                <m:r>
                                  <a:rPr lang="ko-KR" altLang="en-US">
                                    <a:latin typeface="Cambria Math" panose="02040503050406030204" pitchFamily="18" charset="0"/>
                                  </a:rPr>
                                  <m:t>𝜎</m:t>
                                </m:r>
                              </m:num>
                              <m:den>
                                <m:rad>
                                  <m:radPr>
                                    <m:degHide m:val="on"/>
                                    <m:ctrlPr>
                                      <a:rPr lang="en-US" altLang="ko-KR" i="1">
                                        <a:latin typeface="Cambria Math" panose="02040503050406030204" pitchFamily="18" charset="0"/>
                                      </a:rPr>
                                    </m:ctrlPr>
                                  </m:radPr>
                                  <m:deg/>
                                  <m:e>
                                    <m:r>
                                      <a:rPr lang="en-US" altLang="ko-KR">
                                        <a:latin typeface="Cambria Math" panose="02040503050406030204" pitchFamily="18" charset="0"/>
                                      </a:rPr>
                                      <m:t>𝑛</m:t>
                                    </m:r>
                                  </m:e>
                                </m:rad>
                              </m:den>
                            </m:f>
                          </m:e>
                        </m:d>
                        <m:r>
                          <a:rPr lang="en-US" altLang="ko-KR">
                            <a:latin typeface="Cambria Math" panose="02040503050406030204" pitchFamily="18" charset="0"/>
                            <a:sym typeface="Symbol" panose="05050102010706020507" pitchFamily="18" charset="2"/>
                          </a:rPr>
                          <m:t>=0.95</m:t>
                        </m:r>
                      </m:oMath>
                    </m:oMathPara>
                  </a14:m>
                  <a:endParaRPr lang="en-US" altLang="ko-KR" dirty="0"/>
                </a:p>
              </p:txBody>
            </p:sp>
          </mc:Choice>
          <mc:Fallback xmlns="">
            <p:sp>
              <p:nvSpPr>
                <p:cNvPr id="15" name="내용 개체 틀 2">
                  <a:extLst>
                    <a:ext uri="{FF2B5EF4-FFF2-40B4-BE49-F238E27FC236}">
                      <a16:creationId xmlns:a16="http://schemas.microsoft.com/office/drawing/2014/main" id="{5885BD4F-D575-46F2-8658-F3B0B217CEE4}"/>
                    </a:ext>
                  </a:extLst>
                </p:cNvPr>
                <p:cNvSpPr txBox="1">
                  <a:spLocks noRot="1" noChangeAspect="1" noMove="1" noResize="1" noEditPoints="1" noAdjustHandles="1" noChangeArrowheads="1" noChangeShapeType="1" noTextEdit="1"/>
                </p:cNvSpPr>
                <p:nvPr/>
              </p:nvSpPr>
              <p:spPr>
                <a:xfrm>
                  <a:off x="2395128" y="2629817"/>
                  <a:ext cx="5112568" cy="563424"/>
                </a:xfrm>
                <a:prstGeom prst="rect">
                  <a:avLst/>
                </a:prstGeom>
                <a:blipFill>
                  <a:blip r:embed="rId4"/>
                  <a:stretch>
                    <a:fillRect t="-77419" b="-102151"/>
                  </a:stretch>
                </a:blipFill>
                <a:ln>
                  <a:noFill/>
                </a:ln>
              </p:spPr>
              <p:txBody>
                <a:bodyPr/>
                <a:lstStyle/>
                <a:p>
                  <a:r>
                    <a:rPr lang="ko-KR" altLang="en-US">
                      <a:noFill/>
                    </a:rPr>
                    <a:t> </a:t>
                  </a:r>
                </a:p>
              </p:txBody>
            </p:sp>
          </mc:Fallback>
        </mc:AlternateContent>
        <p:sp>
          <p:nvSpPr>
            <p:cNvPr id="18" name="Down Arrow 2">
              <a:extLst>
                <a:ext uri="{FF2B5EF4-FFF2-40B4-BE49-F238E27FC236}">
                  <a16:creationId xmlns:a16="http://schemas.microsoft.com/office/drawing/2014/main" id="{C1EF78A8-4191-49D7-978B-E5D0A1FF23A5}"/>
                </a:ext>
              </a:extLst>
            </p:cNvPr>
            <p:cNvSpPr/>
            <p:nvPr/>
          </p:nvSpPr>
          <p:spPr>
            <a:xfrm>
              <a:off x="4828837" y="3369360"/>
              <a:ext cx="245150" cy="252607"/>
            </a:xfrm>
            <a:prstGeom prst="downArrow">
              <a:avLst/>
            </a:prstGeom>
            <a:solidFill>
              <a:srgbClr val="1429A0"/>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1531"/>
              <a:endParaRPr lang="en-US" sz="1400" b="1">
                <a:solidFill>
                  <a:schemeClr val="bg1"/>
                </a:solidFill>
                <a:latin typeface="+mn-ea"/>
              </a:endParaRPr>
            </a:p>
          </p:txBody>
        </p:sp>
        <p:sp>
          <p:nvSpPr>
            <p:cNvPr id="19" name="Down Arrow 2">
              <a:extLst>
                <a:ext uri="{FF2B5EF4-FFF2-40B4-BE49-F238E27FC236}">
                  <a16:creationId xmlns:a16="http://schemas.microsoft.com/office/drawing/2014/main" id="{533F2F83-827C-4ABC-8EBB-D9A6D1162ACC}"/>
                </a:ext>
              </a:extLst>
            </p:cNvPr>
            <p:cNvSpPr/>
            <p:nvPr/>
          </p:nvSpPr>
          <p:spPr>
            <a:xfrm>
              <a:off x="4828837" y="4537629"/>
              <a:ext cx="245150" cy="252607"/>
            </a:xfrm>
            <a:prstGeom prst="downArrow">
              <a:avLst/>
            </a:prstGeom>
            <a:solidFill>
              <a:srgbClr val="1429A0"/>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1531"/>
              <a:endParaRPr lang="en-US" sz="1400" b="1">
                <a:solidFill>
                  <a:schemeClr val="bg1"/>
                </a:solidFill>
                <a:latin typeface="+mn-ea"/>
              </a:endParaRPr>
            </a:p>
          </p:txBody>
        </p:sp>
        <p:sp>
          <p:nvSpPr>
            <p:cNvPr id="20" name="Down Arrow 2">
              <a:extLst>
                <a:ext uri="{FF2B5EF4-FFF2-40B4-BE49-F238E27FC236}">
                  <a16:creationId xmlns:a16="http://schemas.microsoft.com/office/drawing/2014/main" id="{2FA99F46-74F6-4C8F-A4B4-2C9565E073AE}"/>
                </a:ext>
              </a:extLst>
            </p:cNvPr>
            <p:cNvSpPr/>
            <p:nvPr/>
          </p:nvSpPr>
          <p:spPr>
            <a:xfrm>
              <a:off x="4828837" y="2201091"/>
              <a:ext cx="245150" cy="252607"/>
            </a:xfrm>
            <a:prstGeom prst="downArrow">
              <a:avLst/>
            </a:prstGeom>
            <a:solidFill>
              <a:srgbClr val="1429A0"/>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1531"/>
              <a:endParaRPr lang="en-US" sz="1400" b="1">
                <a:solidFill>
                  <a:schemeClr val="bg1"/>
                </a:solidFill>
                <a:latin typeface="+mn-ea"/>
              </a:endParaRPr>
            </a:p>
          </p:txBody>
        </p:sp>
        <mc:AlternateContent xmlns:mc="http://schemas.openxmlformats.org/markup-compatibility/2006" xmlns:a14="http://schemas.microsoft.com/office/drawing/2010/main">
          <mc:Choice Requires="a14">
            <p:sp>
              <p:nvSpPr>
                <p:cNvPr id="26" name="내용 개체 틀 2">
                  <a:extLst>
                    <a:ext uri="{FF2B5EF4-FFF2-40B4-BE49-F238E27FC236}">
                      <a16:creationId xmlns:a16="http://schemas.microsoft.com/office/drawing/2014/main" id="{D1F839F3-FBD1-444E-8D7E-90280A07218D}"/>
                    </a:ext>
                  </a:extLst>
                </p:cNvPr>
                <p:cNvSpPr txBox="1">
                  <a:spLocks/>
                </p:cNvSpPr>
                <p:nvPr/>
              </p:nvSpPr>
              <p:spPr>
                <a:xfrm>
                  <a:off x="2395128" y="3798086"/>
                  <a:ext cx="5112568" cy="5634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rIns="144000" rtlCol="0" anchor="ctr" anchorCtr="0">
                  <a:spAutoFit/>
                </a:bodyPr>
                <a:lstStyle>
                  <a:defPPr>
                    <a:defRPr lang="en-US"/>
                  </a:defPPr>
                  <a:lvl1pPr>
                    <a:spcAft>
                      <a:spcPts val="800"/>
                    </a:spcAft>
                    <a:buClr>
                      <a:srgbClr val="193EB0"/>
                    </a:buClr>
                    <a:defRPr sz="1600" i="1">
                      <a:solidFill>
                        <a:schemeClr val="tx1">
                          <a:lumMod val="85000"/>
                          <a:lumOff val="15000"/>
                        </a:schemeClr>
                      </a:solidFill>
                      <a:latin typeface="Cambria Math" panose="020405030504060302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altLang="ko-KR">
                            <a:latin typeface="Cambria Math" panose="02040503050406030204" pitchFamily="18" charset="0"/>
                            <a:sym typeface="Symbol" panose="05050102010706020507" pitchFamily="18" charset="2"/>
                          </a:rPr>
                          <m:t>𝑃</m:t>
                        </m:r>
                        <m:d>
                          <m:dPr>
                            <m:ctrlPr>
                              <a:rPr lang="en-US" altLang="ko-KR" i="1">
                                <a:latin typeface="Cambria Math" panose="02040503050406030204" pitchFamily="18" charset="0"/>
                                <a:sym typeface="Symbol" panose="05050102010706020507" pitchFamily="18" charset="2"/>
                              </a:rPr>
                            </m:ctrlPr>
                          </m:dPr>
                          <m:e>
                            <m:r>
                              <a:rPr lang="en-US" altLang="ko-KR">
                                <a:latin typeface="Cambria Math" panose="02040503050406030204" pitchFamily="18" charset="0"/>
                                <a:sym typeface="Symbol" panose="05050102010706020507" pitchFamily="18" charset="2"/>
                              </a:rPr>
                              <m:t>−</m:t>
                            </m:r>
                            <m:acc>
                              <m:accPr>
                                <m:chr m:val="̅"/>
                                <m:ctrlPr>
                                  <a:rPr lang="en-US" altLang="ko-KR" i="1">
                                    <a:latin typeface="Cambria Math" panose="02040503050406030204" pitchFamily="18" charset="0"/>
                                    <a:sym typeface="Symbol" panose="05050102010706020507" pitchFamily="18" charset="2"/>
                                  </a:rPr>
                                </m:ctrlPr>
                              </m:accPr>
                              <m:e>
                                <m:r>
                                  <a:rPr lang="en-US" altLang="ko-KR">
                                    <a:latin typeface="Cambria Math" panose="02040503050406030204" pitchFamily="18" charset="0"/>
                                    <a:sym typeface="Symbol" panose="05050102010706020507" pitchFamily="18" charset="2"/>
                                  </a:rPr>
                                  <m:t>𝑋</m:t>
                                </m:r>
                              </m:e>
                            </m:acc>
                            <m:r>
                              <a:rPr lang="en-US" altLang="ko-KR">
                                <a:latin typeface="Cambria Math" panose="02040503050406030204" pitchFamily="18" charset="0"/>
                                <a:sym typeface="Symbol" panose="05050102010706020507" pitchFamily="18" charset="2"/>
                              </a:rPr>
                              <m:t>−1.96</m:t>
                            </m:r>
                            <m:f>
                              <m:fPr>
                                <m:type m:val="skw"/>
                                <m:ctrlPr>
                                  <a:rPr lang="en-US" altLang="ko-KR" i="1">
                                    <a:latin typeface="Cambria Math" panose="02040503050406030204" pitchFamily="18" charset="0"/>
                                  </a:rPr>
                                </m:ctrlPr>
                              </m:fPr>
                              <m:num>
                                <m:r>
                                  <a:rPr lang="ko-KR" altLang="en-US">
                                    <a:latin typeface="Cambria Math" panose="02040503050406030204" pitchFamily="18" charset="0"/>
                                  </a:rPr>
                                  <m:t>𝜎</m:t>
                                </m:r>
                              </m:num>
                              <m:den>
                                <m:rad>
                                  <m:radPr>
                                    <m:degHide m:val="on"/>
                                    <m:ctrlPr>
                                      <a:rPr lang="en-US" altLang="ko-KR" i="1">
                                        <a:latin typeface="Cambria Math" panose="02040503050406030204" pitchFamily="18" charset="0"/>
                                      </a:rPr>
                                    </m:ctrlPr>
                                  </m:radPr>
                                  <m:deg/>
                                  <m:e>
                                    <m:r>
                                      <a:rPr lang="en-US" altLang="ko-KR">
                                        <a:latin typeface="Cambria Math" panose="02040503050406030204" pitchFamily="18" charset="0"/>
                                      </a:rPr>
                                      <m:t>𝑛</m:t>
                                    </m:r>
                                  </m:e>
                                </m:rad>
                              </m:den>
                            </m:f>
                            <m:r>
                              <a:rPr lang="en-US" altLang="ko-KR">
                                <a:latin typeface="Cambria Math" panose="02040503050406030204" pitchFamily="18" charset="0"/>
                              </a:rPr>
                              <m:t>&lt;−</m:t>
                            </m:r>
                            <m:r>
                              <a:rPr lang="ko-KR" altLang="en-US">
                                <a:latin typeface="Cambria Math" panose="02040503050406030204" pitchFamily="18" charset="0"/>
                              </a:rPr>
                              <m:t>𝜇</m:t>
                            </m:r>
                            <m:r>
                              <a:rPr lang="en-US" altLang="ko-KR">
                                <a:latin typeface="Cambria Math" panose="02040503050406030204" pitchFamily="18" charset="0"/>
                              </a:rPr>
                              <m:t>&lt;−</m:t>
                            </m:r>
                            <m:acc>
                              <m:accPr>
                                <m:chr m:val="̅"/>
                                <m:ctrlPr>
                                  <a:rPr lang="en-US" altLang="ko-KR" i="1">
                                    <a:latin typeface="Cambria Math" panose="02040503050406030204" pitchFamily="18" charset="0"/>
                                    <a:sym typeface="Symbol" panose="05050102010706020507" pitchFamily="18" charset="2"/>
                                  </a:rPr>
                                </m:ctrlPr>
                              </m:accPr>
                              <m:e>
                                <m:r>
                                  <a:rPr lang="en-US" altLang="ko-KR">
                                    <a:latin typeface="Cambria Math" panose="02040503050406030204" pitchFamily="18" charset="0"/>
                                    <a:sym typeface="Symbol" panose="05050102010706020507" pitchFamily="18" charset="2"/>
                                  </a:rPr>
                                  <m:t>𝑋</m:t>
                                </m:r>
                              </m:e>
                            </m:acc>
                            <m:r>
                              <a:rPr lang="en-US" altLang="ko-KR">
                                <a:latin typeface="Cambria Math" panose="02040503050406030204" pitchFamily="18" charset="0"/>
                                <a:sym typeface="Symbol" panose="05050102010706020507" pitchFamily="18" charset="2"/>
                              </a:rPr>
                              <m:t>+1.96</m:t>
                            </m:r>
                            <m:f>
                              <m:fPr>
                                <m:type m:val="skw"/>
                                <m:ctrlPr>
                                  <a:rPr lang="en-US" altLang="ko-KR" i="1">
                                    <a:latin typeface="Cambria Math" panose="02040503050406030204" pitchFamily="18" charset="0"/>
                                  </a:rPr>
                                </m:ctrlPr>
                              </m:fPr>
                              <m:num>
                                <m:r>
                                  <a:rPr lang="ko-KR" altLang="en-US">
                                    <a:latin typeface="Cambria Math" panose="02040503050406030204" pitchFamily="18" charset="0"/>
                                  </a:rPr>
                                  <m:t>𝜎</m:t>
                                </m:r>
                              </m:num>
                              <m:den>
                                <m:rad>
                                  <m:radPr>
                                    <m:degHide m:val="on"/>
                                    <m:ctrlPr>
                                      <a:rPr lang="en-US" altLang="ko-KR" i="1">
                                        <a:latin typeface="Cambria Math" panose="02040503050406030204" pitchFamily="18" charset="0"/>
                                      </a:rPr>
                                    </m:ctrlPr>
                                  </m:radPr>
                                  <m:deg/>
                                  <m:e>
                                    <m:r>
                                      <a:rPr lang="en-US" altLang="ko-KR">
                                        <a:latin typeface="Cambria Math" panose="02040503050406030204" pitchFamily="18" charset="0"/>
                                      </a:rPr>
                                      <m:t>𝑛</m:t>
                                    </m:r>
                                  </m:e>
                                </m:rad>
                              </m:den>
                            </m:f>
                          </m:e>
                        </m:d>
                        <m:r>
                          <a:rPr lang="en-US" altLang="ko-KR">
                            <a:latin typeface="Cambria Math" panose="02040503050406030204" pitchFamily="18" charset="0"/>
                            <a:sym typeface="Symbol" panose="05050102010706020507" pitchFamily="18" charset="2"/>
                          </a:rPr>
                          <m:t>=0.95</m:t>
                        </m:r>
                      </m:oMath>
                    </m:oMathPara>
                  </a14:m>
                  <a:endParaRPr lang="en-US" altLang="ko-KR" dirty="0">
                    <a:sym typeface="Symbol" panose="05050102010706020507" pitchFamily="18" charset="2"/>
                  </a:endParaRPr>
                </a:p>
              </p:txBody>
            </p:sp>
          </mc:Choice>
          <mc:Fallback xmlns="">
            <p:sp>
              <p:nvSpPr>
                <p:cNvPr id="26" name="내용 개체 틀 2">
                  <a:extLst>
                    <a:ext uri="{FF2B5EF4-FFF2-40B4-BE49-F238E27FC236}">
                      <a16:creationId xmlns:a16="http://schemas.microsoft.com/office/drawing/2014/main" id="{D1F839F3-FBD1-444E-8D7E-90280A07218D}"/>
                    </a:ext>
                  </a:extLst>
                </p:cNvPr>
                <p:cNvSpPr txBox="1">
                  <a:spLocks noRot="1" noChangeAspect="1" noMove="1" noResize="1" noEditPoints="1" noAdjustHandles="1" noChangeArrowheads="1" noChangeShapeType="1" noTextEdit="1"/>
                </p:cNvSpPr>
                <p:nvPr/>
              </p:nvSpPr>
              <p:spPr>
                <a:xfrm>
                  <a:off x="2395128" y="3798086"/>
                  <a:ext cx="5112568" cy="563424"/>
                </a:xfrm>
                <a:prstGeom prst="rect">
                  <a:avLst/>
                </a:prstGeom>
                <a:blipFill>
                  <a:blip r:embed="rId5"/>
                  <a:stretch>
                    <a:fillRect t="-79348" b="-103261"/>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내용 개체 틀 2">
                  <a:extLst>
                    <a:ext uri="{FF2B5EF4-FFF2-40B4-BE49-F238E27FC236}">
                      <a16:creationId xmlns:a16="http://schemas.microsoft.com/office/drawing/2014/main" id="{68F5EF96-6D92-48AD-8526-AC767C59507B}"/>
                    </a:ext>
                  </a:extLst>
                </p:cNvPr>
                <p:cNvSpPr txBox="1">
                  <a:spLocks/>
                </p:cNvSpPr>
                <p:nvPr/>
              </p:nvSpPr>
              <p:spPr>
                <a:xfrm>
                  <a:off x="2395128" y="4966356"/>
                  <a:ext cx="5112568" cy="5634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rIns="144000" rtlCol="0" anchor="ctr" anchorCtr="0">
                  <a:spAutoFit/>
                </a:bodyPr>
                <a:lstStyle>
                  <a:defPPr>
                    <a:defRPr lang="en-US"/>
                  </a:defPPr>
                  <a:lvl1pPr>
                    <a:spcAft>
                      <a:spcPts val="800"/>
                    </a:spcAft>
                    <a:buClr>
                      <a:srgbClr val="193EB0"/>
                    </a:buClr>
                    <a:defRPr sz="1600" i="1">
                      <a:solidFill>
                        <a:schemeClr val="tx1">
                          <a:lumMod val="85000"/>
                          <a:lumOff val="15000"/>
                        </a:schemeClr>
                      </a:solidFill>
                      <a:latin typeface="Cambria Math" panose="020405030504060302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altLang="ko-KR">
                            <a:latin typeface="Cambria Math" panose="02040503050406030204" pitchFamily="18" charset="0"/>
                            <a:sym typeface="Symbol" panose="05050102010706020507" pitchFamily="18" charset="2"/>
                          </a:rPr>
                          <m:t>𝑃</m:t>
                        </m:r>
                        <m:d>
                          <m:dPr>
                            <m:ctrlPr>
                              <a:rPr lang="en-US" altLang="ko-KR" i="1">
                                <a:latin typeface="Cambria Math" panose="02040503050406030204" pitchFamily="18" charset="0"/>
                                <a:sym typeface="Symbol" panose="05050102010706020507" pitchFamily="18" charset="2"/>
                              </a:rPr>
                            </m:ctrlPr>
                          </m:dPr>
                          <m:e>
                            <m:acc>
                              <m:accPr>
                                <m:chr m:val="̅"/>
                                <m:ctrlPr>
                                  <a:rPr lang="en-US" altLang="ko-KR" i="1">
                                    <a:latin typeface="Cambria Math" panose="02040503050406030204" pitchFamily="18" charset="0"/>
                                    <a:sym typeface="Symbol" panose="05050102010706020507" pitchFamily="18" charset="2"/>
                                  </a:rPr>
                                </m:ctrlPr>
                              </m:accPr>
                              <m:e>
                                <m:r>
                                  <a:rPr lang="en-US" altLang="ko-KR">
                                    <a:latin typeface="Cambria Math" panose="02040503050406030204" pitchFamily="18" charset="0"/>
                                    <a:sym typeface="Symbol" panose="05050102010706020507" pitchFamily="18" charset="2"/>
                                  </a:rPr>
                                  <m:t>𝑋</m:t>
                                </m:r>
                              </m:e>
                            </m:acc>
                            <m:r>
                              <a:rPr lang="en-US" altLang="ko-KR">
                                <a:latin typeface="Cambria Math" panose="02040503050406030204" pitchFamily="18" charset="0"/>
                                <a:sym typeface="Symbol" panose="05050102010706020507" pitchFamily="18" charset="2"/>
                              </a:rPr>
                              <m:t>−1.96</m:t>
                            </m:r>
                            <m:f>
                              <m:fPr>
                                <m:type m:val="skw"/>
                                <m:ctrlPr>
                                  <a:rPr lang="en-US" altLang="ko-KR" i="1">
                                    <a:latin typeface="Cambria Math" panose="02040503050406030204" pitchFamily="18" charset="0"/>
                                  </a:rPr>
                                </m:ctrlPr>
                              </m:fPr>
                              <m:num>
                                <m:r>
                                  <a:rPr lang="ko-KR" altLang="en-US">
                                    <a:latin typeface="Cambria Math" panose="02040503050406030204" pitchFamily="18" charset="0"/>
                                  </a:rPr>
                                  <m:t>𝜎</m:t>
                                </m:r>
                              </m:num>
                              <m:den>
                                <m:rad>
                                  <m:radPr>
                                    <m:degHide m:val="on"/>
                                    <m:ctrlPr>
                                      <a:rPr lang="en-US" altLang="ko-KR" i="1">
                                        <a:latin typeface="Cambria Math" panose="02040503050406030204" pitchFamily="18" charset="0"/>
                                      </a:rPr>
                                    </m:ctrlPr>
                                  </m:radPr>
                                  <m:deg/>
                                  <m:e>
                                    <m:r>
                                      <a:rPr lang="en-US" altLang="ko-KR">
                                        <a:latin typeface="Cambria Math" panose="02040503050406030204" pitchFamily="18" charset="0"/>
                                      </a:rPr>
                                      <m:t>𝑛</m:t>
                                    </m:r>
                                  </m:e>
                                </m:rad>
                              </m:den>
                            </m:f>
                            <m:r>
                              <a:rPr lang="en-US" altLang="ko-KR">
                                <a:latin typeface="Cambria Math" panose="02040503050406030204" pitchFamily="18" charset="0"/>
                              </a:rPr>
                              <m:t>≤</m:t>
                            </m:r>
                            <m:r>
                              <a:rPr lang="ko-KR" altLang="en-US">
                                <a:latin typeface="Cambria Math" panose="02040503050406030204" pitchFamily="18" charset="0"/>
                              </a:rPr>
                              <m:t>𝜇</m:t>
                            </m:r>
                            <m:r>
                              <a:rPr lang="en-US" altLang="ko-KR">
                                <a:latin typeface="Cambria Math" panose="02040503050406030204" pitchFamily="18" charset="0"/>
                                <a:sym typeface="Symbol" panose="05050102010706020507" pitchFamily="18" charset="2"/>
                              </a:rPr>
                              <m:t>≤</m:t>
                            </m:r>
                            <m:acc>
                              <m:accPr>
                                <m:chr m:val="̅"/>
                                <m:ctrlPr>
                                  <a:rPr lang="en-US" altLang="ko-KR" i="1">
                                    <a:latin typeface="Cambria Math" panose="02040503050406030204" pitchFamily="18" charset="0"/>
                                    <a:sym typeface="Symbol" panose="05050102010706020507" pitchFamily="18" charset="2"/>
                                  </a:rPr>
                                </m:ctrlPr>
                              </m:accPr>
                              <m:e>
                                <m:r>
                                  <a:rPr lang="en-US" altLang="ko-KR">
                                    <a:latin typeface="Cambria Math" panose="02040503050406030204" pitchFamily="18" charset="0"/>
                                    <a:sym typeface="Symbol" panose="05050102010706020507" pitchFamily="18" charset="2"/>
                                  </a:rPr>
                                  <m:t>𝑋</m:t>
                                </m:r>
                              </m:e>
                            </m:acc>
                            <m:r>
                              <a:rPr lang="en-US" altLang="ko-KR">
                                <a:latin typeface="Cambria Math" panose="02040503050406030204" pitchFamily="18" charset="0"/>
                                <a:sym typeface="Symbol" panose="05050102010706020507" pitchFamily="18" charset="2"/>
                              </a:rPr>
                              <m:t>+1.96</m:t>
                            </m:r>
                            <m:f>
                              <m:fPr>
                                <m:type m:val="skw"/>
                                <m:ctrlPr>
                                  <a:rPr lang="en-US" altLang="ko-KR" i="1">
                                    <a:latin typeface="Cambria Math" panose="02040503050406030204" pitchFamily="18" charset="0"/>
                                  </a:rPr>
                                </m:ctrlPr>
                              </m:fPr>
                              <m:num>
                                <m:r>
                                  <a:rPr lang="ko-KR" altLang="en-US">
                                    <a:latin typeface="Cambria Math" panose="02040503050406030204" pitchFamily="18" charset="0"/>
                                  </a:rPr>
                                  <m:t>𝜎</m:t>
                                </m:r>
                              </m:num>
                              <m:den>
                                <m:rad>
                                  <m:radPr>
                                    <m:degHide m:val="on"/>
                                    <m:ctrlPr>
                                      <a:rPr lang="en-US" altLang="ko-KR" i="1">
                                        <a:latin typeface="Cambria Math" panose="02040503050406030204" pitchFamily="18" charset="0"/>
                                      </a:rPr>
                                    </m:ctrlPr>
                                  </m:radPr>
                                  <m:deg/>
                                  <m:e>
                                    <m:r>
                                      <a:rPr lang="en-US" altLang="ko-KR">
                                        <a:latin typeface="Cambria Math" panose="02040503050406030204" pitchFamily="18" charset="0"/>
                                      </a:rPr>
                                      <m:t>𝑛</m:t>
                                    </m:r>
                                  </m:e>
                                </m:rad>
                              </m:den>
                            </m:f>
                          </m:e>
                        </m:d>
                        <m:r>
                          <a:rPr lang="en-US" altLang="ko-KR">
                            <a:latin typeface="Cambria Math" panose="02040503050406030204" pitchFamily="18" charset="0"/>
                            <a:sym typeface="Symbol" panose="05050102010706020507" pitchFamily="18" charset="2"/>
                          </a:rPr>
                          <m:t>=0.95</m:t>
                        </m:r>
                      </m:oMath>
                    </m:oMathPara>
                  </a14:m>
                  <a:endParaRPr lang="en-US" altLang="ko-KR" dirty="0">
                    <a:sym typeface="Symbol" panose="05050102010706020507" pitchFamily="18" charset="2"/>
                  </a:endParaRPr>
                </a:p>
              </p:txBody>
            </p:sp>
          </mc:Choice>
          <mc:Fallback xmlns="">
            <p:sp>
              <p:nvSpPr>
                <p:cNvPr id="27" name="내용 개체 틀 2">
                  <a:extLst>
                    <a:ext uri="{FF2B5EF4-FFF2-40B4-BE49-F238E27FC236}">
                      <a16:creationId xmlns:a16="http://schemas.microsoft.com/office/drawing/2014/main" id="{68F5EF96-6D92-48AD-8526-AC767C59507B}"/>
                    </a:ext>
                  </a:extLst>
                </p:cNvPr>
                <p:cNvSpPr txBox="1">
                  <a:spLocks noRot="1" noChangeAspect="1" noMove="1" noResize="1" noEditPoints="1" noAdjustHandles="1" noChangeArrowheads="1" noChangeShapeType="1" noTextEdit="1"/>
                </p:cNvSpPr>
                <p:nvPr/>
              </p:nvSpPr>
              <p:spPr>
                <a:xfrm>
                  <a:off x="2395128" y="4966356"/>
                  <a:ext cx="5112568" cy="563424"/>
                </a:xfrm>
                <a:prstGeom prst="rect">
                  <a:avLst/>
                </a:prstGeom>
                <a:blipFill>
                  <a:blip r:embed="rId6"/>
                  <a:stretch>
                    <a:fillRect t="-77419" b="-102151"/>
                  </a:stretch>
                </a:blipFill>
                <a:ln>
                  <a:noFill/>
                </a:ln>
              </p:spPr>
              <p:txBody>
                <a:bodyPr/>
                <a:lstStyle/>
                <a:p>
                  <a:r>
                    <a:rPr lang="ko-KR" altLang="en-US">
                      <a:noFill/>
                    </a:rPr>
                    <a:t> </a:t>
                  </a:r>
                </a:p>
              </p:txBody>
            </p:sp>
          </mc:Fallback>
        </mc:AlternateContent>
      </p:grpSp>
    </p:spTree>
    <p:extLst>
      <p:ext uri="{BB962C8B-B14F-4D97-AF65-F5344CB8AC3E}">
        <p14:creationId xmlns:p14="http://schemas.microsoft.com/office/powerpoint/2010/main" val="168290418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3.3.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Lý thuyết ước tính</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03</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13" name="직사각형 12">
            <a:extLst>
              <a:ext uri="{FF2B5EF4-FFF2-40B4-BE49-F238E27FC236}">
                <a16:creationId xmlns:a16="http://schemas.microsoft.com/office/drawing/2014/main" id="{BBE0C945-2113-49CD-804E-C7F28A087D85}"/>
              </a:ext>
            </a:extLst>
          </p:cNvPr>
          <p:cNvSpPr/>
          <p:nvPr/>
        </p:nvSpPr>
        <p:spPr>
          <a:xfrm>
            <a:off x="67507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Có thể tìm được khoảng tin cậy 95% theo cách sau.</a:t>
            </a:r>
          </a:p>
        </p:txBody>
      </p:sp>
      <p:sp>
        <p:nvSpPr>
          <p:cNvPr id="15" name="직사각형 14">
            <a:extLst>
              <a:ext uri="{FF2B5EF4-FFF2-40B4-BE49-F238E27FC236}">
                <a16:creationId xmlns:a16="http://schemas.microsoft.com/office/drawing/2014/main" id="{27D7F8DB-3B5A-4856-A331-8FC6B0EACD2E}"/>
              </a:ext>
            </a:extLst>
          </p:cNvPr>
          <p:cNvSpPr/>
          <p:nvPr/>
        </p:nvSpPr>
        <p:spPr>
          <a:xfrm>
            <a:off x="675071" y="3313276"/>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Nhưng số 1,96 được lấy từ đâu?</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1,96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số</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0,975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phối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chuẩn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sz="1200" dirty="0">
                <a:solidFill>
                  <a:srgbClr val="FF0000"/>
                </a:solidFill>
                <a:latin typeface="Arial" panose="02020603050405020304" pitchFamily="18" charset="0"/>
                <a:cs typeface="Times New Roman" panose="02020603050405020304" pitchFamily="18" charset="0"/>
                <a:sym typeface="Symbol" panose="05050102010706020507" pitchFamily="18" charset="2"/>
              </a:rPr>
              <a: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CDF = 0,975.  </a:t>
            </a:r>
          </a:p>
        </p:txBody>
      </p:sp>
      <mc:AlternateContent xmlns:mc="http://schemas.openxmlformats.org/markup-compatibility/2006" xmlns:a14="http://schemas.microsoft.com/office/drawing/2010/main">
        <mc:Choice Requires="a14">
          <p:sp>
            <p:nvSpPr>
              <p:cNvPr id="14" name="내용 개체 틀 2">
                <a:extLst>
                  <a:ext uri="{FF2B5EF4-FFF2-40B4-BE49-F238E27FC236}">
                    <a16:creationId xmlns:a16="http://schemas.microsoft.com/office/drawing/2014/main" id="{6712197D-7B83-4336-8BDE-0DE980FC78AD}"/>
                  </a:ext>
                </a:extLst>
              </p:cNvPr>
              <p:cNvSpPr txBox="1">
                <a:spLocks/>
              </p:cNvSpPr>
              <p:nvPr/>
            </p:nvSpPr>
            <p:spPr>
              <a:xfrm>
                <a:off x="1387016" y="2109730"/>
                <a:ext cx="7128792" cy="1103246"/>
              </a:xfrm>
              <a:prstGeom prst="rect">
                <a:avLst/>
              </a:prstGeom>
              <a:solidFill>
                <a:srgbClr val="F2F2F2"/>
              </a:solidFill>
            </p:spPr>
            <p:txBody>
              <a:bodyPr bIns="46800"/>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vi-VN" altLang="ko-KR" sz="1600" dirty="0">
                    <a:solidFill>
                      <a:srgbClr val="1429A0"/>
                    </a:solidFill>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Giới hạn dưới</a:t>
                </a:r>
                <a:r>
                  <a:rPr lang="en-US" altLang="ko-KR" sz="1600" dirty="0">
                    <a:solidFill>
                      <a:srgbClr val="1429A0"/>
                    </a:solidFill>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 </a:t>
                </a:r>
                <a14:m>
                  <m:oMath xmlns:m="http://schemas.openxmlformats.org/officeDocument/2006/math">
                    <m:acc>
                      <m:accPr>
                        <m:chr m:val="̅"/>
                        <m:ctrlPr>
                          <a:rPr lang="en-US" altLang="ko-KR" sz="1600" i="1" smtClean="0">
                            <a:solidFill>
                              <a:srgbClr val="1429A0"/>
                            </a:solidFill>
                            <a:latin typeface="Cambria Math" panose="02040503050406030204" pitchFamily="18" charset="0"/>
                            <a:cs typeface="Times New Roman" panose="02020603050405020304" pitchFamily="18" charset="0"/>
                            <a:sym typeface="Symbol" panose="05050102010706020507" pitchFamily="18" charset="2"/>
                          </a:rPr>
                        </m:ctrlPr>
                      </m:accPr>
                      <m:e>
                        <m:r>
                          <a:rPr lang="en-US" altLang="ko-KR" sz="1600" i="1" smtClean="0">
                            <a:solidFill>
                              <a:srgbClr val="1429A0"/>
                            </a:solidFill>
                            <a:latin typeface="Cambria Math" panose="02040503050406030204" pitchFamily="18" charset="0"/>
                            <a:cs typeface="Times New Roman" panose="02020603050405020304" pitchFamily="18" charset="0"/>
                            <a:sym typeface="Symbol" panose="05050102010706020507" pitchFamily="18" charset="2"/>
                          </a:rPr>
                          <m:t>𝑋</m:t>
                        </m:r>
                      </m:e>
                    </m:acc>
                    <m:r>
                      <a:rPr lang="en-US" altLang="ko-KR" sz="1600" i="1" smtClean="0">
                        <a:solidFill>
                          <a:srgbClr val="1429A0"/>
                        </a:solidFill>
                        <a:latin typeface="Cambria Math" panose="02040503050406030204" pitchFamily="18" charset="0"/>
                        <a:cs typeface="Times New Roman" panose="02020603050405020304" pitchFamily="18" charset="0"/>
                        <a:sym typeface="Symbol" panose="05050102010706020507" pitchFamily="18" charset="2"/>
                      </a:rPr>
                      <m:t>−1.96</m:t>
                    </m:r>
                    <m:f>
                      <m:fPr>
                        <m:type m:val="skw"/>
                        <m:ctrlPr>
                          <a:rPr lang="en-US" altLang="ko-KR" sz="1600" i="1" smtClean="0">
                            <a:solidFill>
                              <a:srgbClr val="1429A0"/>
                            </a:solidFill>
                            <a:latin typeface="Cambria Math" panose="02040503050406030204" pitchFamily="18" charset="0"/>
                            <a:cs typeface="Times New Roman" panose="02020603050405020304" pitchFamily="18" charset="0"/>
                          </a:rPr>
                        </m:ctrlPr>
                      </m:fPr>
                      <m:num>
                        <m:r>
                          <a:rPr lang="ko-KR" altLang="en-US" sz="1600" i="1">
                            <a:solidFill>
                              <a:srgbClr val="1429A0"/>
                            </a:solidFill>
                            <a:latin typeface="Cambria Math" panose="02040503050406030204" pitchFamily="18" charset="0"/>
                            <a:cs typeface="Times New Roman" panose="02020603050405020304" pitchFamily="18" charset="0"/>
                          </a:rPr>
                          <m:t>𝜎</m:t>
                        </m:r>
                      </m:num>
                      <m:den>
                        <m:rad>
                          <m:radPr>
                            <m:degHide m:val="on"/>
                            <m:ctrlPr>
                              <a:rPr lang="en-US" altLang="ko-KR" sz="1600" i="1" smtClean="0">
                                <a:solidFill>
                                  <a:srgbClr val="1429A0"/>
                                </a:solidFill>
                                <a:latin typeface="Cambria Math" panose="02040503050406030204" pitchFamily="18" charset="0"/>
                                <a:cs typeface="Times New Roman" panose="02020603050405020304" pitchFamily="18" charset="0"/>
                              </a:rPr>
                            </m:ctrlPr>
                          </m:radPr>
                          <m:deg/>
                          <m:e>
                            <m:r>
                              <a:rPr lang="en-US" altLang="ko-KR" sz="1600" i="1" smtClean="0">
                                <a:solidFill>
                                  <a:srgbClr val="1429A0"/>
                                </a:solidFill>
                                <a:latin typeface="Cambria Math" panose="02040503050406030204" pitchFamily="18" charset="0"/>
                                <a:cs typeface="Times New Roman" panose="02020603050405020304" pitchFamily="18" charset="0"/>
                              </a:rPr>
                              <m:t>𝑛</m:t>
                            </m:r>
                          </m:e>
                        </m:rad>
                      </m:den>
                    </m:f>
                  </m:oMath>
                </a14:m>
                <a:r>
                  <a:rPr lang="en-US" altLang="ko-KR" sz="1600" dirty="0">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                           </a:t>
                </a:r>
                <a:r>
                  <a:rPr lang="en-US" altLang="ko-KR" sz="1600" dirty="0">
                    <a:solidFill>
                      <a:srgbClr val="FF0000"/>
                    </a:solidFill>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Giới hạn trên :</a:t>
                </a:r>
                <a:r>
                  <a:rPr lang="ko-KR" altLang="en-US" sz="1600" dirty="0">
                    <a:solidFill>
                      <a:srgbClr val="FF0000"/>
                    </a:solidFill>
                    <a:latin typeface="SamsungOne-400" panose="020B0503030303020204" pitchFamily="34" charset="0"/>
                    <a:cs typeface="Times New Roman" panose="02020603050405020304" pitchFamily="18" charset="0"/>
                    <a:sym typeface="Symbol" panose="05050102010706020507" pitchFamily="18" charset="2"/>
                  </a:rPr>
                  <a:t> </a:t>
                </a:r>
                <a14:m>
                  <m:oMath xmlns:m="http://schemas.openxmlformats.org/officeDocument/2006/math">
                    <m:acc>
                      <m:accPr>
                        <m:chr m:val="̅"/>
                        <m:ctrlPr>
                          <a:rPr lang="en-US" altLang="ko-KR" sz="1600" i="1"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ctrlPr>
                      </m:accPr>
                      <m:e>
                        <m:r>
                          <a:rPr lang="en-US" altLang="ko-KR" sz="1600" i="1"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𝑋</m:t>
                        </m:r>
                      </m:e>
                    </m:acc>
                    <m:r>
                      <a:rPr lang="en-US" altLang="ko-KR" sz="1600" i="1"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+1.96</m:t>
                    </m:r>
                    <m:f>
                      <m:fPr>
                        <m:type m:val="skw"/>
                        <m:ctrlPr>
                          <a:rPr lang="en-US" altLang="ko-KR" sz="1600" i="1" smtClean="0">
                            <a:solidFill>
                              <a:srgbClr val="FF0000"/>
                            </a:solidFill>
                            <a:latin typeface="Cambria Math" panose="02040503050406030204" pitchFamily="18" charset="0"/>
                            <a:cs typeface="Times New Roman" panose="02020603050405020304" pitchFamily="18" charset="0"/>
                          </a:rPr>
                        </m:ctrlPr>
                      </m:fPr>
                      <m:num>
                        <m:r>
                          <a:rPr lang="ko-KR" altLang="en-US" sz="1600" i="1">
                            <a:solidFill>
                              <a:srgbClr val="FF0000"/>
                            </a:solidFill>
                            <a:latin typeface="Cambria Math" panose="02040503050406030204" pitchFamily="18" charset="0"/>
                            <a:cs typeface="Times New Roman" panose="02020603050405020304" pitchFamily="18" charset="0"/>
                          </a:rPr>
                          <m:t>𝜎</m:t>
                        </m:r>
                      </m:num>
                      <m:den>
                        <m:rad>
                          <m:radPr>
                            <m:degHide m:val="on"/>
                            <m:ctrlPr>
                              <a:rPr lang="en-US" altLang="ko-KR" sz="1600" i="1" smtClean="0">
                                <a:solidFill>
                                  <a:srgbClr val="FF0000"/>
                                </a:solidFill>
                                <a:latin typeface="Cambria Math" panose="02040503050406030204" pitchFamily="18" charset="0"/>
                                <a:cs typeface="Times New Roman" panose="02020603050405020304" pitchFamily="18" charset="0"/>
                              </a:rPr>
                            </m:ctrlPr>
                          </m:radPr>
                          <m:deg/>
                          <m:e>
                            <m:r>
                              <a:rPr lang="en-US" altLang="ko-KR" sz="1600" i="1" smtClean="0">
                                <a:solidFill>
                                  <a:srgbClr val="FF0000"/>
                                </a:solidFill>
                                <a:latin typeface="Cambria Math" panose="02040503050406030204" pitchFamily="18" charset="0"/>
                                <a:cs typeface="Times New Roman" panose="02020603050405020304" pitchFamily="18" charset="0"/>
                              </a:rPr>
                              <m:t>𝑛</m:t>
                            </m:r>
                          </m:e>
                        </m:rad>
                      </m:den>
                    </m:f>
                  </m:oMath>
                </a14:m>
                <a:endParaRPr lang="en-US" altLang="ko-KR" sz="1600" dirty="0">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endParaRPr>
              </a:p>
              <a:p>
                <a:pPr marL="0" indent="0" algn="ctr">
                  <a:lnSpc>
                    <a:spcPct val="100000"/>
                  </a:lnSpc>
                  <a:buNone/>
                </a:pPr>
                <a:r>
                  <a:rPr lang="en-US" altLang="ko-KR" sz="1600" dirty="0">
                    <a:solidFill>
                      <a:srgbClr val="1429A0"/>
                    </a:solidFill>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        </a:t>
                </a:r>
                <a:r>
                  <a:rPr lang="en-US" altLang="ko-KR" sz="1600" b="1" dirty="0">
                    <a:solidFill>
                      <a:srgbClr val="1429A0"/>
                    </a:solidFill>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 </a:t>
                </a:r>
                <a:r>
                  <a:rPr lang="en-US" altLang="ko-KR" sz="1600" i="1" dirty="0">
                    <a:solidFill>
                      <a:srgbClr val="1429A0"/>
                    </a:solidFill>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                 </a:t>
                </a:r>
                <a:r>
                  <a:rPr lang="en-US" altLang="ko-KR" sz="1600" dirty="0">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   </a:t>
                </a:r>
                <a:r>
                  <a:rPr lang="en-US" altLang="ko-KR" sz="1600" dirty="0" err="1">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Khoảng</a:t>
                </a:r>
                <a:r>
                  <a:rPr lang="en-US" altLang="ko-KR" sz="1600" dirty="0">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 tin </a:t>
                </a:r>
                <a:r>
                  <a:rPr lang="en-US" altLang="ko-KR" sz="1600" dirty="0" err="1">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cậy</a:t>
                </a:r>
                <a:r>
                  <a:rPr lang="en-US" altLang="ko-KR" sz="1600" dirty="0">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 </a:t>
                </a:r>
                <a:r>
                  <a:rPr lang="en-US" altLang="ko-KR" sz="1600" i="1" dirty="0">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                   </a:t>
                </a:r>
                <a:r>
                  <a:rPr lang="en-US" altLang="ko-KR" sz="1600" b="1" dirty="0">
                    <a:solidFill>
                      <a:srgbClr val="FF0000"/>
                    </a:solidFill>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a:t>
                </a:r>
              </a:p>
            </p:txBody>
          </p:sp>
        </mc:Choice>
        <mc:Fallback xmlns="">
          <p:sp>
            <p:nvSpPr>
              <p:cNvPr id="14" name="내용 개체 틀 2">
                <a:extLst>
                  <a:ext uri="{FF2B5EF4-FFF2-40B4-BE49-F238E27FC236}">
                    <a16:creationId xmlns:a16="http://schemas.microsoft.com/office/drawing/2014/main" id="{6712197D-7B83-4336-8BDE-0DE980FC78AD}"/>
                  </a:ext>
                </a:extLst>
              </p:cNvPr>
              <p:cNvSpPr txBox="1">
                <a:spLocks noRot="1" noChangeAspect="1" noMove="1" noResize="1" noEditPoints="1" noAdjustHandles="1" noChangeArrowheads="1" noChangeShapeType="1" noTextEdit="1"/>
              </p:cNvSpPr>
              <p:nvPr/>
            </p:nvSpPr>
            <p:spPr>
              <a:xfrm>
                <a:off x="1387016" y="2109730"/>
                <a:ext cx="7128792" cy="1103246"/>
              </a:xfrm>
              <a:prstGeom prst="rect">
                <a:avLst/>
              </a:prstGeom>
              <a:blipFill>
                <a:blip r:embed="rId3"/>
                <a:stretch>
                  <a:fillRect t="-30387" r="-428" b="-13260"/>
                </a:stretch>
              </a:blipFill>
            </p:spPr>
            <p:txBody>
              <a:bodyPr/>
              <a:lstStyle/>
              <a:p>
                <a:r>
                  <a:rPr lang="en-US">
                    <a:noFill/>
                  </a:rPr>
                  <a:t> </a:t>
                </a:r>
              </a:p>
            </p:txBody>
          </p:sp>
        </mc:Fallback>
      </mc:AlternateContent>
      <p:sp>
        <p:nvSpPr>
          <p:cNvPr id="16" name="직사각형 15">
            <a:extLst>
              <a:ext uri="{FF2B5EF4-FFF2-40B4-BE49-F238E27FC236}">
                <a16:creationId xmlns:a16="http://schemas.microsoft.com/office/drawing/2014/main" id="{41E2F413-0780-4FB3-ABA1-1CD673A9E80A}"/>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sz="1400" dirty="0">
                <a:solidFill>
                  <a:schemeClr val="tx1">
                    <a:lumMod val="85000"/>
                    <a:lumOff val="15000"/>
                  </a:schemeClr>
                </a:solidFill>
                <a:latin typeface="Arial" panose="020B0503030303020204" pitchFamily="34" charset="0"/>
                <a:ea typeface="SamsungOne-400" panose="020B0503030303020204" pitchFamily="34" charset="0"/>
              </a:rPr>
              <a:t>Khoảng tin cậy của số trung bình:</a:t>
            </a:r>
          </a:p>
        </p:txBody>
      </p:sp>
    </p:spTree>
    <p:extLst>
      <p:ext uri="{BB962C8B-B14F-4D97-AF65-F5344CB8AC3E}">
        <p14:creationId xmlns:p14="http://schemas.microsoft.com/office/powerpoint/2010/main" val="305122742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3.3.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Lý thuyết ước tính</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03</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grpSp>
        <p:nvGrpSpPr>
          <p:cNvPr id="2" name="그룹 1"/>
          <p:cNvGrpSpPr/>
          <p:nvPr/>
        </p:nvGrpSpPr>
        <p:grpSpPr>
          <a:xfrm>
            <a:off x="2034301" y="1880828"/>
            <a:ext cx="5616624" cy="3816002"/>
            <a:chOff x="2143100" y="1773238"/>
            <a:chExt cx="5616624" cy="3816002"/>
          </a:xfrm>
        </p:grpSpPr>
        <p:sp>
          <p:nvSpPr>
            <p:cNvPr id="18" name="직사각형 17">
              <a:extLst>
                <a:ext uri="{FF2B5EF4-FFF2-40B4-BE49-F238E27FC236}">
                  <a16:creationId xmlns:a16="http://schemas.microsoft.com/office/drawing/2014/main" id="{19D60893-E893-4F0B-8316-FE32A7B19797}"/>
                </a:ext>
              </a:extLst>
            </p:cNvPr>
            <p:cNvSpPr/>
            <p:nvPr/>
          </p:nvSpPr>
          <p:spPr>
            <a:xfrm>
              <a:off x="2143100" y="1773238"/>
              <a:ext cx="5616624" cy="38160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lt1"/>
                </a:solidFill>
              </a:endParaRPr>
            </a:p>
          </p:txBody>
        </p:sp>
        <p:grpSp>
          <p:nvGrpSpPr>
            <p:cNvPr id="16" name="Group 1">
              <a:extLst>
                <a:ext uri="{FF2B5EF4-FFF2-40B4-BE49-F238E27FC236}">
                  <a16:creationId xmlns:a16="http://schemas.microsoft.com/office/drawing/2014/main" id="{AEC55295-B5DF-4ACE-B95B-C4CC675DA322}"/>
                </a:ext>
              </a:extLst>
            </p:cNvPr>
            <p:cNvGrpSpPr/>
            <p:nvPr/>
          </p:nvGrpSpPr>
          <p:grpSpPr>
            <a:xfrm>
              <a:off x="2627030" y="2204864"/>
              <a:ext cx="4648764" cy="3107295"/>
              <a:chOff x="2627030" y="3007335"/>
              <a:chExt cx="4648764" cy="3107295"/>
            </a:xfrm>
          </p:grpSpPr>
          <p:sp>
            <p:nvSpPr>
              <p:cNvPr id="17" name="자유형: 도형 72">
                <a:extLst>
                  <a:ext uri="{FF2B5EF4-FFF2-40B4-BE49-F238E27FC236}">
                    <a16:creationId xmlns:a16="http://schemas.microsoft.com/office/drawing/2014/main" id="{2CE8FE32-6B8B-4469-BB57-2D0FB6E65D39}"/>
                  </a:ext>
                </a:extLst>
              </p:cNvPr>
              <p:cNvSpPr/>
              <p:nvPr/>
            </p:nvSpPr>
            <p:spPr>
              <a:xfrm flipH="1">
                <a:off x="6174369" y="4951762"/>
                <a:ext cx="463632" cy="173442"/>
              </a:xfrm>
              <a:custGeom>
                <a:avLst/>
                <a:gdLst>
                  <a:gd name="connsiteX0" fmla="*/ 242887 w 247650"/>
                  <a:gd name="connsiteY0" fmla="*/ 0 h 114300"/>
                  <a:gd name="connsiteX1" fmla="*/ 0 w 247650"/>
                  <a:gd name="connsiteY1" fmla="*/ 114300 h 114300"/>
                  <a:gd name="connsiteX2" fmla="*/ 247650 w 247650"/>
                  <a:gd name="connsiteY2" fmla="*/ 114300 h 114300"/>
                  <a:gd name="connsiteX3" fmla="*/ 242887 w 247650"/>
                  <a:gd name="connsiteY3" fmla="*/ 0 h 114300"/>
                </a:gdLst>
                <a:ahLst/>
                <a:cxnLst>
                  <a:cxn ang="0">
                    <a:pos x="connsiteX0" y="connsiteY0"/>
                  </a:cxn>
                  <a:cxn ang="0">
                    <a:pos x="connsiteX1" y="connsiteY1"/>
                  </a:cxn>
                  <a:cxn ang="0">
                    <a:pos x="connsiteX2" y="connsiteY2"/>
                  </a:cxn>
                  <a:cxn ang="0">
                    <a:pos x="connsiteX3" y="connsiteY3"/>
                  </a:cxn>
                </a:cxnLst>
                <a:rect l="l" t="t" r="r" b="b"/>
                <a:pathLst>
                  <a:path w="247650" h="114300">
                    <a:moveTo>
                      <a:pt x="242887" y="0"/>
                    </a:moveTo>
                    <a:lnTo>
                      <a:pt x="0" y="114300"/>
                    </a:lnTo>
                    <a:lnTo>
                      <a:pt x="247650" y="114300"/>
                    </a:lnTo>
                    <a:lnTo>
                      <a:pt x="242887" y="0"/>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en-US"/>
              </a:p>
            </p:txBody>
          </p:sp>
          <p:sp>
            <p:nvSpPr>
              <p:cNvPr id="19" name="자유형: 도형 73">
                <a:extLst>
                  <a:ext uri="{FF2B5EF4-FFF2-40B4-BE49-F238E27FC236}">
                    <a16:creationId xmlns:a16="http://schemas.microsoft.com/office/drawing/2014/main" id="{91493409-C5C0-4EFA-AEAF-02C0848F762F}"/>
                  </a:ext>
                </a:extLst>
              </p:cNvPr>
              <p:cNvSpPr/>
              <p:nvPr/>
            </p:nvSpPr>
            <p:spPr>
              <a:xfrm>
                <a:off x="3243749" y="4936130"/>
                <a:ext cx="394293" cy="189074"/>
              </a:xfrm>
              <a:custGeom>
                <a:avLst/>
                <a:gdLst>
                  <a:gd name="connsiteX0" fmla="*/ 242887 w 247650"/>
                  <a:gd name="connsiteY0" fmla="*/ 0 h 114300"/>
                  <a:gd name="connsiteX1" fmla="*/ 0 w 247650"/>
                  <a:gd name="connsiteY1" fmla="*/ 114300 h 114300"/>
                  <a:gd name="connsiteX2" fmla="*/ 247650 w 247650"/>
                  <a:gd name="connsiteY2" fmla="*/ 114300 h 114300"/>
                  <a:gd name="connsiteX3" fmla="*/ 242887 w 247650"/>
                  <a:gd name="connsiteY3" fmla="*/ 0 h 114300"/>
                </a:gdLst>
                <a:ahLst/>
                <a:cxnLst>
                  <a:cxn ang="0">
                    <a:pos x="connsiteX0" y="connsiteY0"/>
                  </a:cxn>
                  <a:cxn ang="0">
                    <a:pos x="connsiteX1" y="connsiteY1"/>
                  </a:cxn>
                  <a:cxn ang="0">
                    <a:pos x="connsiteX2" y="connsiteY2"/>
                  </a:cxn>
                  <a:cxn ang="0">
                    <a:pos x="connsiteX3" y="connsiteY3"/>
                  </a:cxn>
                </a:cxnLst>
                <a:rect l="l" t="t" r="r" b="b"/>
                <a:pathLst>
                  <a:path w="247650" h="114300">
                    <a:moveTo>
                      <a:pt x="242887" y="0"/>
                    </a:moveTo>
                    <a:lnTo>
                      <a:pt x="0" y="114300"/>
                    </a:lnTo>
                    <a:lnTo>
                      <a:pt x="247650" y="114300"/>
                    </a:lnTo>
                    <a:lnTo>
                      <a:pt x="242887" y="0"/>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en-US"/>
              </a:p>
            </p:txBody>
          </p:sp>
          <p:pic>
            <p:nvPicPr>
              <p:cNvPr id="20" name="그림 19">
                <a:extLst>
                  <a:ext uri="{FF2B5EF4-FFF2-40B4-BE49-F238E27FC236}">
                    <a16:creationId xmlns:a16="http://schemas.microsoft.com/office/drawing/2014/main" id="{B24369F2-136E-4CB6-9DD1-6A4B81C2214B}"/>
                  </a:ext>
                </a:extLst>
              </p:cNvPr>
              <p:cNvPicPr>
                <a:picLocks noChangeAspect="1"/>
              </p:cNvPicPr>
              <p:nvPr/>
            </p:nvPicPr>
            <p:blipFill rotWithShape="1">
              <a:blip r:embed="rId3"/>
              <a:srcRect l="23728" r="23728" b="6891"/>
              <a:stretch/>
            </p:blipFill>
            <p:spPr>
              <a:xfrm>
                <a:off x="2981825" y="3007335"/>
                <a:ext cx="3831795" cy="2114072"/>
              </a:xfrm>
              <a:prstGeom prst="rect">
                <a:avLst/>
              </a:prstGeom>
            </p:spPr>
          </p:pic>
          <mc:AlternateContent xmlns:mc="http://schemas.openxmlformats.org/markup-compatibility/2006" xmlns:a14="http://schemas.microsoft.com/office/drawing/2010/main">
            <mc:Choice Requires="a14">
              <p:sp>
                <p:nvSpPr>
                  <p:cNvPr id="21" name="직사각형 20">
                    <a:extLst>
                      <a:ext uri="{FF2B5EF4-FFF2-40B4-BE49-F238E27FC236}">
                        <a16:creationId xmlns:a16="http://schemas.microsoft.com/office/drawing/2014/main" id="{A6B39E94-B8C5-4F9D-A410-03DB858CC49E}"/>
                      </a:ext>
                    </a:extLst>
                  </p:cNvPr>
                  <p:cNvSpPr/>
                  <p:nvPr/>
                </p:nvSpPr>
                <p:spPr>
                  <a:xfrm>
                    <a:off x="5825085" y="5578458"/>
                    <a:ext cx="732765" cy="536172"/>
                  </a:xfrm>
                  <a:prstGeom prst="rect">
                    <a:avLst/>
                  </a:prstGeom>
                </p:spPr>
                <p:txBody>
                  <a:bodyPr wrap="none">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ctrlPr>
                            </m:sSubPr>
                            <m:e>
                              <m:r>
                                <m:rPr>
                                  <m:sty m:val="p"/>
                                </m:rPr>
                                <a:rPr lang="en-US" altLang="ko-KR" sz="2000" i="0">
                                  <a:solidFill>
                                    <a:srgbClr val="FF0000"/>
                                  </a:solidFill>
                                  <a:latin typeface="Cambria Math" panose="02040503050406030204" pitchFamily="18" charset="0"/>
                                  <a:cs typeface="Times New Roman" panose="02020603050405020304" pitchFamily="18" charset="0"/>
                                  <a:sym typeface="Symbol" panose="05050102010706020507" pitchFamily="18" charset="2"/>
                                </a:rPr>
                                <m:t>z</m:t>
                              </m:r>
                            </m:e>
                            <m:sub>
                              <m:r>
                                <a:rPr lang="en-US" altLang="ko-KR" sz="2000" i="0">
                                  <a:solidFill>
                                    <a:srgbClr val="FF0000"/>
                                  </a:solidFill>
                                  <a:latin typeface="Cambria Math" panose="02040503050406030204" pitchFamily="18" charset="0"/>
                                  <a:cs typeface="Times New Roman" panose="02020603050405020304" pitchFamily="18" charset="0"/>
                                  <a:sym typeface="Symbol" panose="05050102010706020507" pitchFamily="18" charset="2"/>
                                </a:rPr>
                                <m:t>1−</m:t>
                              </m:r>
                              <m:f>
                                <m:fPr>
                                  <m:ctrlPr>
                                    <a:rPr lang="en-US" altLang="ko-KR" sz="2000" i="1">
                                      <a:solidFill>
                                        <a:srgbClr val="FF0000"/>
                                      </a:solidFill>
                                      <a:latin typeface="Cambria Math" panose="02040503050406030204" pitchFamily="18" charset="0"/>
                                      <a:cs typeface="Times New Roman" panose="02020603050405020304" pitchFamily="18" charset="0"/>
                                      <a:sym typeface="Symbol" panose="05050102010706020507" pitchFamily="18" charset="2"/>
                                    </a:rPr>
                                  </m:ctrlPr>
                                </m:fPr>
                                <m:num>
                                  <m:r>
                                    <m:rPr>
                                      <m:sty m:val="p"/>
                                    </m:rPr>
                                    <a:rPr lang="ko-KR" altLang="en-US" sz="2000" i="0">
                                      <a:solidFill>
                                        <a:srgbClr val="FF0000"/>
                                      </a:solidFill>
                                      <a:latin typeface="Cambria Math" panose="02040503050406030204" pitchFamily="18" charset="0"/>
                                      <a:cs typeface="Times New Roman" panose="02020603050405020304" pitchFamily="18" charset="0"/>
                                      <a:sym typeface="Symbol" panose="05050102010706020507" pitchFamily="18" charset="2"/>
                                    </a:rPr>
                                    <m:t>α</m:t>
                                  </m:r>
                                </m:num>
                                <m:den>
                                  <m:r>
                                    <a:rPr lang="en-US" altLang="ko-KR" sz="2000" i="0">
                                      <a:solidFill>
                                        <a:srgbClr val="FF0000"/>
                                      </a:solidFill>
                                      <a:latin typeface="Cambria Math" panose="02040503050406030204" pitchFamily="18" charset="0"/>
                                      <a:cs typeface="Times New Roman" panose="02020603050405020304" pitchFamily="18" charset="0"/>
                                      <a:sym typeface="Symbol" panose="05050102010706020507" pitchFamily="18" charset="2"/>
                                    </a:rPr>
                                    <m:t>2</m:t>
                                  </m:r>
                                </m:den>
                              </m:f>
                            </m:sub>
                          </m:sSub>
                        </m:oMath>
                      </m:oMathPara>
                    </a14:m>
                    <a:endParaRPr lang="ko-KR" altLang="en-US" sz="2000" dirty="0">
                      <a:solidFill>
                        <a:srgbClr val="FF0000"/>
                      </a:solidFill>
                      <a:latin typeface="SamsungOne-400" panose="020B0503030303020204" pitchFamily="34" charset="0"/>
                    </a:endParaRPr>
                  </a:p>
                </p:txBody>
              </p:sp>
            </mc:Choice>
            <mc:Fallback xmlns="">
              <p:sp>
                <p:nvSpPr>
                  <p:cNvPr id="37" name="직사각형 36">
                    <a:extLst>
                      <a:ext uri="{FF2B5EF4-FFF2-40B4-BE49-F238E27FC236}">
                        <a16:creationId xmlns:a16="http://schemas.microsoft.com/office/drawing/2014/main" id="{B3436A36-15E4-43E8-B9A6-D776FC207782}"/>
                      </a:ext>
                    </a:extLst>
                  </p:cNvPr>
                  <p:cNvSpPr>
                    <a:spLocks noRot="1" noChangeAspect="1" noMove="1" noResize="1" noEditPoints="1" noAdjustHandles="1" noChangeArrowheads="1" noChangeShapeType="1" noTextEdit="1"/>
                  </p:cNvSpPr>
                  <p:nvPr/>
                </p:nvSpPr>
                <p:spPr>
                  <a:xfrm>
                    <a:off x="5825085" y="5578458"/>
                    <a:ext cx="732765" cy="53617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2" name="직사각형 21">
                    <a:extLst>
                      <a:ext uri="{FF2B5EF4-FFF2-40B4-BE49-F238E27FC236}">
                        <a16:creationId xmlns:a16="http://schemas.microsoft.com/office/drawing/2014/main" id="{9CCC2C80-C704-4FEF-BAF3-5B47980094E1}"/>
                      </a:ext>
                    </a:extLst>
                  </p:cNvPr>
                  <p:cNvSpPr/>
                  <p:nvPr/>
                </p:nvSpPr>
                <p:spPr>
                  <a:xfrm>
                    <a:off x="3129521" y="5578458"/>
                    <a:ext cx="925125" cy="536172"/>
                  </a:xfrm>
                  <a:prstGeom prst="rect">
                    <a:avLst/>
                  </a:prstGeom>
                </p:spPr>
                <p:txBody>
                  <a:bodyPr wrap="none">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2000" i="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m:rPr>
                                  <m:sty m:val="p"/>
                                </m:rPr>
                                <a:rPr lang="en-US" altLang="ko-KR" sz="2000" i="0">
                                  <a:solidFill>
                                    <a:srgbClr val="FF0000"/>
                                  </a:solidFill>
                                  <a:latin typeface="Cambria Math" panose="02040503050406030204" pitchFamily="18" charset="0"/>
                                  <a:cs typeface="Times New Roman" panose="02020603050405020304" pitchFamily="18" charset="0"/>
                                  <a:sym typeface="Symbol" panose="05050102010706020507" pitchFamily="18" charset="2"/>
                                </a:rPr>
                                <m:t>z</m:t>
                              </m:r>
                            </m:e>
                            <m:sub>
                              <m:r>
                                <a:rPr lang="en-US" altLang="ko-KR" sz="2000" i="0">
                                  <a:solidFill>
                                    <a:srgbClr val="FF0000"/>
                                  </a:solidFill>
                                  <a:latin typeface="Cambria Math" panose="02040503050406030204" pitchFamily="18" charset="0"/>
                                  <a:cs typeface="Times New Roman" panose="02020603050405020304" pitchFamily="18" charset="0"/>
                                  <a:sym typeface="Symbol" panose="05050102010706020507" pitchFamily="18" charset="2"/>
                                </a:rPr>
                                <m:t>1−</m:t>
                              </m:r>
                              <m:f>
                                <m:fPr>
                                  <m:ctrlPr>
                                    <a:rPr lang="en-US" altLang="ko-KR" sz="2000" i="1">
                                      <a:solidFill>
                                        <a:srgbClr val="FF0000"/>
                                      </a:solidFill>
                                      <a:latin typeface="Cambria Math" panose="02040503050406030204" pitchFamily="18" charset="0"/>
                                      <a:cs typeface="Times New Roman" panose="02020603050405020304" pitchFamily="18" charset="0"/>
                                      <a:sym typeface="Symbol" panose="05050102010706020507" pitchFamily="18" charset="2"/>
                                    </a:rPr>
                                  </m:ctrlPr>
                                </m:fPr>
                                <m:num>
                                  <m:r>
                                    <m:rPr>
                                      <m:sty m:val="p"/>
                                    </m:rPr>
                                    <a:rPr lang="ko-KR" altLang="en-US" sz="2000" i="0">
                                      <a:solidFill>
                                        <a:srgbClr val="FF0000"/>
                                      </a:solidFill>
                                      <a:latin typeface="Cambria Math" panose="02040503050406030204" pitchFamily="18" charset="0"/>
                                      <a:cs typeface="Times New Roman" panose="02020603050405020304" pitchFamily="18" charset="0"/>
                                      <a:sym typeface="Symbol" panose="05050102010706020507" pitchFamily="18" charset="2"/>
                                    </a:rPr>
                                    <m:t>α</m:t>
                                  </m:r>
                                </m:num>
                                <m:den>
                                  <m:r>
                                    <a:rPr lang="en-US" altLang="ko-KR" sz="2000" i="0">
                                      <a:solidFill>
                                        <a:srgbClr val="FF0000"/>
                                      </a:solidFill>
                                      <a:latin typeface="Cambria Math" panose="02040503050406030204" pitchFamily="18" charset="0"/>
                                      <a:cs typeface="Times New Roman" panose="02020603050405020304" pitchFamily="18" charset="0"/>
                                      <a:sym typeface="Symbol" panose="05050102010706020507" pitchFamily="18" charset="2"/>
                                    </a:rPr>
                                    <m:t>2</m:t>
                                  </m:r>
                                </m:den>
                              </m:f>
                            </m:sub>
                          </m:sSub>
                        </m:oMath>
                      </m:oMathPara>
                    </a14:m>
                    <a:endParaRPr lang="ko-KR" altLang="en-US" sz="2000" dirty="0">
                      <a:solidFill>
                        <a:srgbClr val="FF0000"/>
                      </a:solidFill>
                      <a:latin typeface="SamsungOne-400" panose="020B0503030303020204" pitchFamily="34" charset="0"/>
                    </a:endParaRPr>
                  </a:p>
                </p:txBody>
              </p:sp>
            </mc:Choice>
            <mc:Fallback xmlns="">
              <p:sp>
                <p:nvSpPr>
                  <p:cNvPr id="38" name="직사각형 37">
                    <a:extLst>
                      <a:ext uri="{FF2B5EF4-FFF2-40B4-BE49-F238E27FC236}">
                        <a16:creationId xmlns:a16="http://schemas.microsoft.com/office/drawing/2014/main" id="{F33F34EA-D29D-4D62-8CFD-166E7D6BBE23}"/>
                      </a:ext>
                    </a:extLst>
                  </p:cNvPr>
                  <p:cNvSpPr>
                    <a:spLocks noRot="1" noChangeAspect="1" noMove="1" noResize="1" noEditPoints="1" noAdjustHandles="1" noChangeArrowheads="1" noChangeShapeType="1" noTextEdit="1"/>
                  </p:cNvSpPr>
                  <p:nvPr/>
                </p:nvSpPr>
                <p:spPr>
                  <a:xfrm>
                    <a:off x="3129521" y="5578458"/>
                    <a:ext cx="925125" cy="536172"/>
                  </a:xfrm>
                  <a:prstGeom prst="rect">
                    <a:avLst/>
                  </a:prstGeom>
                  <a:blipFill>
                    <a:blip r:embed="rId5"/>
                    <a:stretch>
                      <a:fillRect/>
                    </a:stretch>
                  </a:blipFill>
                </p:spPr>
                <p:txBody>
                  <a:bodyPr/>
                  <a:lstStyle/>
                  <a:p>
                    <a:r>
                      <a:rPr lang="ko-KR" altLang="en-US">
                        <a:noFill/>
                      </a:rPr>
                      <a:t> </a:t>
                    </a:r>
                  </a:p>
                </p:txBody>
              </p:sp>
            </mc:Fallback>
          </mc:AlternateContent>
          <p:grpSp>
            <p:nvGrpSpPr>
              <p:cNvPr id="26" name="Group 12">
                <a:extLst>
                  <a:ext uri="{FF2B5EF4-FFF2-40B4-BE49-F238E27FC236}">
                    <a16:creationId xmlns:a16="http://schemas.microsoft.com/office/drawing/2014/main" id="{50A8D8C8-D63E-437C-AFD5-AEC874A3F85C}"/>
                  </a:ext>
                </a:extLst>
              </p:cNvPr>
              <p:cNvGrpSpPr/>
              <p:nvPr/>
            </p:nvGrpSpPr>
            <p:grpSpPr>
              <a:xfrm>
                <a:off x="3168019" y="4067722"/>
                <a:ext cx="3482595" cy="1515774"/>
                <a:chOff x="4170306" y="3701390"/>
                <a:chExt cx="4176611" cy="1817841"/>
              </a:xfrm>
            </p:grpSpPr>
            <p:sp>
              <p:nvSpPr>
                <p:cNvPr id="30" name="Rectangle 14">
                  <a:extLst>
                    <a:ext uri="{FF2B5EF4-FFF2-40B4-BE49-F238E27FC236}">
                      <a16:creationId xmlns:a16="http://schemas.microsoft.com/office/drawing/2014/main" id="{701E2CB5-9CDB-4DBB-A386-B8C8F6F8C9E5}"/>
                    </a:ext>
                  </a:extLst>
                </p:cNvPr>
                <p:cNvSpPr/>
                <p:nvPr/>
              </p:nvSpPr>
              <p:spPr>
                <a:xfrm>
                  <a:off x="7342711" y="5076298"/>
                  <a:ext cx="867410" cy="442933"/>
                </a:xfrm>
                <a:prstGeom prst="rect">
                  <a:avLst/>
                </a:prstGeom>
              </p:spPr>
              <p:txBody>
                <a:bodyPr wrap="none">
                  <a:spAutoFit/>
                  <a:scene3d>
                    <a:camera prst="orthographicFront"/>
                    <a:lightRig rig="threePt" dir="t"/>
                  </a:scene3d>
                  <a:sp3d>
                    <a:bevelT w="0" h="6350"/>
                  </a:sp3d>
                </a:bodyPr>
                <a:lstStyle/>
                <a:p>
                  <a:pPr algn="ctr"/>
                  <a:r>
                    <a:rPr lang="en-US" altLang="ko-KR" dirty="0">
                      <a:latin typeface="SamsungOne-400" panose="020B0503030303020204" pitchFamily="34" charset="0"/>
                      <a:ea typeface="SamsungOne-400" panose="020B0503030303020204" pitchFamily="34" charset="0"/>
                      <a:cs typeface="Times New Roman" panose="02020603050405020304" pitchFamily="18" charset="0"/>
                    </a:rPr>
                    <a:t>+1.96</a:t>
                  </a:r>
                </a:p>
              </p:txBody>
            </p:sp>
            <mc:AlternateContent xmlns:mc="http://schemas.openxmlformats.org/markup-compatibility/2006" xmlns:a14="http://schemas.microsoft.com/office/drawing/2010/main">
              <mc:Choice Requires="a14">
                <p:sp>
                  <p:nvSpPr>
                    <p:cNvPr id="31" name="Rectangle 15">
                      <a:extLst>
                        <a:ext uri="{FF2B5EF4-FFF2-40B4-BE49-F238E27FC236}">
                          <a16:creationId xmlns:a16="http://schemas.microsoft.com/office/drawing/2014/main" id="{957CF308-C1C9-423A-B61B-7CD14CA59EE5}"/>
                        </a:ext>
                      </a:extLst>
                    </p:cNvPr>
                    <p:cNvSpPr/>
                    <p:nvPr/>
                  </p:nvSpPr>
                  <p:spPr>
                    <a:xfrm>
                      <a:off x="4223950" y="5076298"/>
                      <a:ext cx="1009671" cy="442933"/>
                    </a:xfrm>
                    <a:prstGeom prst="rect">
                      <a:avLst/>
                    </a:prstGeom>
                  </p:spPr>
                  <p:txBody>
                    <a:bodyPr wrap="none">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ea typeface="SamsungOne-400" panose="020B0503030303020204" pitchFamily="34" charset="0"/>
                                <a:cs typeface="Times New Roman" panose="02020603050405020304" pitchFamily="18" charset="0"/>
                              </a:rPr>
                              <m:t>−1.96</m:t>
                            </m:r>
                          </m:oMath>
                        </m:oMathPara>
                      </a14:m>
                      <a:endParaRPr/>
                    </a:p>
                  </p:txBody>
                </p:sp>
              </mc:Choice>
              <mc:Fallback xmlns="">
                <p:sp>
                  <p:nvSpPr>
                    <p:cNvPr id="81" name="Rectangle 15">
                      <a:extLst>
                        <a:ext uri="{FF2B5EF4-FFF2-40B4-BE49-F238E27FC236}">
                          <a16:creationId xmlns:a16="http://schemas.microsoft.com/office/drawing/2014/main" id="{2F22B2F5-B22D-4FE3-B92B-3E7CC9C27462}"/>
                        </a:ext>
                      </a:extLst>
                    </p:cNvPr>
                    <p:cNvSpPr>
                      <a:spLocks noRot="1" noChangeAspect="1" noMove="1" noResize="1" noEditPoints="1" noAdjustHandles="1" noChangeArrowheads="1" noChangeShapeType="1" noTextEdit="1"/>
                    </p:cNvSpPr>
                    <p:nvPr/>
                  </p:nvSpPr>
                  <p:spPr>
                    <a:xfrm>
                      <a:off x="4223950" y="5076298"/>
                      <a:ext cx="1009671" cy="442933"/>
                    </a:xfrm>
                    <a:prstGeom prst="rect">
                      <a:avLst/>
                    </a:prstGeom>
                    <a:blipFill>
                      <a:blip r:embed="rId6"/>
                      <a:stretch>
                        <a:fillRect/>
                      </a:stretch>
                    </a:blipFill>
                  </p:spPr>
                  <p:txBody>
                    <a:bodyPr/>
                    <a:lstStyle/>
                    <a:p>
                      <a:r>
                        <a:rPr lang="en-US">
                          <a:noFill/>
                        </a:rPr>
                        <a:t> </a:t>
                      </a:r>
                    </a:p>
                  </p:txBody>
                </p:sp>
              </mc:Fallback>
            </mc:AlternateContent>
            <p:grpSp>
              <p:nvGrpSpPr>
                <p:cNvPr id="32" name="Group 16">
                  <a:extLst>
                    <a:ext uri="{FF2B5EF4-FFF2-40B4-BE49-F238E27FC236}">
                      <a16:creationId xmlns:a16="http://schemas.microsoft.com/office/drawing/2014/main" id="{D3A422EB-A3D2-4CF1-8246-A66C972A9C5A}"/>
                    </a:ext>
                  </a:extLst>
                </p:cNvPr>
                <p:cNvGrpSpPr/>
                <p:nvPr/>
              </p:nvGrpSpPr>
              <p:grpSpPr>
                <a:xfrm>
                  <a:off x="7433367" y="3962784"/>
                  <a:ext cx="913550" cy="967868"/>
                  <a:chOff x="7273310" y="3962784"/>
                  <a:chExt cx="913550" cy="967868"/>
                </a:xfrm>
              </p:grpSpPr>
              <p:sp>
                <p:nvSpPr>
                  <p:cNvPr id="37" name="Rectangle 21">
                    <a:extLst>
                      <a:ext uri="{FF2B5EF4-FFF2-40B4-BE49-F238E27FC236}">
                        <a16:creationId xmlns:a16="http://schemas.microsoft.com/office/drawing/2014/main" id="{9E390E53-F236-4105-8302-8C84DC1B95D2}"/>
                      </a:ext>
                    </a:extLst>
                  </p:cNvPr>
                  <p:cNvSpPr/>
                  <p:nvPr/>
                </p:nvSpPr>
                <p:spPr>
                  <a:xfrm>
                    <a:off x="7273310" y="3962784"/>
                    <a:ext cx="913550" cy="442934"/>
                  </a:xfrm>
                  <a:prstGeom prst="rect">
                    <a:avLst/>
                  </a:prstGeom>
                </p:spPr>
                <p:txBody>
                  <a:bodyPr wrap="none">
                    <a:spAutoFit/>
                    <a:scene3d>
                      <a:camera prst="orthographicFront"/>
                      <a:lightRig rig="threePt" dir="t"/>
                    </a:scene3d>
                    <a:sp3d>
                      <a:bevelT w="0" h="6350"/>
                    </a:sp3d>
                  </a:bodyPr>
                  <a:lstStyle/>
                  <a:p>
                    <a:pPr algn="ctr"/>
                    <a:r>
                      <a:rPr lang="en-US" dirty="0">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0.025</a:t>
                    </a:r>
                    <a:endParaRPr lang="en-US" dirty="0">
                      <a:latin typeface="SamsungOne-400" panose="020B0503030303020204" pitchFamily="34" charset="0"/>
                      <a:ea typeface="SamsungOne-400" panose="020B0503030303020204" pitchFamily="34" charset="0"/>
                    </a:endParaRPr>
                  </a:p>
                </p:txBody>
              </p:sp>
              <p:cxnSp>
                <p:nvCxnSpPr>
                  <p:cNvPr id="38" name="Straight Arrow Connector 22">
                    <a:extLst>
                      <a:ext uri="{FF2B5EF4-FFF2-40B4-BE49-F238E27FC236}">
                        <a16:creationId xmlns:a16="http://schemas.microsoft.com/office/drawing/2014/main" id="{C9951843-AFBE-43EA-BAAD-813F85115EA3}"/>
                      </a:ext>
                    </a:extLst>
                  </p:cNvPr>
                  <p:cNvCxnSpPr/>
                  <p:nvPr/>
                </p:nvCxnSpPr>
                <p:spPr>
                  <a:xfrm>
                    <a:off x="7733120" y="4282580"/>
                    <a:ext cx="0" cy="64807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7F1CCD1-C01F-4E01-850F-F395D175067B}"/>
                        </a:ext>
                      </a:extLst>
                    </p:cNvPr>
                    <p:cNvSpPr txBox="1"/>
                    <p:nvPr/>
                  </p:nvSpPr>
                  <p:spPr>
                    <a:xfrm>
                      <a:off x="5530653" y="3701390"/>
                      <a:ext cx="1313870" cy="812044"/>
                    </a:xfrm>
                    <a:prstGeom prst="rect">
                      <a:avLst/>
                    </a:prstGeom>
                    <a:noFill/>
                  </p:spPr>
                  <p:txBody>
                    <a:bodyPr wrap="square" rtlCol="0">
                      <a:spAutoFit/>
                      <a:scene3d>
                        <a:camera prst="orthographicFront"/>
                        <a:lightRig rig="threePt" dir="t"/>
                      </a:scene3d>
                      <a:sp3d>
                        <a:bevelT w="0" h="6350"/>
                      </a:sp3d>
                    </a:bodyPr>
                    <a:lstStyle/>
                    <a:p>
                      <a:pPr algn="ctr"/>
                      <a:r>
                        <a:rPr lang="en-US" sz="2000" b="1" dirty="0">
                          <a:latin typeface="SamsungOne-700" panose="020B0803030303020204" pitchFamily="34" charset="0"/>
                          <a:ea typeface="SamsungOne-700" panose="020B0803030303020204" pitchFamily="34" charset="0"/>
                          <a:cs typeface="Times New Roman" panose="02020603050405020304" pitchFamily="18" charset="0"/>
                        </a:rPr>
                        <a:t>0.95</a:t>
                      </a:r>
                    </a:p>
                    <a:p>
                      <a:pPr algn="ctr"/>
                      <a14:m>
                        <m:oMathPara xmlns:m="http://schemas.openxmlformats.org/officeDocument/2006/math">
                          <m:oMathParaPr>
                            <m:jc m:val="centerGroup"/>
                          </m:oMathParaPr>
                          <m:oMath xmlns:m="http://schemas.openxmlformats.org/officeDocument/2006/math">
                            <m:r>
                              <a:rPr lang="en-US" i="0" dirty="0">
                                <a:latin typeface="Cambria Math" panose="02040503050406030204" pitchFamily="18" charset="0"/>
                                <a:cs typeface="Times New Roman" panose="02020603050405020304" pitchFamily="18" charset="0"/>
                              </a:rPr>
                              <m:t>=1−</m:t>
                            </m:r>
                            <m:r>
                              <a:rPr lang="en-US" i="0" dirty="0">
                                <a:latin typeface="Cambria Math" panose="02040503050406030204" pitchFamily="18" charset="0"/>
                                <a:cs typeface="Times New Roman" panose="02020603050405020304" pitchFamily="18" charset="0"/>
                              </a:rPr>
                              <m:t></m:t>
                            </m:r>
                          </m:oMath>
                        </m:oMathPara>
                      </a14:m>
                      <a:endParaRPr lang="en-US" dirty="0">
                        <a:latin typeface="SamsungOne-400" panose="020B0503030303020204" pitchFamily="34" charset="0"/>
                        <a:ea typeface="SamsungOne-400" panose="020B0503030303020204" pitchFamily="34" charset="0"/>
                        <a:cs typeface="Times New Roman" panose="02020603050405020304" pitchFamily="18" charset="0"/>
                      </a:endParaRPr>
                    </a:p>
                  </p:txBody>
                </p:sp>
              </mc:Choice>
              <mc:Fallback xmlns="">
                <p:sp>
                  <p:nvSpPr>
                    <p:cNvPr id="83" name="TextBox 82">
                      <a:extLst>
                        <a:ext uri="{FF2B5EF4-FFF2-40B4-BE49-F238E27FC236}">
                          <a16:creationId xmlns:a16="http://schemas.microsoft.com/office/drawing/2014/main" id="{0C43B5BE-7A36-4BD7-B2CF-923D23A898C1}"/>
                        </a:ext>
                      </a:extLst>
                    </p:cNvPr>
                    <p:cNvSpPr txBox="1">
                      <a:spLocks noRot="1" noChangeAspect="1" noMove="1" noResize="1" noEditPoints="1" noAdjustHandles="1" noChangeArrowheads="1" noChangeShapeType="1" noTextEdit="1"/>
                    </p:cNvSpPr>
                    <p:nvPr/>
                  </p:nvSpPr>
                  <p:spPr>
                    <a:xfrm>
                      <a:off x="5530653" y="3701390"/>
                      <a:ext cx="1313870" cy="812044"/>
                    </a:xfrm>
                    <a:prstGeom prst="rect">
                      <a:avLst/>
                    </a:prstGeom>
                    <a:blipFill>
                      <a:blip r:embed="rId7"/>
                      <a:stretch>
                        <a:fillRect/>
                      </a:stretch>
                    </a:blipFill>
                  </p:spPr>
                  <p:txBody>
                    <a:bodyPr/>
                    <a:lstStyle/>
                    <a:p>
                      <a:r>
                        <a:rPr lang="en-US">
                          <a:noFill/>
                        </a:rPr>
                        <a:t> </a:t>
                      </a:r>
                    </a:p>
                  </p:txBody>
                </p:sp>
              </mc:Fallback>
            </mc:AlternateContent>
            <p:grpSp>
              <p:nvGrpSpPr>
                <p:cNvPr id="34" name="Group 18">
                  <a:extLst>
                    <a:ext uri="{FF2B5EF4-FFF2-40B4-BE49-F238E27FC236}">
                      <a16:creationId xmlns:a16="http://schemas.microsoft.com/office/drawing/2014/main" id="{01B6E7AE-4967-4371-A194-B161BA15B64C}"/>
                    </a:ext>
                  </a:extLst>
                </p:cNvPr>
                <p:cNvGrpSpPr/>
                <p:nvPr/>
              </p:nvGrpSpPr>
              <p:grpSpPr>
                <a:xfrm>
                  <a:off x="4170306" y="3962784"/>
                  <a:ext cx="913550" cy="967868"/>
                  <a:chOff x="7194642" y="3962784"/>
                  <a:chExt cx="913550" cy="967868"/>
                </a:xfrm>
              </p:grpSpPr>
              <p:sp>
                <p:nvSpPr>
                  <p:cNvPr id="35" name="Rectangle 19">
                    <a:extLst>
                      <a:ext uri="{FF2B5EF4-FFF2-40B4-BE49-F238E27FC236}">
                        <a16:creationId xmlns:a16="http://schemas.microsoft.com/office/drawing/2014/main" id="{362CB3AF-F52B-4977-9DFB-4CFBCC3E1A2B}"/>
                      </a:ext>
                    </a:extLst>
                  </p:cNvPr>
                  <p:cNvSpPr/>
                  <p:nvPr/>
                </p:nvSpPr>
                <p:spPr>
                  <a:xfrm>
                    <a:off x="7194642" y="3962784"/>
                    <a:ext cx="913550" cy="442934"/>
                  </a:xfrm>
                  <a:prstGeom prst="rect">
                    <a:avLst/>
                  </a:prstGeom>
                </p:spPr>
                <p:txBody>
                  <a:bodyPr wrap="none">
                    <a:spAutoFit/>
                    <a:scene3d>
                      <a:camera prst="orthographicFront"/>
                      <a:lightRig rig="threePt" dir="t"/>
                    </a:scene3d>
                    <a:sp3d>
                      <a:bevelT w="0" h="6350"/>
                    </a:sp3d>
                  </a:bodyPr>
                  <a:lstStyle/>
                  <a:p>
                    <a:pPr algn="ctr"/>
                    <a:r>
                      <a:rPr lang="en-US" dirty="0">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0.025</a:t>
                    </a:r>
                    <a:endParaRPr lang="en-US" dirty="0">
                      <a:latin typeface="SamsungOne-400" panose="020B0503030303020204" pitchFamily="34" charset="0"/>
                      <a:ea typeface="SamsungOne-400" panose="020B0503030303020204" pitchFamily="34" charset="0"/>
                    </a:endParaRPr>
                  </a:p>
                </p:txBody>
              </p:sp>
              <p:cxnSp>
                <p:nvCxnSpPr>
                  <p:cNvPr id="36" name="Straight Arrow Connector 20">
                    <a:extLst>
                      <a:ext uri="{FF2B5EF4-FFF2-40B4-BE49-F238E27FC236}">
                        <a16:creationId xmlns:a16="http://schemas.microsoft.com/office/drawing/2014/main" id="{466504A0-4F45-4E03-8B9E-151FEB3D65BD}"/>
                      </a:ext>
                    </a:extLst>
                  </p:cNvPr>
                  <p:cNvCxnSpPr/>
                  <p:nvPr/>
                </p:nvCxnSpPr>
                <p:spPr>
                  <a:xfrm>
                    <a:off x="7648581" y="4282580"/>
                    <a:ext cx="0" cy="64807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27" name="직선 연결선 26">
                <a:extLst>
                  <a:ext uri="{FF2B5EF4-FFF2-40B4-BE49-F238E27FC236}">
                    <a16:creationId xmlns:a16="http://schemas.microsoft.com/office/drawing/2014/main" id="{17594FE4-5F35-45C8-8532-05C1AE47E48A}"/>
                  </a:ext>
                </a:extLst>
              </p:cNvPr>
              <p:cNvCxnSpPr/>
              <p:nvPr/>
            </p:nvCxnSpPr>
            <p:spPr>
              <a:xfrm>
                <a:off x="3633696" y="4888400"/>
                <a:ext cx="0" cy="3001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EB694588-2650-499F-B828-392A0649AE92}"/>
                  </a:ext>
                </a:extLst>
              </p:cNvPr>
              <p:cNvCxnSpPr/>
              <p:nvPr/>
            </p:nvCxnSpPr>
            <p:spPr>
              <a:xfrm>
                <a:off x="6171245" y="4888400"/>
                <a:ext cx="0" cy="3001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05E6B89E-40AF-4CFD-BA97-D0F412E61D4E}"/>
                  </a:ext>
                </a:extLst>
              </p:cNvPr>
              <p:cNvCxnSpPr/>
              <p:nvPr/>
            </p:nvCxnSpPr>
            <p:spPr>
              <a:xfrm>
                <a:off x="2627030" y="5123697"/>
                <a:ext cx="4648764" cy="0"/>
              </a:xfrm>
              <a:prstGeom prst="straightConnector1">
                <a:avLst/>
              </a:prstGeom>
              <a:ln w="19050">
                <a:solidFill>
                  <a:schemeClr val="tx1">
                    <a:lumMod val="85000"/>
                    <a:lumOff val="15000"/>
                  </a:schemeClr>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grpSp>
      </p:grpSp>
      <p:sp>
        <p:nvSpPr>
          <p:cNvPr id="39" name="직사각형 38">
            <a:extLst>
              <a:ext uri="{FF2B5EF4-FFF2-40B4-BE49-F238E27FC236}">
                <a16:creationId xmlns:a16="http://schemas.microsoft.com/office/drawing/2014/main" id="{A8AC06DA-EDC8-474C-8CB7-E52E95EBD25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8"/>
              </a:buBlip>
              <a:defRPr/>
            </a:pPr>
            <a:r>
              <a:rPr lang="vi-VN" sz="1400" dirty="0">
                <a:solidFill>
                  <a:schemeClr val="tx1">
                    <a:lumMod val="85000"/>
                    <a:lumOff val="15000"/>
                  </a:schemeClr>
                </a:solidFill>
                <a:latin typeface="Arial" panose="020B0503030303020204" pitchFamily="34" charset="0"/>
                <a:ea typeface="SamsungOne-400" panose="020B0503030303020204" pitchFamily="34" charset="0"/>
              </a:rPr>
              <a:t>Khoảng tin cậy của số trung bình</a:t>
            </a:r>
            <a:r>
              <a:rPr lang="en-US" altLang="ko-KR" sz="1400" dirty="0">
                <a:solidFill>
                  <a:schemeClr val="tx1"/>
                </a:solidFill>
                <a:latin typeface="SamsungOne-400" panose="020B0503030303020204" pitchFamily="34" charset="0"/>
                <a:ea typeface="SamsungOne-400" panose="020B0503030303020204" pitchFamily="34" charset="0"/>
              </a:rPr>
              <a:t>: 95%</a:t>
            </a:r>
          </a:p>
        </p:txBody>
      </p:sp>
    </p:spTree>
    <p:extLst>
      <p:ext uri="{BB962C8B-B14F-4D97-AF65-F5344CB8AC3E}">
        <p14:creationId xmlns:p14="http://schemas.microsoft.com/office/powerpoint/2010/main" val="18887412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3.3.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Lý thuyết ước tính</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03</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grpSp>
        <p:nvGrpSpPr>
          <p:cNvPr id="2" name="그룹 1"/>
          <p:cNvGrpSpPr/>
          <p:nvPr/>
        </p:nvGrpSpPr>
        <p:grpSpPr>
          <a:xfrm>
            <a:off x="2034301" y="1880828"/>
            <a:ext cx="5616624" cy="3816002"/>
            <a:chOff x="2143100" y="1773238"/>
            <a:chExt cx="5616624" cy="3816002"/>
          </a:xfrm>
        </p:grpSpPr>
        <p:sp>
          <p:nvSpPr>
            <p:cNvPr id="18" name="직사각형 17">
              <a:extLst>
                <a:ext uri="{FF2B5EF4-FFF2-40B4-BE49-F238E27FC236}">
                  <a16:creationId xmlns:a16="http://schemas.microsoft.com/office/drawing/2014/main" id="{19D60893-E893-4F0B-8316-FE32A7B19797}"/>
                </a:ext>
              </a:extLst>
            </p:cNvPr>
            <p:cNvSpPr/>
            <p:nvPr/>
          </p:nvSpPr>
          <p:spPr>
            <a:xfrm>
              <a:off x="2143100" y="1773238"/>
              <a:ext cx="5616624" cy="38160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9" name="Group 1">
              <a:extLst>
                <a:ext uri="{FF2B5EF4-FFF2-40B4-BE49-F238E27FC236}">
                  <a16:creationId xmlns:a16="http://schemas.microsoft.com/office/drawing/2014/main" id="{B522B784-52B4-49AB-A9E4-3AD20C1568A3}"/>
                </a:ext>
              </a:extLst>
            </p:cNvPr>
            <p:cNvGrpSpPr/>
            <p:nvPr/>
          </p:nvGrpSpPr>
          <p:grpSpPr>
            <a:xfrm>
              <a:off x="2627030" y="1902745"/>
              <a:ext cx="4648764" cy="3418113"/>
              <a:chOff x="2627030" y="2696517"/>
              <a:chExt cx="4648764" cy="3418113"/>
            </a:xfrm>
          </p:grpSpPr>
          <p:grpSp>
            <p:nvGrpSpPr>
              <p:cNvPr id="40" name="그룹 39">
                <a:extLst>
                  <a:ext uri="{FF2B5EF4-FFF2-40B4-BE49-F238E27FC236}">
                    <a16:creationId xmlns:a16="http://schemas.microsoft.com/office/drawing/2014/main" id="{29506AF6-95DE-42E8-A907-C54DA19BE656}"/>
                  </a:ext>
                </a:extLst>
              </p:cNvPr>
              <p:cNvGrpSpPr/>
              <p:nvPr/>
            </p:nvGrpSpPr>
            <p:grpSpPr>
              <a:xfrm>
                <a:off x="2627030" y="2696517"/>
                <a:ext cx="4648764" cy="2825608"/>
                <a:chOff x="2627030" y="2696517"/>
                <a:chExt cx="4648764" cy="2825608"/>
              </a:xfrm>
            </p:grpSpPr>
            <p:sp>
              <p:nvSpPr>
                <p:cNvPr id="43" name="자유형: 도형 41">
                  <a:extLst>
                    <a:ext uri="{FF2B5EF4-FFF2-40B4-BE49-F238E27FC236}">
                      <a16:creationId xmlns:a16="http://schemas.microsoft.com/office/drawing/2014/main" id="{91A9947D-A19A-498A-A270-A1073B0D8E3B}"/>
                    </a:ext>
                  </a:extLst>
                </p:cNvPr>
                <p:cNvSpPr/>
                <p:nvPr/>
              </p:nvSpPr>
              <p:spPr>
                <a:xfrm flipH="1">
                  <a:off x="6174369" y="4951762"/>
                  <a:ext cx="463632" cy="173442"/>
                </a:xfrm>
                <a:custGeom>
                  <a:avLst/>
                  <a:gdLst>
                    <a:gd name="connsiteX0" fmla="*/ 242887 w 247650"/>
                    <a:gd name="connsiteY0" fmla="*/ 0 h 114300"/>
                    <a:gd name="connsiteX1" fmla="*/ 0 w 247650"/>
                    <a:gd name="connsiteY1" fmla="*/ 114300 h 114300"/>
                    <a:gd name="connsiteX2" fmla="*/ 247650 w 247650"/>
                    <a:gd name="connsiteY2" fmla="*/ 114300 h 114300"/>
                    <a:gd name="connsiteX3" fmla="*/ 242887 w 247650"/>
                    <a:gd name="connsiteY3" fmla="*/ 0 h 114300"/>
                  </a:gdLst>
                  <a:ahLst/>
                  <a:cxnLst>
                    <a:cxn ang="0">
                      <a:pos x="connsiteX0" y="connsiteY0"/>
                    </a:cxn>
                    <a:cxn ang="0">
                      <a:pos x="connsiteX1" y="connsiteY1"/>
                    </a:cxn>
                    <a:cxn ang="0">
                      <a:pos x="connsiteX2" y="connsiteY2"/>
                    </a:cxn>
                    <a:cxn ang="0">
                      <a:pos x="connsiteX3" y="connsiteY3"/>
                    </a:cxn>
                  </a:cxnLst>
                  <a:rect l="l" t="t" r="r" b="b"/>
                  <a:pathLst>
                    <a:path w="247650" h="114300">
                      <a:moveTo>
                        <a:pt x="242887" y="0"/>
                      </a:moveTo>
                      <a:lnTo>
                        <a:pt x="0" y="114300"/>
                      </a:lnTo>
                      <a:lnTo>
                        <a:pt x="247650" y="114300"/>
                      </a:lnTo>
                      <a:lnTo>
                        <a:pt x="242887" y="0"/>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en-US"/>
                </a:p>
              </p:txBody>
            </p:sp>
            <p:sp>
              <p:nvSpPr>
                <p:cNvPr id="44" name="자유형: 도형 42">
                  <a:extLst>
                    <a:ext uri="{FF2B5EF4-FFF2-40B4-BE49-F238E27FC236}">
                      <a16:creationId xmlns:a16="http://schemas.microsoft.com/office/drawing/2014/main" id="{9889E010-A0EF-463E-AD4E-39A716350508}"/>
                    </a:ext>
                  </a:extLst>
                </p:cNvPr>
                <p:cNvSpPr/>
                <p:nvPr/>
              </p:nvSpPr>
              <p:spPr>
                <a:xfrm>
                  <a:off x="3243749" y="4936130"/>
                  <a:ext cx="394293" cy="189074"/>
                </a:xfrm>
                <a:custGeom>
                  <a:avLst/>
                  <a:gdLst>
                    <a:gd name="connsiteX0" fmla="*/ 242887 w 247650"/>
                    <a:gd name="connsiteY0" fmla="*/ 0 h 114300"/>
                    <a:gd name="connsiteX1" fmla="*/ 0 w 247650"/>
                    <a:gd name="connsiteY1" fmla="*/ 114300 h 114300"/>
                    <a:gd name="connsiteX2" fmla="*/ 247650 w 247650"/>
                    <a:gd name="connsiteY2" fmla="*/ 114300 h 114300"/>
                    <a:gd name="connsiteX3" fmla="*/ 242887 w 247650"/>
                    <a:gd name="connsiteY3" fmla="*/ 0 h 114300"/>
                  </a:gdLst>
                  <a:ahLst/>
                  <a:cxnLst>
                    <a:cxn ang="0">
                      <a:pos x="connsiteX0" y="connsiteY0"/>
                    </a:cxn>
                    <a:cxn ang="0">
                      <a:pos x="connsiteX1" y="connsiteY1"/>
                    </a:cxn>
                    <a:cxn ang="0">
                      <a:pos x="connsiteX2" y="connsiteY2"/>
                    </a:cxn>
                    <a:cxn ang="0">
                      <a:pos x="connsiteX3" y="connsiteY3"/>
                    </a:cxn>
                  </a:cxnLst>
                  <a:rect l="l" t="t" r="r" b="b"/>
                  <a:pathLst>
                    <a:path w="247650" h="114300">
                      <a:moveTo>
                        <a:pt x="242887" y="0"/>
                      </a:moveTo>
                      <a:lnTo>
                        <a:pt x="0" y="114300"/>
                      </a:lnTo>
                      <a:lnTo>
                        <a:pt x="247650" y="114300"/>
                      </a:lnTo>
                      <a:lnTo>
                        <a:pt x="242887" y="0"/>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en-US"/>
                </a:p>
              </p:txBody>
            </p:sp>
            <p:pic>
              <p:nvPicPr>
                <p:cNvPr id="45" name="그림 44">
                  <a:extLst>
                    <a:ext uri="{FF2B5EF4-FFF2-40B4-BE49-F238E27FC236}">
                      <a16:creationId xmlns:a16="http://schemas.microsoft.com/office/drawing/2014/main" id="{328FE8CC-13FD-4E92-9A0F-7D12D558CE47}"/>
                    </a:ext>
                  </a:extLst>
                </p:cNvPr>
                <p:cNvPicPr>
                  <a:picLocks noChangeAspect="1"/>
                </p:cNvPicPr>
                <p:nvPr/>
              </p:nvPicPr>
              <p:blipFill rotWithShape="1">
                <a:blip r:embed="rId3"/>
                <a:srcRect l="23728" r="23728" b="6891"/>
                <a:stretch/>
              </p:blipFill>
              <p:spPr>
                <a:xfrm>
                  <a:off x="2981825" y="3007335"/>
                  <a:ext cx="3831795" cy="2114072"/>
                </a:xfrm>
                <a:prstGeom prst="rect">
                  <a:avLst/>
                </a:prstGeom>
              </p:spPr>
            </p:pic>
            <p:grpSp>
              <p:nvGrpSpPr>
                <p:cNvPr id="46" name="Group 12">
                  <a:extLst>
                    <a:ext uri="{FF2B5EF4-FFF2-40B4-BE49-F238E27FC236}">
                      <a16:creationId xmlns:a16="http://schemas.microsoft.com/office/drawing/2014/main" id="{5F1CFFA4-CD4C-49FD-8F38-F2BCE11EE504}"/>
                    </a:ext>
                  </a:extLst>
                </p:cNvPr>
                <p:cNvGrpSpPr/>
                <p:nvPr/>
              </p:nvGrpSpPr>
              <p:grpSpPr>
                <a:xfrm>
                  <a:off x="3229230" y="4067722"/>
                  <a:ext cx="3308638" cy="1454403"/>
                  <a:chOff x="4243716" y="3701390"/>
                  <a:chExt cx="3967988" cy="1744240"/>
                </a:xfrm>
              </p:grpSpPr>
              <p:sp>
                <p:nvSpPr>
                  <p:cNvPr id="51" name="Rectangle 14">
                    <a:extLst>
                      <a:ext uri="{FF2B5EF4-FFF2-40B4-BE49-F238E27FC236}">
                        <a16:creationId xmlns:a16="http://schemas.microsoft.com/office/drawing/2014/main" id="{89C8E2ED-869E-4039-BFB5-77DD1BD49355}"/>
                      </a:ext>
                    </a:extLst>
                  </p:cNvPr>
                  <p:cNvSpPr/>
                  <p:nvPr/>
                </p:nvSpPr>
                <p:spPr>
                  <a:xfrm>
                    <a:off x="7344246" y="5076298"/>
                    <a:ext cx="864339" cy="369332"/>
                  </a:xfrm>
                  <a:prstGeom prst="rect">
                    <a:avLst/>
                  </a:prstGeom>
                </p:spPr>
                <p:txBody>
                  <a:bodyPr wrap="none">
                    <a:spAutoFit/>
                    <a:scene3d>
                      <a:camera prst="orthographicFront"/>
                      <a:lightRig rig="threePt" dir="t"/>
                    </a:scene3d>
                    <a:sp3d>
                      <a:bevelT w="0" h="6350"/>
                    </a:sp3d>
                  </a:bodyPr>
                  <a:lstStyle/>
                  <a:p>
                    <a:pPr algn="ctr"/>
                    <a:r>
                      <a:rPr lang="en-US" altLang="ko-KR" dirty="0">
                        <a:latin typeface="SamsungOne-400" panose="020B0503030303020204" pitchFamily="34" charset="0"/>
                        <a:ea typeface="SamsungOne-400" panose="020B0503030303020204" pitchFamily="34" charset="0"/>
                        <a:cs typeface="Times New Roman" panose="02020603050405020304" pitchFamily="18" charset="0"/>
                      </a:rPr>
                      <a:t>+1.645</a:t>
                    </a:r>
                  </a:p>
                </p:txBody>
              </p:sp>
              <mc:AlternateContent xmlns:mc="http://schemas.openxmlformats.org/markup-compatibility/2006" xmlns:a14="http://schemas.microsoft.com/office/drawing/2010/main">
                <mc:Choice Requires="a14">
                  <p:sp>
                    <p:nvSpPr>
                      <p:cNvPr id="52" name="Rectangle 15">
                        <a:extLst>
                          <a:ext uri="{FF2B5EF4-FFF2-40B4-BE49-F238E27FC236}">
                            <a16:creationId xmlns:a16="http://schemas.microsoft.com/office/drawing/2014/main" id="{C6AEB816-2CB4-4B5A-B615-618779C14978}"/>
                          </a:ext>
                        </a:extLst>
                      </p:cNvPr>
                      <p:cNvSpPr/>
                      <p:nvPr/>
                    </p:nvSpPr>
                    <p:spPr>
                      <a:xfrm>
                        <a:off x="4243716" y="5076298"/>
                        <a:ext cx="970137" cy="369332"/>
                      </a:xfrm>
                      <a:prstGeom prst="rect">
                        <a:avLst/>
                      </a:prstGeom>
                    </p:spPr>
                    <p:txBody>
                      <a:bodyPr wrap="none">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ea typeface="SamsungOne-400" panose="020B0503030303020204" pitchFamily="34" charset="0"/>
                                  <a:cs typeface="Times New Roman" panose="02020603050405020304" pitchFamily="18" charset="0"/>
                                </a:rPr>
                                <m:t>−1.645</m:t>
                              </m:r>
                            </m:oMath>
                          </m:oMathPara>
                        </a14:m>
                        <a:endParaRPr dirty="0"/>
                      </a:p>
                    </p:txBody>
                  </p:sp>
                </mc:Choice>
                <mc:Fallback xmlns="">
                  <p:sp>
                    <p:nvSpPr>
                      <p:cNvPr id="52" name="Rectangle 15">
                        <a:extLst>
                          <a:ext uri="{FF2B5EF4-FFF2-40B4-BE49-F238E27FC236}">
                            <a16:creationId xmlns:a16="http://schemas.microsoft.com/office/drawing/2014/main" id="{235B982A-3793-46B6-A103-49B272E42F79}"/>
                          </a:ext>
                        </a:extLst>
                      </p:cNvPr>
                      <p:cNvSpPr>
                        <a:spLocks noRot="1" noChangeAspect="1" noMove="1" noResize="1" noEditPoints="1" noAdjustHandles="1" noChangeArrowheads="1" noChangeShapeType="1" noTextEdit="1"/>
                      </p:cNvSpPr>
                      <p:nvPr/>
                    </p:nvSpPr>
                    <p:spPr>
                      <a:xfrm>
                        <a:off x="4243716" y="5076298"/>
                        <a:ext cx="970137" cy="369332"/>
                      </a:xfrm>
                      <a:prstGeom prst="rect">
                        <a:avLst/>
                      </a:prstGeom>
                      <a:blipFill>
                        <a:blip r:embed="rId6"/>
                        <a:stretch>
                          <a:fillRect/>
                        </a:stretch>
                      </a:blipFill>
                    </p:spPr>
                    <p:txBody>
                      <a:bodyPr/>
                      <a:lstStyle/>
                      <a:p>
                        <a:r>
                          <a:rPr lang="en-US">
                            <a:noFill/>
                          </a:rPr>
                          <a:t> </a:t>
                        </a:r>
                      </a:p>
                    </p:txBody>
                  </p:sp>
                </mc:Fallback>
              </mc:AlternateContent>
              <p:grpSp>
                <p:nvGrpSpPr>
                  <p:cNvPr id="53" name="Group 16">
                    <a:extLst>
                      <a:ext uri="{FF2B5EF4-FFF2-40B4-BE49-F238E27FC236}">
                        <a16:creationId xmlns:a16="http://schemas.microsoft.com/office/drawing/2014/main" id="{28D2E233-08AB-493A-B113-9148EEADC47C}"/>
                      </a:ext>
                    </a:extLst>
                  </p:cNvPr>
                  <p:cNvGrpSpPr/>
                  <p:nvPr/>
                </p:nvGrpSpPr>
                <p:grpSpPr>
                  <a:xfrm>
                    <a:off x="7568579" y="3900147"/>
                    <a:ext cx="643125" cy="1044022"/>
                    <a:chOff x="7408522" y="3900147"/>
                    <a:chExt cx="643125" cy="1044022"/>
                  </a:xfrm>
                </p:grpSpPr>
                <p:sp>
                  <p:nvSpPr>
                    <p:cNvPr id="59" name="Rectangle 21">
                      <a:extLst>
                        <a:ext uri="{FF2B5EF4-FFF2-40B4-BE49-F238E27FC236}">
                          <a16:creationId xmlns:a16="http://schemas.microsoft.com/office/drawing/2014/main" id="{49895856-CEFE-46BA-B7CD-9448F099B7B1}"/>
                        </a:ext>
                      </a:extLst>
                    </p:cNvPr>
                    <p:cNvSpPr/>
                    <p:nvPr/>
                  </p:nvSpPr>
                  <p:spPr>
                    <a:xfrm>
                      <a:off x="7408522" y="3900147"/>
                      <a:ext cx="643125" cy="369332"/>
                    </a:xfrm>
                    <a:prstGeom prst="rect">
                      <a:avLst/>
                    </a:prstGeom>
                  </p:spPr>
                  <p:txBody>
                    <a:bodyPr wrap="none">
                      <a:spAutoFit/>
                      <a:scene3d>
                        <a:camera prst="orthographicFront"/>
                        <a:lightRig rig="threePt" dir="t"/>
                      </a:scene3d>
                      <a:sp3d>
                        <a:bevelT w="0" h="6350"/>
                      </a:sp3d>
                    </a:bodyPr>
                    <a:lstStyle/>
                    <a:p>
                      <a:pPr algn="ctr"/>
                      <a:r>
                        <a:rPr lang="en-US" dirty="0">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0.05</a:t>
                      </a:r>
                      <a:endParaRPr lang="en-US" dirty="0">
                        <a:latin typeface="SamsungOne-400" panose="020B0503030303020204" pitchFamily="34" charset="0"/>
                        <a:ea typeface="SamsungOne-400" panose="020B0503030303020204" pitchFamily="34" charset="0"/>
                      </a:endParaRPr>
                    </a:p>
                  </p:txBody>
                </p:sp>
                <p:cxnSp>
                  <p:nvCxnSpPr>
                    <p:cNvPr id="60" name="Straight Arrow Connector 22">
                      <a:extLst>
                        <a:ext uri="{FF2B5EF4-FFF2-40B4-BE49-F238E27FC236}">
                          <a16:creationId xmlns:a16="http://schemas.microsoft.com/office/drawing/2014/main" id="{8203B3B4-A5B2-4CA2-87C0-79DC3EB53409}"/>
                        </a:ext>
                      </a:extLst>
                    </p:cNvPr>
                    <p:cNvCxnSpPr/>
                    <p:nvPr/>
                  </p:nvCxnSpPr>
                  <p:spPr>
                    <a:xfrm>
                      <a:off x="7733120" y="4296099"/>
                      <a:ext cx="0" cy="6480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A59F6F4C-C0DD-4C32-B72A-9D1DDD7BB7EE}"/>
                          </a:ext>
                        </a:extLst>
                      </p:cNvPr>
                      <p:cNvSpPr txBox="1"/>
                      <p:nvPr/>
                    </p:nvSpPr>
                    <p:spPr>
                      <a:xfrm>
                        <a:off x="5534616" y="3701390"/>
                        <a:ext cx="1305943" cy="812044"/>
                      </a:xfrm>
                      <a:prstGeom prst="rect">
                        <a:avLst/>
                      </a:prstGeom>
                      <a:noFill/>
                    </p:spPr>
                    <p:txBody>
                      <a:bodyPr wrap="square" rtlCol="0">
                        <a:spAutoFit/>
                        <a:scene3d>
                          <a:camera prst="orthographicFront"/>
                          <a:lightRig rig="threePt" dir="t"/>
                        </a:scene3d>
                        <a:sp3d>
                          <a:bevelT w="0" h="6350"/>
                        </a:sp3d>
                      </a:bodyPr>
                      <a:lstStyle/>
                      <a:p>
                        <a:pPr algn="ctr"/>
                        <a:r>
                          <a:rPr lang="en-US" sz="2000" b="1" dirty="0">
                            <a:latin typeface="SamsungOne-700" panose="020B0803030303020204" pitchFamily="34" charset="0"/>
                            <a:ea typeface="SamsungOne-700" panose="020B0803030303020204" pitchFamily="34" charset="0"/>
                            <a:cs typeface="Times New Roman" panose="02020603050405020304" pitchFamily="18" charset="0"/>
                          </a:rPr>
                          <a:t>0.90</a:t>
                        </a:r>
                      </a:p>
                      <a:p>
                        <a:pPr algn="ctr"/>
                        <a14:m>
                          <m:oMathPara xmlns:m="http://schemas.openxmlformats.org/officeDocument/2006/math">
                            <m:oMathParaPr>
                              <m:jc m:val="centerGroup"/>
                            </m:oMathParaPr>
                            <m:oMath xmlns:m="http://schemas.openxmlformats.org/officeDocument/2006/math">
                              <m:r>
                                <a:rPr lang="en-US" i="0" dirty="0">
                                  <a:latin typeface="Cambria Math" panose="02040503050406030204" pitchFamily="18" charset="0"/>
                                  <a:cs typeface="Times New Roman" panose="02020603050405020304" pitchFamily="18" charset="0"/>
                                </a:rPr>
                                <m:t>=1−</m:t>
                              </m:r>
                              <m:r>
                                <a:rPr lang="en-US" altLang="ko-KR" i="1" dirty="0">
                                  <a:latin typeface="Cambria Math" panose="02040503050406030204" pitchFamily="18" charset="0"/>
                                  <a:cs typeface="Times New Roman" panose="02020603050405020304" pitchFamily="18" charset="0"/>
                                  <a:sym typeface="Symbol" panose="05050102010706020507" pitchFamily="18" charset="2"/>
                                </a:rPr>
                                <m:t></m:t>
                              </m:r>
                            </m:oMath>
                          </m:oMathPara>
                        </a14:m>
                        <a:endParaRPr lang="en-US" dirty="0">
                          <a:latin typeface="SamsungOne-400" panose="020B0503030303020204" pitchFamily="34" charset="0"/>
                          <a:ea typeface="SamsungOne-400" panose="020B0503030303020204" pitchFamily="34" charset="0"/>
                          <a:cs typeface="Times New Roman" panose="02020603050405020304" pitchFamily="18" charset="0"/>
                        </a:endParaRPr>
                      </a:p>
                    </p:txBody>
                  </p:sp>
                </mc:Choice>
                <mc:Fallback xmlns="">
                  <p:sp>
                    <p:nvSpPr>
                      <p:cNvPr id="54" name="TextBox 53">
                        <a:extLst>
                          <a:ext uri="{FF2B5EF4-FFF2-40B4-BE49-F238E27FC236}">
                            <a16:creationId xmlns:a16="http://schemas.microsoft.com/office/drawing/2014/main" id="{22585815-8747-47E6-9B14-F3C8A1EEB7CA}"/>
                          </a:ext>
                        </a:extLst>
                      </p:cNvPr>
                      <p:cNvSpPr txBox="1">
                        <a:spLocks noRot="1" noChangeAspect="1" noMove="1" noResize="1" noEditPoints="1" noAdjustHandles="1" noChangeArrowheads="1" noChangeShapeType="1" noTextEdit="1"/>
                      </p:cNvSpPr>
                      <p:nvPr/>
                    </p:nvSpPr>
                    <p:spPr>
                      <a:xfrm>
                        <a:off x="5534616" y="3701390"/>
                        <a:ext cx="1305943" cy="812044"/>
                      </a:xfrm>
                      <a:prstGeom prst="rect">
                        <a:avLst/>
                      </a:prstGeom>
                      <a:blipFill>
                        <a:blip r:embed="rId7"/>
                        <a:stretch>
                          <a:fillRect/>
                        </a:stretch>
                      </a:blipFill>
                    </p:spPr>
                    <p:txBody>
                      <a:bodyPr/>
                      <a:lstStyle/>
                      <a:p>
                        <a:r>
                          <a:rPr lang="ko-KR" altLang="en-US">
                            <a:noFill/>
                          </a:rPr>
                          <a:t> </a:t>
                        </a:r>
                      </a:p>
                    </p:txBody>
                  </p:sp>
                </mc:Fallback>
              </mc:AlternateContent>
              <p:grpSp>
                <p:nvGrpSpPr>
                  <p:cNvPr id="55" name="Group 18">
                    <a:extLst>
                      <a:ext uri="{FF2B5EF4-FFF2-40B4-BE49-F238E27FC236}">
                        <a16:creationId xmlns:a16="http://schemas.microsoft.com/office/drawing/2014/main" id="{27D1ECF3-83BD-49FA-BDE3-BBB74F6FDB69}"/>
                      </a:ext>
                    </a:extLst>
                  </p:cNvPr>
                  <p:cNvGrpSpPr/>
                  <p:nvPr/>
                </p:nvGrpSpPr>
                <p:grpSpPr>
                  <a:xfrm>
                    <a:off x="4305518" y="3900147"/>
                    <a:ext cx="643125" cy="1044023"/>
                    <a:chOff x="7329854" y="3900147"/>
                    <a:chExt cx="643125" cy="1044023"/>
                  </a:xfrm>
                </p:grpSpPr>
                <p:sp>
                  <p:nvSpPr>
                    <p:cNvPr id="57" name="Rectangle 19">
                      <a:extLst>
                        <a:ext uri="{FF2B5EF4-FFF2-40B4-BE49-F238E27FC236}">
                          <a16:creationId xmlns:a16="http://schemas.microsoft.com/office/drawing/2014/main" id="{DFC0E579-5331-489B-B483-44D87036598B}"/>
                        </a:ext>
                      </a:extLst>
                    </p:cNvPr>
                    <p:cNvSpPr/>
                    <p:nvPr/>
                  </p:nvSpPr>
                  <p:spPr>
                    <a:xfrm>
                      <a:off x="7329854" y="3900147"/>
                      <a:ext cx="643125" cy="369332"/>
                    </a:xfrm>
                    <a:prstGeom prst="rect">
                      <a:avLst/>
                    </a:prstGeom>
                  </p:spPr>
                  <p:txBody>
                    <a:bodyPr wrap="none">
                      <a:spAutoFit/>
                      <a:scene3d>
                        <a:camera prst="orthographicFront"/>
                        <a:lightRig rig="threePt" dir="t"/>
                      </a:scene3d>
                      <a:sp3d>
                        <a:bevelT w="0" h="6350"/>
                      </a:sp3d>
                    </a:bodyPr>
                    <a:lstStyle/>
                    <a:p>
                      <a:pPr algn="ctr"/>
                      <a:r>
                        <a:rPr lang="en-US" dirty="0">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0.05</a:t>
                      </a:r>
                      <a:endParaRPr lang="en-US" dirty="0">
                        <a:latin typeface="SamsungOne-400" panose="020B0503030303020204" pitchFamily="34" charset="0"/>
                        <a:ea typeface="SamsungOne-400" panose="020B0503030303020204" pitchFamily="34" charset="0"/>
                      </a:endParaRPr>
                    </a:p>
                  </p:txBody>
                </p:sp>
                <p:cxnSp>
                  <p:nvCxnSpPr>
                    <p:cNvPr id="58" name="Straight Arrow Connector 20">
                      <a:extLst>
                        <a:ext uri="{FF2B5EF4-FFF2-40B4-BE49-F238E27FC236}">
                          <a16:creationId xmlns:a16="http://schemas.microsoft.com/office/drawing/2014/main" id="{E47FE3F6-1604-4914-A043-6ABD2C554BAF}"/>
                        </a:ext>
                      </a:extLst>
                    </p:cNvPr>
                    <p:cNvCxnSpPr/>
                    <p:nvPr/>
                  </p:nvCxnSpPr>
                  <p:spPr>
                    <a:xfrm>
                      <a:off x="7648581" y="4296098"/>
                      <a:ext cx="0" cy="64807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Rectangle 14">
                    <a:extLst>
                      <a:ext uri="{FF2B5EF4-FFF2-40B4-BE49-F238E27FC236}">
                        <a16:creationId xmlns:a16="http://schemas.microsoft.com/office/drawing/2014/main" id="{F55541F3-D881-4AD9-B711-62220D0C6B02}"/>
                      </a:ext>
                    </a:extLst>
                  </p:cNvPr>
                  <p:cNvSpPr/>
                  <p:nvPr/>
                </p:nvSpPr>
                <p:spPr>
                  <a:xfrm>
                    <a:off x="6070004" y="5076298"/>
                    <a:ext cx="324127" cy="369332"/>
                  </a:xfrm>
                  <a:prstGeom prst="rect">
                    <a:avLst/>
                  </a:prstGeom>
                </p:spPr>
                <p:txBody>
                  <a:bodyPr wrap="none">
                    <a:spAutoFit/>
                    <a:scene3d>
                      <a:camera prst="orthographicFront"/>
                      <a:lightRig rig="threePt" dir="t"/>
                    </a:scene3d>
                    <a:sp3d>
                      <a:bevelT w="0" h="6350"/>
                    </a:sp3d>
                  </a:bodyPr>
                  <a:lstStyle/>
                  <a:p>
                    <a:pPr algn="ctr"/>
                    <a:r>
                      <a:rPr lang="en-US" altLang="ko-KR" dirty="0">
                        <a:latin typeface="SamsungOne-400" panose="020B0503030303020204" pitchFamily="34" charset="0"/>
                        <a:ea typeface="SamsungOne-400" panose="020B0503030303020204" pitchFamily="34" charset="0"/>
                        <a:cs typeface="Times New Roman" panose="02020603050405020304" pitchFamily="18" charset="0"/>
                      </a:rPr>
                      <a:t>0</a:t>
                    </a:r>
                  </a:p>
                </p:txBody>
              </p:sp>
            </p:grpSp>
            <p:cxnSp>
              <p:nvCxnSpPr>
                <p:cNvPr id="47" name="직선 연결선 46">
                  <a:extLst>
                    <a:ext uri="{FF2B5EF4-FFF2-40B4-BE49-F238E27FC236}">
                      <a16:creationId xmlns:a16="http://schemas.microsoft.com/office/drawing/2014/main" id="{D5833E22-045C-47BC-9AC0-9FE621871446}"/>
                    </a:ext>
                  </a:extLst>
                </p:cNvPr>
                <p:cNvCxnSpPr/>
                <p:nvPr/>
              </p:nvCxnSpPr>
              <p:spPr>
                <a:xfrm>
                  <a:off x="3633696" y="4888400"/>
                  <a:ext cx="0" cy="3001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46C819EA-300A-406E-A60E-50117761FE2A}"/>
                    </a:ext>
                  </a:extLst>
                </p:cNvPr>
                <p:cNvCxnSpPr/>
                <p:nvPr/>
              </p:nvCxnSpPr>
              <p:spPr>
                <a:xfrm>
                  <a:off x="6171245" y="4888400"/>
                  <a:ext cx="0" cy="3001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70473A0C-C2E4-49A4-A172-E1505C46F3BA}"/>
                    </a:ext>
                  </a:extLst>
                </p:cNvPr>
                <p:cNvCxnSpPr/>
                <p:nvPr/>
              </p:nvCxnSpPr>
              <p:spPr>
                <a:xfrm>
                  <a:off x="2627030" y="5123697"/>
                  <a:ext cx="4648764" cy="0"/>
                </a:xfrm>
                <a:prstGeom prst="straightConnector1">
                  <a:avLst/>
                </a:prstGeom>
                <a:ln w="19050">
                  <a:solidFill>
                    <a:schemeClr val="tx1">
                      <a:lumMod val="85000"/>
                      <a:lumOff val="15000"/>
                    </a:schemeClr>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6F859EE1-CFB7-4C48-B9FD-D2B93C2B8243}"/>
                    </a:ext>
                  </a:extLst>
                </p:cNvPr>
                <p:cNvCxnSpPr>
                  <a:cxnSpLocks/>
                </p:cNvCxnSpPr>
                <p:nvPr/>
              </p:nvCxnSpPr>
              <p:spPr>
                <a:xfrm flipV="1">
                  <a:off x="4884975" y="2696517"/>
                  <a:ext cx="0" cy="2423392"/>
                </a:xfrm>
                <a:prstGeom prst="straightConnector1">
                  <a:avLst/>
                </a:prstGeom>
                <a:ln w="19050">
                  <a:solidFill>
                    <a:schemeClr val="tx1">
                      <a:alpha val="20000"/>
                    </a:schemeClr>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1" name="직사각형 40">
                    <a:extLst>
                      <a:ext uri="{FF2B5EF4-FFF2-40B4-BE49-F238E27FC236}">
                        <a16:creationId xmlns:a16="http://schemas.microsoft.com/office/drawing/2014/main" id="{E6BF9280-9119-4E65-AF18-8A7708E116EA}"/>
                      </a:ext>
                    </a:extLst>
                  </p:cNvPr>
                  <p:cNvSpPr/>
                  <p:nvPr/>
                </p:nvSpPr>
                <p:spPr>
                  <a:xfrm>
                    <a:off x="5825085" y="5578458"/>
                    <a:ext cx="732765" cy="536172"/>
                  </a:xfrm>
                  <a:prstGeom prst="rect">
                    <a:avLst/>
                  </a:prstGeom>
                </p:spPr>
                <p:txBody>
                  <a:bodyPr wrap="none">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ctrlPr>
                            </m:sSubPr>
                            <m:e>
                              <m:r>
                                <m:rPr>
                                  <m:sty m:val="p"/>
                                </m:rPr>
                                <a:rPr lang="en-US" altLang="ko-KR" sz="2000" i="0">
                                  <a:solidFill>
                                    <a:srgbClr val="FF0000"/>
                                  </a:solidFill>
                                  <a:latin typeface="Cambria Math" panose="02040503050406030204" pitchFamily="18" charset="0"/>
                                  <a:cs typeface="Times New Roman" panose="02020603050405020304" pitchFamily="18" charset="0"/>
                                  <a:sym typeface="Symbol" panose="05050102010706020507" pitchFamily="18" charset="2"/>
                                </a:rPr>
                                <m:t>z</m:t>
                              </m:r>
                            </m:e>
                            <m:sub>
                              <m:r>
                                <a:rPr lang="en-US" altLang="ko-KR" sz="2000" i="0">
                                  <a:solidFill>
                                    <a:srgbClr val="FF0000"/>
                                  </a:solidFill>
                                  <a:latin typeface="Cambria Math" panose="02040503050406030204" pitchFamily="18" charset="0"/>
                                  <a:cs typeface="Times New Roman" panose="02020603050405020304" pitchFamily="18" charset="0"/>
                                  <a:sym typeface="Symbol" panose="05050102010706020507" pitchFamily="18" charset="2"/>
                                </a:rPr>
                                <m:t>1−</m:t>
                              </m:r>
                              <m:f>
                                <m:fPr>
                                  <m:ctrlPr>
                                    <a:rPr lang="en-US" altLang="ko-KR" sz="2000" i="1">
                                      <a:solidFill>
                                        <a:srgbClr val="FF0000"/>
                                      </a:solidFill>
                                      <a:latin typeface="Cambria Math" panose="02040503050406030204" pitchFamily="18" charset="0"/>
                                      <a:cs typeface="Times New Roman" panose="02020603050405020304" pitchFamily="18" charset="0"/>
                                      <a:sym typeface="Symbol" panose="05050102010706020507" pitchFamily="18" charset="2"/>
                                    </a:rPr>
                                  </m:ctrlPr>
                                </m:fPr>
                                <m:num>
                                  <m:r>
                                    <m:rPr>
                                      <m:sty m:val="p"/>
                                    </m:rPr>
                                    <a:rPr lang="ko-KR" altLang="en-US" sz="2000" i="0">
                                      <a:solidFill>
                                        <a:srgbClr val="FF0000"/>
                                      </a:solidFill>
                                      <a:latin typeface="Cambria Math" panose="02040503050406030204" pitchFamily="18" charset="0"/>
                                      <a:cs typeface="Times New Roman" panose="02020603050405020304" pitchFamily="18" charset="0"/>
                                      <a:sym typeface="Symbol" panose="05050102010706020507" pitchFamily="18" charset="2"/>
                                    </a:rPr>
                                    <m:t>α</m:t>
                                  </m:r>
                                </m:num>
                                <m:den>
                                  <m:r>
                                    <a:rPr lang="en-US" altLang="ko-KR" sz="2000" i="0">
                                      <a:solidFill>
                                        <a:srgbClr val="FF0000"/>
                                      </a:solidFill>
                                      <a:latin typeface="Cambria Math" panose="02040503050406030204" pitchFamily="18" charset="0"/>
                                      <a:cs typeface="Times New Roman" panose="02020603050405020304" pitchFamily="18" charset="0"/>
                                      <a:sym typeface="Symbol" panose="05050102010706020507" pitchFamily="18" charset="2"/>
                                    </a:rPr>
                                    <m:t>2</m:t>
                                  </m:r>
                                </m:den>
                              </m:f>
                            </m:sub>
                          </m:sSub>
                        </m:oMath>
                      </m:oMathPara>
                    </a14:m>
                    <a:endParaRPr lang="ko-KR" altLang="en-US" sz="2000" dirty="0">
                      <a:solidFill>
                        <a:srgbClr val="FF0000"/>
                      </a:solidFill>
                      <a:latin typeface="SamsungOne-400" panose="020B0503030303020204" pitchFamily="34" charset="0"/>
                    </a:endParaRPr>
                  </a:p>
                </p:txBody>
              </p:sp>
            </mc:Choice>
            <mc:Fallback xmlns="">
              <p:sp>
                <p:nvSpPr>
                  <p:cNvPr id="61" name="직사각형 60">
                    <a:extLst>
                      <a:ext uri="{FF2B5EF4-FFF2-40B4-BE49-F238E27FC236}">
                        <a16:creationId xmlns:a16="http://schemas.microsoft.com/office/drawing/2014/main" id="{B3436A36-15E4-43E8-B9A6-D776FC207782}"/>
                      </a:ext>
                    </a:extLst>
                  </p:cNvPr>
                  <p:cNvSpPr>
                    <a:spLocks noRot="1" noChangeAspect="1" noMove="1" noResize="1" noEditPoints="1" noAdjustHandles="1" noChangeArrowheads="1" noChangeShapeType="1" noTextEdit="1"/>
                  </p:cNvSpPr>
                  <p:nvPr/>
                </p:nvSpPr>
                <p:spPr>
                  <a:xfrm>
                    <a:off x="5825085" y="5578458"/>
                    <a:ext cx="732765" cy="53617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직사각형 41">
                    <a:extLst>
                      <a:ext uri="{FF2B5EF4-FFF2-40B4-BE49-F238E27FC236}">
                        <a16:creationId xmlns:a16="http://schemas.microsoft.com/office/drawing/2014/main" id="{44C7EE34-5C05-4AE3-8861-8C14CB725137}"/>
                      </a:ext>
                    </a:extLst>
                  </p:cNvPr>
                  <p:cNvSpPr/>
                  <p:nvPr/>
                </p:nvSpPr>
                <p:spPr>
                  <a:xfrm>
                    <a:off x="3129521" y="5578458"/>
                    <a:ext cx="925125" cy="536172"/>
                  </a:xfrm>
                  <a:prstGeom prst="rect">
                    <a:avLst/>
                  </a:prstGeom>
                </p:spPr>
                <p:txBody>
                  <a:bodyPr wrap="none">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2000" i="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m:rPr>
                                  <m:sty m:val="p"/>
                                </m:rPr>
                                <a:rPr lang="en-US" altLang="ko-KR" sz="2000" i="0">
                                  <a:solidFill>
                                    <a:srgbClr val="FF0000"/>
                                  </a:solidFill>
                                  <a:latin typeface="Cambria Math" panose="02040503050406030204" pitchFamily="18" charset="0"/>
                                  <a:cs typeface="Times New Roman" panose="02020603050405020304" pitchFamily="18" charset="0"/>
                                  <a:sym typeface="Symbol" panose="05050102010706020507" pitchFamily="18" charset="2"/>
                                </a:rPr>
                                <m:t>z</m:t>
                              </m:r>
                            </m:e>
                            <m:sub>
                              <m:r>
                                <a:rPr lang="en-US" altLang="ko-KR" sz="2000" i="0">
                                  <a:solidFill>
                                    <a:srgbClr val="FF0000"/>
                                  </a:solidFill>
                                  <a:latin typeface="Cambria Math" panose="02040503050406030204" pitchFamily="18" charset="0"/>
                                  <a:cs typeface="Times New Roman" panose="02020603050405020304" pitchFamily="18" charset="0"/>
                                  <a:sym typeface="Symbol" panose="05050102010706020507" pitchFamily="18" charset="2"/>
                                </a:rPr>
                                <m:t>1−</m:t>
                              </m:r>
                              <m:f>
                                <m:fPr>
                                  <m:ctrlPr>
                                    <a:rPr lang="en-US" altLang="ko-KR" sz="2000" i="1">
                                      <a:solidFill>
                                        <a:srgbClr val="FF0000"/>
                                      </a:solidFill>
                                      <a:latin typeface="Cambria Math" panose="02040503050406030204" pitchFamily="18" charset="0"/>
                                      <a:cs typeface="Times New Roman" panose="02020603050405020304" pitchFamily="18" charset="0"/>
                                      <a:sym typeface="Symbol" panose="05050102010706020507" pitchFamily="18" charset="2"/>
                                    </a:rPr>
                                  </m:ctrlPr>
                                </m:fPr>
                                <m:num>
                                  <m:r>
                                    <m:rPr>
                                      <m:sty m:val="p"/>
                                    </m:rPr>
                                    <a:rPr lang="ko-KR" altLang="en-US" sz="2000" i="0">
                                      <a:solidFill>
                                        <a:srgbClr val="FF0000"/>
                                      </a:solidFill>
                                      <a:latin typeface="Cambria Math" panose="02040503050406030204" pitchFamily="18" charset="0"/>
                                      <a:cs typeface="Times New Roman" panose="02020603050405020304" pitchFamily="18" charset="0"/>
                                      <a:sym typeface="Symbol" panose="05050102010706020507" pitchFamily="18" charset="2"/>
                                    </a:rPr>
                                    <m:t>α</m:t>
                                  </m:r>
                                </m:num>
                                <m:den>
                                  <m:r>
                                    <a:rPr lang="en-US" altLang="ko-KR" sz="2000" i="0">
                                      <a:solidFill>
                                        <a:srgbClr val="FF0000"/>
                                      </a:solidFill>
                                      <a:latin typeface="Cambria Math" panose="02040503050406030204" pitchFamily="18" charset="0"/>
                                      <a:cs typeface="Times New Roman" panose="02020603050405020304" pitchFamily="18" charset="0"/>
                                      <a:sym typeface="Symbol" panose="05050102010706020507" pitchFamily="18" charset="2"/>
                                    </a:rPr>
                                    <m:t>2</m:t>
                                  </m:r>
                                </m:den>
                              </m:f>
                            </m:sub>
                          </m:sSub>
                        </m:oMath>
                      </m:oMathPara>
                    </a14:m>
                    <a:endParaRPr lang="ko-KR" altLang="en-US" sz="2000" dirty="0">
                      <a:solidFill>
                        <a:srgbClr val="FF0000"/>
                      </a:solidFill>
                      <a:latin typeface="SamsungOne-400" panose="020B0503030303020204" pitchFamily="34" charset="0"/>
                    </a:endParaRPr>
                  </a:p>
                </p:txBody>
              </p:sp>
            </mc:Choice>
            <mc:Fallback xmlns="">
              <p:sp>
                <p:nvSpPr>
                  <p:cNvPr id="62" name="직사각형 61">
                    <a:extLst>
                      <a:ext uri="{FF2B5EF4-FFF2-40B4-BE49-F238E27FC236}">
                        <a16:creationId xmlns:a16="http://schemas.microsoft.com/office/drawing/2014/main" id="{F33F34EA-D29D-4D62-8CFD-166E7D6BBE23}"/>
                      </a:ext>
                    </a:extLst>
                  </p:cNvPr>
                  <p:cNvSpPr>
                    <a:spLocks noRot="1" noChangeAspect="1" noMove="1" noResize="1" noEditPoints="1" noAdjustHandles="1" noChangeArrowheads="1" noChangeShapeType="1" noTextEdit="1"/>
                  </p:cNvSpPr>
                  <p:nvPr/>
                </p:nvSpPr>
                <p:spPr>
                  <a:xfrm>
                    <a:off x="3129521" y="5578458"/>
                    <a:ext cx="925125" cy="536172"/>
                  </a:xfrm>
                  <a:prstGeom prst="rect">
                    <a:avLst/>
                  </a:prstGeom>
                  <a:blipFill>
                    <a:blip r:embed="rId9"/>
                    <a:stretch>
                      <a:fillRect/>
                    </a:stretch>
                  </a:blipFill>
                </p:spPr>
                <p:txBody>
                  <a:bodyPr/>
                  <a:lstStyle/>
                  <a:p>
                    <a:r>
                      <a:rPr lang="ko-KR" altLang="en-US">
                        <a:noFill/>
                      </a:rPr>
                      <a:t> </a:t>
                    </a:r>
                  </a:p>
                </p:txBody>
              </p:sp>
            </mc:Fallback>
          </mc:AlternateContent>
        </p:grpSp>
      </p:grpSp>
      <p:sp>
        <p:nvSpPr>
          <p:cNvPr id="31" name="직사각형 30">
            <a:extLst>
              <a:ext uri="{FF2B5EF4-FFF2-40B4-BE49-F238E27FC236}">
                <a16:creationId xmlns:a16="http://schemas.microsoft.com/office/drawing/2014/main" id="{AF2701BC-3602-4FEF-855F-5CAD46749CF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10"/>
              </a:buBlip>
              <a:defRPr/>
            </a:pPr>
            <a:r>
              <a:rPr lang="vi-VN" sz="1400" dirty="0">
                <a:solidFill>
                  <a:schemeClr val="tx1">
                    <a:lumMod val="85000"/>
                    <a:lumOff val="15000"/>
                  </a:schemeClr>
                </a:solidFill>
                <a:latin typeface="Arial" panose="020B0503030303020204" pitchFamily="34" charset="0"/>
                <a:ea typeface="SamsungOne-400" panose="020B0503030303020204" pitchFamily="34" charset="0"/>
              </a:rPr>
              <a:t>Khoảng tin cậy của số trung bình</a:t>
            </a:r>
            <a:r>
              <a:rPr lang="en-US" altLang="ko-KR" sz="1400" dirty="0">
                <a:solidFill>
                  <a:schemeClr val="tx1"/>
                </a:solidFill>
                <a:latin typeface="SamsungOne-400" panose="020B0503030303020204" pitchFamily="34" charset="0"/>
                <a:ea typeface="SamsungOne-400" panose="020B0503030303020204" pitchFamily="34" charset="0"/>
              </a:rPr>
              <a:t>: 90%</a:t>
            </a:r>
          </a:p>
        </p:txBody>
      </p:sp>
    </p:spTree>
    <p:extLst>
      <p:ext uri="{BB962C8B-B14F-4D97-AF65-F5344CB8AC3E}">
        <p14:creationId xmlns:p14="http://schemas.microsoft.com/office/powerpoint/2010/main" val="1213397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Lý</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thyết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về</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01</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22" name="직사각형 21">
            <a:extLst>
              <a:ext uri="{FF2B5EF4-FFF2-40B4-BE49-F238E27FC236}">
                <a16:creationId xmlns:a16="http://schemas.microsoft.com/office/drawing/2014/main" id="{7185298E-CB2E-49E8-9C4B-06DB7D2E3EC1}"/>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Định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nghĩa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thống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kê</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thực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nghiệm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suất</a:t>
            </a:r>
            <a:r>
              <a:rPr lang="en-US" altLang="ko-KR" sz="1400" dirty="0">
                <a:solidFill>
                  <a:schemeClr val="tx1"/>
                </a:solidFill>
                <a:latin typeface="SamsungOne-400" panose="020B0503030303020204" pitchFamily="34" charset="0"/>
                <a:ea typeface="SamsungOne-400" panose="020B0503030303020204" pitchFamily="34" charset="0"/>
              </a:rPr>
              <a:t>:</a:t>
            </a:r>
          </a:p>
        </p:txBody>
      </p:sp>
      <p:grpSp>
        <p:nvGrpSpPr>
          <p:cNvPr id="9" name="그룹 8">
            <a:extLst>
              <a:ext uri="{FF2B5EF4-FFF2-40B4-BE49-F238E27FC236}">
                <a16:creationId xmlns:a16="http://schemas.microsoft.com/office/drawing/2014/main" id="{E97A0B70-B8A8-48E6-A1F3-76405AC6DD3E}"/>
              </a:ext>
            </a:extLst>
          </p:cNvPr>
          <p:cNvGrpSpPr/>
          <p:nvPr/>
        </p:nvGrpSpPr>
        <p:grpSpPr>
          <a:xfrm>
            <a:off x="846956" y="1710968"/>
            <a:ext cx="6979589" cy="648108"/>
            <a:chOff x="903506" y="2429380"/>
            <a:chExt cx="6979589" cy="648108"/>
          </a:xfrm>
        </p:grpSpPr>
        <p:sp>
          <p:nvSpPr>
            <p:cNvPr id="10" name="사각형: 둥근 모서리 2">
              <a:extLst>
                <a:ext uri="{FF2B5EF4-FFF2-40B4-BE49-F238E27FC236}">
                  <a16:creationId xmlns:a16="http://schemas.microsoft.com/office/drawing/2014/main" id="{FC190D6B-6D27-435C-8593-12FEA75D8C36}"/>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p:sp>
          <p:nvSpPr>
            <p:cNvPr id="11" name="직사각형 10">
              <a:extLst>
                <a:ext uri="{FF2B5EF4-FFF2-40B4-BE49-F238E27FC236}">
                  <a16:creationId xmlns:a16="http://schemas.microsoft.com/office/drawing/2014/main" id="{E9B0DAB6-5F8D-4B80-9FFC-1F8A22D89D5B}"/>
                </a:ext>
              </a:extLst>
            </p:cNvPr>
            <p:cNvSpPr/>
            <p:nvPr/>
          </p:nvSpPr>
          <p:spPr>
            <a:xfrm>
              <a:off x="1279004" y="2429380"/>
              <a:ext cx="6604091"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indent="14288">
                <a:spcAft>
                  <a:spcPts val="8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Theo dữ liệu, 985 trên 1.000 trẻ sơ sinh sống sót qua năm đầu tiên.</a:t>
              </a:r>
            </a:p>
            <a:p>
              <a:pPr lvl="0" indent="14288">
                <a:spcAft>
                  <a:spcPts val="8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Xác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suất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sống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sót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sau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năm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 bao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nhiêu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a:t>
              </a:r>
            </a:p>
          </p:txBody>
        </p:sp>
      </p:grpSp>
      <p:grpSp>
        <p:nvGrpSpPr>
          <p:cNvPr id="16" name="그룹 15">
            <a:extLst>
              <a:ext uri="{FF2B5EF4-FFF2-40B4-BE49-F238E27FC236}">
                <a16:creationId xmlns:a16="http://schemas.microsoft.com/office/drawing/2014/main" id="{6B8573A1-CCB2-44C0-BDD9-5F032B56EA92}"/>
              </a:ext>
            </a:extLst>
          </p:cNvPr>
          <p:cNvGrpSpPr/>
          <p:nvPr/>
        </p:nvGrpSpPr>
        <p:grpSpPr>
          <a:xfrm>
            <a:off x="846956" y="3425544"/>
            <a:ext cx="6979589" cy="711074"/>
            <a:chOff x="903506" y="2429380"/>
            <a:chExt cx="6979589" cy="711074"/>
          </a:xfrm>
        </p:grpSpPr>
        <p:sp>
          <p:nvSpPr>
            <p:cNvPr id="17" name="사각형: 둥근 모서리 2">
              <a:extLst>
                <a:ext uri="{FF2B5EF4-FFF2-40B4-BE49-F238E27FC236}">
                  <a16:creationId xmlns:a16="http://schemas.microsoft.com/office/drawing/2014/main" id="{DE362A55-8D63-45BD-9DF6-5DFFBE317F49}"/>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800"/>
                </a:spcAft>
              </a:pP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p:sp>
          <p:nvSpPr>
            <p:cNvPr id="18" name="직사각형 17">
              <a:extLst>
                <a:ext uri="{FF2B5EF4-FFF2-40B4-BE49-F238E27FC236}">
                  <a16:creationId xmlns:a16="http://schemas.microsoft.com/office/drawing/2014/main" id="{D4267904-7744-429F-A5C9-9BFD2BBF4CE4}"/>
                </a:ext>
              </a:extLst>
            </p:cNvPr>
            <p:cNvSpPr/>
            <p:nvPr/>
          </p:nvSpPr>
          <p:spPr>
            <a:xfrm>
              <a:off x="1279004" y="2429380"/>
              <a:ext cx="6604091" cy="7110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a:spcAft>
                  <a:spcPts val="8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Trong 10.000 lần gieo xúc xắc thì có 1.650 lần nhận được kết quả là “một”.</a:t>
              </a:r>
            </a:p>
            <a:p>
              <a:pPr marL="304800" lvl="0" indent="14288" algn="just">
                <a:lnSpc>
                  <a:spcPct val="150000"/>
                </a:lnSpc>
              </a:pPr>
              <a:r>
                <a:rPr lang="vi-VN" sz="1300" dirty="0">
                  <a:solidFill>
                    <a:schemeClr val="tx1">
                      <a:lumMod val="85000"/>
                      <a:lumOff val="15000"/>
                    </a:schemeClr>
                  </a:solidFill>
                  <a:latin typeface="Arial" panose="020B0503030303020204" pitchFamily="34" charset="0"/>
                  <a:ea typeface="SamsungOne-400" panose="020B0503030303020204" pitchFamily="34" charset="0"/>
                  <a:sym typeface="Symbol" panose="05050102010706020507" pitchFamily="18" charset="2"/>
                </a:rPr>
                <a:t>Xác suất khi kết quả bằng một là bao nhiêu?</a:t>
              </a:r>
            </a:p>
          </p:txBody>
        </p:sp>
      </p:grpSp>
      <mc:AlternateContent xmlns:mc="http://schemas.openxmlformats.org/markup-compatibility/2006" xmlns:a14="http://schemas.microsoft.com/office/drawing/2010/main">
        <mc:Choice Requires="a14">
          <p:sp>
            <p:nvSpPr>
              <p:cNvPr id="28" name="직사각형 27">
                <a:extLst>
                  <a:ext uri="{FF2B5EF4-FFF2-40B4-BE49-F238E27FC236}">
                    <a16:creationId xmlns:a16="http://schemas.microsoft.com/office/drawing/2014/main" id="{ECE2D9D2-2511-4894-8B7B-DEAB7ADD8D26}"/>
                  </a:ext>
                </a:extLst>
              </p:cNvPr>
              <p:cNvSpPr/>
              <p:nvPr/>
            </p:nvSpPr>
            <p:spPr>
              <a:xfrm>
                <a:off x="1229002" y="2425855"/>
                <a:ext cx="1868745" cy="6575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indent="14288">
                  <a:spcAft>
                    <a:spcPts val="800"/>
                  </a:spcAft>
                </a:pPr>
                <a14:m>
                  <m:oMathPara xmlns:m="http://schemas.openxmlformats.org/officeDocument/2006/math">
                    <m:oMathParaPr>
                      <m:jc m:val="left"/>
                    </m:oMathParaPr>
                    <m:oMath xmlns:m="http://schemas.openxmlformats.org/officeDocument/2006/math">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980</m:t>
                          </m:r>
                        </m:num>
                        <m:den>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1000</m:t>
                          </m:r>
                        </m:den>
                      </m:f>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=0.98</m:t>
                      </m:r>
                    </m:oMath>
                  </m:oMathPara>
                </a14:m>
                <a:endParaRPr lang="en-US" altLang="ko-KR" sz="1600" i="1" dirty="0">
                  <a:solidFill>
                    <a:schemeClr val="tx1">
                      <a:lumMod val="85000"/>
                      <a:lumOff val="15000"/>
                    </a:schemeClr>
                  </a:solidFill>
                  <a:latin typeface="Noto Sans CJK KR Regular" panose="020B0500000000000000" pitchFamily="34" charset="-127"/>
                  <a:ea typeface="Noto Sans CJK KR Regular" panose="020B0500000000000000" pitchFamily="34" charset="-127"/>
                  <a:cs typeface="Times New Roman" panose="02020603050405020304" pitchFamily="18" charset="0"/>
                </a:endParaRPr>
              </a:p>
            </p:txBody>
          </p:sp>
        </mc:Choice>
        <mc:Fallback xmlns="">
          <p:sp>
            <p:nvSpPr>
              <p:cNvPr id="28" name="직사각형 27">
                <a:extLst>
                  <a:ext uri="{FF2B5EF4-FFF2-40B4-BE49-F238E27FC236}">
                    <a16:creationId xmlns:a16="http://schemas.microsoft.com/office/drawing/2014/main" id="{ECE2D9D2-2511-4894-8B7B-DEAB7ADD8D26}"/>
                  </a:ext>
                </a:extLst>
              </p:cNvPr>
              <p:cNvSpPr>
                <a:spLocks noRot="1" noChangeAspect="1" noMove="1" noResize="1" noEditPoints="1" noAdjustHandles="1" noChangeArrowheads="1" noChangeShapeType="1" noTextEdit="1"/>
              </p:cNvSpPr>
              <p:nvPr/>
            </p:nvSpPr>
            <p:spPr>
              <a:xfrm>
                <a:off x="1229002" y="2425855"/>
                <a:ext cx="1868745" cy="657552"/>
              </a:xfrm>
              <a:prstGeom prst="rect">
                <a:avLst/>
              </a:prstGeom>
              <a:blipFill>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직사각형 28">
                <a:extLst>
                  <a:ext uri="{FF2B5EF4-FFF2-40B4-BE49-F238E27FC236}">
                    <a16:creationId xmlns:a16="http://schemas.microsoft.com/office/drawing/2014/main" id="{5A19ECBA-94EA-497D-A3AF-BD45AE13C902}"/>
                  </a:ext>
                </a:extLst>
              </p:cNvPr>
              <p:cNvSpPr/>
              <p:nvPr/>
            </p:nvSpPr>
            <p:spPr>
              <a:xfrm>
                <a:off x="1229002" y="4149875"/>
                <a:ext cx="2449224" cy="6625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Aft>
                    <a:spcPts val="800"/>
                  </a:spcAft>
                </a:pPr>
                <a14:m>
                  <m:oMathPara xmlns:m="http://schemas.openxmlformats.org/officeDocument/2006/math">
                    <m:oMathParaPr>
                      <m:jc m:val="left"/>
                    </m:oMathParaPr>
                    <m:oMath xmlns:m="http://schemas.openxmlformats.org/officeDocument/2006/math">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1650</m:t>
                          </m:r>
                        </m:num>
                        <m:den>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10000</m:t>
                          </m:r>
                        </m:den>
                      </m:f>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=0.165</m:t>
                      </m:r>
                      <m: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1</m:t>
                          </m:r>
                        </m:num>
                        <m:den>
                          <m: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6</m:t>
                          </m:r>
                        </m:den>
                      </m:f>
                    </m:oMath>
                  </m:oMathPara>
                </a14:m>
                <a:endParaRPr lang="en-US" altLang="ko-KR" sz="1600" dirty="0">
                  <a:solidFill>
                    <a:schemeClr val="tx1">
                      <a:lumMod val="85000"/>
                      <a:lumOff val="15000"/>
                    </a:schemeClr>
                  </a:solidFill>
                  <a:latin typeface="SamsungOne-400" panose="020B0503030303020204" pitchFamily="34" charset="0"/>
                  <a:ea typeface="SamsungOne-400" panose="020B0503030303020204" pitchFamily="34" charset="0"/>
                </a:endParaRPr>
              </a:p>
            </p:txBody>
          </p:sp>
        </mc:Choice>
        <mc:Fallback xmlns="">
          <p:sp>
            <p:nvSpPr>
              <p:cNvPr id="29" name="직사각형 28">
                <a:extLst>
                  <a:ext uri="{FF2B5EF4-FFF2-40B4-BE49-F238E27FC236}">
                    <a16:creationId xmlns:a16="http://schemas.microsoft.com/office/drawing/2014/main" id="{5A19ECBA-94EA-497D-A3AF-BD45AE13C902}"/>
                  </a:ext>
                </a:extLst>
              </p:cNvPr>
              <p:cNvSpPr>
                <a:spLocks noRot="1" noChangeAspect="1" noMove="1" noResize="1" noEditPoints="1" noAdjustHandles="1" noChangeArrowheads="1" noChangeShapeType="1" noTextEdit="1"/>
              </p:cNvSpPr>
              <p:nvPr/>
            </p:nvSpPr>
            <p:spPr>
              <a:xfrm>
                <a:off x="1229002" y="4149875"/>
                <a:ext cx="2449224" cy="662554"/>
              </a:xfrm>
              <a:prstGeom prst="rect">
                <a:avLst/>
              </a:prstGeom>
              <a:blipFill>
                <a:blip r:embed="rId5"/>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386270976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3.3.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Lý thuyết ước tính</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03</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13" name="직사각형 12">
            <a:extLst>
              <a:ext uri="{FF2B5EF4-FFF2-40B4-BE49-F238E27FC236}">
                <a16:creationId xmlns:a16="http://schemas.microsoft.com/office/drawing/2014/main" id="{BBE0C945-2113-49CD-804E-C7F28A087D85}"/>
              </a:ext>
            </a:extLst>
          </p:cNvPr>
          <p:cNvSpPr/>
          <p:nvPr/>
        </p:nvSpPr>
        <p:spPr>
          <a:xfrm>
            <a:off x="67507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tin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cậy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 (1−</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𝛼</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sp>
        <p:nvSpPr>
          <p:cNvPr id="15" name="직사각형 14">
            <a:extLst>
              <a:ext uri="{FF2B5EF4-FFF2-40B4-BE49-F238E27FC236}">
                <a16:creationId xmlns:a16="http://schemas.microsoft.com/office/drawing/2014/main" id="{27D7F8DB-3B5A-4856-A331-8FC6B0EACD2E}"/>
              </a:ext>
            </a:extLst>
          </p:cNvPr>
          <p:cNvSpPr/>
          <p:nvPr/>
        </p:nvSpPr>
        <p:spPr>
          <a:xfrm>
            <a:off x="675071" y="3429000"/>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Khi kích thước mẫu nhỏ và phương sai của quần thể chưa xác định, sử dụng Student-t.</a:t>
            </a:r>
          </a:p>
        </p:txBody>
      </p:sp>
      <mc:AlternateContent xmlns:mc="http://schemas.openxmlformats.org/markup-compatibility/2006" xmlns:a14="http://schemas.microsoft.com/office/drawing/2010/main">
        <mc:Choice Requires="a14">
          <p:sp>
            <p:nvSpPr>
              <p:cNvPr id="14" name="내용 개체 틀 2">
                <a:extLst>
                  <a:ext uri="{FF2B5EF4-FFF2-40B4-BE49-F238E27FC236}">
                    <a16:creationId xmlns:a16="http://schemas.microsoft.com/office/drawing/2014/main" id="{6712197D-7B83-4336-8BDE-0DE980FC78AD}"/>
                  </a:ext>
                </a:extLst>
              </p:cNvPr>
              <p:cNvSpPr txBox="1">
                <a:spLocks/>
              </p:cNvSpPr>
              <p:nvPr/>
            </p:nvSpPr>
            <p:spPr>
              <a:xfrm>
                <a:off x="1111521" y="2063324"/>
                <a:ext cx="7679782" cy="1212740"/>
              </a:xfrm>
              <a:prstGeom prst="rect">
                <a:avLst/>
              </a:prstGeom>
              <a:solidFill>
                <a:srgbClr val="F2F2F2"/>
              </a:solidFill>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vi-VN" altLang="ko-KR" sz="1600" dirty="0">
                    <a:solidFill>
                      <a:srgbClr val="193EB0"/>
                    </a:solidFill>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Giới hạn dưới</a:t>
                </a:r>
                <a:r>
                  <a:rPr lang="en-US" altLang="ko-KR" sz="1600" dirty="0">
                    <a:solidFill>
                      <a:srgbClr val="193EB0"/>
                    </a:solidFill>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 </a:t>
                </a:r>
                <a14:m>
                  <m:oMath xmlns:m="http://schemas.openxmlformats.org/officeDocument/2006/math">
                    <m:acc>
                      <m:accPr>
                        <m:chr m:val="̅"/>
                        <m:ctrlPr>
                          <a:rPr lang="en-US" altLang="ko-KR" sz="1600" i="1">
                            <a:solidFill>
                              <a:srgbClr val="193EB0"/>
                            </a:solidFill>
                            <a:latin typeface="Cambria Math" panose="02040503050406030204" pitchFamily="18" charset="0"/>
                            <a:cs typeface="Times New Roman" panose="02020603050405020304" pitchFamily="18" charset="0"/>
                            <a:sym typeface="Symbol" panose="05050102010706020507" pitchFamily="18" charset="2"/>
                          </a:rPr>
                        </m:ctrlPr>
                      </m:accPr>
                      <m:e>
                        <m:r>
                          <a:rPr lang="en-US" altLang="ko-KR" sz="1600" i="1">
                            <a:solidFill>
                              <a:srgbClr val="193EB0"/>
                            </a:solidFill>
                            <a:latin typeface="Cambria Math" panose="02040503050406030204" pitchFamily="18" charset="0"/>
                            <a:cs typeface="Times New Roman" panose="02020603050405020304" pitchFamily="18" charset="0"/>
                            <a:sym typeface="Symbol" panose="05050102010706020507" pitchFamily="18" charset="2"/>
                          </a:rPr>
                          <m:t>𝑋</m:t>
                        </m:r>
                      </m:e>
                    </m:acc>
                    <m:r>
                      <a:rPr lang="en-US" altLang="ko-KR" sz="1600" i="1">
                        <a:solidFill>
                          <a:srgbClr val="193EB0"/>
                        </a:solidFill>
                        <a:latin typeface="Cambria Math" panose="02040503050406030204" pitchFamily="18" charset="0"/>
                        <a:cs typeface="Times New Roman" panose="02020603050405020304" pitchFamily="18" charset="0"/>
                        <a:sym typeface="Symbol" panose="05050102010706020507" pitchFamily="18" charset="2"/>
                      </a:rPr>
                      <m:t>−</m:t>
                    </m:r>
                    <m:sSub>
                      <m:sSubPr>
                        <m:ctrlPr>
                          <a:rPr lang="en-US" altLang="ko-KR" sz="1600" i="1">
                            <a:solidFill>
                              <a:srgbClr val="193EB0"/>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a:solidFill>
                              <a:srgbClr val="193EB0"/>
                            </a:solidFill>
                            <a:latin typeface="Cambria Math" panose="02040503050406030204" pitchFamily="18" charset="0"/>
                            <a:cs typeface="Times New Roman" panose="02020603050405020304" pitchFamily="18" charset="0"/>
                            <a:sym typeface="Symbol" panose="05050102010706020507" pitchFamily="18" charset="2"/>
                          </a:rPr>
                          <m:t>𝑧</m:t>
                        </m:r>
                      </m:e>
                      <m:sub>
                        <m:r>
                          <a:rPr lang="en-US" altLang="ko-KR" sz="1600" i="1">
                            <a:solidFill>
                              <a:srgbClr val="193EB0"/>
                            </a:solidFill>
                            <a:latin typeface="Cambria Math" panose="02040503050406030204" pitchFamily="18" charset="0"/>
                            <a:cs typeface="Times New Roman" panose="02020603050405020304" pitchFamily="18" charset="0"/>
                            <a:sym typeface="Symbol" panose="05050102010706020507" pitchFamily="18" charset="2"/>
                          </a:rPr>
                          <m:t>1−</m:t>
                        </m:r>
                        <m:f>
                          <m:fPr>
                            <m:ctrlPr>
                              <a:rPr lang="en-US" altLang="ko-KR" sz="1600" i="1">
                                <a:solidFill>
                                  <a:srgbClr val="193EB0"/>
                                </a:solidFill>
                                <a:latin typeface="Cambria Math" panose="02040503050406030204" pitchFamily="18" charset="0"/>
                                <a:cs typeface="Times New Roman" panose="02020603050405020304" pitchFamily="18" charset="0"/>
                                <a:sym typeface="Symbol" panose="05050102010706020507" pitchFamily="18" charset="2"/>
                              </a:rPr>
                            </m:ctrlPr>
                          </m:fPr>
                          <m:num>
                            <m:r>
                              <a:rPr lang="ko-KR" altLang="en-US" sz="1600" i="1">
                                <a:solidFill>
                                  <a:srgbClr val="193EB0"/>
                                </a:solidFill>
                                <a:latin typeface="Cambria Math" panose="02040503050406030204" pitchFamily="18" charset="0"/>
                                <a:cs typeface="Times New Roman" panose="02020603050405020304" pitchFamily="18" charset="0"/>
                                <a:sym typeface="Symbol" panose="05050102010706020507" pitchFamily="18" charset="2"/>
                              </a:rPr>
                              <m:t>𝛼</m:t>
                            </m:r>
                          </m:num>
                          <m:den>
                            <m:r>
                              <a:rPr lang="en-US" altLang="ko-KR" sz="1600" i="1">
                                <a:solidFill>
                                  <a:srgbClr val="193EB0"/>
                                </a:solidFill>
                                <a:latin typeface="Cambria Math" panose="02040503050406030204" pitchFamily="18" charset="0"/>
                                <a:cs typeface="Times New Roman" panose="02020603050405020304" pitchFamily="18" charset="0"/>
                                <a:sym typeface="Symbol" panose="05050102010706020507" pitchFamily="18" charset="2"/>
                              </a:rPr>
                              <m:t>2</m:t>
                            </m:r>
                          </m:den>
                        </m:f>
                      </m:sub>
                    </m:sSub>
                    <m:f>
                      <m:fPr>
                        <m:type m:val="skw"/>
                        <m:ctrlPr>
                          <a:rPr lang="en-US" altLang="ko-KR" sz="1600" i="1">
                            <a:solidFill>
                              <a:srgbClr val="193EB0"/>
                            </a:solidFill>
                            <a:latin typeface="Cambria Math" panose="02040503050406030204" pitchFamily="18" charset="0"/>
                            <a:cs typeface="Times New Roman" panose="02020603050405020304" pitchFamily="18" charset="0"/>
                          </a:rPr>
                        </m:ctrlPr>
                      </m:fPr>
                      <m:num>
                        <m:r>
                          <a:rPr lang="ko-KR" altLang="en-US" sz="1600" i="1">
                            <a:solidFill>
                              <a:srgbClr val="193EB0"/>
                            </a:solidFill>
                            <a:latin typeface="Cambria Math" panose="02040503050406030204" pitchFamily="18" charset="0"/>
                            <a:cs typeface="Times New Roman" panose="02020603050405020304" pitchFamily="18" charset="0"/>
                          </a:rPr>
                          <m:t>𝜎</m:t>
                        </m:r>
                      </m:num>
                      <m:den>
                        <m:rad>
                          <m:radPr>
                            <m:degHide m:val="on"/>
                            <m:ctrlPr>
                              <a:rPr lang="en-US" altLang="ko-KR" sz="1600" i="1">
                                <a:solidFill>
                                  <a:srgbClr val="193EB0"/>
                                </a:solidFill>
                                <a:latin typeface="Cambria Math" panose="02040503050406030204" pitchFamily="18" charset="0"/>
                                <a:cs typeface="Times New Roman" panose="02020603050405020304" pitchFamily="18" charset="0"/>
                              </a:rPr>
                            </m:ctrlPr>
                          </m:radPr>
                          <m:deg/>
                          <m:e>
                            <m:r>
                              <a:rPr lang="en-US" altLang="ko-KR" sz="1600" i="1">
                                <a:solidFill>
                                  <a:srgbClr val="193EB0"/>
                                </a:solidFill>
                                <a:latin typeface="Cambria Math" panose="02040503050406030204" pitchFamily="18" charset="0"/>
                                <a:cs typeface="Times New Roman" panose="02020603050405020304" pitchFamily="18" charset="0"/>
                              </a:rPr>
                              <m:t>𝑛</m:t>
                            </m:r>
                          </m:e>
                        </m:rad>
                      </m:den>
                    </m:f>
                  </m:oMath>
                </a14:m>
                <a:r>
                  <a:rPr lang="en-US" altLang="ko-KR" sz="1600" dirty="0">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                           </a:t>
                </a:r>
                <a:r>
                  <a:rPr lang="en-US" altLang="ko-KR" sz="1600" dirty="0">
                    <a:solidFill>
                      <a:srgbClr val="FF0000"/>
                    </a:solidFill>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Giới hạn trên:</a:t>
                </a:r>
                <a:r>
                  <a:rPr lang="ko-KR" altLang="en-US" sz="1600" dirty="0">
                    <a:solidFill>
                      <a:srgbClr val="FF0000"/>
                    </a:solidFill>
                    <a:latin typeface="SamsungOne-400" panose="020B0503030303020204" pitchFamily="34" charset="0"/>
                    <a:cs typeface="Times New Roman" panose="02020603050405020304" pitchFamily="18" charset="0"/>
                    <a:sym typeface="Symbol" panose="05050102010706020507" pitchFamily="18" charset="2"/>
                  </a:rPr>
                  <a:t> </a:t>
                </a:r>
                <a14:m>
                  <m:oMath xmlns:m="http://schemas.openxmlformats.org/officeDocument/2006/math">
                    <m:acc>
                      <m:accPr>
                        <m:chr m:val="̅"/>
                        <m:ctrlP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ctrlPr>
                      </m:accPr>
                      <m:e>
                        <m: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𝑋</m:t>
                        </m:r>
                      </m:e>
                    </m:acc>
                    <m: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sSub>
                      <m:sSubPr>
                        <m:ctrlP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𝑧</m:t>
                        </m:r>
                      </m:e>
                      <m:sub>
                        <m: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1−</m:t>
                        </m:r>
                        <m:f>
                          <m:fPr>
                            <m:ctrlP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ctrlPr>
                          </m:fPr>
                          <m:num>
                            <m:r>
                              <a:rPr lang="ko-KR" altLang="en-US"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𝛼</m:t>
                            </m:r>
                          </m:num>
                          <m:den>
                            <m: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2</m:t>
                            </m:r>
                          </m:den>
                        </m:f>
                      </m:sub>
                    </m:sSub>
                    <m:f>
                      <m:fPr>
                        <m:type m:val="skw"/>
                        <m:ctrlPr>
                          <a:rPr lang="en-US" altLang="ko-KR" sz="1600" i="1">
                            <a:solidFill>
                              <a:srgbClr val="FF0000"/>
                            </a:solidFill>
                            <a:latin typeface="Cambria Math" panose="02040503050406030204" pitchFamily="18" charset="0"/>
                            <a:cs typeface="Times New Roman" panose="02020603050405020304" pitchFamily="18" charset="0"/>
                          </a:rPr>
                        </m:ctrlPr>
                      </m:fPr>
                      <m:num>
                        <m:r>
                          <a:rPr lang="ko-KR" altLang="en-US" sz="1600" i="1">
                            <a:solidFill>
                              <a:srgbClr val="FF0000"/>
                            </a:solidFill>
                            <a:latin typeface="Cambria Math" panose="02040503050406030204" pitchFamily="18" charset="0"/>
                            <a:cs typeface="Times New Roman" panose="02020603050405020304" pitchFamily="18" charset="0"/>
                          </a:rPr>
                          <m:t>𝜎</m:t>
                        </m:r>
                      </m:num>
                      <m:den>
                        <m:rad>
                          <m:radPr>
                            <m:degHide m:val="on"/>
                            <m:ctrlPr>
                              <a:rPr lang="en-US" altLang="ko-KR" sz="1600" i="1">
                                <a:solidFill>
                                  <a:srgbClr val="FF0000"/>
                                </a:solidFill>
                                <a:latin typeface="Cambria Math" panose="02040503050406030204" pitchFamily="18" charset="0"/>
                                <a:cs typeface="Times New Roman" panose="02020603050405020304" pitchFamily="18" charset="0"/>
                              </a:rPr>
                            </m:ctrlPr>
                          </m:radPr>
                          <m:deg/>
                          <m:e>
                            <m:r>
                              <a:rPr lang="en-US" altLang="ko-KR" sz="1600" i="1">
                                <a:solidFill>
                                  <a:srgbClr val="FF0000"/>
                                </a:solidFill>
                                <a:latin typeface="Cambria Math" panose="02040503050406030204" pitchFamily="18" charset="0"/>
                                <a:cs typeface="Times New Roman" panose="02020603050405020304" pitchFamily="18" charset="0"/>
                              </a:rPr>
                              <m:t>𝑛</m:t>
                            </m:r>
                          </m:e>
                        </m:rad>
                      </m:den>
                    </m:f>
                  </m:oMath>
                </a14:m>
                <a:endParaRPr lang="en-US" altLang="ko-KR" sz="1600" dirty="0">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endParaRPr>
              </a:p>
              <a:p>
                <a:pPr marL="0" indent="0" algn="ctr">
                  <a:lnSpc>
                    <a:spcPct val="100000"/>
                  </a:lnSpc>
                  <a:buNone/>
                </a:pPr>
                <a:r>
                  <a:rPr lang="en-US" altLang="ko-KR" sz="1600" dirty="0">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        </a:t>
                </a:r>
                <a:r>
                  <a:rPr lang="en-US" altLang="ko-KR" sz="1600" b="1" dirty="0">
                    <a:solidFill>
                      <a:srgbClr val="193EB0"/>
                    </a:solidFill>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a:t>
                </a:r>
                <a:r>
                  <a:rPr lang="en-US" altLang="ko-KR" sz="1600" b="1" dirty="0">
                    <a:solidFill>
                      <a:srgbClr val="0070C0"/>
                    </a:solidFill>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 </a:t>
                </a:r>
                <a:r>
                  <a:rPr lang="en-US" altLang="ko-KR" sz="1600" i="1" dirty="0">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                 </a:t>
                </a:r>
                <a:r>
                  <a:rPr lang="en-US" altLang="ko-KR" sz="1600" dirty="0">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   </a:t>
                </a:r>
                <a:r>
                  <a:rPr lang="en-US" altLang="ko-KR" sz="1600" dirty="0" err="1">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Khoảng</a:t>
                </a:r>
                <a:r>
                  <a:rPr lang="en-US" altLang="ko-KR" sz="1600" dirty="0">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 tin </a:t>
                </a:r>
                <a:r>
                  <a:rPr lang="en-US" altLang="ko-KR" sz="1600" dirty="0" err="1">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cậy</a:t>
                </a:r>
                <a:r>
                  <a:rPr lang="en-US" altLang="ko-KR" sz="1600" dirty="0">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  </a:t>
                </a:r>
                <a:r>
                  <a:rPr lang="en-US" altLang="ko-KR" sz="1600" i="1" dirty="0">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                  </a:t>
                </a:r>
                <a:r>
                  <a:rPr lang="en-US" altLang="ko-KR" sz="1600" b="1" dirty="0">
                    <a:solidFill>
                      <a:srgbClr val="FF0000"/>
                    </a:solidFill>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a:t>
                </a:r>
                <a:endParaRPr lang="en-US" altLang="ko-KR" sz="1600" dirty="0">
                  <a:latin typeface="SamsungOne-400" panose="020B0503030303020204" pitchFamily="34" charset="0"/>
                  <a:ea typeface="SamsungOne-400" panose="020B0503030303020204" pitchFamily="34" charset="0"/>
                  <a:cs typeface="Times New Roman" panose="02020603050405020304" pitchFamily="18" charset="0"/>
                </a:endParaRPr>
              </a:p>
            </p:txBody>
          </p:sp>
        </mc:Choice>
        <mc:Fallback xmlns="">
          <p:sp>
            <p:nvSpPr>
              <p:cNvPr id="14" name="내용 개체 틀 2">
                <a:extLst>
                  <a:ext uri="{FF2B5EF4-FFF2-40B4-BE49-F238E27FC236}">
                    <a16:creationId xmlns:a16="http://schemas.microsoft.com/office/drawing/2014/main" id="{6712197D-7B83-4336-8BDE-0DE980FC78AD}"/>
                  </a:ext>
                </a:extLst>
              </p:cNvPr>
              <p:cNvSpPr txBox="1">
                <a:spLocks noRot="1" noChangeAspect="1" noMove="1" noResize="1" noEditPoints="1" noAdjustHandles="1" noChangeArrowheads="1" noChangeShapeType="1" noTextEdit="1"/>
              </p:cNvSpPr>
              <p:nvPr/>
            </p:nvSpPr>
            <p:spPr>
              <a:xfrm>
                <a:off x="1111521" y="2063324"/>
                <a:ext cx="7679782" cy="1212740"/>
              </a:xfrm>
              <a:prstGeom prst="rect">
                <a:avLst/>
              </a:prstGeom>
              <a:blipFill>
                <a:blip r:embed="rId3"/>
                <a:stretch>
                  <a:fillRect t="-22613" b="-80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내용 개체 틀 2">
                <a:extLst>
                  <a:ext uri="{FF2B5EF4-FFF2-40B4-BE49-F238E27FC236}">
                    <a16:creationId xmlns:a16="http://schemas.microsoft.com/office/drawing/2014/main" id="{36F48325-6D13-4838-956F-E830A85D9C77}"/>
                  </a:ext>
                </a:extLst>
              </p:cNvPr>
              <p:cNvSpPr txBox="1">
                <a:spLocks/>
              </p:cNvSpPr>
              <p:nvPr/>
            </p:nvSpPr>
            <p:spPr>
              <a:xfrm>
                <a:off x="1111521" y="3798085"/>
                <a:ext cx="7679782" cy="1212740"/>
              </a:xfrm>
              <a:prstGeom prst="rect">
                <a:avLst/>
              </a:prstGeom>
              <a:solidFill>
                <a:srgbClr val="F2F2F2"/>
              </a:solidFill>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vi-VN" altLang="ko-KR" sz="1600" dirty="0">
                    <a:solidFill>
                      <a:srgbClr val="193EB0"/>
                    </a:solidFill>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Giới hạn dưới</a:t>
                </a:r>
                <a:r>
                  <a:rPr lang="en-US" altLang="ko-KR" sz="1600" dirty="0">
                    <a:solidFill>
                      <a:srgbClr val="193EB0"/>
                    </a:solidFill>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 </a:t>
                </a:r>
                <a14:m>
                  <m:oMath xmlns:m="http://schemas.openxmlformats.org/officeDocument/2006/math">
                    <m:acc>
                      <m:accPr>
                        <m:chr m:val="̅"/>
                        <m:ctrlPr>
                          <a:rPr lang="en-US" altLang="ko-KR" sz="1600" i="1">
                            <a:solidFill>
                              <a:srgbClr val="193EB0"/>
                            </a:solidFill>
                            <a:latin typeface="Cambria Math" panose="02040503050406030204" pitchFamily="18" charset="0"/>
                            <a:cs typeface="Times New Roman" panose="02020603050405020304" pitchFamily="18" charset="0"/>
                            <a:sym typeface="Symbol" panose="05050102010706020507" pitchFamily="18" charset="2"/>
                          </a:rPr>
                        </m:ctrlPr>
                      </m:accPr>
                      <m:e>
                        <m:r>
                          <a:rPr lang="en-US" altLang="ko-KR" sz="1600" i="1">
                            <a:solidFill>
                              <a:srgbClr val="193EB0"/>
                            </a:solidFill>
                            <a:latin typeface="Cambria Math" panose="02040503050406030204" pitchFamily="18" charset="0"/>
                            <a:cs typeface="Times New Roman" panose="02020603050405020304" pitchFamily="18" charset="0"/>
                            <a:sym typeface="Symbol" panose="05050102010706020507" pitchFamily="18" charset="2"/>
                          </a:rPr>
                          <m:t>𝑋</m:t>
                        </m:r>
                      </m:e>
                    </m:acc>
                    <m:r>
                      <a:rPr lang="en-US" altLang="ko-KR" sz="1600" i="1">
                        <a:solidFill>
                          <a:srgbClr val="193EB0"/>
                        </a:solidFill>
                        <a:latin typeface="Cambria Math" panose="02040503050406030204" pitchFamily="18" charset="0"/>
                        <a:cs typeface="Times New Roman" panose="02020603050405020304" pitchFamily="18" charset="0"/>
                        <a:sym typeface="Symbol" panose="05050102010706020507" pitchFamily="18" charset="2"/>
                      </a:rPr>
                      <m:t>−</m:t>
                    </m:r>
                    <m:sSub>
                      <m:sSubPr>
                        <m:ctrlPr>
                          <a:rPr lang="en-US" altLang="ko-KR" sz="1600" i="1">
                            <a:solidFill>
                              <a:srgbClr val="193EB0"/>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a:solidFill>
                              <a:srgbClr val="193EB0"/>
                            </a:solidFill>
                            <a:latin typeface="Cambria Math" panose="02040503050406030204" pitchFamily="18" charset="0"/>
                            <a:cs typeface="Times New Roman" panose="02020603050405020304" pitchFamily="18" charset="0"/>
                            <a:sym typeface="Symbol" panose="05050102010706020507" pitchFamily="18" charset="2"/>
                          </a:rPr>
                          <m:t>𝑡</m:t>
                        </m:r>
                      </m:e>
                      <m:sub>
                        <m:r>
                          <a:rPr lang="en-US" altLang="ko-KR" sz="1600" i="1">
                            <a:solidFill>
                              <a:srgbClr val="193EB0"/>
                            </a:solidFill>
                            <a:latin typeface="Cambria Math" panose="02040503050406030204" pitchFamily="18" charset="0"/>
                            <a:cs typeface="Times New Roman" panose="02020603050405020304" pitchFamily="18" charset="0"/>
                            <a:sym typeface="Symbol" panose="05050102010706020507" pitchFamily="18" charset="2"/>
                          </a:rPr>
                          <m:t>1−</m:t>
                        </m:r>
                        <m:f>
                          <m:fPr>
                            <m:ctrlPr>
                              <a:rPr lang="en-US" altLang="ko-KR" sz="1600" i="1">
                                <a:solidFill>
                                  <a:srgbClr val="193EB0"/>
                                </a:solidFill>
                                <a:latin typeface="Cambria Math" panose="02040503050406030204" pitchFamily="18" charset="0"/>
                                <a:cs typeface="Times New Roman" panose="02020603050405020304" pitchFamily="18" charset="0"/>
                                <a:sym typeface="Symbol" panose="05050102010706020507" pitchFamily="18" charset="2"/>
                              </a:rPr>
                            </m:ctrlPr>
                          </m:fPr>
                          <m:num>
                            <m:r>
                              <a:rPr lang="ko-KR" altLang="en-US" sz="1600" i="1">
                                <a:solidFill>
                                  <a:srgbClr val="193EB0"/>
                                </a:solidFill>
                                <a:latin typeface="Cambria Math" panose="02040503050406030204" pitchFamily="18" charset="0"/>
                                <a:cs typeface="Times New Roman" panose="02020603050405020304" pitchFamily="18" charset="0"/>
                                <a:sym typeface="Symbol" panose="05050102010706020507" pitchFamily="18" charset="2"/>
                              </a:rPr>
                              <m:t>𝛼</m:t>
                            </m:r>
                          </m:num>
                          <m:den>
                            <m:r>
                              <a:rPr lang="en-US" altLang="ko-KR" sz="1600" i="1">
                                <a:solidFill>
                                  <a:srgbClr val="193EB0"/>
                                </a:solidFill>
                                <a:latin typeface="Cambria Math" panose="02040503050406030204" pitchFamily="18" charset="0"/>
                                <a:cs typeface="Times New Roman" panose="02020603050405020304" pitchFamily="18" charset="0"/>
                                <a:sym typeface="Symbol" panose="05050102010706020507" pitchFamily="18" charset="2"/>
                              </a:rPr>
                              <m:t>2</m:t>
                            </m:r>
                          </m:den>
                        </m:f>
                      </m:sub>
                    </m:sSub>
                    <m:f>
                      <m:fPr>
                        <m:type m:val="skw"/>
                        <m:ctrlPr>
                          <a:rPr lang="en-US" altLang="ko-KR" sz="1600" i="1">
                            <a:solidFill>
                              <a:srgbClr val="193EB0"/>
                            </a:solidFill>
                            <a:latin typeface="Cambria Math" panose="02040503050406030204" pitchFamily="18" charset="0"/>
                            <a:cs typeface="Times New Roman" panose="02020603050405020304" pitchFamily="18" charset="0"/>
                          </a:rPr>
                        </m:ctrlPr>
                      </m:fPr>
                      <m:num>
                        <m:r>
                          <a:rPr lang="en-US" altLang="ko-KR" sz="1600" i="1">
                            <a:solidFill>
                              <a:srgbClr val="193EB0"/>
                            </a:solidFill>
                            <a:latin typeface="Cambria Math" panose="02040503050406030204" pitchFamily="18" charset="0"/>
                            <a:cs typeface="Times New Roman" panose="02020603050405020304" pitchFamily="18" charset="0"/>
                          </a:rPr>
                          <m:t>𝑠</m:t>
                        </m:r>
                      </m:num>
                      <m:den>
                        <m:rad>
                          <m:radPr>
                            <m:degHide m:val="on"/>
                            <m:ctrlPr>
                              <a:rPr lang="en-US" altLang="ko-KR" sz="1600" i="1">
                                <a:solidFill>
                                  <a:srgbClr val="193EB0"/>
                                </a:solidFill>
                                <a:latin typeface="Cambria Math" panose="02040503050406030204" pitchFamily="18" charset="0"/>
                                <a:cs typeface="Times New Roman" panose="02020603050405020304" pitchFamily="18" charset="0"/>
                              </a:rPr>
                            </m:ctrlPr>
                          </m:radPr>
                          <m:deg/>
                          <m:e>
                            <m:r>
                              <a:rPr lang="en-US" altLang="ko-KR" sz="1600" i="1">
                                <a:solidFill>
                                  <a:srgbClr val="193EB0"/>
                                </a:solidFill>
                                <a:latin typeface="Cambria Math" panose="02040503050406030204" pitchFamily="18" charset="0"/>
                                <a:cs typeface="Times New Roman" panose="02020603050405020304" pitchFamily="18" charset="0"/>
                              </a:rPr>
                              <m:t>𝑛</m:t>
                            </m:r>
                          </m:e>
                        </m:rad>
                      </m:den>
                    </m:f>
                  </m:oMath>
                </a14:m>
                <a:r>
                  <a:rPr lang="en-US" altLang="ko-KR" sz="1600" dirty="0">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                           </a:t>
                </a:r>
                <a:r>
                  <a:rPr lang="en-US" altLang="ko-KR" sz="1600" dirty="0">
                    <a:solidFill>
                      <a:srgbClr val="FF0000"/>
                    </a:solidFill>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Giới hạn trên:</a:t>
                </a:r>
                <a:r>
                  <a:rPr lang="ko-KR" altLang="en-US" sz="1600" dirty="0">
                    <a:solidFill>
                      <a:srgbClr val="FF0000"/>
                    </a:solidFill>
                    <a:latin typeface="SamsungOne-400" panose="020B0503030303020204" pitchFamily="34" charset="0"/>
                    <a:cs typeface="Times New Roman" panose="02020603050405020304" pitchFamily="18" charset="0"/>
                    <a:sym typeface="Symbol" panose="05050102010706020507" pitchFamily="18" charset="2"/>
                  </a:rPr>
                  <a:t> </a:t>
                </a:r>
                <a14:m>
                  <m:oMath xmlns:m="http://schemas.openxmlformats.org/officeDocument/2006/math">
                    <m:acc>
                      <m:accPr>
                        <m:chr m:val="̅"/>
                        <m:ctrlP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ctrlPr>
                      </m:accPr>
                      <m:e>
                        <m: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𝑋</m:t>
                        </m:r>
                      </m:e>
                    </m:acc>
                    <m: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sSub>
                      <m:sSubPr>
                        <m:ctrlP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𝑡</m:t>
                        </m:r>
                      </m:e>
                      <m:sub>
                        <m: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1−</m:t>
                        </m:r>
                        <m:f>
                          <m:fPr>
                            <m:ctrlP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ctrlPr>
                          </m:fPr>
                          <m:num>
                            <m:r>
                              <a:rPr lang="ko-KR" altLang="en-US"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𝛼</m:t>
                            </m:r>
                          </m:num>
                          <m:den>
                            <m: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2</m:t>
                            </m:r>
                          </m:den>
                        </m:f>
                      </m:sub>
                    </m:sSub>
                    <m:f>
                      <m:fPr>
                        <m:type m:val="skw"/>
                        <m:ctrlPr>
                          <a:rPr lang="en-US" altLang="ko-KR" sz="1600" i="1">
                            <a:solidFill>
                              <a:srgbClr val="FF0000"/>
                            </a:solidFill>
                            <a:latin typeface="Cambria Math" panose="02040503050406030204" pitchFamily="18" charset="0"/>
                            <a:cs typeface="Times New Roman" panose="02020603050405020304" pitchFamily="18" charset="0"/>
                          </a:rPr>
                        </m:ctrlPr>
                      </m:fPr>
                      <m:num>
                        <m:r>
                          <a:rPr lang="en-US" altLang="ko-KR" sz="1600" i="1">
                            <a:solidFill>
                              <a:srgbClr val="FF0000"/>
                            </a:solidFill>
                            <a:latin typeface="Cambria Math" panose="02040503050406030204" pitchFamily="18" charset="0"/>
                            <a:cs typeface="Times New Roman" panose="02020603050405020304" pitchFamily="18" charset="0"/>
                          </a:rPr>
                          <m:t>𝑠</m:t>
                        </m:r>
                      </m:num>
                      <m:den>
                        <m:rad>
                          <m:radPr>
                            <m:degHide m:val="on"/>
                            <m:ctrlPr>
                              <a:rPr lang="en-US" altLang="ko-KR" sz="1600" i="1">
                                <a:solidFill>
                                  <a:srgbClr val="FF0000"/>
                                </a:solidFill>
                                <a:latin typeface="Cambria Math" panose="02040503050406030204" pitchFamily="18" charset="0"/>
                                <a:cs typeface="Times New Roman" panose="02020603050405020304" pitchFamily="18" charset="0"/>
                              </a:rPr>
                            </m:ctrlPr>
                          </m:radPr>
                          <m:deg/>
                          <m:e>
                            <m:r>
                              <a:rPr lang="en-US" altLang="ko-KR" sz="1600" i="1">
                                <a:solidFill>
                                  <a:srgbClr val="FF0000"/>
                                </a:solidFill>
                                <a:latin typeface="Cambria Math" panose="02040503050406030204" pitchFamily="18" charset="0"/>
                                <a:cs typeface="Times New Roman" panose="02020603050405020304" pitchFamily="18" charset="0"/>
                              </a:rPr>
                              <m:t>𝑛</m:t>
                            </m:r>
                          </m:e>
                        </m:rad>
                      </m:den>
                    </m:f>
                  </m:oMath>
                </a14:m>
                <a:endParaRPr lang="en-US" altLang="ko-KR" sz="1600" dirty="0">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endParaRPr>
              </a:p>
              <a:p>
                <a:pPr marL="0" indent="0" algn="ctr">
                  <a:lnSpc>
                    <a:spcPct val="100000"/>
                  </a:lnSpc>
                  <a:buNone/>
                </a:pPr>
                <a:r>
                  <a:rPr lang="en-US" altLang="ko-KR" sz="1600" dirty="0">
                    <a:solidFill>
                      <a:srgbClr val="193EB0"/>
                    </a:solidFill>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        </a:t>
                </a:r>
                <a:r>
                  <a:rPr lang="en-US" altLang="ko-KR" sz="1600" b="1" dirty="0">
                    <a:solidFill>
                      <a:srgbClr val="193EB0"/>
                    </a:solidFill>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a:t>
                </a:r>
                <a:r>
                  <a:rPr lang="en-US" altLang="ko-KR" sz="1600" b="1" dirty="0">
                    <a:solidFill>
                      <a:srgbClr val="0070C0"/>
                    </a:solidFill>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 </a:t>
                </a:r>
                <a:r>
                  <a:rPr lang="en-US" altLang="ko-KR" sz="1600" i="1" dirty="0">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                 </a:t>
                </a:r>
                <a:r>
                  <a:rPr lang="en-US" altLang="ko-KR" sz="1600" dirty="0">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   </a:t>
                </a:r>
                <a:r>
                  <a:rPr lang="en-US" altLang="ko-KR" sz="1600" dirty="0" err="1">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Khoảng</a:t>
                </a:r>
                <a:r>
                  <a:rPr lang="en-US" altLang="ko-KR" sz="1600" dirty="0">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 tin </a:t>
                </a:r>
                <a:r>
                  <a:rPr lang="en-US" altLang="ko-KR" sz="1600" dirty="0" err="1">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cậy</a:t>
                </a:r>
                <a:r>
                  <a:rPr lang="en-US" altLang="ko-KR" sz="1600" dirty="0">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  </a:t>
                </a:r>
                <a:r>
                  <a:rPr lang="en-US" altLang="ko-KR" sz="1600" i="1" dirty="0">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                  </a:t>
                </a:r>
                <a:r>
                  <a:rPr lang="en-US" altLang="ko-KR" sz="1600" b="1" dirty="0">
                    <a:solidFill>
                      <a:srgbClr val="FF0000"/>
                    </a:solidFill>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a:t>
                </a:r>
                <a:endParaRPr lang="en-US" altLang="ko-KR" sz="1600" dirty="0">
                  <a:latin typeface="SamsungOne-400" panose="020B0503030303020204" pitchFamily="34" charset="0"/>
                  <a:ea typeface="SamsungOne-400" panose="020B0503030303020204" pitchFamily="34" charset="0"/>
                  <a:cs typeface="Times New Roman" panose="02020603050405020304" pitchFamily="18" charset="0"/>
                </a:endParaRPr>
              </a:p>
            </p:txBody>
          </p:sp>
        </mc:Choice>
        <mc:Fallback xmlns="">
          <p:sp>
            <p:nvSpPr>
              <p:cNvPr id="17" name="내용 개체 틀 2">
                <a:extLst>
                  <a:ext uri="{FF2B5EF4-FFF2-40B4-BE49-F238E27FC236}">
                    <a16:creationId xmlns:a16="http://schemas.microsoft.com/office/drawing/2014/main" id="{36F48325-6D13-4838-956F-E830A85D9C77}"/>
                  </a:ext>
                </a:extLst>
              </p:cNvPr>
              <p:cNvSpPr txBox="1">
                <a:spLocks noRot="1" noChangeAspect="1" noMove="1" noResize="1" noEditPoints="1" noAdjustHandles="1" noChangeArrowheads="1" noChangeShapeType="1" noTextEdit="1"/>
              </p:cNvSpPr>
              <p:nvPr/>
            </p:nvSpPr>
            <p:spPr>
              <a:xfrm>
                <a:off x="1111521" y="3798085"/>
                <a:ext cx="7679782" cy="1212740"/>
              </a:xfrm>
              <a:prstGeom prst="rect">
                <a:avLst/>
              </a:prstGeom>
              <a:blipFill>
                <a:blip r:embed="rId4"/>
                <a:stretch>
                  <a:fillRect t="-22613" b="-8040"/>
                </a:stretch>
              </a:blipFill>
            </p:spPr>
            <p:txBody>
              <a:bodyPr/>
              <a:lstStyle/>
              <a:p>
                <a:r>
                  <a:rPr lang="en-US">
                    <a:noFill/>
                  </a:rPr>
                  <a:t> </a:t>
                </a:r>
              </a:p>
            </p:txBody>
          </p:sp>
        </mc:Fallback>
      </mc:AlternateContent>
      <p:sp>
        <p:nvSpPr>
          <p:cNvPr id="19" name="직사각형 18">
            <a:extLst>
              <a:ext uri="{FF2B5EF4-FFF2-40B4-BE49-F238E27FC236}">
                <a16:creationId xmlns:a16="http://schemas.microsoft.com/office/drawing/2014/main" id="{A8D59920-12C7-43A8-8369-D8246A6608A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sz="1400" dirty="0">
                <a:solidFill>
                  <a:schemeClr val="tx1">
                    <a:lumMod val="85000"/>
                    <a:lumOff val="15000"/>
                  </a:schemeClr>
                </a:solidFill>
                <a:latin typeface="Arial" panose="020B0503030303020204" pitchFamily="34" charset="0"/>
                <a:ea typeface="SamsungOne-400" panose="020B0503030303020204" pitchFamily="34" charset="0"/>
              </a:rPr>
              <a:t>Khoảng tin cậy của số trung bình:</a:t>
            </a:r>
          </a:p>
        </p:txBody>
      </p:sp>
    </p:spTree>
    <p:extLst>
      <p:ext uri="{BB962C8B-B14F-4D97-AF65-F5344CB8AC3E}">
        <p14:creationId xmlns:p14="http://schemas.microsoft.com/office/powerpoint/2010/main" val="302855749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3.3.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Lý thuyết ước tính</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03</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grpSp>
        <p:nvGrpSpPr>
          <p:cNvPr id="3" name="그룹 2"/>
          <p:cNvGrpSpPr/>
          <p:nvPr/>
        </p:nvGrpSpPr>
        <p:grpSpPr>
          <a:xfrm>
            <a:off x="675174" y="2587485"/>
            <a:ext cx="8496944" cy="1728192"/>
            <a:chOff x="675174" y="2587485"/>
            <a:chExt cx="8496944" cy="1728192"/>
          </a:xfrm>
        </p:grpSpPr>
        <p:sp>
          <p:nvSpPr>
            <p:cNvPr id="2" name="직사각형 1"/>
            <p:cNvSpPr/>
            <p:nvPr/>
          </p:nvSpPr>
          <p:spPr>
            <a:xfrm>
              <a:off x="675174" y="2587485"/>
              <a:ext cx="8496944" cy="1728192"/>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169F5984-5214-4339-ADE5-518C8039C84D}"/>
                </a:ext>
              </a:extLst>
            </p:cNvPr>
            <p:cNvSpPr txBox="1"/>
            <p:nvPr/>
          </p:nvSpPr>
          <p:spPr>
            <a:xfrm>
              <a:off x="4072723" y="2956382"/>
              <a:ext cx="1708604" cy="369332"/>
            </a:xfrm>
            <a:prstGeom prst="rect">
              <a:avLst/>
            </a:prstGeom>
            <a:noFill/>
          </p:spPr>
          <p:txBody>
            <a:bodyPr wrap="square" lIns="0" tIns="0" rIns="0" bIns="0" rtlCol="0">
              <a:spAutoFit/>
              <a:scene3d>
                <a:camera prst="orthographicFront"/>
                <a:lightRig rig="threePt" dir="t"/>
              </a:scene3d>
              <a:sp3d>
                <a:bevelT w="0" h="6350"/>
              </a:sp3d>
            </a:bodyPr>
            <a:lstStyle/>
            <a:p>
              <a:pPr algn="ctr"/>
              <a:r>
                <a:rPr lang="vi-VN" sz="2400" dirty="0">
                  <a:solidFill>
                    <a:schemeClr val="accent2">
                      <a:lumMod val="75000"/>
                    </a:schemeClr>
                  </a:solidFill>
                  <a:latin typeface="SamsungOne-700" panose="020B0803030303020204" pitchFamily="34" charset="0"/>
                  <a:ea typeface="SamsungOne-700" panose="020B0803030303020204" pitchFamily="34" charset="0"/>
                  <a:cs typeface="Times New Roman" panose="02020603050405020304" pitchFamily="18" charset="0"/>
                </a:rPr>
                <a:t>Câu hỏi</a:t>
              </a:r>
              <a:r>
                <a:rPr lang="en-US" sz="2400" dirty="0">
                  <a:solidFill>
                    <a:schemeClr val="accent2">
                      <a:lumMod val="75000"/>
                    </a:schemeClr>
                  </a:solidFill>
                  <a:latin typeface="SamsungOne-700" panose="020B0803030303020204" pitchFamily="34" charset="0"/>
                  <a:ea typeface="SamsungOne-700" panose="020B0803030303020204" pitchFamily="34" charset="0"/>
                  <a:cs typeface="Times New Roman" panose="02020603050405020304" pitchFamily="18" charset="0"/>
                </a:rPr>
                <a:t>: </a:t>
              </a:r>
            </a:p>
          </p:txBody>
        </p:sp>
        <p:sp>
          <p:nvSpPr>
            <p:cNvPr id="20" name="TextBox 19">
              <a:extLst>
                <a:ext uri="{FF2B5EF4-FFF2-40B4-BE49-F238E27FC236}">
                  <a16:creationId xmlns:a16="http://schemas.microsoft.com/office/drawing/2014/main" id="{B6BEAD2A-97F4-4621-A109-D7C74F4300E3}"/>
                </a:ext>
              </a:extLst>
            </p:cNvPr>
            <p:cNvSpPr txBox="1"/>
            <p:nvPr/>
          </p:nvSpPr>
          <p:spPr>
            <a:xfrm>
              <a:off x="1315008" y="3573016"/>
              <a:ext cx="7224034" cy="295466"/>
            </a:xfrm>
            <a:prstGeom prst="rect">
              <a:avLst/>
            </a:prstGeom>
            <a:noFill/>
          </p:spPr>
          <p:txBody>
            <a:bodyPr wrap="square" lIns="0" tIns="0" rIns="0" bIns="0" rtlCol="0">
              <a:spAutoFit/>
              <a:scene3d>
                <a:camera prst="orthographicFront"/>
                <a:lightRig rig="threePt" dir="t"/>
              </a:scene3d>
              <a:sp3d>
                <a:bevelT w="0" h="6350"/>
              </a:sp3d>
            </a:bodyPr>
            <a:lstStyle>
              <a:defPPr>
                <a:defRPr lang="en-US"/>
              </a:defPPr>
              <a:lvl1pPr algn="ctr">
                <a:lnSpc>
                  <a:spcPct val="130000"/>
                </a:lnSpc>
                <a:defRPr sz="160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defRPr>
              </a:lvl1pPr>
            </a:lstStyle>
            <a:p>
              <a:r>
                <a:rPr lang="en-US" dirty="0" err="1"/>
                <a:t>Sở</a:t>
              </a:r>
              <a:r>
                <a:rPr lang="en-US" dirty="0"/>
                <a:t> </a:t>
              </a:r>
              <a:r>
                <a:rPr lang="en-US" dirty="0" err="1"/>
                <a:t>hữu</a:t>
              </a:r>
              <a:r>
                <a:rPr lang="en-US" dirty="0"/>
                <a:t> </a:t>
              </a:r>
              <a:r>
                <a:rPr lang="en-US" dirty="0" err="1"/>
                <a:t>mức</a:t>
              </a:r>
              <a:r>
                <a:rPr lang="en-US" dirty="0"/>
                <a:t> </a:t>
              </a:r>
              <a:r>
                <a:rPr lang="en-US" dirty="0" err="1"/>
                <a:t>độ</a:t>
              </a:r>
              <a:r>
                <a:rPr lang="en-US" dirty="0"/>
                <a:t> tin </a:t>
              </a:r>
              <a:r>
                <a:rPr lang="en-US" dirty="0" err="1"/>
                <a:t>cậy</a:t>
              </a:r>
              <a:r>
                <a:rPr lang="en-US" dirty="0"/>
                <a:t> </a:t>
              </a:r>
              <a:r>
                <a:rPr lang="en-US" dirty="0" err="1"/>
                <a:t>cao</a:t>
              </a:r>
              <a:r>
                <a:rPr lang="en-US" dirty="0"/>
                <a:t> </a:t>
              </a:r>
              <a:r>
                <a:rPr lang="en-US" dirty="0" err="1"/>
                <a:t>nhất</a:t>
              </a:r>
              <a:r>
                <a:rPr lang="en-US" dirty="0"/>
                <a:t> </a:t>
              </a:r>
              <a:r>
                <a:rPr lang="en-US" dirty="0" err="1"/>
                <a:t>có</a:t>
              </a:r>
              <a:r>
                <a:rPr lang="en-US" dirty="0"/>
                <a:t> </a:t>
              </a:r>
              <a:r>
                <a:rPr lang="en-US" dirty="0" err="1"/>
                <a:t>thể</a:t>
              </a:r>
              <a:r>
                <a:rPr lang="en-US" dirty="0"/>
                <a:t> </a:t>
              </a:r>
              <a:r>
                <a:rPr lang="en-US" dirty="0" err="1"/>
                <a:t>không</a:t>
              </a:r>
              <a:r>
                <a:rPr lang="en-US" dirty="0"/>
                <a:t> </a:t>
              </a:r>
              <a:r>
                <a:rPr lang="en-US" dirty="0" err="1"/>
                <a:t>phải</a:t>
              </a:r>
              <a:r>
                <a:rPr lang="en-US" dirty="0"/>
                <a:t> </a:t>
              </a:r>
              <a:r>
                <a:rPr lang="en-US" dirty="0" err="1"/>
                <a:t>lúc</a:t>
              </a:r>
              <a:r>
                <a:rPr lang="en-US" dirty="0"/>
                <a:t> </a:t>
              </a:r>
              <a:r>
                <a:rPr lang="en-US" dirty="0" err="1"/>
                <a:t>nào</a:t>
              </a:r>
              <a:r>
                <a:rPr lang="en-US" dirty="0"/>
                <a:t> </a:t>
              </a:r>
              <a:r>
                <a:rPr lang="en-US" dirty="0" err="1"/>
                <a:t>cũng</a:t>
              </a:r>
              <a:r>
                <a:rPr lang="en-US" dirty="0"/>
                <a:t> </a:t>
              </a:r>
              <a:r>
                <a:rPr lang="en-US" dirty="0" err="1"/>
                <a:t>tốt</a:t>
              </a:r>
              <a:r>
                <a:rPr lang="en-US" dirty="0"/>
                <a:t> </a:t>
              </a:r>
              <a:r>
                <a:rPr lang="en-US" dirty="0" err="1"/>
                <a:t>đúng</a:t>
              </a:r>
              <a:r>
                <a:rPr lang="en-US" dirty="0"/>
                <a:t> </a:t>
              </a:r>
              <a:r>
                <a:rPr lang="en-US" dirty="0" err="1"/>
                <a:t>không</a:t>
              </a:r>
              <a:r>
                <a:rPr lang="en-US" dirty="0"/>
                <a:t>? </a:t>
              </a:r>
            </a:p>
          </p:txBody>
        </p:sp>
      </p:grpSp>
      <p:sp>
        <p:nvSpPr>
          <p:cNvPr id="13" name="직사각형 12">
            <a:extLst>
              <a:ext uri="{FF2B5EF4-FFF2-40B4-BE49-F238E27FC236}">
                <a16:creationId xmlns:a16="http://schemas.microsoft.com/office/drawing/2014/main" id="{0358EE03-1C16-4ACA-AE9F-5021C4612B02}"/>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sz="1400" dirty="0">
                <a:solidFill>
                  <a:schemeClr val="tx1">
                    <a:lumMod val="85000"/>
                    <a:lumOff val="15000"/>
                  </a:schemeClr>
                </a:solidFill>
                <a:latin typeface="Arial" panose="020B0503030303020204" pitchFamily="34" charset="0"/>
                <a:ea typeface="SamsungOne-400" panose="020B0503030303020204" pitchFamily="34" charset="0"/>
              </a:rPr>
              <a:t>Khoảng tin cậy của số trung bình:</a:t>
            </a:r>
          </a:p>
        </p:txBody>
      </p:sp>
    </p:spTree>
    <p:extLst>
      <p:ext uri="{BB962C8B-B14F-4D97-AF65-F5344CB8AC3E}">
        <p14:creationId xmlns:p14="http://schemas.microsoft.com/office/powerpoint/2010/main" val="287590696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3.3.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Lý thuyết ước tính</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03</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13" name="직사각형 12">
            <a:extLst>
              <a:ext uri="{FF2B5EF4-FFF2-40B4-BE49-F238E27FC236}">
                <a16:creationId xmlns:a16="http://schemas.microsoft.com/office/drawing/2014/main" id="{FA2CC68E-8165-4F62-A00A-39D87B41FEF4}"/>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sz="1400" dirty="0">
                <a:solidFill>
                  <a:schemeClr val="tx1">
                    <a:lumMod val="85000"/>
                    <a:lumOff val="15000"/>
                  </a:schemeClr>
                </a:solidFill>
                <a:latin typeface="Arial" panose="020B0503030303020204" pitchFamily="34" charset="0"/>
                <a:ea typeface="SamsungOne-400" panose="020B0503030303020204" pitchFamily="34" charset="0"/>
              </a:rPr>
              <a:t>Khoảng tin cậy của số trung bình:</a:t>
            </a:r>
          </a:p>
        </p:txBody>
      </p:sp>
      <p:grpSp>
        <p:nvGrpSpPr>
          <p:cNvPr id="8" name="그룹 7"/>
          <p:cNvGrpSpPr/>
          <p:nvPr/>
        </p:nvGrpSpPr>
        <p:grpSpPr>
          <a:xfrm>
            <a:off x="675174" y="2587485"/>
            <a:ext cx="8496944" cy="1728192"/>
            <a:chOff x="675174" y="2587485"/>
            <a:chExt cx="8496944" cy="1728192"/>
          </a:xfrm>
        </p:grpSpPr>
        <p:sp>
          <p:nvSpPr>
            <p:cNvPr id="9" name="직사각형 8"/>
            <p:cNvSpPr/>
            <p:nvPr/>
          </p:nvSpPr>
          <p:spPr>
            <a:xfrm>
              <a:off x="675174" y="2587485"/>
              <a:ext cx="8496944" cy="1728192"/>
            </a:xfrm>
            <a:prstGeom prst="rect">
              <a:avLst/>
            </a:prstGeom>
            <a:solidFill>
              <a:schemeClr val="accent1">
                <a:lumMod val="20000"/>
                <a:lumOff val="80000"/>
              </a:schemeClr>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69F5984-5214-4339-ADE5-518C8039C84D}"/>
                </a:ext>
              </a:extLst>
            </p:cNvPr>
            <p:cNvSpPr txBox="1"/>
            <p:nvPr/>
          </p:nvSpPr>
          <p:spPr>
            <a:xfrm>
              <a:off x="4072723" y="2923430"/>
              <a:ext cx="1708604" cy="369332"/>
            </a:xfrm>
            <a:prstGeom prst="rect">
              <a:avLst/>
            </a:prstGeom>
            <a:noFill/>
          </p:spPr>
          <p:txBody>
            <a:bodyPr wrap="square" lIns="0" tIns="0" rIns="0" bIns="0" rtlCol="0">
              <a:spAutoFit/>
              <a:scene3d>
                <a:camera prst="orthographicFront"/>
                <a:lightRig rig="threePt" dir="t"/>
              </a:scene3d>
              <a:sp3d>
                <a:bevelT w="0" h="6350"/>
              </a:sp3d>
            </a:bodyPr>
            <a:lstStyle/>
            <a:p>
              <a:pPr algn="ctr"/>
              <a:r>
                <a:rPr lang="vi-VN" altLang="ko-KR" sz="2400" dirty="0">
                  <a:solidFill>
                    <a:srgbClr val="1429A0"/>
                  </a:solidFill>
                  <a:latin typeface="SamsungOne-700" panose="020B0803030303020204" pitchFamily="34" charset="0"/>
                  <a:ea typeface="SamsungOne-700" panose="020B0803030303020204" pitchFamily="34" charset="0"/>
                  <a:cs typeface="Times New Roman" panose="02020603050405020304" pitchFamily="18" charset="0"/>
                </a:rPr>
                <a:t>Câu trả lời</a:t>
              </a:r>
              <a:r>
                <a:rPr lang="en-US" altLang="ko-KR" sz="2400" dirty="0">
                  <a:solidFill>
                    <a:schemeClr val="tx1">
                      <a:lumMod val="85000"/>
                      <a:lumOff val="15000"/>
                    </a:schemeClr>
                  </a:solidFill>
                  <a:latin typeface="SamsungOne-700" panose="020B0803030303020204" pitchFamily="34" charset="0"/>
                  <a:ea typeface="SamsungOne-700" panose="020B0803030303020204" pitchFamily="34" charset="0"/>
                  <a:cs typeface="Times New Roman" panose="02020603050405020304" pitchFamily="18" charset="0"/>
                </a:rPr>
                <a:t>: </a:t>
              </a:r>
            </a:p>
          </p:txBody>
        </p:sp>
        <p:sp>
          <p:nvSpPr>
            <p:cNvPr id="11" name="TextBox 10">
              <a:extLst>
                <a:ext uri="{FF2B5EF4-FFF2-40B4-BE49-F238E27FC236}">
                  <a16:creationId xmlns:a16="http://schemas.microsoft.com/office/drawing/2014/main" id="{B6BEAD2A-97F4-4621-A109-D7C74F4300E3}"/>
                </a:ext>
              </a:extLst>
            </p:cNvPr>
            <p:cNvSpPr txBox="1"/>
            <p:nvPr/>
          </p:nvSpPr>
          <p:spPr>
            <a:xfrm>
              <a:off x="834186" y="3405133"/>
              <a:ext cx="8185678" cy="614271"/>
            </a:xfrm>
            <a:prstGeom prst="rect">
              <a:avLst/>
            </a:prstGeom>
            <a:noFill/>
          </p:spPr>
          <p:txBody>
            <a:bodyPr wrap="square" lIns="0" tIns="0" rIns="0" bIns="0" rtlCol="0">
              <a:spAutoFit/>
              <a:scene3d>
                <a:camera prst="orthographicFront"/>
                <a:lightRig rig="threePt" dir="t"/>
              </a:scene3d>
              <a:sp3d>
                <a:bevelT w="0" h="6350"/>
              </a:sp3d>
            </a:bodyPr>
            <a:lstStyle>
              <a:defPPr>
                <a:defRPr lang="en-US"/>
              </a:defPPr>
              <a:lvl1pPr algn="ctr">
                <a:lnSpc>
                  <a:spcPct val="130000"/>
                </a:lnSpc>
                <a:defRPr sz="160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defRPr>
              </a:lvl1pPr>
            </a:lstStyle>
            <a:p>
              <a:r>
                <a:rPr lang="en-US" altLang="ko-KR" dirty="0"/>
                <a:t>Khi </a:t>
              </a:r>
              <a:r>
                <a:rPr lang="en-US" altLang="ko-KR" dirty="0" err="1"/>
                <a:t>tất</a:t>
              </a:r>
              <a:r>
                <a:rPr lang="en-US" altLang="ko-KR" dirty="0"/>
                <a:t> </a:t>
              </a:r>
              <a:r>
                <a:rPr lang="en-US" altLang="ko-KR" dirty="0" err="1"/>
                <a:t>cả</a:t>
              </a:r>
              <a:r>
                <a:rPr lang="en-US" altLang="ko-KR" dirty="0"/>
                <a:t> </a:t>
              </a:r>
              <a:r>
                <a:rPr lang="en-US" altLang="ko-KR" dirty="0" err="1"/>
                <a:t>các</a:t>
              </a:r>
              <a:r>
                <a:rPr lang="en-US" altLang="ko-KR" dirty="0"/>
                <a:t> </a:t>
              </a:r>
              <a:r>
                <a:rPr lang="en-US" altLang="ko-KR" dirty="0" err="1"/>
                <a:t>điều</a:t>
              </a:r>
              <a:r>
                <a:rPr lang="en-US" altLang="ko-KR" dirty="0"/>
                <a:t> </a:t>
              </a:r>
              <a:r>
                <a:rPr lang="en-US" altLang="ko-KR" dirty="0" err="1"/>
                <a:t>kiện</a:t>
              </a:r>
              <a:r>
                <a:rPr lang="en-US" altLang="ko-KR" dirty="0"/>
                <a:t> </a:t>
              </a:r>
              <a:r>
                <a:rPr lang="en-US" altLang="ko-KR" dirty="0" err="1"/>
                <a:t>khác</a:t>
              </a:r>
              <a:r>
                <a:rPr lang="en-US" altLang="ko-KR" dirty="0"/>
                <a:t> </a:t>
              </a:r>
              <a:r>
                <a:rPr lang="en-US" altLang="ko-KR" dirty="0" err="1"/>
                <a:t>giống</a:t>
              </a:r>
              <a:r>
                <a:rPr lang="en-US" altLang="ko-KR" dirty="0"/>
                <a:t> </a:t>
              </a:r>
              <a:r>
                <a:rPr lang="en-US" altLang="ko-KR" dirty="0" err="1"/>
                <a:t>nhau</a:t>
              </a:r>
              <a:r>
                <a:rPr lang="en-US" altLang="ko-KR" dirty="0"/>
                <a:t> </a:t>
              </a:r>
              <a:r>
                <a:rPr lang="en-US" altLang="ko-KR" dirty="0" err="1"/>
                <a:t>thì</a:t>
              </a:r>
              <a:r>
                <a:rPr lang="en-US" altLang="ko-KR" dirty="0"/>
                <a:t> </a:t>
              </a:r>
              <a:r>
                <a:rPr lang="en-US" altLang="ko-KR" dirty="0" err="1"/>
                <a:t>mức</a:t>
              </a:r>
              <a:r>
                <a:rPr lang="en-US" altLang="ko-KR" dirty="0"/>
                <a:t> </a:t>
              </a:r>
              <a:r>
                <a:rPr lang="en-US" altLang="ko-KR" dirty="0" err="1"/>
                <a:t>độ</a:t>
              </a:r>
              <a:r>
                <a:rPr lang="en-US" altLang="ko-KR" dirty="0"/>
                <a:t> tin </a:t>
              </a:r>
              <a:r>
                <a:rPr lang="en-US" altLang="ko-KR" dirty="0" err="1"/>
                <a:t>cậy</a:t>
              </a:r>
              <a:r>
                <a:rPr lang="en-US" altLang="ko-KR" dirty="0"/>
                <a:t> </a:t>
              </a:r>
              <a:r>
                <a:rPr lang="en-US" altLang="ko-KR" dirty="0" err="1"/>
                <a:t>cao</a:t>
              </a:r>
              <a:r>
                <a:rPr lang="en-US" altLang="ko-KR" dirty="0"/>
                <a:t> </a:t>
              </a:r>
              <a:r>
                <a:rPr lang="en-US" altLang="ko-KR" dirty="0" err="1"/>
                <a:t>sẽ</a:t>
              </a:r>
              <a:r>
                <a:rPr lang="en-US" altLang="ko-KR" dirty="0"/>
                <a:t> </a:t>
              </a:r>
              <a:r>
                <a:rPr lang="en-US" altLang="ko-KR" dirty="0" err="1"/>
                <a:t>đi</a:t>
              </a:r>
              <a:r>
                <a:rPr lang="en-US" altLang="ko-KR" dirty="0"/>
                <a:t> </a:t>
              </a:r>
              <a:r>
                <a:rPr lang="en-US" altLang="ko-KR" dirty="0" err="1"/>
                <a:t>đôi</a:t>
              </a:r>
              <a:r>
                <a:rPr lang="en-US" altLang="ko-KR" dirty="0"/>
                <a:t> </a:t>
              </a:r>
              <a:r>
                <a:rPr lang="en-US" altLang="ko-KR" dirty="0" err="1"/>
                <a:t>với</a:t>
              </a:r>
              <a:r>
                <a:rPr lang="en-US" altLang="ko-KR" dirty="0"/>
                <a:t> </a:t>
              </a:r>
              <a:r>
                <a:rPr lang="en-US" altLang="ko-KR" dirty="0" err="1"/>
                <a:t>tính</a:t>
              </a:r>
              <a:r>
                <a:rPr lang="en-US" altLang="ko-KR" dirty="0"/>
                <a:t> </a:t>
              </a:r>
              <a:r>
                <a:rPr lang="en-US" altLang="ko-KR" dirty="0" err="1"/>
                <a:t>bất</a:t>
              </a:r>
              <a:r>
                <a:rPr lang="en-US" altLang="ko-KR" dirty="0"/>
                <a:t> </a:t>
              </a:r>
              <a:r>
                <a:rPr lang="en-US" altLang="ko-KR" dirty="0" err="1"/>
                <a:t>định</a:t>
              </a:r>
              <a:r>
                <a:rPr lang="en-US" altLang="ko-KR" dirty="0"/>
                <a:t> </a:t>
              </a:r>
              <a:r>
                <a:rPr lang="en-US" altLang="ko-KR" dirty="0" err="1"/>
                <a:t>cao</a:t>
              </a:r>
              <a:r>
                <a:rPr lang="en-US" altLang="ko-KR" dirty="0"/>
                <a:t>.</a:t>
              </a:r>
            </a:p>
            <a:p>
              <a:r>
                <a:rPr lang="en-US" altLang="ko-KR" dirty="0" err="1"/>
                <a:t>Khoảng</a:t>
              </a:r>
              <a:r>
                <a:rPr lang="en-US" altLang="ko-KR" dirty="0"/>
                <a:t> tin </a:t>
              </a:r>
              <a:r>
                <a:rPr lang="en-US" altLang="ko-KR" dirty="0" err="1"/>
                <a:t>cậy</a:t>
              </a:r>
              <a:r>
                <a:rPr lang="en-US" altLang="ko-KR" dirty="0"/>
                <a:t> </a:t>
              </a:r>
              <a:r>
                <a:rPr lang="en-US" altLang="ko-KR" dirty="0" err="1"/>
                <a:t>sẽ</a:t>
              </a:r>
              <a:r>
                <a:rPr lang="en-US" altLang="ko-KR" dirty="0"/>
                <a:t> </a:t>
              </a:r>
              <a:r>
                <a:rPr lang="en-US" altLang="ko-KR" dirty="0" err="1"/>
                <a:t>trải</a:t>
              </a:r>
              <a:r>
                <a:rPr lang="en-US" altLang="ko-KR" dirty="0"/>
                <a:t> </a:t>
              </a:r>
              <a:r>
                <a:rPr lang="en-US" altLang="ko-KR" dirty="0" err="1"/>
                <a:t>rộng</a:t>
              </a:r>
              <a:r>
                <a:rPr lang="en-US" altLang="ko-KR" dirty="0"/>
                <a:t> </a:t>
              </a:r>
              <a:r>
                <a:rPr lang="en-US" altLang="ko-KR" dirty="0" err="1"/>
                <a:t>ra.</a:t>
              </a:r>
              <a:r>
                <a:rPr lang="en-US" altLang="ko-KR" dirty="0"/>
                <a:t> </a:t>
              </a:r>
            </a:p>
          </p:txBody>
        </p:sp>
      </p:grpSp>
    </p:spTree>
    <p:extLst>
      <p:ext uri="{BB962C8B-B14F-4D97-AF65-F5344CB8AC3E}">
        <p14:creationId xmlns:p14="http://schemas.microsoft.com/office/powerpoint/2010/main" val="11362183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3.3.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Lý thuyết ước tính</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03</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9" name="직사각형 8">
            <a:extLst>
              <a:ext uri="{FF2B5EF4-FFF2-40B4-BE49-F238E27FC236}">
                <a16:creationId xmlns:a16="http://schemas.microsoft.com/office/drawing/2014/main" id="{01B2AE9F-367B-471B-AEDF-90403906704D}"/>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sz="1400" dirty="0">
                <a:solidFill>
                  <a:schemeClr val="tx1">
                    <a:lumMod val="85000"/>
                    <a:lumOff val="15000"/>
                  </a:schemeClr>
                </a:solidFill>
                <a:latin typeface="Arial" panose="020B0503030303020204" pitchFamily="34" charset="0"/>
                <a:ea typeface="SamsungOne-400" panose="020B0503030303020204" pitchFamily="34" charset="0"/>
              </a:rPr>
              <a:t>Khoảng tin cậy của số trung bình:</a:t>
            </a:r>
          </a:p>
        </p:txBody>
      </p:sp>
      <p:grpSp>
        <p:nvGrpSpPr>
          <p:cNvPr id="2" name="그룹 1">
            <a:extLst>
              <a:ext uri="{FF2B5EF4-FFF2-40B4-BE49-F238E27FC236}">
                <a16:creationId xmlns:a16="http://schemas.microsoft.com/office/drawing/2014/main" id="{F3CF9968-8598-43AA-B709-4880C344CA31}"/>
              </a:ext>
            </a:extLst>
          </p:cNvPr>
          <p:cNvGrpSpPr/>
          <p:nvPr/>
        </p:nvGrpSpPr>
        <p:grpSpPr>
          <a:xfrm>
            <a:off x="1927076" y="1881250"/>
            <a:ext cx="6048672" cy="2051806"/>
            <a:chOff x="1927076" y="1773238"/>
            <a:chExt cx="6048672" cy="2051806"/>
          </a:xfrm>
        </p:grpSpPr>
        <p:sp>
          <p:nvSpPr>
            <p:cNvPr id="7" name="직사각형 6">
              <a:extLst>
                <a:ext uri="{FF2B5EF4-FFF2-40B4-BE49-F238E27FC236}">
                  <a16:creationId xmlns:a16="http://schemas.microsoft.com/office/drawing/2014/main" id="{9825B728-FB6C-4A95-8663-FED6273424F4}"/>
                </a:ext>
              </a:extLst>
            </p:cNvPr>
            <p:cNvSpPr/>
            <p:nvPr/>
          </p:nvSpPr>
          <p:spPr>
            <a:xfrm>
              <a:off x="1927076" y="1773238"/>
              <a:ext cx="6048672" cy="20518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sp>
          <p:nvSpPr>
            <p:cNvPr id="14" name="TextBox 13">
              <a:extLst>
                <a:ext uri="{FF2B5EF4-FFF2-40B4-BE49-F238E27FC236}">
                  <a16:creationId xmlns:a16="http://schemas.microsoft.com/office/drawing/2014/main" id="{E391C903-658B-4172-B3B0-4DCDFAC81E12}"/>
                </a:ext>
              </a:extLst>
            </p:cNvPr>
            <p:cNvSpPr txBox="1"/>
            <p:nvPr/>
          </p:nvSpPr>
          <p:spPr>
            <a:xfrm>
              <a:off x="2168524" y="2029699"/>
              <a:ext cx="5565776" cy="1538883"/>
            </a:xfrm>
            <a:prstGeom prst="rect">
              <a:avLst/>
            </a:prstGeom>
            <a:noFill/>
          </p:spPr>
          <p:txBody>
            <a:bodyPr wrap="square" lIns="0" tIns="0" rIns="0" bIns="0" rtlCol="0">
              <a:spAutoFit/>
              <a:scene3d>
                <a:camera prst="orthographicFront"/>
                <a:lightRig rig="threePt" dir="t"/>
              </a:scene3d>
              <a:sp3d>
                <a:bevelT w="0" h="6350"/>
              </a:sp3d>
            </a:bodyPr>
            <a:lstStyle/>
            <a:p>
              <a:pPr algn="ctr"/>
              <a:r>
                <a:rPr lang="en-US" sz="20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99% </a:t>
              </a:r>
              <a:r>
                <a:rPr lang="en-US" sz="20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Khoảng</a:t>
              </a:r>
              <a:r>
                <a:rPr lang="en-US" sz="20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tin </a:t>
              </a:r>
              <a:r>
                <a:rPr lang="en-US" sz="20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cậy</a:t>
              </a:r>
              <a:r>
                <a:rPr lang="en-US" sz="20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p>
            <a:p>
              <a:pPr algn="ctr"/>
              <a:endParaRPr lang="en-US" sz="20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a:p>
              <a:pPr algn="ctr"/>
              <a:r>
                <a:rPr lang="en-US" sz="20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95% </a:t>
              </a:r>
              <a:r>
                <a:rPr lang="en-US" sz="20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Khoảng</a:t>
              </a:r>
              <a:r>
                <a:rPr lang="en-US" sz="20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tin </a:t>
              </a:r>
              <a:r>
                <a:rPr lang="en-US" sz="20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cậy</a:t>
              </a:r>
              <a:r>
                <a:rPr lang="en-US" sz="20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p>
            <a:p>
              <a:pPr algn="ctr"/>
              <a:endParaRPr lang="en-US" sz="20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a:p>
              <a:pPr algn="ctr"/>
              <a:r>
                <a:rPr lang="en-US" sz="20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   90% </a:t>
              </a:r>
              <a:r>
                <a:rPr lang="en-US" sz="20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Khoảng</a:t>
              </a:r>
              <a:r>
                <a:rPr lang="en-US" sz="20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tin </a:t>
              </a:r>
              <a:r>
                <a:rPr lang="en-US" sz="20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cậy</a:t>
              </a:r>
              <a:r>
                <a:rPr lang="en-US" sz="20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p>
          </p:txBody>
        </p:sp>
      </p:grpSp>
    </p:spTree>
    <p:extLst>
      <p:ext uri="{BB962C8B-B14F-4D97-AF65-F5344CB8AC3E}">
        <p14:creationId xmlns:p14="http://schemas.microsoft.com/office/powerpoint/2010/main" val="327332880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3.3.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Lý thuyết ước tính</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03</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13" name="직사각형 12">
            <a:extLst>
              <a:ext uri="{FF2B5EF4-FFF2-40B4-BE49-F238E27FC236}">
                <a16:creationId xmlns:a16="http://schemas.microsoft.com/office/drawing/2014/main" id="{BBE0C945-2113-49CD-804E-C7F28A087D85}"/>
              </a:ext>
            </a:extLst>
          </p:cNvPr>
          <p:cNvSpPr/>
          <p:nvPr/>
        </p:nvSpPr>
        <p:spPr>
          <a:xfrm>
            <a:off x="67507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Hãy nhớ rằng các giới hạn của khoảng tin cậy được cho bởi:</a:t>
            </a:r>
          </a:p>
        </p:txBody>
      </p:sp>
      <mc:AlternateContent xmlns:mc="http://schemas.openxmlformats.org/markup-compatibility/2006" xmlns:a14="http://schemas.microsoft.com/office/drawing/2010/main">
        <mc:Choice Requires="a14">
          <p:sp>
            <p:nvSpPr>
              <p:cNvPr id="14" name="내용 개체 틀 2">
                <a:extLst>
                  <a:ext uri="{FF2B5EF4-FFF2-40B4-BE49-F238E27FC236}">
                    <a16:creationId xmlns:a16="http://schemas.microsoft.com/office/drawing/2014/main" id="{956BACD1-FF4C-4AAB-A1D3-E28AFC32D476}"/>
                  </a:ext>
                </a:extLst>
              </p:cNvPr>
              <p:cNvSpPr txBox="1">
                <a:spLocks/>
              </p:cNvSpPr>
              <p:nvPr/>
            </p:nvSpPr>
            <p:spPr>
              <a:xfrm>
                <a:off x="3295228" y="2102887"/>
                <a:ext cx="3312368" cy="744459"/>
              </a:xfrm>
              <a:prstGeom prst="rect">
                <a:avLst/>
              </a:prstGeom>
              <a:solidFill>
                <a:srgbClr val="F2F2F2"/>
              </a:solidFill>
            </p:spPr>
            <p:txBody>
              <a:bodyPr anchor="t"/>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14:m>
                  <m:oMath xmlns:m="http://schemas.openxmlformats.org/officeDocument/2006/math">
                    <m:acc>
                      <m:accPr>
                        <m:chr m:val="̅"/>
                        <m:ctrlPr>
                          <a:rPr lang="en-US" altLang="ko-KR" sz="1600" i="1" smtClean="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acc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𝑋</m:t>
                        </m:r>
                      </m:e>
                    </m:acc>
                    <m:r>
                      <a:rPr lang="en-US" altLang="ko-KR" sz="16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m:t>
                    </m:r>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𝑧</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1−</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𝛼</m:t>
                            </m:r>
                          </m:num>
                          <m:den>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den>
                        </m:f>
                      </m:sub>
                    </m:sSub>
                    <m: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fPr>
                      <m:num>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rPr>
                          <m:t>𝜎</m:t>
                        </m:r>
                      </m:num>
                      <m:den>
                        <m:rad>
                          <m:radPr>
                            <m:degHide m:val="on"/>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radPr>
                          <m:deg/>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𝑛</m:t>
                            </m:r>
                          </m:e>
                        </m:rad>
                      </m:den>
                    </m:f>
                  </m:oMath>
                </a14:m>
                <a:r>
                  <a:rPr lang="en-US" altLang="ko-KR" sz="16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600" dirty="0">
                    <a:solidFill>
                      <a:srgbClr val="FF0000"/>
                    </a:solidFill>
                    <a:latin typeface="SamsungOne-400" panose="020B0503030303020204" pitchFamily="34" charset="0"/>
                    <a:ea typeface="SamsungOne-400" panose="020B0503030303020204" pitchFamily="34" charset="0"/>
                    <a:cs typeface="Times New Roman" panose="02020603050405020304" pitchFamily="18" charset="0"/>
                  </a:rPr>
                  <a:t>or</a:t>
                </a:r>
                <a:r>
                  <a:rPr lang="en-US" altLang="ko-KR" sz="16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14:m>
                  <m:oMath xmlns:m="http://schemas.openxmlformats.org/officeDocument/2006/math">
                    <m:acc>
                      <m:accPr>
                        <m: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acc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𝑋</m:t>
                        </m:r>
                      </m:e>
                    </m:acc>
                    <m:r>
                      <a:rPr lang="en-US" altLang="ko-KR" sz="16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m:t>
                    </m:r>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𝑡</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1−</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𝛼</m:t>
                            </m:r>
                          </m:num>
                          <m:den>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den>
                        </m:f>
                      </m:sub>
                    </m:sSub>
                    <m:r>
                      <a:rPr lang="en-US" altLang="ko-KR" sz="16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𝑠</m:t>
                        </m:r>
                      </m:num>
                      <m:den>
                        <m:rad>
                          <m:radPr>
                            <m:degHide m:val="on"/>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radPr>
                          <m:deg/>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𝑛</m:t>
                            </m:r>
                          </m:e>
                        </m:rad>
                      </m:den>
                    </m:f>
                  </m:oMath>
                </a14:m>
                <a:endParaRPr lang="en-US" altLang="ko-KR" sz="16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endParaRPr>
              </a:p>
            </p:txBody>
          </p:sp>
        </mc:Choice>
        <mc:Fallback xmlns="">
          <p:sp>
            <p:nvSpPr>
              <p:cNvPr id="14" name="내용 개체 틀 2">
                <a:extLst>
                  <a:ext uri="{FF2B5EF4-FFF2-40B4-BE49-F238E27FC236}">
                    <a16:creationId xmlns:a16="http://schemas.microsoft.com/office/drawing/2014/main" id="{956BACD1-FF4C-4AAB-A1D3-E28AFC32D476}"/>
                  </a:ext>
                </a:extLst>
              </p:cNvPr>
              <p:cNvSpPr txBox="1">
                <a:spLocks noRot="1" noChangeAspect="1" noMove="1" noResize="1" noEditPoints="1" noAdjustHandles="1" noChangeArrowheads="1" noChangeShapeType="1" noTextEdit="1"/>
              </p:cNvSpPr>
              <p:nvPr/>
            </p:nvSpPr>
            <p:spPr>
              <a:xfrm>
                <a:off x="3295228" y="2102887"/>
                <a:ext cx="3312368" cy="744459"/>
              </a:xfrm>
              <a:prstGeom prst="rect">
                <a:avLst/>
              </a:prstGeom>
              <a:blipFill>
                <a:blip r:embed="rId3"/>
                <a:stretch>
                  <a:fillRect/>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EDD0097F-1CB8-4C41-8A62-297FB0C922DC}"/>
              </a:ext>
            </a:extLst>
          </p:cNvPr>
          <p:cNvSpPr/>
          <p:nvPr/>
        </p:nvSpPr>
        <p:spPr>
          <a:xfrm>
            <a:off x="675071" y="2995106"/>
            <a:ext cx="8632825" cy="9661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Nhỏ hơn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𝜎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hoặc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𝑠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hẹp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khoảng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tin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cậy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a:solidFill>
                  <a:srgbClr val="FF0000"/>
                </a:solidFill>
                <a:latin typeface="Times New Roman" panose="02020603050405020304" pitchFamily="18" charset="0"/>
                <a:ea typeface="Noto Sans CJK KR Regular" panose="020B0500000000000000" pitchFamily="34" charset="-127"/>
                <a:cs typeface="Times New Roman" panose="02020603050405020304" pitchFamily="18" charset="0"/>
                <a:sym typeface="Symbol" panose="05050102010706020507" pitchFamily="18" charset="2"/>
              </a:rPr>
              <a:t></a:t>
            </a:r>
            <a:r>
              <a:rPr lang="en-US" altLang="ko-KR" sz="1400" dirty="0">
                <a:solidFill>
                  <a:srgbClr val="FF0000"/>
                </a:solidFill>
                <a:latin typeface="Times New Roman" panose="02020603050405020304" pitchFamily="18" charset="0"/>
                <a:ea typeface="Noto Sans CJK KR Regular" panose="020B0500000000000000" pitchFamily="34" charset="-127"/>
                <a:cs typeface="Times New Roman" panose="02020603050405020304" pitchFamily="18" charset="0"/>
                <a:sym typeface="Symbol" panose="05050102010706020507" pitchFamily="18" charset="2"/>
              </a:rPr>
              <a:t> </a:t>
            </a:r>
            <a:r>
              <a:rPr lang="en-US" altLang="ko-KR" sz="1300" b="1" dirty="0" err="1">
                <a:solidFill>
                  <a:schemeClr val="tx1">
                    <a:lumMod val="85000"/>
                    <a:lumOff val="15000"/>
                  </a:schemeClr>
                </a:solidFill>
                <a:latin typeface="SamsungOne-400" panose="020B0503030303020204" pitchFamily="34" charset="0"/>
                <a:ea typeface="SamsungOne-400" panose="020B0503030303020204" pitchFamily="34" charset="0"/>
              </a:rPr>
              <a:t>bạn</a:t>
            </a:r>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err="1">
                <a:solidFill>
                  <a:schemeClr val="tx1">
                    <a:lumMod val="85000"/>
                    <a:lumOff val="15000"/>
                  </a:schemeClr>
                </a:solidFill>
                <a:latin typeface="SamsungOne-400" panose="020B0503030303020204" pitchFamily="34" charset="0"/>
                <a:ea typeface="SamsungOne-400" panose="020B0503030303020204" pitchFamily="34" charset="0"/>
              </a:rPr>
              <a:t>không</a:t>
            </a:r>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err="1">
                <a:solidFill>
                  <a:schemeClr val="tx1">
                    <a:lumMod val="85000"/>
                    <a:lumOff val="15000"/>
                  </a:schemeClr>
                </a:solidFill>
                <a:latin typeface="SamsungOne-400" panose="020B0503030303020204" pitchFamily="34" charset="0"/>
                <a:ea typeface="SamsungOne-400" panose="020B0503030303020204" pitchFamily="34" charset="0"/>
              </a:rPr>
              <a:t>thể</a:t>
            </a:r>
            <a:r>
              <a:rPr lang="vi-VN" altLang="ko-KR" sz="13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kiểm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soát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việc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này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Kích thước mẫu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𝑛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lớn hơn có thể thu hẹp khoảng tin cậy </a:t>
            </a:r>
            <a:r>
              <a:rPr lang="en-US" altLang="ko-KR" sz="1300" dirty="0">
                <a:solidFill>
                  <a:srgbClr val="FF0000"/>
                </a:solidFill>
                <a:latin typeface="Times New Roman" panose="02020603050405020304" pitchFamily="18" charset="0"/>
                <a:ea typeface="Noto Sans CJK KR Regular" panose="020B0500000000000000" pitchFamily="34" charset="-127"/>
                <a:cs typeface="Times New Roman" panose="02020603050405020304" pitchFamily="18" charset="0"/>
                <a:sym typeface="Symbol" panose="05050102010706020507" pitchFamily="18" charset="2"/>
              </a:rPr>
              <a:t></a:t>
            </a:r>
            <a:r>
              <a:rPr lang="en-US" altLang="ko-KR" sz="1200" dirty="0">
                <a:solidFill>
                  <a:srgbClr val="FF0000"/>
                </a:solidFill>
                <a:latin typeface="Times New Roman" panose="02020603050405020304" pitchFamily="18" charset="0"/>
                <a:ea typeface="Noto Sans CJK KR Regular" panose="020B0500000000000000" pitchFamily="34" charset="-127"/>
                <a:cs typeface="Times New Roman" panose="02020603050405020304" pitchFamily="18" charset="0"/>
                <a:sym typeface="Symbol" panose="05050102010706020507" pitchFamily="18" charset="2"/>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về</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nguyên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tắc</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err="1">
                <a:solidFill>
                  <a:schemeClr val="tx1">
                    <a:lumMod val="85000"/>
                    <a:lumOff val="15000"/>
                  </a:schemeClr>
                </a:solidFill>
                <a:latin typeface="SamsungOne-400" panose="020B0503030303020204" pitchFamily="34" charset="0"/>
                <a:ea typeface="SamsungOne-400" panose="020B0503030303020204" pitchFamily="34" charset="0"/>
              </a:rPr>
              <a:t>bạn</a:t>
            </a:r>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err="1">
                <a:solidFill>
                  <a:schemeClr val="tx1">
                    <a:lumMod val="85000"/>
                    <a:lumOff val="15000"/>
                  </a:schemeClr>
                </a:solidFill>
                <a:latin typeface="SamsungOne-400" panose="020B0503030303020204" pitchFamily="34" charset="0"/>
                <a:ea typeface="SamsungOne-400" panose="020B0503030303020204" pitchFamily="34" charset="0"/>
              </a:rPr>
              <a:t>thể</a:t>
            </a:r>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kiểm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soát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việc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này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Nếu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𝑊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bằng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nửa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rộng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mục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tiêu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khoảng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tin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cậy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áp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thức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sp>
        <p:nvSpPr>
          <p:cNvPr id="16" name="직사각형 15">
            <a:extLst>
              <a:ext uri="{FF2B5EF4-FFF2-40B4-BE49-F238E27FC236}">
                <a16:creationId xmlns:a16="http://schemas.microsoft.com/office/drawing/2014/main" id="{46C1354C-10CE-4934-A674-D64691CF2D3B}"/>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Làm cách nào để thu hẹp khoảng tin cậy của số trung bình trong khi vẫn giữ được độ tin cậy cao?</a:t>
            </a:r>
          </a:p>
        </p:txBody>
      </p:sp>
      <mc:AlternateContent xmlns:mc="http://schemas.openxmlformats.org/markup-compatibility/2006" xmlns:a14="http://schemas.microsoft.com/office/drawing/2010/main">
        <mc:Choice Requires="a14">
          <p:sp>
            <p:nvSpPr>
              <p:cNvPr id="10" name="내용 개체 틀 2">
                <a:extLst>
                  <a:ext uri="{FF2B5EF4-FFF2-40B4-BE49-F238E27FC236}">
                    <a16:creationId xmlns:a16="http://schemas.microsoft.com/office/drawing/2014/main" id="{EC11A2B7-5BEB-4EC1-94E5-9C23E36B10F9}"/>
                  </a:ext>
                </a:extLst>
              </p:cNvPr>
              <p:cNvSpPr txBox="1">
                <a:spLocks/>
              </p:cNvSpPr>
              <p:nvPr/>
            </p:nvSpPr>
            <p:spPr>
              <a:xfrm>
                <a:off x="3295228" y="4041068"/>
                <a:ext cx="3312368" cy="744459"/>
              </a:xfrm>
              <a:prstGeom prst="rect">
                <a:avLst/>
              </a:prstGeom>
              <a:solidFill>
                <a:srgbClr val="F2F2F2"/>
              </a:solidFill>
            </p:spPr>
            <p:txBody>
              <a:bodyPr anchor="t"/>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14:m>
                  <m:oMath xmlns:m="http://schemas.openxmlformats.org/officeDocument/2006/math">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𝑧</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1−</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𝛼</m:t>
                            </m:r>
                          </m:num>
                          <m:den>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den>
                        </m:f>
                      </m:sub>
                    </m:s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fPr>
                      <m:num>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rPr>
                          <m:t>𝜎</m:t>
                        </m:r>
                      </m:num>
                      <m:den>
                        <m:rad>
                          <m:radPr>
                            <m:degHide m:val="on"/>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radPr>
                          <m:deg/>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𝑛</m:t>
                            </m:r>
                          </m:e>
                        </m:rad>
                      </m:den>
                    </m:f>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𝑊</m:t>
                    </m:r>
                  </m:oMath>
                </a14:m>
                <a:r>
                  <a:rPr lang="en-US" altLang="ko-KR" sz="16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   </a:t>
                </a:r>
                <a:r>
                  <a:rPr lang="en-US" altLang="ko-KR" sz="1600" dirty="0">
                    <a:solidFill>
                      <a:srgbClr val="FF0000"/>
                    </a:solidFill>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a:t>
                </a:r>
                <a:r>
                  <a:rPr lang="en-US" altLang="ko-KR" sz="16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    </a:t>
                </a:r>
                <a14:m>
                  <m:oMath xmlns:m="http://schemas.openxmlformats.org/officeDocument/2006/math">
                    <m:r>
                      <a:rPr lang="en-US" altLang="ko-KR" sz="1600" b="1"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𝒏</m:t>
                    </m:r>
                    <m:r>
                      <a:rPr lang="en-US" altLang="ko-KR" sz="1600" b="1"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sSup>
                      <m:sSupPr>
                        <m:ctrlPr>
                          <a:rPr lang="en-US" altLang="ko-KR" sz="1600" b="1"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pPr>
                      <m:e>
                        <m:d>
                          <m:dPr>
                            <m:begChr m:val="["/>
                            <m:endChr m:val="]"/>
                            <m:ctrlPr>
                              <a:rPr lang="en-US" altLang="ko-KR" sz="1600" b="1"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dPr>
                          <m:e>
                            <m:f>
                              <m:fPr>
                                <m:ctrlPr>
                                  <a:rPr lang="en-US" altLang="ko-KR" sz="1600" b="1"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sSub>
                                  <m:sSubPr>
                                    <m:ctrlPr>
                                      <a:rPr lang="en-US" altLang="ko-KR" sz="1600" b="1"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600" b="1" i="1">
                                        <a:solidFill>
                                          <a:schemeClr val="tx1">
                                            <a:lumMod val="85000"/>
                                            <a:lumOff val="15000"/>
                                          </a:schemeClr>
                                        </a:solidFill>
                                        <a:latin typeface="Cambria Math" panose="02040503050406030204" pitchFamily="18" charset="0"/>
                                        <a:cs typeface="Times New Roman" panose="02020603050405020304" pitchFamily="18" charset="0"/>
                                      </a:rPr>
                                      <m:t>𝒛</m:t>
                                    </m:r>
                                  </m:e>
                                  <m:sub>
                                    <m:r>
                                      <a:rPr lang="en-US" altLang="ko-KR" sz="1600" b="1" i="1">
                                        <a:solidFill>
                                          <a:schemeClr val="tx1">
                                            <a:lumMod val="85000"/>
                                            <a:lumOff val="15000"/>
                                          </a:schemeClr>
                                        </a:solidFill>
                                        <a:latin typeface="Cambria Math" panose="02040503050406030204" pitchFamily="18" charset="0"/>
                                        <a:cs typeface="Times New Roman" panose="02020603050405020304" pitchFamily="18" charset="0"/>
                                      </a:rPr>
                                      <m:t>𝟏</m:t>
                                    </m:r>
                                    <m:r>
                                      <a:rPr lang="en-US" altLang="ko-KR" sz="1600" b="1" i="1">
                                        <a:solidFill>
                                          <a:schemeClr val="tx1">
                                            <a:lumMod val="85000"/>
                                            <a:lumOff val="15000"/>
                                          </a:schemeClr>
                                        </a:solidFill>
                                        <a:latin typeface="Cambria Math" panose="02040503050406030204" pitchFamily="18" charset="0"/>
                                        <a:cs typeface="Times New Roman" panose="02020603050405020304" pitchFamily="18" charset="0"/>
                                      </a:rPr>
                                      <m:t>−</m:t>
                                    </m:r>
                                    <m:r>
                                      <a:rPr lang="ko-KR" altLang="en-US" sz="1600" b="1" i="1">
                                        <a:solidFill>
                                          <a:schemeClr val="tx1">
                                            <a:lumMod val="85000"/>
                                            <a:lumOff val="15000"/>
                                          </a:schemeClr>
                                        </a:solidFill>
                                        <a:latin typeface="Cambria Math" panose="02040503050406030204" pitchFamily="18" charset="0"/>
                                        <a:cs typeface="Times New Roman" panose="02020603050405020304" pitchFamily="18" charset="0"/>
                                      </a:rPr>
                                      <m:t>𝜶</m:t>
                                    </m:r>
                                    <m:r>
                                      <a:rPr lang="en-US" altLang="ko-KR" sz="1600" b="1"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b="1" i="1">
                                        <a:solidFill>
                                          <a:schemeClr val="tx1">
                                            <a:lumMod val="85000"/>
                                            <a:lumOff val="15000"/>
                                          </a:schemeClr>
                                        </a:solidFill>
                                        <a:latin typeface="Cambria Math" panose="02040503050406030204" pitchFamily="18" charset="0"/>
                                        <a:cs typeface="Times New Roman" panose="02020603050405020304" pitchFamily="18" charset="0"/>
                                      </a:rPr>
                                      <m:t>𝟐</m:t>
                                    </m:r>
                                  </m:sub>
                                </m:sSub>
                                <m:r>
                                  <a:rPr lang="en-US" altLang="ko-KR" sz="1600" b="1"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
                                  <a:rPr lang="ko-KR" altLang="en-US" sz="1600" b="1"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𝝈</m:t>
                                </m:r>
                              </m:num>
                              <m:den>
                                <m:r>
                                  <a:rPr lang="en-US" altLang="ko-KR" sz="1600" b="1"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𝑾</m:t>
                                </m:r>
                              </m:den>
                            </m:f>
                          </m:e>
                        </m:d>
                      </m:e>
                      <m:sup>
                        <m:r>
                          <a:rPr lang="en-US" altLang="ko-KR" sz="1600" b="1"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𝟐</m:t>
                        </m:r>
                      </m:sup>
                    </m:sSup>
                  </m:oMath>
                </a14:m>
                <a:endParaRPr lang="en-US" altLang="ko-KR" sz="16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endParaRPr>
              </a:p>
            </p:txBody>
          </p:sp>
        </mc:Choice>
        <mc:Fallback xmlns="">
          <p:sp>
            <p:nvSpPr>
              <p:cNvPr id="10" name="내용 개체 틀 2">
                <a:extLst>
                  <a:ext uri="{FF2B5EF4-FFF2-40B4-BE49-F238E27FC236}">
                    <a16:creationId xmlns:a16="http://schemas.microsoft.com/office/drawing/2014/main" id="{EC11A2B7-5BEB-4EC1-94E5-9C23E36B10F9}"/>
                  </a:ext>
                </a:extLst>
              </p:cNvPr>
              <p:cNvSpPr txBox="1">
                <a:spLocks noRot="1" noChangeAspect="1" noMove="1" noResize="1" noEditPoints="1" noAdjustHandles="1" noChangeArrowheads="1" noChangeShapeType="1" noTextEdit="1"/>
              </p:cNvSpPr>
              <p:nvPr/>
            </p:nvSpPr>
            <p:spPr>
              <a:xfrm>
                <a:off x="3295228" y="4041068"/>
                <a:ext cx="3312368" cy="744459"/>
              </a:xfrm>
              <a:prstGeom prst="rect">
                <a:avLst/>
              </a:prstGeom>
              <a:blipFill>
                <a:blip r:embed="rId5"/>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8461670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Bài tập </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Coding #0204</a:t>
            </a:r>
          </a:p>
        </p:txBody>
      </p:sp>
      <p:grpSp>
        <p:nvGrpSpPr>
          <p:cNvPr id="11" name="그룹 10">
            <a:extLst>
              <a:ext uri="{FF2B5EF4-FFF2-40B4-BE49-F238E27FC236}">
                <a16:creationId xmlns:a16="http://schemas.microsoft.com/office/drawing/2014/main" id="{A2A7775F-AE07-4A60-B96A-7B00D8607BDB}"/>
              </a:ext>
            </a:extLst>
          </p:cNvPr>
          <p:cNvGrpSpPr/>
          <p:nvPr/>
        </p:nvGrpSpPr>
        <p:grpSpPr>
          <a:xfrm>
            <a:off x="558798" y="2060849"/>
            <a:ext cx="8797129" cy="3960439"/>
            <a:chOff x="558798" y="2060849"/>
            <a:chExt cx="8797129" cy="3960439"/>
          </a:xfrm>
        </p:grpSpPr>
        <p:sp>
          <p:nvSpPr>
            <p:cNvPr id="12" name="직사각형 11">
              <a:extLst>
                <a:ext uri="{FF2B5EF4-FFF2-40B4-BE49-F238E27FC236}">
                  <a16:creationId xmlns:a16="http://schemas.microsoft.com/office/drawing/2014/main" id="{0E2B63F1-717C-45E5-9484-DF4505693008}"/>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5" name="그룹 14">
              <a:extLst>
                <a:ext uri="{FF2B5EF4-FFF2-40B4-BE49-F238E27FC236}">
                  <a16:creationId xmlns:a16="http://schemas.microsoft.com/office/drawing/2014/main" id="{AC1F47E5-59C0-4468-B93D-A8F7F0C32C93}"/>
                </a:ext>
              </a:extLst>
            </p:cNvPr>
            <p:cNvGrpSpPr/>
            <p:nvPr/>
          </p:nvGrpSpPr>
          <p:grpSpPr>
            <a:xfrm>
              <a:off x="558798" y="3945816"/>
              <a:ext cx="8797129" cy="576572"/>
              <a:chOff x="4778069" y="4391025"/>
              <a:chExt cx="2349160" cy="431802"/>
            </a:xfrm>
          </p:grpSpPr>
          <p:sp>
            <p:nvSpPr>
              <p:cNvPr id="18" name="직사각형 17">
                <a:extLst>
                  <a:ext uri="{FF2B5EF4-FFF2-40B4-BE49-F238E27FC236}">
                    <a16:creationId xmlns:a16="http://schemas.microsoft.com/office/drawing/2014/main" id="{3C6A9AF5-127F-406D-B69A-2777F03F88E5}"/>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21" name="직사각형 133">
                <a:extLst>
                  <a:ext uri="{FF2B5EF4-FFF2-40B4-BE49-F238E27FC236}">
                    <a16:creationId xmlns:a16="http://schemas.microsoft.com/office/drawing/2014/main" id="{21A3736B-043B-48A0-AE25-A04C3CBB178F}"/>
                  </a:ext>
                </a:extLst>
              </p:cNvPr>
              <p:cNvSpPr/>
              <p:nvPr/>
            </p:nvSpPr>
            <p:spPr>
              <a:xfrm>
                <a:off x="4852511" y="4528465"/>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vi-VN" altLang="ko-KR"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Làm theo các bước thực hành trong tệp </a:t>
                </a:r>
                <a:r>
                  <a:rPr lang="en-US" altLang="ko-KR"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'ex_0204.ipynb’.</a:t>
                </a:r>
              </a:p>
            </p:txBody>
          </p:sp>
        </p:grpSp>
        <p:pic>
          <p:nvPicPr>
            <p:cNvPr id="16" name="그림 15" descr="텍스트, 클립아트이(가) 표시된 사진&#10;&#10;자동 생성된 설명">
              <a:extLst>
                <a:ext uri="{FF2B5EF4-FFF2-40B4-BE49-F238E27FC236}">
                  <a16:creationId xmlns:a16="http://schemas.microsoft.com/office/drawing/2014/main" id="{70D03265-398A-4B21-9492-31D700046C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3" name="그룹 1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3.3.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Lý thuyết ước tính</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03</a:t>
              </a:r>
            </a:p>
          </p:txBody>
        </p:sp>
      </p:grpSp>
    </p:spTree>
    <p:extLst>
      <p:ext uri="{BB962C8B-B14F-4D97-AF65-F5344CB8AC3E}">
        <p14:creationId xmlns:p14="http://schemas.microsoft.com/office/powerpoint/2010/main" val="372959207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Bài tập </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Coding #0205</a:t>
            </a:r>
          </a:p>
        </p:txBody>
      </p:sp>
      <p:grpSp>
        <p:nvGrpSpPr>
          <p:cNvPr id="11" name="그룹 10">
            <a:extLst>
              <a:ext uri="{FF2B5EF4-FFF2-40B4-BE49-F238E27FC236}">
                <a16:creationId xmlns:a16="http://schemas.microsoft.com/office/drawing/2014/main" id="{A2A7775F-AE07-4A60-B96A-7B00D8607BDB}"/>
              </a:ext>
            </a:extLst>
          </p:cNvPr>
          <p:cNvGrpSpPr/>
          <p:nvPr/>
        </p:nvGrpSpPr>
        <p:grpSpPr>
          <a:xfrm>
            <a:off x="558798" y="2060849"/>
            <a:ext cx="8797129" cy="3960439"/>
            <a:chOff x="558798" y="2060849"/>
            <a:chExt cx="8797129" cy="3960439"/>
          </a:xfrm>
        </p:grpSpPr>
        <p:sp>
          <p:nvSpPr>
            <p:cNvPr id="12" name="직사각형 11">
              <a:extLst>
                <a:ext uri="{FF2B5EF4-FFF2-40B4-BE49-F238E27FC236}">
                  <a16:creationId xmlns:a16="http://schemas.microsoft.com/office/drawing/2014/main" id="{0E2B63F1-717C-45E5-9484-DF4505693008}"/>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5" name="그룹 14">
              <a:extLst>
                <a:ext uri="{FF2B5EF4-FFF2-40B4-BE49-F238E27FC236}">
                  <a16:creationId xmlns:a16="http://schemas.microsoft.com/office/drawing/2014/main" id="{AC1F47E5-59C0-4468-B93D-A8F7F0C32C93}"/>
                </a:ext>
              </a:extLst>
            </p:cNvPr>
            <p:cNvGrpSpPr/>
            <p:nvPr/>
          </p:nvGrpSpPr>
          <p:grpSpPr>
            <a:xfrm>
              <a:off x="558798" y="3945816"/>
              <a:ext cx="8797129" cy="576572"/>
              <a:chOff x="4778069" y="4391025"/>
              <a:chExt cx="2349160" cy="431802"/>
            </a:xfrm>
          </p:grpSpPr>
          <p:sp>
            <p:nvSpPr>
              <p:cNvPr id="18" name="직사각형 17">
                <a:extLst>
                  <a:ext uri="{FF2B5EF4-FFF2-40B4-BE49-F238E27FC236}">
                    <a16:creationId xmlns:a16="http://schemas.microsoft.com/office/drawing/2014/main" id="{3C6A9AF5-127F-406D-B69A-2777F03F88E5}"/>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21" name="직사각형 133">
                <a:extLst>
                  <a:ext uri="{FF2B5EF4-FFF2-40B4-BE49-F238E27FC236}">
                    <a16:creationId xmlns:a16="http://schemas.microsoft.com/office/drawing/2014/main" id="{21A3736B-043B-48A0-AE25-A04C3CBB178F}"/>
                  </a:ext>
                </a:extLst>
              </p:cNvPr>
              <p:cNvSpPr/>
              <p:nvPr/>
            </p:nvSpPr>
            <p:spPr>
              <a:xfrm>
                <a:off x="4852511" y="4528465"/>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vi-VN" altLang="ko-KR"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Làm theo các bước thực hành trong tệp </a:t>
                </a:r>
                <a:r>
                  <a:rPr lang="en-US" altLang="ko-KR"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'ex_0205.ipynb’.</a:t>
                </a:r>
              </a:p>
            </p:txBody>
          </p:sp>
        </p:grpSp>
        <p:pic>
          <p:nvPicPr>
            <p:cNvPr id="16" name="그림 15" descr="텍스트, 클립아트이(가) 표시된 사진&#10;&#10;자동 생성된 설명">
              <a:extLst>
                <a:ext uri="{FF2B5EF4-FFF2-40B4-BE49-F238E27FC236}">
                  <a16:creationId xmlns:a16="http://schemas.microsoft.com/office/drawing/2014/main" id="{70D03265-398A-4B21-9492-31D700046C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3" name="그룹 1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3.3.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Lý thuyết ước tính</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03</a:t>
              </a:r>
            </a:p>
          </p:txBody>
        </p:sp>
      </p:grpSp>
    </p:spTree>
    <p:extLst>
      <p:ext uri="{BB962C8B-B14F-4D97-AF65-F5344CB8AC3E}">
        <p14:creationId xmlns:p14="http://schemas.microsoft.com/office/powerpoint/2010/main" val="253155534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3.3.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Lý thuyết ước tính</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03</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Ước lượng khoảng của Hệ số tương quan </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
        <p:nvSpPr>
          <p:cNvPr id="14" name="직사각형 13">
            <a:extLst>
              <a:ext uri="{FF2B5EF4-FFF2-40B4-BE49-F238E27FC236}">
                <a16:creationId xmlns:a16="http://schemas.microsoft.com/office/drawing/2014/main" id="{7F50618B-67C1-47F3-B30A-A05684913EDD}"/>
              </a:ext>
            </a:extLst>
          </p:cNvPr>
          <p:cNvSpPr/>
          <p:nvPr/>
        </p:nvSpPr>
        <p:spPr>
          <a:xfrm>
            <a:off x="675071" y="2219443"/>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Có nhiều kiểu hệ số tương quan khác nhau: Pearson, Spearman, Kendall, v.v.</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Spearman và Kendall được gọi là “hệ số tương quan xếp hạng”.</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Hãy tập trung vào “kiểu thông thường” đó là hệ số tương quan Pearson. </a:t>
            </a:r>
          </a:p>
        </p:txBody>
      </p:sp>
      <p:sp>
        <p:nvSpPr>
          <p:cNvPr id="10" name="직사각형 9">
            <a:extLst>
              <a:ext uri="{FF2B5EF4-FFF2-40B4-BE49-F238E27FC236}">
                <a16:creationId xmlns:a16="http://schemas.microsoft.com/office/drawing/2014/main" id="{0E486817-4061-4F86-B83B-D459C1E60504}"/>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Khoảng tin cậy của hệ số tương quan:</a:t>
            </a:r>
          </a:p>
        </p:txBody>
      </p:sp>
    </p:spTree>
    <p:extLst>
      <p:ext uri="{BB962C8B-B14F-4D97-AF65-F5344CB8AC3E}">
        <p14:creationId xmlns:p14="http://schemas.microsoft.com/office/powerpoint/2010/main" val="118338438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3.3.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Lý thuyết ước tính</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03</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BBE0C945-2113-49CD-804E-C7F28A087D85}"/>
                  </a:ext>
                </a:extLst>
              </p:cNvPr>
              <p:cNvSpPr/>
              <p:nvPr/>
            </p:nvSpPr>
            <p:spPr>
              <a:xfrm>
                <a:off x="675071" y="1700808"/>
                <a:ext cx="8632825" cy="20781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Phân phối của hệ số tương quan mẫu chênh lệch rất lớn so với Phân phối chuẩn.</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Điều này đúng ngay cả với kích thước mẫu đủ lớn vì hệ số quan hệ được giới hạn trong khoảng </a:t>
                </a:r>
                <a14:m>
                  <m:oMath xmlns:m="http://schemas.openxmlformats.org/officeDocument/2006/math">
                    <m:r>
                      <a:rPr lang="en-US" altLang="ko-KR" sz="1400" i="1" dirty="0" smtClean="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[−1,+1]</m:t>
                    </m:r>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giải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quyết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chênh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lệch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này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cần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thực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phép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đổi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Fisher.</a:t>
                </a:r>
              </a:p>
              <a:p>
                <a:pPr marL="177800">
                  <a:spcAft>
                    <a:spcPts val="8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Hệ số tương quan biến đổi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𝑧</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𝑎𝑟𝑐𝑡𝑎𝑛</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ℎ(</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𝑟</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77800">
                  <a:spcAft>
                    <a:spcPts val="8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b) Sai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số</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chuẩn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sau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đổi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sSub>
                      <m:sSubPr>
                        <m:ctrlPr>
                          <a:rPr lang="en-US" altLang="ko-KR"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ko-KR" altLang="en-US"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𝜎</m:t>
                        </m:r>
                      </m:e>
                      <m:sub>
                        <m:r>
                          <a:rPr lang="en-US" altLang="ko-KR"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𝑧</m:t>
                        </m:r>
                      </m:sub>
                    </m:sSub>
                    <m:r>
                      <a:rPr lang="en-US" altLang="ko-KR"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f>
                      <m:fPr>
                        <m:ctrlPr>
                          <a:rPr lang="en-US" altLang="ko-KR"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num>
                      <m:den>
                        <m:rad>
                          <m:radPr>
                            <m:degHide m:val="on"/>
                            <m:ctrlPr>
                              <a:rPr lang="en-US" altLang="ko-KR"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radPr>
                          <m:deg/>
                          <m:e>
                            <m:r>
                              <a:rPr lang="en-US" altLang="ko-KR"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𝑛</m:t>
                            </m:r>
                            <m:r>
                              <a:rPr lang="en-US" altLang="ko-KR"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−3</m:t>
                            </m:r>
                          </m:e>
                        </m:rad>
                      </m:den>
                    </m:f>
                  </m:oMath>
                </a14:m>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77800">
                  <a:spcAft>
                    <a:spcPts val="8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c)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Phép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đổi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nghịch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𝑟</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𝑡𝑎𝑛</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ℎ(</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𝑧</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mc:Choice>
        <mc:Fallback xmlns="">
          <p:sp>
            <p:nvSpPr>
              <p:cNvPr id="13" name="직사각형 12">
                <a:extLst>
                  <a:ext uri="{FF2B5EF4-FFF2-40B4-BE49-F238E27FC236}">
                    <a16:creationId xmlns:a16="http://schemas.microsoft.com/office/drawing/2014/main" id="{BBE0C945-2113-49CD-804E-C7F28A087D85}"/>
                  </a:ext>
                </a:extLst>
              </p:cNvPr>
              <p:cNvSpPr>
                <a:spLocks noRot="1" noChangeAspect="1" noMove="1" noResize="1" noEditPoints="1" noAdjustHandles="1" noChangeArrowheads="1" noChangeShapeType="1" noTextEdit="1"/>
              </p:cNvSpPr>
              <p:nvPr/>
            </p:nvSpPr>
            <p:spPr>
              <a:xfrm>
                <a:off x="675071" y="1700808"/>
                <a:ext cx="8632825" cy="2078115"/>
              </a:xfrm>
              <a:prstGeom prst="rect">
                <a:avLst/>
              </a:prstGeom>
              <a:blipFill>
                <a:blip r:embed="rId3"/>
                <a:stretch>
                  <a:fillRect l="-71"/>
                </a:stretch>
              </a:blipFill>
              <a:ln>
                <a:noFill/>
              </a:ln>
            </p:spPr>
            <p:txBody>
              <a:bodyPr/>
              <a:lstStyle/>
              <a:p>
                <a:r>
                  <a:rPr lang="en-US">
                    <a:noFill/>
                  </a:rPr>
                  <a:t> </a:t>
                </a:r>
              </a:p>
            </p:txBody>
          </p:sp>
        </mc:Fallback>
      </mc:AlternateContent>
      <p:sp>
        <p:nvSpPr>
          <p:cNvPr id="9" name="직사각형 8">
            <a:extLst>
              <a:ext uri="{FF2B5EF4-FFF2-40B4-BE49-F238E27FC236}">
                <a16:creationId xmlns:a16="http://schemas.microsoft.com/office/drawing/2014/main" id="{C01DE81E-1FEF-4760-9CB6-36C5A4A98A8F}"/>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Khoảng tin cậy của hệ số tương quan:</a:t>
            </a:r>
          </a:p>
        </p:txBody>
      </p:sp>
    </p:spTree>
    <p:extLst>
      <p:ext uri="{BB962C8B-B14F-4D97-AF65-F5344CB8AC3E}">
        <p14:creationId xmlns:p14="http://schemas.microsoft.com/office/powerpoint/2010/main" val="214780241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3.3.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Lý thuyết ước tính</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03</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13" name="직사각형 12">
            <a:extLst>
              <a:ext uri="{FF2B5EF4-FFF2-40B4-BE49-F238E27FC236}">
                <a16:creationId xmlns:a16="http://schemas.microsoft.com/office/drawing/2014/main" id="{BBE0C945-2113-49CD-804E-C7F28A087D85}"/>
              </a:ext>
            </a:extLst>
          </p:cNvPr>
          <p:cNvSpPr/>
          <p:nvPr/>
        </p:nvSpPr>
        <p:spPr>
          <a:xfrm>
            <a:off x="67507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tin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cậy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 (1−</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𝛼</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mc:AlternateContent xmlns:mc="http://schemas.openxmlformats.org/markup-compatibility/2006" xmlns:a14="http://schemas.microsoft.com/office/drawing/2010/main">
        <mc:Choice Requires="a14">
          <p:sp>
            <p:nvSpPr>
              <p:cNvPr id="14" name="내용 개체 틀 2">
                <a:extLst>
                  <a:ext uri="{FF2B5EF4-FFF2-40B4-BE49-F238E27FC236}">
                    <a16:creationId xmlns:a16="http://schemas.microsoft.com/office/drawing/2014/main" id="{1B673CBA-EF35-4E8A-A903-3CF6EAC4DFCF}"/>
                  </a:ext>
                </a:extLst>
              </p:cNvPr>
              <p:cNvSpPr txBox="1">
                <a:spLocks/>
              </p:cNvSpPr>
              <p:nvPr/>
            </p:nvSpPr>
            <p:spPr>
              <a:xfrm>
                <a:off x="1999084" y="2063324"/>
                <a:ext cx="5904656" cy="1212740"/>
              </a:xfrm>
              <a:prstGeom prst="rect">
                <a:avLst/>
              </a:prstGeom>
              <a:solidFill>
                <a:srgbClr val="F2F2F2"/>
              </a:solidFill>
            </p:spPr>
            <p:txBody>
              <a:bodyPr anchor="ct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latinLnBrk="0">
                  <a:lnSpc>
                    <a:spcPct val="100000"/>
                  </a:lnSpc>
                  <a:buNone/>
                </a:pPr>
                <a:r>
                  <a:rPr lang="ko-KR" altLang="en-US" sz="1600" dirty="0">
                    <a:solidFill>
                      <a:srgbClr val="1429A0"/>
                    </a:solidFill>
                    <a:latin typeface="SamsungOne-400" panose="020B0503030303020204" pitchFamily="34" charset="0"/>
                    <a:cs typeface="Times New Roman" panose="02020603050405020304" pitchFamily="18" charset="0"/>
                    <a:sym typeface="Symbol" panose="05050102010706020507" pitchFamily="18" charset="2"/>
                  </a:rPr>
                  <a:t> </a:t>
                </a:r>
                <a14:m>
                  <m:oMath xmlns:m="http://schemas.openxmlformats.org/officeDocument/2006/math">
                    <m:r>
                      <a:rPr lang="en-US" altLang="ko-KR" sz="1600" i="1">
                        <a:solidFill>
                          <a:srgbClr val="1429A0"/>
                        </a:solidFill>
                        <a:latin typeface="Cambria Math" panose="02040503050406030204" pitchFamily="18" charset="0"/>
                        <a:cs typeface="Times New Roman" panose="02020603050405020304" pitchFamily="18" charset="0"/>
                        <a:sym typeface="Symbol" panose="05050102010706020507" pitchFamily="18" charset="2"/>
                      </a:rPr>
                      <m:t>𝑡𝑎𝑛h</m:t>
                    </m:r>
                    <m:d>
                      <m:dPr>
                        <m:ctrlPr>
                          <a:rPr lang="en-US" altLang="ko-KR" sz="1600" i="1">
                            <a:solidFill>
                              <a:srgbClr val="1429A0"/>
                            </a:solidFill>
                            <a:latin typeface="Cambria Math" panose="02040503050406030204" pitchFamily="18" charset="0"/>
                            <a:cs typeface="Times New Roman" panose="02020603050405020304" pitchFamily="18" charset="0"/>
                            <a:sym typeface="Symbol" panose="05050102010706020507" pitchFamily="18" charset="2"/>
                          </a:rPr>
                        </m:ctrlPr>
                      </m:dPr>
                      <m:e>
                        <m:r>
                          <a:rPr lang="en-US" altLang="ko-KR" sz="1600" i="1">
                            <a:solidFill>
                              <a:srgbClr val="1429A0"/>
                            </a:solidFill>
                            <a:latin typeface="Cambria Math" panose="02040503050406030204" pitchFamily="18" charset="0"/>
                            <a:cs typeface="Times New Roman" panose="02020603050405020304" pitchFamily="18" charset="0"/>
                            <a:sym typeface="Symbol" panose="05050102010706020507" pitchFamily="18" charset="2"/>
                          </a:rPr>
                          <m:t>𝑧</m:t>
                        </m:r>
                        <m:r>
                          <a:rPr lang="en-US" altLang="ko-KR" sz="1600" i="1">
                            <a:solidFill>
                              <a:srgbClr val="1429A0"/>
                            </a:solidFill>
                            <a:latin typeface="Cambria Math" panose="02040503050406030204" pitchFamily="18" charset="0"/>
                            <a:cs typeface="Times New Roman" panose="02020603050405020304" pitchFamily="18" charset="0"/>
                            <a:sym typeface="Symbol" panose="05050102010706020507" pitchFamily="18" charset="2"/>
                          </a:rPr>
                          <m:t>−</m:t>
                        </m:r>
                        <m:sSub>
                          <m:sSubPr>
                            <m:ctrlPr>
                              <a:rPr lang="en-US" altLang="ko-KR" sz="1600" i="1">
                                <a:solidFill>
                                  <a:srgbClr val="1429A0"/>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a:solidFill>
                                  <a:srgbClr val="1429A0"/>
                                </a:solidFill>
                                <a:latin typeface="Cambria Math" panose="02040503050406030204" pitchFamily="18" charset="0"/>
                                <a:cs typeface="Times New Roman" panose="02020603050405020304" pitchFamily="18" charset="0"/>
                                <a:sym typeface="Symbol" panose="05050102010706020507" pitchFamily="18" charset="2"/>
                              </a:rPr>
                              <m:t>𝑧</m:t>
                            </m:r>
                          </m:e>
                          <m:sub>
                            <m:r>
                              <a:rPr lang="en-US" altLang="ko-KR" sz="1600" i="1">
                                <a:solidFill>
                                  <a:srgbClr val="1429A0"/>
                                </a:solidFill>
                                <a:latin typeface="Cambria Math" panose="02040503050406030204" pitchFamily="18" charset="0"/>
                                <a:cs typeface="Times New Roman" panose="02020603050405020304" pitchFamily="18" charset="0"/>
                                <a:sym typeface="Symbol" panose="05050102010706020507" pitchFamily="18" charset="2"/>
                              </a:rPr>
                              <m:t>1−</m:t>
                            </m:r>
                            <m:f>
                              <m:fPr>
                                <m:ctrlPr>
                                  <a:rPr lang="en-US" altLang="ko-KR" sz="1600" i="1">
                                    <a:solidFill>
                                      <a:srgbClr val="1429A0"/>
                                    </a:solidFill>
                                    <a:latin typeface="Cambria Math" panose="02040503050406030204" pitchFamily="18" charset="0"/>
                                    <a:cs typeface="Times New Roman" panose="02020603050405020304" pitchFamily="18" charset="0"/>
                                    <a:sym typeface="Symbol" panose="05050102010706020507" pitchFamily="18" charset="2"/>
                                  </a:rPr>
                                </m:ctrlPr>
                              </m:fPr>
                              <m:num>
                                <m:r>
                                  <a:rPr lang="ko-KR" altLang="en-US" sz="1600" i="1">
                                    <a:solidFill>
                                      <a:srgbClr val="1429A0"/>
                                    </a:solidFill>
                                    <a:latin typeface="Cambria Math" panose="02040503050406030204" pitchFamily="18" charset="0"/>
                                    <a:cs typeface="Times New Roman" panose="02020603050405020304" pitchFamily="18" charset="0"/>
                                    <a:sym typeface="Symbol" panose="05050102010706020507" pitchFamily="18" charset="2"/>
                                  </a:rPr>
                                  <m:t>𝛼</m:t>
                                </m:r>
                              </m:num>
                              <m:den>
                                <m:r>
                                  <a:rPr lang="en-US" altLang="ko-KR" sz="1600" i="1">
                                    <a:solidFill>
                                      <a:srgbClr val="1429A0"/>
                                    </a:solidFill>
                                    <a:latin typeface="Cambria Math" panose="02040503050406030204" pitchFamily="18" charset="0"/>
                                    <a:cs typeface="Times New Roman" panose="02020603050405020304" pitchFamily="18" charset="0"/>
                                    <a:sym typeface="Symbol" panose="05050102010706020507" pitchFamily="18" charset="2"/>
                                  </a:rPr>
                                  <m:t>2</m:t>
                                </m:r>
                              </m:den>
                            </m:f>
                          </m:sub>
                        </m:sSub>
                        <m:r>
                          <a:rPr lang="en-US" altLang="ko-KR" sz="1600" i="1">
                            <a:solidFill>
                              <a:srgbClr val="1429A0"/>
                            </a:solidFill>
                            <a:latin typeface="Cambria Math" panose="02040503050406030204" pitchFamily="18" charset="0"/>
                            <a:cs typeface="Times New Roman" panose="02020603050405020304" pitchFamily="18" charset="0"/>
                          </a:rPr>
                          <m:t>×</m:t>
                        </m:r>
                        <m:sSub>
                          <m:sSubPr>
                            <m:ctrlPr>
                              <a:rPr lang="en-US" altLang="ko-KR" sz="1600" i="1">
                                <a:solidFill>
                                  <a:srgbClr val="1429A0"/>
                                </a:solidFill>
                                <a:latin typeface="Cambria Math" panose="02040503050406030204" pitchFamily="18" charset="0"/>
                                <a:cs typeface="Times New Roman" panose="02020603050405020304" pitchFamily="18" charset="0"/>
                              </a:rPr>
                            </m:ctrlPr>
                          </m:sSubPr>
                          <m:e>
                            <m:r>
                              <a:rPr lang="en-US" altLang="ko-KR" sz="1600" i="1">
                                <a:solidFill>
                                  <a:srgbClr val="1429A0"/>
                                </a:solidFill>
                                <a:latin typeface="Cambria Math" panose="02040503050406030204" pitchFamily="18" charset="0"/>
                                <a:cs typeface="Times New Roman" panose="02020603050405020304" pitchFamily="18" charset="0"/>
                              </a:rPr>
                              <m:t>𝜎</m:t>
                            </m:r>
                          </m:e>
                          <m:sub>
                            <m:r>
                              <a:rPr lang="en-US" altLang="ko-KR" sz="1600" i="1">
                                <a:solidFill>
                                  <a:srgbClr val="1429A0"/>
                                </a:solidFill>
                                <a:latin typeface="Cambria Math" panose="02040503050406030204" pitchFamily="18" charset="0"/>
                                <a:cs typeface="Times New Roman" panose="02020603050405020304" pitchFamily="18" charset="0"/>
                              </a:rPr>
                              <m:t>𝑧</m:t>
                            </m:r>
                          </m:sub>
                        </m:sSub>
                      </m:e>
                    </m:d>
                  </m:oMath>
                </a14:m>
                <a:r>
                  <a:rPr lang="en-US" altLang="ko-KR" sz="1600" dirty="0">
                    <a:solidFill>
                      <a:srgbClr val="1429A0"/>
                    </a:solidFill>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                           </a:t>
                </a:r>
                <a14:m>
                  <m:oMath xmlns:m="http://schemas.openxmlformats.org/officeDocument/2006/math">
                    <m: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𝑡𝑎𝑛h</m:t>
                    </m:r>
                    <m:d>
                      <m:dPr>
                        <m:ctrlP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ctrlPr>
                      </m:dPr>
                      <m:e>
                        <m: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𝑧</m:t>
                        </m:r>
                        <m: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sSub>
                          <m:sSubPr>
                            <m:ctrlP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𝑧</m:t>
                            </m:r>
                          </m:e>
                          <m:sub>
                            <m: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1−</m:t>
                            </m:r>
                            <m:f>
                              <m:fPr>
                                <m:ctrlP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ctrlPr>
                              </m:fPr>
                              <m:num>
                                <m:r>
                                  <a:rPr lang="ko-KR" altLang="en-US"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𝛼</m:t>
                                </m:r>
                              </m:num>
                              <m:den>
                                <m: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2</m:t>
                                </m:r>
                              </m:den>
                            </m:f>
                          </m:sub>
                        </m:sSub>
                        <m: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sSub>
                          <m:sSubPr>
                            <m:ctrlPr>
                              <a:rPr lang="en-US" altLang="ko-KR" sz="1600" i="1">
                                <a:solidFill>
                                  <a:srgbClr val="FF0000"/>
                                </a:solidFill>
                                <a:latin typeface="Cambria Math" panose="02040503050406030204" pitchFamily="18" charset="0"/>
                                <a:cs typeface="Times New Roman" panose="02020603050405020304" pitchFamily="18" charset="0"/>
                              </a:rPr>
                            </m:ctrlPr>
                          </m:sSubPr>
                          <m:e>
                            <m:r>
                              <a:rPr lang="en-US" altLang="ko-KR" sz="1600" i="1">
                                <a:solidFill>
                                  <a:srgbClr val="FF0000"/>
                                </a:solidFill>
                                <a:latin typeface="Cambria Math" panose="02040503050406030204" pitchFamily="18" charset="0"/>
                                <a:cs typeface="Times New Roman" panose="02020603050405020304" pitchFamily="18" charset="0"/>
                              </a:rPr>
                              <m:t>𝜎</m:t>
                            </m:r>
                          </m:e>
                          <m:sub>
                            <m:r>
                              <a:rPr lang="en-US" altLang="ko-KR" sz="1600" i="1">
                                <a:solidFill>
                                  <a:srgbClr val="FF0000"/>
                                </a:solidFill>
                                <a:latin typeface="Cambria Math" panose="02040503050406030204" pitchFamily="18" charset="0"/>
                                <a:cs typeface="Times New Roman" panose="02020603050405020304" pitchFamily="18" charset="0"/>
                              </a:rPr>
                              <m:t>𝑧</m:t>
                            </m:r>
                          </m:sub>
                        </m:sSub>
                      </m:e>
                    </m:d>
                  </m:oMath>
                </a14:m>
                <a:endParaRPr lang="en-US" altLang="ko-KR" sz="1600" dirty="0">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endParaRPr>
              </a:p>
              <a:p>
                <a:pPr marL="0" indent="0" algn="ctr" latinLnBrk="0">
                  <a:lnSpc>
                    <a:spcPct val="100000"/>
                  </a:lnSpc>
                  <a:buNone/>
                </a:pPr>
                <a:r>
                  <a:rPr lang="en-US" altLang="ko-KR" sz="1600" dirty="0">
                    <a:solidFill>
                      <a:srgbClr val="193EB0"/>
                    </a:solidFill>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       </a:t>
                </a:r>
                <a:r>
                  <a:rPr lang="en-US" altLang="ko-KR" sz="1600" dirty="0">
                    <a:solidFill>
                      <a:srgbClr val="1429A0"/>
                    </a:solidFill>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 </a:t>
                </a:r>
                <a:r>
                  <a:rPr lang="en-US" altLang="ko-KR" sz="1600" b="1" dirty="0">
                    <a:solidFill>
                      <a:srgbClr val="1429A0"/>
                    </a:solidFill>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 </a:t>
                </a:r>
                <a:r>
                  <a:rPr lang="en-US" altLang="ko-KR" sz="1600" dirty="0">
                    <a:solidFill>
                      <a:srgbClr val="1429A0"/>
                    </a:solidFill>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                 </a:t>
                </a:r>
                <a:r>
                  <a:rPr lang="en-US" altLang="ko-KR" sz="1600" dirty="0">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   </a:t>
                </a:r>
                <a:r>
                  <a:rPr lang="en-US" altLang="ko-KR" sz="1600" dirty="0" err="1">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Khoảng</a:t>
                </a:r>
                <a:r>
                  <a:rPr lang="en-US" altLang="ko-KR" sz="1600" dirty="0">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 tin </a:t>
                </a:r>
                <a:r>
                  <a:rPr lang="en-US" altLang="ko-KR" sz="1600" dirty="0" err="1">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cậy</a:t>
                </a:r>
                <a:r>
                  <a:rPr lang="en-US" altLang="ko-KR" sz="1600" dirty="0">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                   </a:t>
                </a:r>
                <a:r>
                  <a:rPr lang="en-US" altLang="ko-KR" sz="1600" dirty="0">
                    <a:solidFill>
                      <a:srgbClr val="FF0000"/>
                    </a:solidFill>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 </a:t>
                </a:r>
                <a:r>
                  <a:rPr lang="en-US" altLang="ko-KR" sz="1600" b="1" dirty="0">
                    <a:solidFill>
                      <a:srgbClr val="FF0000"/>
                    </a:solidFill>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a:t>
                </a:r>
                <a:endParaRPr lang="en-US" altLang="ko-KR" sz="1600" dirty="0">
                  <a:latin typeface="SamsungOne-400" panose="020B0503030303020204" pitchFamily="34" charset="0"/>
                  <a:ea typeface="SamsungOne-400" panose="020B0503030303020204" pitchFamily="34" charset="0"/>
                  <a:cs typeface="Times New Roman" panose="02020603050405020304" pitchFamily="18" charset="0"/>
                </a:endParaRPr>
              </a:p>
            </p:txBody>
          </p:sp>
        </mc:Choice>
        <mc:Fallback xmlns="">
          <p:sp>
            <p:nvSpPr>
              <p:cNvPr id="14" name="내용 개체 틀 2">
                <a:extLst>
                  <a:ext uri="{FF2B5EF4-FFF2-40B4-BE49-F238E27FC236}">
                    <a16:creationId xmlns:a16="http://schemas.microsoft.com/office/drawing/2014/main" id="{1B673CBA-EF35-4E8A-A903-3CF6EAC4DFCF}"/>
                  </a:ext>
                </a:extLst>
              </p:cNvPr>
              <p:cNvSpPr txBox="1">
                <a:spLocks noRot="1" noChangeAspect="1" noMove="1" noResize="1" noEditPoints="1" noAdjustHandles="1" noChangeArrowheads="1" noChangeShapeType="1" noTextEdit="1"/>
              </p:cNvSpPr>
              <p:nvPr/>
            </p:nvSpPr>
            <p:spPr>
              <a:xfrm>
                <a:off x="1999084" y="2063324"/>
                <a:ext cx="5904656" cy="1212740"/>
              </a:xfrm>
              <a:prstGeom prst="rect">
                <a:avLst/>
              </a:prstGeom>
              <a:blipFill>
                <a:blip r:embed="rId3"/>
                <a:stretch>
                  <a:fillRect/>
                </a:stretch>
              </a:blipFill>
            </p:spPr>
            <p:txBody>
              <a:bodyPr/>
              <a:lstStyle/>
              <a:p>
                <a:r>
                  <a:rPr lang="en-US">
                    <a:noFill/>
                  </a:rPr>
                  <a:t> </a:t>
                </a:r>
              </a:p>
            </p:txBody>
          </p:sp>
        </mc:Fallback>
      </mc:AlternateContent>
      <p:grpSp>
        <p:nvGrpSpPr>
          <p:cNvPr id="15" name="그룹 14">
            <a:extLst>
              <a:ext uri="{FF2B5EF4-FFF2-40B4-BE49-F238E27FC236}">
                <a16:creationId xmlns:a16="http://schemas.microsoft.com/office/drawing/2014/main" id="{F78F348F-C751-4922-ABA2-8E3D1C4D552D}"/>
              </a:ext>
            </a:extLst>
          </p:cNvPr>
          <p:cNvGrpSpPr/>
          <p:nvPr/>
        </p:nvGrpSpPr>
        <p:grpSpPr>
          <a:xfrm>
            <a:off x="846956" y="3442244"/>
            <a:ext cx="6979589" cy="353925"/>
            <a:chOff x="903506" y="2425148"/>
            <a:chExt cx="6979589" cy="353925"/>
          </a:xfrm>
        </p:grpSpPr>
        <p:sp>
          <p:nvSpPr>
            <p:cNvPr id="16" name="사각형: 둥근 모서리 2">
              <a:extLst>
                <a:ext uri="{FF2B5EF4-FFF2-40B4-BE49-F238E27FC236}">
                  <a16:creationId xmlns:a16="http://schemas.microsoft.com/office/drawing/2014/main" id="{39BD03B6-7556-4AE8-997C-AA046A0D8A7F}"/>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p:sp>
          <p:nvSpPr>
            <p:cNvPr id="17" name="직사각형 16">
              <a:extLst>
                <a:ext uri="{FF2B5EF4-FFF2-40B4-BE49-F238E27FC236}">
                  <a16:creationId xmlns:a16="http://schemas.microsoft.com/office/drawing/2014/main" id="{B62E26BA-080F-4143-A282-FDAED257A6C2}"/>
                </a:ext>
              </a:extLst>
            </p:cNvPr>
            <p:cNvSpPr/>
            <p:nvPr/>
          </p:nvSpPr>
          <p:spPr>
            <a:xfrm>
              <a:off x="1279004" y="2425148"/>
              <a:ext cx="6604091" cy="353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ctr">
              <a:spAutoFit/>
              <a:scene3d>
                <a:camera prst="orthographicFront"/>
                <a:lightRig rig="threePt" dir="t"/>
              </a:scene3d>
              <a:sp3d>
                <a:bevelT w="0" h="6350"/>
              </a:sp3d>
            </a:bodyPr>
            <a:lstStyle/>
            <a:p>
              <a:pPr>
                <a:spcAft>
                  <a:spcPts val="6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95%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khoảng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tin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cậy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p>
          </p:txBody>
        </p:sp>
      </p:grpSp>
      <mc:AlternateContent xmlns:mc="http://schemas.openxmlformats.org/markup-compatibility/2006" xmlns:a14="http://schemas.microsoft.com/office/drawing/2010/main">
        <mc:Choice Requires="a14">
          <p:sp>
            <p:nvSpPr>
              <p:cNvPr id="18" name="내용 개체 틀 2">
                <a:extLst>
                  <a:ext uri="{FF2B5EF4-FFF2-40B4-BE49-F238E27FC236}">
                    <a16:creationId xmlns:a16="http://schemas.microsoft.com/office/drawing/2014/main" id="{A261A8CB-7F9E-4C95-97D4-596268130362}"/>
                  </a:ext>
                </a:extLst>
              </p:cNvPr>
              <p:cNvSpPr txBox="1">
                <a:spLocks/>
              </p:cNvSpPr>
              <p:nvPr/>
            </p:nvSpPr>
            <p:spPr>
              <a:xfrm>
                <a:off x="3059675" y="3383105"/>
                <a:ext cx="4671561" cy="459241"/>
              </a:xfrm>
              <a:prstGeom prst="rect">
                <a:avLst/>
              </a:prstGeom>
            </p:spPr>
            <p:txBody>
              <a:bodyPr>
                <a:scene3d>
                  <a:camera prst="orthographicFront"/>
                  <a:lightRig rig="threePt" dir="t"/>
                </a:scene3d>
                <a:sp3d>
                  <a:bevelT w="0" h="6350"/>
                </a:sp3d>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latinLnBrk="0">
                  <a:lnSpc>
                    <a:spcPct val="150000"/>
                  </a:lnSpc>
                  <a:buNone/>
                </a:pPr>
                <a:r>
                  <a:rPr lang="en-US" altLang="ko-KR" sz="1600" dirty="0">
                    <a:solidFill>
                      <a:srgbClr val="1429A0"/>
                    </a:solidFill>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a:t>
                </a:r>
                <a14:m>
                  <m:oMath xmlns:m="http://schemas.openxmlformats.org/officeDocument/2006/math">
                    <m:r>
                      <a:rPr lang="en-US" altLang="ko-KR" sz="1600" i="1">
                        <a:solidFill>
                          <a:srgbClr val="1429A0"/>
                        </a:solidFill>
                        <a:latin typeface="Cambria Math" panose="02040503050406030204" pitchFamily="18" charset="0"/>
                        <a:cs typeface="Times New Roman" panose="02020603050405020304" pitchFamily="18" charset="0"/>
                        <a:sym typeface="Symbol" panose="05050102010706020507" pitchFamily="18" charset="2"/>
                      </a:rPr>
                      <m:t>𝑡𝑎𝑛h</m:t>
                    </m:r>
                    <m:r>
                      <a:rPr lang="en-US" altLang="ko-KR" sz="1600" i="1">
                        <a:solidFill>
                          <a:srgbClr val="1429A0"/>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600" i="1">
                        <a:solidFill>
                          <a:srgbClr val="1429A0"/>
                        </a:solidFill>
                        <a:latin typeface="Cambria Math" panose="02040503050406030204" pitchFamily="18" charset="0"/>
                        <a:cs typeface="Times New Roman" panose="02020603050405020304" pitchFamily="18" charset="0"/>
                        <a:sym typeface="Symbol" panose="05050102010706020507" pitchFamily="18" charset="2"/>
                      </a:rPr>
                      <m:t>𝑧</m:t>
                    </m:r>
                    <m:r>
                      <a:rPr lang="en-US" altLang="ko-KR" sz="1600" i="1">
                        <a:solidFill>
                          <a:srgbClr val="1429A0"/>
                        </a:solidFill>
                        <a:latin typeface="Cambria Math" panose="02040503050406030204" pitchFamily="18" charset="0"/>
                        <a:cs typeface="Times New Roman" panose="02020603050405020304" pitchFamily="18" charset="0"/>
                        <a:sym typeface="Symbol" panose="05050102010706020507" pitchFamily="18" charset="2"/>
                      </a:rPr>
                      <m:t>−1.96 </m:t>
                    </m:r>
                    <m:sSub>
                      <m:sSubPr>
                        <m:ctrlPr>
                          <a:rPr lang="en-US" altLang="ko-KR" sz="1600" i="1">
                            <a:solidFill>
                              <a:srgbClr val="1429A0"/>
                            </a:solidFill>
                            <a:latin typeface="Cambria Math" panose="02040503050406030204" pitchFamily="18" charset="0"/>
                            <a:cs typeface="Times New Roman" panose="02020603050405020304" pitchFamily="18" charset="0"/>
                          </a:rPr>
                        </m:ctrlPr>
                      </m:sSubPr>
                      <m:e>
                        <m:r>
                          <a:rPr lang="en-US" altLang="ko-KR" sz="1600" i="1">
                            <a:solidFill>
                              <a:srgbClr val="1429A0"/>
                            </a:solidFill>
                            <a:latin typeface="Cambria Math" panose="02040503050406030204" pitchFamily="18" charset="0"/>
                            <a:cs typeface="Times New Roman" panose="02020603050405020304" pitchFamily="18" charset="0"/>
                          </a:rPr>
                          <m:t>𝜎</m:t>
                        </m:r>
                      </m:e>
                      <m:sub>
                        <m:r>
                          <a:rPr lang="en-US" altLang="ko-KR" sz="1600" i="1">
                            <a:solidFill>
                              <a:srgbClr val="1429A0"/>
                            </a:solidFill>
                            <a:latin typeface="Cambria Math" panose="02040503050406030204" pitchFamily="18" charset="0"/>
                            <a:cs typeface="Times New Roman" panose="02020603050405020304" pitchFamily="18" charset="0"/>
                          </a:rPr>
                          <m:t>𝑧</m:t>
                        </m:r>
                      </m:sub>
                    </m:sSub>
                    <m:r>
                      <a:rPr lang="en-US" altLang="ko-KR" sz="1600" i="1">
                        <a:solidFill>
                          <a:srgbClr val="1429A0"/>
                        </a:solidFill>
                        <a:latin typeface="Cambria Math" panose="02040503050406030204" pitchFamily="18" charset="0"/>
                        <a:cs typeface="Times New Roman" panose="02020603050405020304" pitchFamily="18" charset="0"/>
                      </a:rPr>
                      <m:t>)</m:t>
                    </m:r>
                  </m:oMath>
                </a14:m>
                <a:r>
                  <a:rPr lang="en-US" altLang="ko-KR" sz="1600" i="1" dirty="0">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a:t>
                </a:r>
                <a:r>
                  <a:rPr lang="en-US" altLang="ko-KR" sz="1600" i="1" dirty="0">
                    <a:solidFill>
                      <a:srgbClr val="0070C0"/>
                    </a:solidFill>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 </a:t>
                </a:r>
                <a14:m>
                  <m:oMath xmlns:m="http://schemas.openxmlformats.org/officeDocument/2006/math">
                    <m: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𝑡𝑎𝑛h</m:t>
                    </m:r>
                    <m: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𝑧</m:t>
                    </m:r>
                    <m:r>
                      <a:rPr lang="en-US" altLang="ko-KR" sz="16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+1.96 </m:t>
                    </m:r>
                    <m:sSub>
                      <m:sSubPr>
                        <m:ctrlPr>
                          <a:rPr lang="en-US" altLang="ko-KR" sz="1600" i="1">
                            <a:solidFill>
                              <a:srgbClr val="FF0000"/>
                            </a:solidFill>
                            <a:latin typeface="Cambria Math" panose="02040503050406030204" pitchFamily="18" charset="0"/>
                            <a:cs typeface="Times New Roman" panose="02020603050405020304" pitchFamily="18" charset="0"/>
                          </a:rPr>
                        </m:ctrlPr>
                      </m:sSubPr>
                      <m:e>
                        <m:r>
                          <a:rPr lang="en-US" altLang="ko-KR" sz="1600" i="1">
                            <a:solidFill>
                              <a:srgbClr val="FF0000"/>
                            </a:solidFill>
                            <a:latin typeface="Cambria Math" panose="02040503050406030204" pitchFamily="18" charset="0"/>
                            <a:cs typeface="Times New Roman" panose="02020603050405020304" pitchFamily="18" charset="0"/>
                          </a:rPr>
                          <m:t>𝜎</m:t>
                        </m:r>
                      </m:e>
                      <m:sub>
                        <m:r>
                          <a:rPr lang="en-US" altLang="ko-KR" sz="1600" i="1">
                            <a:solidFill>
                              <a:srgbClr val="FF0000"/>
                            </a:solidFill>
                            <a:latin typeface="Cambria Math" panose="02040503050406030204" pitchFamily="18" charset="0"/>
                            <a:cs typeface="Times New Roman" panose="02020603050405020304" pitchFamily="18" charset="0"/>
                          </a:rPr>
                          <m:t>𝑧</m:t>
                        </m:r>
                      </m:sub>
                    </m:sSub>
                    <m:r>
                      <a:rPr lang="en-US" altLang="ko-KR" sz="1600" i="1">
                        <a:solidFill>
                          <a:srgbClr val="FF0000"/>
                        </a:solidFill>
                        <a:latin typeface="Cambria Math" panose="02040503050406030204" pitchFamily="18" charset="0"/>
                        <a:cs typeface="Times New Roman" panose="02020603050405020304" pitchFamily="18" charset="0"/>
                      </a:rPr>
                      <m:t>)</m:t>
                    </m:r>
                  </m:oMath>
                </a14:m>
                <a:r>
                  <a:rPr lang="en-US" altLang="ko-KR" sz="1600" dirty="0">
                    <a:solidFill>
                      <a:srgbClr val="FF0000"/>
                    </a:solidFill>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a:t>
                </a:r>
              </a:p>
              <a:p>
                <a:pPr marL="0" indent="0" algn="just" latinLnBrk="0">
                  <a:lnSpc>
                    <a:spcPct val="150000"/>
                  </a:lnSpc>
                  <a:buNone/>
                </a:pPr>
                <a:endParaRPr lang="en-US" altLang="ko-KR" sz="1600" dirty="0">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endParaRPr>
              </a:p>
            </p:txBody>
          </p:sp>
        </mc:Choice>
        <mc:Fallback xmlns="">
          <p:sp>
            <p:nvSpPr>
              <p:cNvPr id="18" name="내용 개체 틀 2">
                <a:extLst>
                  <a:ext uri="{FF2B5EF4-FFF2-40B4-BE49-F238E27FC236}">
                    <a16:creationId xmlns:a16="http://schemas.microsoft.com/office/drawing/2014/main" xmlns:a14="http://schemas.microsoft.com/office/drawing/2010/main" xmlns="" id="{A261A8CB-7F9E-4C95-97D4-596268130362}"/>
                  </a:ext>
                </a:extLst>
              </p:cNvPr>
              <p:cNvSpPr txBox="1">
                <a:spLocks noRot="1" noChangeAspect="1" noMove="1" noResize="1" noEditPoints="1" noAdjustHandles="1" noChangeArrowheads="1" noChangeShapeType="1" noTextEdit="1"/>
              </p:cNvSpPr>
              <p:nvPr/>
            </p:nvSpPr>
            <p:spPr>
              <a:xfrm>
                <a:off x="3059675" y="3383105"/>
                <a:ext cx="4671561" cy="459241"/>
              </a:xfrm>
              <a:prstGeom prst="rect">
                <a:avLst/>
              </a:prstGeom>
              <a:blipFill rotWithShape="0">
                <a:blip r:embed="rId4"/>
                <a:stretch>
                  <a:fillRect/>
                </a:stretch>
              </a:blipFill>
            </p:spPr>
            <p:txBody>
              <a:bodyPr/>
              <a:lstStyle/>
              <a:p>
                <a:r>
                  <a:rPr lang="ko-KR" altLang="en-US">
                    <a:noFill/>
                  </a:rPr>
                  <a:t> </a:t>
                </a:r>
              </a:p>
            </p:txBody>
          </p:sp>
        </mc:Fallback>
      </mc:AlternateContent>
      <p:sp>
        <p:nvSpPr>
          <p:cNvPr id="19" name="직사각형 18">
            <a:extLst>
              <a:ext uri="{FF2B5EF4-FFF2-40B4-BE49-F238E27FC236}">
                <a16:creationId xmlns:a16="http://schemas.microsoft.com/office/drawing/2014/main" id="{6AF6262C-AB6B-40D3-905B-775620A8C831}"/>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Khoảng tin cậy của hệ số tương quan:</a:t>
            </a:r>
          </a:p>
        </p:txBody>
      </p:sp>
    </p:spTree>
    <p:extLst>
      <p:ext uri="{BB962C8B-B14F-4D97-AF65-F5344CB8AC3E}">
        <p14:creationId xmlns:p14="http://schemas.microsoft.com/office/powerpoint/2010/main" val="1174103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Lý</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thyết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về</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01</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Các</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định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lý</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về</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Xác</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suất</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
        <p:nvSpPr>
          <p:cNvPr id="20" name="직사각형 19">
            <a:extLst>
              <a:ext uri="{FF2B5EF4-FFF2-40B4-BE49-F238E27FC236}">
                <a16:creationId xmlns:a16="http://schemas.microsoft.com/office/drawing/2014/main" id="{EAA5CC6C-9BCF-4236-B71C-C398D44A0413}"/>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Đối với một biến cố bất kỳ </a:t>
            </a:r>
            <a:r>
              <a:rPr lang="ko-KR" altLang="en-US" sz="1400" dirty="0">
                <a:solidFill>
                  <a:schemeClr val="tx1"/>
                </a:solidFill>
                <a:latin typeface="SamsungOne-400" panose="020B0503030303020204" pitchFamily="34" charset="0"/>
                <a:ea typeface="SamsungOne-400" panose="020B0503030303020204" pitchFamily="34" charset="0"/>
              </a:rPr>
              <a:t>𝐴</a:t>
            </a:r>
            <a:r>
              <a:rPr lang="en-US" altLang="ko-KR" sz="1400" dirty="0">
                <a:solidFill>
                  <a:schemeClr val="tx1"/>
                </a:solidFill>
                <a:latin typeface="SamsungOne-400" panose="020B0503030303020204" pitchFamily="34" charset="0"/>
                <a:ea typeface="SamsungOne-400" panose="020B0503030303020204" pitchFamily="34" charset="0"/>
              </a:rPr>
              <a:t>, </a:t>
            </a:r>
            <a:r>
              <a:rPr lang="vi-VN" altLang="ko-KR" sz="1400" dirty="0">
                <a:solidFill>
                  <a:schemeClr val="tx1"/>
                </a:solidFill>
                <a:latin typeface="SamsungOne-400" panose="020B0503030303020204" pitchFamily="34" charset="0"/>
                <a:ea typeface="SamsungOne-400" panose="020B0503030303020204" pitchFamily="34" charset="0"/>
              </a:rPr>
              <a:t>không gian mẫu </a:t>
            </a:r>
            <a:r>
              <a:rPr lang="ko-KR" altLang="en-US" sz="1400" dirty="0">
                <a:solidFill>
                  <a:schemeClr val="tx1"/>
                </a:solidFill>
                <a:latin typeface="SamsungOne-400" panose="020B0503030303020204" pitchFamily="34" charset="0"/>
                <a:ea typeface="SamsungOne-400" panose="020B0503030303020204" pitchFamily="34" charset="0"/>
              </a:rPr>
              <a:t>𝑆 </a:t>
            </a:r>
            <a:r>
              <a:rPr lang="vi-VN" altLang="ko-KR" sz="1400" dirty="0">
                <a:solidFill>
                  <a:schemeClr val="tx1"/>
                </a:solidFill>
                <a:latin typeface="SamsungOne-400" panose="020B0503030303020204" pitchFamily="34" charset="0"/>
                <a:ea typeface="SamsungOne-400" panose="020B0503030303020204" pitchFamily="34" charset="0"/>
              </a:rPr>
              <a:t>và biến cố rỗng </a:t>
            </a:r>
            <a:r>
              <a:rPr lang="ko-KR" altLang="en-US" sz="1400" dirty="0">
                <a:solidFill>
                  <a:schemeClr val="tx1"/>
                </a:solidFill>
                <a:latin typeface="SamsungOne-400" panose="020B0503030303020204" pitchFamily="34" charset="0"/>
                <a:ea typeface="SamsungOne-400" panose="020B0503030303020204" pitchFamily="34" charset="0"/>
              </a:rPr>
              <a:t>𝜙</a:t>
            </a:r>
            <a:r>
              <a:rPr lang="en-US" altLang="ko-KR" sz="1400" dirty="0">
                <a:solidFill>
                  <a:schemeClr val="tx1"/>
                </a:solidFill>
                <a:latin typeface="SamsungOne-400" panose="020B0503030303020204" pitchFamily="34" charset="0"/>
                <a:ea typeface="SamsungOne-400" panose="020B0503030303020204" pitchFamily="34" charset="0"/>
              </a:rPr>
              <a:t>:</a:t>
            </a:r>
          </a:p>
        </p:txBody>
      </p:sp>
      <p:sp>
        <p:nvSpPr>
          <p:cNvPr id="21" name="직사각형 20">
            <a:extLst>
              <a:ext uri="{FF2B5EF4-FFF2-40B4-BE49-F238E27FC236}">
                <a16:creationId xmlns:a16="http://schemas.microsoft.com/office/drawing/2014/main" id="{E8A45BDE-5737-4304-A107-E440788363DC}"/>
              </a:ext>
            </a:extLst>
          </p:cNvPr>
          <p:cNvSpPr/>
          <p:nvPr/>
        </p:nvSpPr>
        <p:spPr>
          <a:xfrm>
            <a:off x="558800" y="4112494"/>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vi-VN" sz="1400" dirty="0">
                <a:solidFill>
                  <a:schemeClr val="tx1">
                    <a:lumMod val="85000"/>
                    <a:lumOff val="15000"/>
                  </a:schemeClr>
                </a:solidFill>
                <a:latin typeface="Arial" panose="020B0503030303020204" pitchFamily="34" charset="0"/>
                <a:ea typeface="SamsungOne-400" panose="020B0503030303020204" pitchFamily="34" charset="0"/>
              </a:rPr>
              <a:t>Cho trước các biến cố sơ cấp </a:t>
            </a:r>
            <a:r>
              <a:rPr lang="ko-KR" altLang="en-US" sz="1400" dirty="0">
                <a:solidFill>
                  <a:schemeClr val="tx1"/>
                </a:solidFill>
                <a:latin typeface="SamsungOne-400" panose="020B0503030303020204" pitchFamily="34" charset="0"/>
                <a:ea typeface="SamsungOne-400" panose="020B0503030303020204" pitchFamily="34" charset="0"/>
              </a:rPr>
              <a:t>𝑒</a:t>
            </a:r>
            <a:r>
              <a:rPr lang="en-US" altLang="ko-KR" sz="1400" dirty="0">
                <a:solidFill>
                  <a:schemeClr val="tx1"/>
                </a:solidFill>
                <a:latin typeface="SamsungOne-400" panose="020B0503030303020204" pitchFamily="34" charset="0"/>
                <a:ea typeface="SamsungOne-400" panose="020B0503030303020204" pitchFamily="34" charset="0"/>
              </a:rPr>
              <a:t>_</a:t>
            </a:r>
            <a:r>
              <a:rPr lang="ko-KR" altLang="en-US" sz="1400" dirty="0">
                <a:solidFill>
                  <a:schemeClr val="tx1"/>
                </a:solidFill>
                <a:latin typeface="SamsungOne-400" panose="020B0503030303020204" pitchFamily="34" charset="0"/>
                <a:ea typeface="SamsungOne-400" panose="020B0503030303020204" pitchFamily="34" charset="0"/>
              </a:rPr>
              <a:t>𝑖 </a:t>
            </a:r>
            <a:r>
              <a:rPr lang="vi-VN" sz="1400" dirty="0">
                <a:solidFill>
                  <a:schemeClr val="tx1">
                    <a:lumMod val="85000"/>
                    <a:lumOff val="15000"/>
                  </a:schemeClr>
                </a:solidFill>
                <a:latin typeface="Arial" panose="020B0503030303020204" pitchFamily="34" charset="0"/>
                <a:ea typeface="SamsungOne-400" panose="020B0503030303020204" pitchFamily="34" charset="0"/>
              </a:rPr>
              <a:t>và các xác suất tương ứng </a:t>
            </a:r>
            <a:r>
              <a:rPr lang="ko-KR" altLang="en-US" sz="1400" dirty="0">
                <a:solidFill>
                  <a:schemeClr val="tx1"/>
                </a:solidFill>
                <a:latin typeface="SamsungOne-400" panose="020B0503030303020204" pitchFamily="34" charset="0"/>
                <a:ea typeface="SamsungOne-400" panose="020B0503030303020204" pitchFamily="34" charset="0"/>
              </a:rPr>
              <a:t>𝑝</a:t>
            </a:r>
            <a:r>
              <a:rPr lang="en-US" altLang="ko-KR" sz="1400" dirty="0">
                <a:solidFill>
                  <a:schemeClr val="tx1"/>
                </a:solidFill>
                <a:latin typeface="SamsungOne-400" panose="020B0503030303020204" pitchFamily="34" charset="0"/>
                <a:ea typeface="SamsungOne-400" panose="020B0503030303020204" pitchFamily="34" charset="0"/>
              </a:rPr>
              <a:t>_</a:t>
            </a:r>
            <a:r>
              <a:rPr lang="ko-KR" altLang="en-US" sz="1400" dirty="0">
                <a:solidFill>
                  <a:schemeClr val="tx1"/>
                </a:solidFill>
                <a:latin typeface="SamsungOne-400" panose="020B0503030303020204" pitchFamily="34" charset="0"/>
                <a:ea typeface="SamsungOne-400" panose="020B0503030303020204" pitchFamily="34" charset="0"/>
              </a:rPr>
              <a:t>𝑖</a:t>
            </a:r>
            <a:r>
              <a:rPr lang="en-US" altLang="ko-KR" sz="1400" dirty="0">
                <a:solidFill>
                  <a:schemeClr val="tx1"/>
                </a:solidFill>
                <a:latin typeface="SamsungOne-400" panose="020B0503030303020204" pitchFamily="34" charset="0"/>
                <a:ea typeface="SamsungOne-400" panose="020B0503030303020204" pitchFamily="34" charset="0"/>
              </a:rPr>
              <a:t>, “</a:t>
            </a:r>
            <a:r>
              <a:rPr lang="vi-VN" sz="1400" dirty="0">
                <a:solidFill>
                  <a:schemeClr val="tx1">
                    <a:lumMod val="85000"/>
                    <a:lumOff val="15000"/>
                  </a:schemeClr>
                </a:solidFill>
                <a:latin typeface="Arial" panose="020B0503030303020204" pitchFamily="34" charset="0"/>
                <a:ea typeface="SamsungOne-400" panose="020B0503030303020204" pitchFamily="34" charset="0"/>
              </a:rPr>
              <a:t>giá trị chuẩn hóa</a:t>
            </a:r>
            <a:r>
              <a:rPr lang="en-US" altLang="ko-KR" sz="1400" dirty="0">
                <a:solidFill>
                  <a:schemeClr val="tx1"/>
                </a:solidFill>
                <a:latin typeface="SamsungOne-400" panose="020B0503030303020204" pitchFamily="34" charset="0"/>
                <a:ea typeface="SamsungOne-400" panose="020B0503030303020204" pitchFamily="34" charset="0"/>
              </a:rPr>
              <a:t>” </a:t>
            </a:r>
            <a:r>
              <a:rPr lang="vi-VN" altLang="ko-KR" sz="1400" dirty="0">
                <a:solidFill>
                  <a:schemeClr val="tx1"/>
                </a:solidFill>
                <a:latin typeface="SamsungOne-400" panose="020B0503030303020204" pitchFamily="34" charset="0"/>
                <a:ea typeface="SamsungOne-400" panose="020B0503030303020204" pitchFamily="34" charset="0"/>
              </a:rPr>
              <a:t>là</a:t>
            </a:r>
            <a:r>
              <a:rPr lang="en-US" altLang="ko-KR" sz="1400" dirty="0">
                <a:solidFill>
                  <a:schemeClr val="tx1"/>
                </a:solidFill>
                <a:latin typeface="SamsungOne-400" panose="020B0503030303020204" pitchFamily="34" charset="0"/>
                <a:ea typeface="SamsungOne-400" panose="020B0503030303020204" pitchFamily="34" charset="0"/>
              </a:rPr>
              <a:t>:</a:t>
            </a:r>
          </a:p>
        </p:txBody>
      </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id="{89A0BAFB-1B6B-4F86-8568-4FC02A4F2522}"/>
                  </a:ext>
                </a:extLst>
              </p:cNvPr>
              <p:cNvSpPr/>
              <p:nvPr/>
            </p:nvSpPr>
            <p:spPr>
              <a:xfrm>
                <a:off x="4184362" y="2232331"/>
                <a:ext cx="1534102" cy="15696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lvl="0" algn="just">
                  <a:lnSpc>
                    <a:spcPct val="200000"/>
                  </a:lnSpc>
                </a:pPr>
                <a14:m>
                  <m:oMathPara xmlns:m="http://schemas.openxmlformats.org/officeDocument/2006/math">
                    <m:oMathParaPr>
                      <m:jc m:val="centerGroup"/>
                    </m:oMathParaPr>
                    <m:oMath xmlns:m="http://schemas.openxmlformats.org/officeDocument/2006/math">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0</m:t>
                      </m:r>
                      <m:r>
                        <a:rPr lang="en-US" altLang="ko-KR" sz="1600">
                          <a:solidFill>
                            <a:srgbClr val="FF0000"/>
                          </a:solidFill>
                          <a:latin typeface="Cambria Math" panose="02040503050406030204" pitchFamily="18" charset="0"/>
                          <a:ea typeface="SamsungOne-400" panose="020B0503030303020204" pitchFamily="34" charset="0"/>
                        </a:rPr>
                        <m:t>≤</m:t>
                      </m:r>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𝑃</m:t>
                      </m:r>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m:t>
                      </m:r>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𝐴</m:t>
                      </m:r>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)≤1</m:t>
                      </m:r>
                    </m:oMath>
                  </m:oMathPara>
                </a14:m>
                <a:endParaRPr lang="en-US" altLang="ko-KR" sz="1600" dirty="0">
                  <a:solidFill>
                    <a:schemeClr val="tx1">
                      <a:lumMod val="85000"/>
                      <a:lumOff val="15000"/>
                    </a:schemeClr>
                  </a:solidFill>
                  <a:latin typeface="SamsungOne-400" panose="020B0503030303020204" pitchFamily="34" charset="0"/>
                  <a:ea typeface="SamsungOne-400" panose="020B0503030303020204" pitchFamily="34" charset="0"/>
                </a:endParaRPr>
              </a:p>
              <a:p>
                <a:pPr lvl="0" algn="just">
                  <a:lnSpc>
                    <a:spcPct val="200000"/>
                  </a:lnSpc>
                </a:pPr>
                <a14:m>
                  <m:oMathPara xmlns:m="http://schemas.openxmlformats.org/officeDocument/2006/math">
                    <m:oMathParaPr>
                      <m:jc m:val="centerGroup"/>
                    </m:oMathParaPr>
                    <m:oMath xmlns:m="http://schemas.openxmlformats.org/officeDocument/2006/math">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𝑃</m:t>
                      </m:r>
                      <m:d>
                        <m:dPr>
                          <m:ctrlPr>
                            <a:rPr lang="en-US" altLang="ko-KR" sz="1600" i="1">
                              <a:solidFill>
                                <a:schemeClr val="tx1">
                                  <a:lumMod val="85000"/>
                                  <a:lumOff val="15000"/>
                                </a:schemeClr>
                              </a:solidFill>
                              <a:latin typeface="Cambria Math" panose="02040503050406030204" pitchFamily="18" charset="0"/>
                              <a:ea typeface="SamsungOne-400" panose="020B0503030303020204" pitchFamily="34" charset="0"/>
                            </a:rPr>
                          </m:ctrlPr>
                        </m:dPr>
                        <m:e>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𝑆</m:t>
                          </m:r>
                        </m:e>
                      </m:d>
                      <m:r>
                        <a:rPr lang="en-US" altLang="ko-KR" sz="1600">
                          <a:solidFill>
                            <a:srgbClr val="FF0000"/>
                          </a:solidFill>
                          <a:latin typeface="Cambria Math" panose="02040503050406030204" pitchFamily="18" charset="0"/>
                          <a:ea typeface="SamsungOne-400" panose="020B0503030303020204" pitchFamily="34" charset="0"/>
                        </a:rPr>
                        <m:t>=</m:t>
                      </m:r>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1</m:t>
                      </m:r>
                    </m:oMath>
                  </m:oMathPara>
                </a14:m>
                <a:endParaRPr lang="en-US" altLang="ko-KR" sz="1600" dirty="0">
                  <a:solidFill>
                    <a:schemeClr val="tx1">
                      <a:lumMod val="85000"/>
                      <a:lumOff val="15000"/>
                    </a:schemeClr>
                  </a:solidFill>
                  <a:latin typeface="SamsungOne-400" panose="020B0503030303020204" pitchFamily="34" charset="0"/>
                  <a:ea typeface="SamsungOne-400" panose="020B0503030303020204" pitchFamily="34" charset="0"/>
                </a:endParaRPr>
              </a:p>
              <a:p>
                <a:pPr lvl="0" algn="just">
                  <a:lnSpc>
                    <a:spcPct val="200000"/>
                  </a:lnSpc>
                </a:pPr>
                <a14:m>
                  <m:oMathPara xmlns:m="http://schemas.openxmlformats.org/officeDocument/2006/math">
                    <m:oMathParaPr>
                      <m:jc m:val="centerGroup"/>
                    </m:oMathParaPr>
                    <m:oMath xmlns:m="http://schemas.openxmlformats.org/officeDocument/2006/math">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𝑃</m:t>
                      </m:r>
                      <m:d>
                        <m:dPr>
                          <m:ctrlPr>
                            <a:rPr lang="en-US" altLang="ko-KR" sz="1600" i="1">
                              <a:solidFill>
                                <a:schemeClr val="tx1">
                                  <a:lumMod val="85000"/>
                                  <a:lumOff val="15000"/>
                                </a:schemeClr>
                              </a:solidFill>
                              <a:latin typeface="Cambria Math" panose="02040503050406030204" pitchFamily="18" charset="0"/>
                              <a:ea typeface="SamsungOne-400" panose="020B0503030303020204" pitchFamily="34" charset="0"/>
                            </a:rPr>
                          </m:ctrlPr>
                        </m:dPr>
                        <m:e>
                          <m:r>
                            <a:rPr lang="ko-KR" altLang="en-US" sz="1600">
                              <a:solidFill>
                                <a:schemeClr val="tx1">
                                  <a:lumMod val="85000"/>
                                  <a:lumOff val="15000"/>
                                </a:schemeClr>
                              </a:solidFill>
                              <a:latin typeface="Cambria Math" panose="02040503050406030204" pitchFamily="18" charset="0"/>
                              <a:ea typeface="SamsungOne-400" panose="020B0503030303020204" pitchFamily="34" charset="0"/>
                            </a:rPr>
                            <m:t>𝜙</m:t>
                          </m:r>
                        </m:e>
                      </m:d>
                      <m:r>
                        <a:rPr lang="en-US" altLang="ko-KR" sz="1600">
                          <a:solidFill>
                            <a:srgbClr val="FF0000"/>
                          </a:solidFill>
                          <a:latin typeface="Cambria Math" panose="02040503050406030204" pitchFamily="18" charset="0"/>
                          <a:ea typeface="SamsungOne-400" panose="020B0503030303020204" pitchFamily="34" charset="0"/>
                        </a:rPr>
                        <m:t>=</m:t>
                      </m:r>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0</m:t>
                      </m:r>
                    </m:oMath>
                  </m:oMathPara>
                </a14:m>
                <a:endParaRPr lang="en-US" altLang="ko-KR" sz="1600" dirty="0">
                  <a:solidFill>
                    <a:schemeClr val="tx1">
                      <a:lumMod val="85000"/>
                      <a:lumOff val="15000"/>
                    </a:schemeClr>
                  </a:solidFill>
                  <a:latin typeface="SamsungOne-400" panose="020B0503030303020204" pitchFamily="34" charset="0"/>
                  <a:ea typeface="SamsungOne-400" panose="020B0503030303020204" pitchFamily="34" charset="0"/>
                </a:endParaRPr>
              </a:p>
            </p:txBody>
          </p:sp>
        </mc:Choice>
        <mc:Fallback xmlns="">
          <p:sp>
            <p:nvSpPr>
              <p:cNvPr id="14" name="직사각형 13">
                <a:extLst>
                  <a:ext uri="{FF2B5EF4-FFF2-40B4-BE49-F238E27FC236}">
                    <a16:creationId xmlns:a16="http://schemas.microsoft.com/office/drawing/2014/main" id="{89A0BAFB-1B6B-4F86-8568-4FC02A4F2522}"/>
                  </a:ext>
                </a:extLst>
              </p:cNvPr>
              <p:cNvSpPr>
                <a:spLocks noRot="1" noChangeAspect="1" noMove="1" noResize="1" noEditPoints="1" noAdjustHandles="1" noChangeArrowheads="1" noChangeShapeType="1" noTextEdit="1"/>
              </p:cNvSpPr>
              <p:nvPr/>
            </p:nvSpPr>
            <p:spPr>
              <a:xfrm>
                <a:off x="4184362" y="2232331"/>
                <a:ext cx="1534102" cy="1569660"/>
              </a:xfrm>
              <a:prstGeom prst="rect">
                <a:avLst/>
              </a:prstGeom>
              <a:blipFill>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8ACD6836-3ABE-43BD-A9F9-3BE8185F0D25}"/>
                  </a:ext>
                </a:extLst>
              </p:cNvPr>
              <p:cNvSpPr/>
              <p:nvPr/>
            </p:nvSpPr>
            <p:spPr>
              <a:xfrm>
                <a:off x="3825290" y="4536413"/>
                <a:ext cx="2252247" cy="5847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lvl="0" algn="just">
                  <a:lnSpc>
                    <a:spcPct val="200000"/>
                  </a:lnSpc>
                </a:pPr>
                <a14:m>
                  <m:oMathPara xmlns:m="http://schemas.openxmlformats.org/officeDocument/2006/math">
                    <m:oMathParaPr>
                      <m:jc m:val="centerGroup"/>
                    </m:oMathParaPr>
                    <m:oMath xmlns:m="http://schemas.openxmlformats.org/officeDocument/2006/math">
                      <m:sSub>
                        <m:sSubPr>
                          <m:ctrlPr>
                            <a:rPr lang="en-US" altLang="ko-KR" sz="1600" i="1">
                              <a:solidFill>
                                <a:schemeClr val="tx1">
                                  <a:lumMod val="85000"/>
                                  <a:lumOff val="15000"/>
                                </a:schemeClr>
                              </a:solidFill>
                              <a:latin typeface="Cambria Math" panose="02040503050406030204" pitchFamily="18" charset="0"/>
                              <a:ea typeface="SamsungOne-400" panose="020B0503030303020204" pitchFamily="34" charset="0"/>
                            </a:rPr>
                          </m:ctrlPr>
                        </m:sSubPr>
                        <m:e>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𝑝</m:t>
                          </m:r>
                        </m:e>
                        <m:sub>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1</m:t>
                          </m:r>
                        </m:sub>
                      </m:sSub>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m:t>
                      </m:r>
                      <m:sSub>
                        <m:sSubPr>
                          <m:ctrlPr>
                            <a:rPr lang="en-US" altLang="ko-KR" sz="1600" i="1">
                              <a:solidFill>
                                <a:schemeClr val="tx1">
                                  <a:lumMod val="85000"/>
                                  <a:lumOff val="15000"/>
                                </a:schemeClr>
                              </a:solidFill>
                              <a:latin typeface="Cambria Math" panose="02040503050406030204" pitchFamily="18" charset="0"/>
                              <a:ea typeface="SamsungOne-400" panose="020B0503030303020204" pitchFamily="34" charset="0"/>
                            </a:rPr>
                          </m:ctrlPr>
                        </m:sSubPr>
                        <m:e>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𝑝</m:t>
                          </m:r>
                        </m:e>
                        <m:sub>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2</m:t>
                          </m:r>
                        </m:sub>
                      </m:sSub>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m:t>
                      </m:r>
                      <m:sSub>
                        <m:sSubPr>
                          <m:ctrlPr>
                            <a:rPr lang="en-US" altLang="ko-KR" sz="1600" i="1">
                              <a:solidFill>
                                <a:schemeClr val="tx1">
                                  <a:lumMod val="85000"/>
                                  <a:lumOff val="15000"/>
                                </a:schemeClr>
                              </a:solidFill>
                              <a:latin typeface="Cambria Math" panose="02040503050406030204" pitchFamily="18" charset="0"/>
                              <a:ea typeface="SamsungOne-400" panose="020B0503030303020204" pitchFamily="34" charset="0"/>
                            </a:rPr>
                          </m:ctrlPr>
                        </m:sSubPr>
                        <m:e>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𝑝</m:t>
                          </m:r>
                        </m:e>
                        <m:sub>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𝑁</m:t>
                          </m:r>
                        </m:sub>
                      </m:sSub>
                      <m:r>
                        <a:rPr lang="en-US" altLang="ko-KR" sz="1600">
                          <a:solidFill>
                            <a:srgbClr val="FF0000"/>
                          </a:solidFill>
                          <a:latin typeface="Cambria Math" panose="02040503050406030204" pitchFamily="18" charset="0"/>
                          <a:ea typeface="SamsungOne-400" panose="020B0503030303020204" pitchFamily="34" charset="0"/>
                        </a:rPr>
                        <m:t>=</m:t>
                      </m:r>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1</m:t>
                      </m:r>
                    </m:oMath>
                  </m:oMathPara>
                </a14:m>
                <a:endParaRPr lang="en-US" altLang="ko-KR" sz="1600" dirty="0">
                  <a:solidFill>
                    <a:schemeClr val="tx1">
                      <a:lumMod val="85000"/>
                      <a:lumOff val="15000"/>
                    </a:schemeClr>
                  </a:solidFill>
                  <a:latin typeface="SamsungOne-400" panose="020B0503030303020204" pitchFamily="34" charset="0"/>
                  <a:ea typeface="SamsungOne-400" panose="020B0503030303020204" pitchFamily="34" charset="0"/>
                </a:endParaRPr>
              </a:p>
            </p:txBody>
          </p:sp>
        </mc:Choice>
        <mc:Fallback xmlns="">
          <p:sp>
            <p:nvSpPr>
              <p:cNvPr id="15" name="직사각형 14">
                <a:extLst>
                  <a:ext uri="{FF2B5EF4-FFF2-40B4-BE49-F238E27FC236}">
                    <a16:creationId xmlns:a16="http://schemas.microsoft.com/office/drawing/2014/main" id="{8ACD6836-3ABE-43BD-A9F9-3BE8185F0D25}"/>
                  </a:ext>
                </a:extLst>
              </p:cNvPr>
              <p:cNvSpPr>
                <a:spLocks noRot="1" noChangeAspect="1" noMove="1" noResize="1" noEditPoints="1" noAdjustHandles="1" noChangeArrowheads="1" noChangeShapeType="1" noTextEdit="1"/>
              </p:cNvSpPr>
              <p:nvPr/>
            </p:nvSpPr>
            <p:spPr>
              <a:xfrm>
                <a:off x="3825290" y="4536413"/>
                <a:ext cx="2252247" cy="584775"/>
              </a:xfrm>
              <a:prstGeom prst="rect">
                <a:avLst/>
              </a:prstGeom>
              <a:blipFill>
                <a:blip r:embed="rId5"/>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199421342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Bài tập </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Coding #0206</a:t>
            </a:r>
          </a:p>
        </p:txBody>
      </p:sp>
      <p:grpSp>
        <p:nvGrpSpPr>
          <p:cNvPr id="11" name="그룹 10">
            <a:extLst>
              <a:ext uri="{FF2B5EF4-FFF2-40B4-BE49-F238E27FC236}">
                <a16:creationId xmlns:a16="http://schemas.microsoft.com/office/drawing/2014/main" id="{A2A7775F-AE07-4A60-B96A-7B00D8607BDB}"/>
              </a:ext>
            </a:extLst>
          </p:cNvPr>
          <p:cNvGrpSpPr/>
          <p:nvPr/>
        </p:nvGrpSpPr>
        <p:grpSpPr>
          <a:xfrm>
            <a:off x="558798" y="2060849"/>
            <a:ext cx="8797129" cy="3960439"/>
            <a:chOff x="558798" y="2060849"/>
            <a:chExt cx="8797129" cy="3960439"/>
          </a:xfrm>
        </p:grpSpPr>
        <p:sp>
          <p:nvSpPr>
            <p:cNvPr id="12" name="직사각형 11">
              <a:extLst>
                <a:ext uri="{FF2B5EF4-FFF2-40B4-BE49-F238E27FC236}">
                  <a16:creationId xmlns:a16="http://schemas.microsoft.com/office/drawing/2014/main" id="{0E2B63F1-717C-45E5-9484-DF4505693008}"/>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5" name="그룹 14">
              <a:extLst>
                <a:ext uri="{FF2B5EF4-FFF2-40B4-BE49-F238E27FC236}">
                  <a16:creationId xmlns:a16="http://schemas.microsoft.com/office/drawing/2014/main" id="{AC1F47E5-59C0-4468-B93D-A8F7F0C32C93}"/>
                </a:ext>
              </a:extLst>
            </p:cNvPr>
            <p:cNvGrpSpPr/>
            <p:nvPr/>
          </p:nvGrpSpPr>
          <p:grpSpPr>
            <a:xfrm>
              <a:off x="558798" y="3945816"/>
              <a:ext cx="8797129" cy="576572"/>
              <a:chOff x="4778069" y="4391025"/>
              <a:chExt cx="2349160" cy="431802"/>
            </a:xfrm>
          </p:grpSpPr>
          <p:sp>
            <p:nvSpPr>
              <p:cNvPr id="18" name="직사각형 17">
                <a:extLst>
                  <a:ext uri="{FF2B5EF4-FFF2-40B4-BE49-F238E27FC236}">
                    <a16:creationId xmlns:a16="http://schemas.microsoft.com/office/drawing/2014/main" id="{3C6A9AF5-127F-406D-B69A-2777F03F88E5}"/>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21" name="직사각형 133">
                <a:extLst>
                  <a:ext uri="{FF2B5EF4-FFF2-40B4-BE49-F238E27FC236}">
                    <a16:creationId xmlns:a16="http://schemas.microsoft.com/office/drawing/2014/main" id="{21A3736B-043B-48A0-AE25-A04C3CBB178F}"/>
                  </a:ext>
                </a:extLst>
              </p:cNvPr>
              <p:cNvSpPr/>
              <p:nvPr/>
            </p:nvSpPr>
            <p:spPr>
              <a:xfrm>
                <a:off x="4852511" y="4528465"/>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vi-VN" altLang="ko-KR"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Làm theo các bước thực hành trong tệp </a:t>
                </a:r>
                <a:r>
                  <a:rPr lang="en-US" altLang="ko-KR"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'ex_0206.ipynb’</a:t>
                </a:r>
                <a:r>
                  <a:rPr lang="vi-VN" altLang="ko-KR"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a:t>
                </a:r>
                <a:endParaRPr lang="en-US" altLang="ko-KR"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endParaRPr>
              </a:p>
            </p:txBody>
          </p:sp>
        </p:grpSp>
        <p:pic>
          <p:nvPicPr>
            <p:cNvPr id="16" name="그림 15" descr="텍스트, 클립아트이(가) 표시된 사진&#10;&#10;자동 생성된 설명">
              <a:extLst>
                <a:ext uri="{FF2B5EF4-FFF2-40B4-BE49-F238E27FC236}">
                  <a16:creationId xmlns:a16="http://schemas.microsoft.com/office/drawing/2014/main" id="{70D03265-398A-4B21-9492-31D700046C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3" name="그룹 1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3.3. </a:t>
              </a: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Lý thuyết ước tính</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03</a:t>
              </a:r>
            </a:p>
          </p:txBody>
        </p:sp>
      </p:grpSp>
    </p:spTree>
    <p:extLst>
      <p:ext uri="{BB962C8B-B14F-4D97-AF65-F5344CB8AC3E}">
        <p14:creationId xmlns:p14="http://schemas.microsoft.com/office/powerpoint/2010/main" val="222843345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vi-VN"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Kiểm định giả thuyết thống kê</a:t>
            </a:r>
            <a:endPar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err="1">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a:t>
            </a: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 4.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sp>
        <p:nvSpPr>
          <p:cNvPr id="11" name="직사각형 10">
            <a:extLst>
              <a:ext uri="{FF2B5EF4-FFF2-40B4-BE49-F238E27FC236}">
                <a16:creationId xmlns:a16="http://schemas.microsoft.com/office/drawing/2014/main" id="{07CBE376-934F-4F02-851D-3B0DB538BEA9}"/>
              </a:ext>
            </a:extLst>
          </p:cNvPr>
          <p:cNvSpPr/>
          <p:nvPr/>
        </p:nvSpPr>
        <p:spPr>
          <a:xfrm>
            <a:off x="1054111" y="3929021"/>
            <a:ext cx="4761397" cy="7437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algn="l" defTabSz="914400" rtl="0" eaLnBrk="1" fontAlgn="base" latinLnBrk="1" hangingPunct="1">
              <a:lnSpc>
                <a:spcPct val="100000"/>
              </a:lnSpc>
              <a:spcBef>
                <a:spcPct val="0"/>
              </a:spcBef>
              <a:spcAft>
                <a:spcPts val="1000"/>
              </a:spcAft>
              <a:buClrTx/>
              <a:buSzPct val="120000"/>
              <a:buBlip>
                <a:blip r:embed="rId3"/>
              </a:buBlip>
              <a:tabLst/>
              <a:defRPr/>
            </a:pPr>
            <a:r>
              <a:rPr kumimoji="1" lang="en-US" altLang="ko-KR" sz="20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4.1. </a:t>
            </a:r>
            <a:r>
              <a:rPr kumimoji="1" lang="en-US" altLang="ko-KR" sz="2000" b="0" i="0" u="none" strike="noStrike" kern="1200" cap="none" spc="0" normalizeH="0" baseline="0" noProof="0" dirty="0" err="1">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Các</a:t>
            </a:r>
            <a:r>
              <a:rPr kumimoji="1" lang="en-US" altLang="ko-KR" sz="20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 </a:t>
            </a:r>
            <a:r>
              <a:rPr kumimoji="1" lang="en-US" altLang="ko-KR" sz="2000" b="0" i="0" u="none" strike="noStrike" kern="1200" cap="none" spc="0" normalizeH="0" baseline="0" noProof="0" dirty="0" err="1">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nguyên</a:t>
            </a:r>
            <a:r>
              <a:rPr kumimoji="1" lang="en-US" altLang="ko-KR" sz="20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 </a:t>
            </a:r>
            <a:r>
              <a:rPr kumimoji="1" lang="en-US" altLang="ko-KR" sz="2000" b="0" i="0" u="none" strike="noStrike" kern="1200" cap="none" spc="0" normalizeH="0" baseline="0" noProof="0" dirty="0" err="1">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tắc</a:t>
            </a:r>
            <a:r>
              <a:rPr kumimoji="1" lang="en-US" altLang="ko-KR" sz="20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 </a:t>
            </a:r>
            <a:r>
              <a:rPr kumimoji="1" lang="en-US" altLang="ko-KR" sz="2000" b="0" i="0" u="none" strike="noStrike" kern="1200" cap="none" spc="0" normalizeH="0" baseline="0" noProof="0" dirty="0" err="1">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kiểm</a:t>
            </a:r>
            <a:r>
              <a:rPr kumimoji="1" lang="en-US" altLang="ko-KR" sz="20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 </a:t>
            </a:r>
            <a:r>
              <a:rPr kumimoji="1" lang="en-US" altLang="ko-KR" sz="2000" b="0" i="0" u="none" strike="noStrike" kern="1200" cap="none" spc="0" normalizeH="0" baseline="0" noProof="0" dirty="0" err="1">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định</a:t>
            </a:r>
            <a:r>
              <a:rPr kumimoji="1" lang="en-US" altLang="ko-KR" sz="20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 </a:t>
            </a:r>
            <a:r>
              <a:rPr kumimoji="1" lang="en-US" altLang="ko-KR" sz="2000" b="0" i="0" u="none" strike="noStrike" kern="1200" cap="none" spc="0" normalizeH="0" baseline="0" noProof="0" dirty="0" err="1">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giả</a:t>
            </a:r>
            <a:r>
              <a:rPr kumimoji="1" lang="en-US" altLang="ko-KR" sz="20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 </a:t>
            </a:r>
            <a:r>
              <a:rPr kumimoji="1" lang="en-US" altLang="ko-KR" sz="2000" b="0" i="0" u="none" strike="noStrike" kern="1200" cap="none" spc="0" normalizeH="0" baseline="0" noProof="0" dirty="0" err="1">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thuyết</a:t>
            </a:r>
            <a:endParaRPr kumimoji="1" lang="en-US" altLang="ko-KR" sz="20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endParaRPr>
          </a:p>
          <a:p>
            <a:pPr marL="176213" marR="0" lvl="0" indent="-176213" fontAlgn="base">
              <a:lnSpc>
                <a:spcPct val="100000"/>
              </a:lnSpc>
              <a:spcBef>
                <a:spcPct val="0"/>
              </a:spcBef>
              <a:spcAft>
                <a:spcPts val="1000"/>
              </a:spcAft>
              <a:buClrTx/>
              <a:buSzPct val="120000"/>
              <a:buBlip>
                <a:blip r:embed="rId4"/>
              </a:buBlip>
              <a:tabLst/>
              <a:defRPr/>
            </a:pPr>
            <a:r>
              <a:rPr lang="en-US" altLang="ko-KR" sz="2000" dirty="0">
                <a:solidFill>
                  <a:srgbClr val="A6A6A6"/>
                </a:solidFill>
                <a:latin typeface="SamsungOne-400" panose="020B0503030303020204" pitchFamily="34" charset="0"/>
                <a:ea typeface="SamsungOne-400" panose="020B0503030303020204" pitchFamily="34" charset="0"/>
              </a:rPr>
              <a:t>4.2. </a:t>
            </a:r>
            <a:r>
              <a:rPr lang="en-US" altLang="ko-KR" sz="2000" dirty="0" err="1">
                <a:solidFill>
                  <a:srgbClr val="A6A6A6"/>
                </a:solidFill>
                <a:latin typeface="SamsungOne-400" panose="020B0503030303020204" pitchFamily="34" charset="0"/>
                <a:ea typeface="SamsungOne-400" panose="020B0503030303020204" pitchFamily="34" charset="0"/>
              </a:rPr>
              <a:t>Thực</a:t>
            </a:r>
            <a:r>
              <a:rPr lang="en-US" altLang="ko-KR" sz="2000" dirty="0">
                <a:solidFill>
                  <a:srgbClr val="A6A6A6"/>
                </a:solidFill>
                <a:latin typeface="SamsungOne-400" panose="020B0503030303020204" pitchFamily="34" charset="0"/>
                <a:ea typeface="SamsungOne-400" panose="020B0503030303020204" pitchFamily="34" charset="0"/>
              </a:rPr>
              <a:t> </a:t>
            </a:r>
            <a:r>
              <a:rPr lang="en-US" altLang="ko-KR" sz="2000" dirty="0" err="1">
                <a:solidFill>
                  <a:srgbClr val="A6A6A6"/>
                </a:solidFill>
                <a:latin typeface="SamsungOne-400" panose="020B0503030303020204" pitchFamily="34" charset="0"/>
                <a:ea typeface="SamsungOne-400" panose="020B0503030303020204" pitchFamily="34" charset="0"/>
              </a:rPr>
              <a:t>hiện</a:t>
            </a:r>
            <a:r>
              <a:rPr lang="en-US" altLang="ko-KR" sz="2000" dirty="0">
                <a:solidFill>
                  <a:srgbClr val="A6A6A6"/>
                </a:solidFill>
                <a:latin typeface="SamsungOne-400" panose="020B0503030303020204" pitchFamily="34" charset="0"/>
                <a:ea typeface="SamsungOne-400" panose="020B0503030303020204" pitchFamily="34" charset="0"/>
              </a:rPr>
              <a:t> </a:t>
            </a:r>
            <a:r>
              <a:rPr lang="en-US" altLang="ko-KR" sz="2000" dirty="0" err="1">
                <a:solidFill>
                  <a:srgbClr val="A6A6A6"/>
                </a:solidFill>
                <a:latin typeface="SamsungOne-400" panose="020B0503030303020204" pitchFamily="34" charset="0"/>
                <a:ea typeface="SamsungOne-400" panose="020B0503030303020204" pitchFamily="34" charset="0"/>
              </a:rPr>
              <a:t>kiểm</a:t>
            </a:r>
            <a:r>
              <a:rPr lang="en-US" altLang="ko-KR" sz="2000" dirty="0">
                <a:solidFill>
                  <a:srgbClr val="A6A6A6"/>
                </a:solidFill>
                <a:latin typeface="SamsungOne-400" panose="020B0503030303020204" pitchFamily="34" charset="0"/>
                <a:ea typeface="SamsungOne-400" panose="020B0503030303020204" pitchFamily="34" charset="0"/>
              </a:rPr>
              <a:t> </a:t>
            </a:r>
            <a:r>
              <a:rPr lang="en-US" altLang="ko-KR" sz="2000" dirty="0" err="1">
                <a:solidFill>
                  <a:srgbClr val="A6A6A6"/>
                </a:solidFill>
                <a:latin typeface="SamsungOne-400" panose="020B0503030303020204" pitchFamily="34" charset="0"/>
                <a:ea typeface="SamsungOne-400" panose="020B0503030303020204" pitchFamily="34" charset="0"/>
              </a:rPr>
              <a:t>định</a:t>
            </a:r>
            <a:r>
              <a:rPr lang="en-US" altLang="ko-KR" sz="2000" dirty="0">
                <a:solidFill>
                  <a:srgbClr val="A6A6A6"/>
                </a:solidFill>
                <a:latin typeface="SamsungOne-400" panose="020B0503030303020204" pitchFamily="34" charset="0"/>
                <a:ea typeface="SamsungOne-400" panose="020B0503030303020204" pitchFamily="34" charset="0"/>
              </a:rPr>
              <a:t> </a:t>
            </a:r>
            <a:r>
              <a:rPr lang="en-US" altLang="ko-KR" sz="2000" dirty="0" err="1">
                <a:solidFill>
                  <a:srgbClr val="A6A6A6"/>
                </a:solidFill>
                <a:latin typeface="SamsungOne-400" panose="020B0503030303020204" pitchFamily="34" charset="0"/>
                <a:ea typeface="SamsungOne-400" panose="020B0503030303020204" pitchFamily="34" charset="0"/>
              </a:rPr>
              <a:t>giả</a:t>
            </a:r>
            <a:r>
              <a:rPr lang="en-US" altLang="ko-KR" sz="2000" dirty="0">
                <a:solidFill>
                  <a:srgbClr val="A6A6A6"/>
                </a:solidFill>
                <a:latin typeface="SamsungOne-400" panose="020B0503030303020204" pitchFamily="34" charset="0"/>
                <a:ea typeface="SamsungOne-400" panose="020B0503030303020204" pitchFamily="34" charset="0"/>
              </a:rPr>
              <a:t> </a:t>
            </a:r>
            <a:r>
              <a:rPr lang="en-US" altLang="ko-KR" sz="2000" dirty="0" err="1">
                <a:solidFill>
                  <a:srgbClr val="A6A6A6"/>
                </a:solidFill>
                <a:latin typeface="SamsungOne-400" panose="020B0503030303020204" pitchFamily="34" charset="0"/>
                <a:ea typeface="SamsungOne-400" panose="020B0503030303020204" pitchFamily="34" charset="0"/>
              </a:rPr>
              <a:t>thuyết</a:t>
            </a:r>
            <a:endParaRPr lang="en-US" altLang="ko-KR" sz="2000" dirty="0">
              <a:solidFill>
                <a:srgbClr val="A6A6A6"/>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41191034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nguyên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tắc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kiểm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định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giả</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thuyết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04</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Kiểm</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định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giả</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thuyết</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p>
        </p:txBody>
      </p:sp>
      <p:sp>
        <p:nvSpPr>
          <p:cNvPr id="40" name="직사각형 39">
            <a:extLst>
              <a:ext uri="{FF2B5EF4-FFF2-40B4-BE49-F238E27FC236}">
                <a16:creationId xmlns:a16="http://schemas.microsoft.com/office/drawing/2014/main" id="{3A76204B-18F3-4CF1-ACE4-AFDF6C8ED0B9}"/>
              </a:ext>
            </a:extLst>
          </p:cNvPr>
          <p:cNvSpPr/>
          <p:nvPr/>
        </p:nvSpPr>
        <p:spPr>
          <a:xfrm>
            <a:off x="675071" y="2219443"/>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Kiểm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định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thuyết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về</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tham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quần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bằng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thống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kê</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mẫu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2" name="그룹 1">
            <a:extLst>
              <a:ext uri="{FF2B5EF4-FFF2-40B4-BE49-F238E27FC236}">
                <a16:creationId xmlns:a16="http://schemas.microsoft.com/office/drawing/2014/main" id="{DCF4CCDD-A337-4BC0-B24D-D1F3E451E66A}"/>
              </a:ext>
            </a:extLst>
          </p:cNvPr>
          <p:cNvGrpSpPr/>
          <p:nvPr/>
        </p:nvGrpSpPr>
        <p:grpSpPr>
          <a:xfrm>
            <a:off x="846956" y="2597067"/>
            <a:ext cx="6979589" cy="722196"/>
            <a:chOff x="883511" y="2597067"/>
            <a:chExt cx="6979589" cy="722196"/>
          </a:xfrm>
        </p:grpSpPr>
        <p:grpSp>
          <p:nvGrpSpPr>
            <p:cNvPr id="17" name="그룹 16">
              <a:extLst>
                <a:ext uri="{FF2B5EF4-FFF2-40B4-BE49-F238E27FC236}">
                  <a16:creationId xmlns:a16="http://schemas.microsoft.com/office/drawing/2014/main" id="{739B904F-4CA3-4897-B359-7E3B8B1499D6}"/>
                </a:ext>
              </a:extLst>
            </p:cNvPr>
            <p:cNvGrpSpPr/>
            <p:nvPr/>
          </p:nvGrpSpPr>
          <p:grpSpPr>
            <a:xfrm>
              <a:off x="883511" y="2597067"/>
              <a:ext cx="6979589" cy="345461"/>
              <a:chOff x="903506" y="2429380"/>
              <a:chExt cx="6979589" cy="345461"/>
            </a:xfrm>
          </p:grpSpPr>
          <p:sp>
            <p:nvSpPr>
              <p:cNvPr id="18" name="사각형: 둥근 모서리 2">
                <a:extLst>
                  <a:ext uri="{FF2B5EF4-FFF2-40B4-BE49-F238E27FC236}">
                    <a16:creationId xmlns:a16="http://schemas.microsoft.com/office/drawing/2014/main" id="{803FFAE5-9E6F-4D2F-9003-2563B541C07C}"/>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p:sp>
            <p:nvSpPr>
              <p:cNvPr id="19" name="직사각형 18">
                <a:extLst>
                  <a:ext uri="{FF2B5EF4-FFF2-40B4-BE49-F238E27FC236}">
                    <a16:creationId xmlns:a16="http://schemas.microsoft.com/office/drawing/2014/main" id="{D9923186-3A5C-42A2-ADC4-3E1CD455C76F}"/>
                  </a:ext>
                </a:extLst>
              </p:cNvPr>
              <p:cNvSpPr/>
              <p:nvPr/>
            </p:nvSpPr>
            <p:spPr>
              <a:xfrm>
                <a:off x="1279004" y="2429380"/>
                <a:ext cx="6604091"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ctr">
                <a:spAutoFit/>
                <a:scene3d>
                  <a:camera prst="orthographicFront"/>
                  <a:lightRig rig="threePt" dir="t"/>
                </a:scene3d>
                <a:sp3d>
                  <a:bevelT w="0" h="6350"/>
                </a:sp3d>
              </a:bodyPr>
              <a:lstStyle/>
              <a:p>
                <a:pPr>
                  <a:spcAft>
                    <a:spcPts val="8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thời gian ngủ trung bình của người trưởng thành ở Mỹ là 7 giờ</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a:solidFill>
                      <a:schemeClr val="tx1">
                        <a:lumMod val="85000"/>
                        <a:lumOff val="15000"/>
                      </a:schemeClr>
                    </a:solidFill>
                    <a:latin typeface="Times New Roman" panose="02020603050405020304" pitchFamily="18" charset="0"/>
                    <a:ea typeface="Noto Sans CJK KR Regular" panose="020B0500000000000000" pitchFamily="34" charset="-127"/>
                    <a:cs typeface="Times New Roman" panose="02020603050405020304" pitchFamily="18" charset="0"/>
                    <a:sym typeface="Symbol" panose="05050102010706020507" pitchFamily="18" charset="2"/>
                  </a:rPr>
                  <a:t></a:t>
                </a:r>
                <a:r>
                  <a:rPr lang="en-US" altLang="ko-KR" sz="1300" dirty="0">
                    <a:solidFill>
                      <a:srgbClr val="FF0000"/>
                    </a:solidFill>
                    <a:latin typeface="Times New Roman" panose="02020603050405020304" pitchFamily="18" charset="0"/>
                    <a:ea typeface="Noto Sans CJK KR Regular" panose="020B0500000000000000" pitchFamily="34" charset="-127"/>
                    <a:cs typeface="Times New Roman" panose="02020603050405020304" pitchFamily="18" charset="0"/>
                    <a:sym typeface="Symbol" panose="05050102010706020507" pitchFamily="18" charset="2"/>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Đúng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hay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sai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endParaRPr>
              </a:p>
            </p:txBody>
          </p:sp>
        </p:grpSp>
        <p:grpSp>
          <p:nvGrpSpPr>
            <p:cNvPr id="20" name="그룹 19">
              <a:extLst>
                <a:ext uri="{FF2B5EF4-FFF2-40B4-BE49-F238E27FC236}">
                  <a16:creationId xmlns:a16="http://schemas.microsoft.com/office/drawing/2014/main" id="{E0F6D8A0-2BA0-47DD-81C6-D7F8B6484349}"/>
                </a:ext>
              </a:extLst>
            </p:cNvPr>
            <p:cNvGrpSpPr/>
            <p:nvPr/>
          </p:nvGrpSpPr>
          <p:grpSpPr>
            <a:xfrm>
              <a:off x="883511" y="2973802"/>
              <a:ext cx="6979589" cy="345461"/>
              <a:chOff x="903506" y="2429380"/>
              <a:chExt cx="6979589" cy="345461"/>
            </a:xfrm>
          </p:grpSpPr>
          <p:sp>
            <p:nvSpPr>
              <p:cNvPr id="21" name="사각형: 둥근 모서리 2">
                <a:extLst>
                  <a:ext uri="{FF2B5EF4-FFF2-40B4-BE49-F238E27FC236}">
                    <a16:creationId xmlns:a16="http://schemas.microsoft.com/office/drawing/2014/main" id="{05340F4C-7395-4425-BE3B-90847AA16E14}"/>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p:sp>
            <p:nvSpPr>
              <p:cNvPr id="22" name="직사각형 21">
                <a:extLst>
                  <a:ext uri="{FF2B5EF4-FFF2-40B4-BE49-F238E27FC236}">
                    <a16:creationId xmlns:a16="http://schemas.microsoft.com/office/drawing/2014/main" id="{38D616CB-47CA-4D66-BF81-17C82AFF1701}"/>
                  </a:ext>
                </a:extLst>
              </p:cNvPr>
              <p:cNvSpPr/>
              <p:nvPr/>
            </p:nvSpPr>
            <p:spPr>
              <a:xfrm>
                <a:off x="1279004" y="2429380"/>
                <a:ext cx="6604091"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ctr">
                <a:spAutoFit/>
                <a:scene3d>
                  <a:camera prst="orthographicFront"/>
                  <a:lightRig rig="threePt" dir="t"/>
                </a:scene3d>
                <a:sp3d>
                  <a:bevelT w="0" h="6350"/>
                </a:sp3d>
              </a:bodyPr>
              <a:lstStyle/>
              <a:p>
                <a:pPr>
                  <a:spcAft>
                    <a:spcPts val="8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Mức lương trung bình của khu vực có mã bưu điện 91886 là 85.000 USD</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a:solidFill>
                      <a:schemeClr val="tx1">
                        <a:lumMod val="85000"/>
                        <a:lumOff val="15000"/>
                      </a:schemeClr>
                    </a:solidFill>
                    <a:latin typeface="Times New Roman" panose="02020603050405020304" pitchFamily="18" charset="0"/>
                    <a:ea typeface="Noto Sans CJK KR Regular" panose="020B0500000000000000" pitchFamily="34" charset="-127"/>
                    <a:cs typeface="Times New Roman" panose="02020603050405020304" pitchFamily="18" charset="0"/>
                    <a:sym typeface="Symbol" panose="05050102010706020507" pitchFamily="18" charset="2"/>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Đúng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hay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sai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endParaRPr>
              </a:p>
            </p:txBody>
          </p:sp>
        </p:grpSp>
      </p:grpSp>
      <p:sp>
        <p:nvSpPr>
          <p:cNvPr id="16" name="직사각형 15">
            <a:extLst>
              <a:ext uri="{FF2B5EF4-FFF2-40B4-BE49-F238E27FC236}">
                <a16:creationId xmlns:a16="http://schemas.microsoft.com/office/drawing/2014/main" id="{9E1FD293-3081-4335-905A-1BD3EB2C5B33}"/>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Nguyên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tắc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kiểm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định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giả</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thuyết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trong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thống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kê</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7121061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nguyên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tắc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kiểm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định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giả</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thuyết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04</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grpSp>
        <p:nvGrpSpPr>
          <p:cNvPr id="2" name="그룹 1"/>
          <p:cNvGrpSpPr/>
          <p:nvPr/>
        </p:nvGrpSpPr>
        <p:grpSpPr>
          <a:xfrm>
            <a:off x="558924" y="1845276"/>
            <a:ext cx="8781522" cy="3731740"/>
            <a:chOff x="558924" y="1845276"/>
            <a:chExt cx="8781522" cy="3731740"/>
          </a:xfrm>
        </p:grpSpPr>
        <p:sp>
          <p:nvSpPr>
            <p:cNvPr id="42" name="모서리가 둥근 직사각형 4">
              <a:extLst>
                <a:ext uri="{FF2B5EF4-FFF2-40B4-BE49-F238E27FC236}">
                  <a16:creationId xmlns:a16="http://schemas.microsoft.com/office/drawing/2014/main" id="{3D43DE29-74E5-444F-B7A7-1A292F981CF6}"/>
                </a:ext>
              </a:extLst>
            </p:cNvPr>
            <p:cNvSpPr/>
            <p:nvPr/>
          </p:nvSpPr>
          <p:spPr>
            <a:xfrm>
              <a:off x="558924" y="1845276"/>
              <a:ext cx="8781522" cy="373174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ndParaRPr>
            </a:p>
          </p:txBody>
        </p:sp>
        <p:grpSp>
          <p:nvGrpSpPr>
            <p:cNvPr id="7" name="그룹 6">
              <a:extLst>
                <a:ext uri="{FF2B5EF4-FFF2-40B4-BE49-F238E27FC236}">
                  <a16:creationId xmlns:a16="http://schemas.microsoft.com/office/drawing/2014/main" id="{01D67627-808B-4FB3-9F0D-255A16FF5FB0}"/>
                </a:ext>
              </a:extLst>
            </p:cNvPr>
            <p:cNvGrpSpPr/>
            <p:nvPr/>
          </p:nvGrpSpPr>
          <p:grpSpPr>
            <a:xfrm>
              <a:off x="1531032" y="2060848"/>
              <a:ext cx="7061497" cy="3256477"/>
              <a:chOff x="1024948" y="1845330"/>
              <a:chExt cx="7683341" cy="3543246"/>
            </a:xfrm>
          </p:grpSpPr>
          <p:sp>
            <p:nvSpPr>
              <p:cNvPr id="32" name="TextBox 31">
                <a:extLst>
                  <a:ext uri="{FF2B5EF4-FFF2-40B4-BE49-F238E27FC236}">
                    <a16:creationId xmlns:a16="http://schemas.microsoft.com/office/drawing/2014/main" id="{A4EB9865-6B8D-476D-BBDF-093F572A7266}"/>
                  </a:ext>
                </a:extLst>
              </p:cNvPr>
              <p:cNvSpPr txBox="1"/>
              <p:nvPr/>
            </p:nvSpPr>
            <p:spPr>
              <a:xfrm>
                <a:off x="1176377" y="1845330"/>
                <a:ext cx="1808329" cy="7621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defPPr>
                  <a:defRPr lang="en-US"/>
                </a:defPPr>
                <a:lvl1pPr lvl="0" algn="just">
                  <a:lnSpc>
                    <a:spcPct val="150000"/>
                  </a:lnSpc>
                  <a:defRPr sz="13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600" dirty="0">
                    <a:latin typeface="SamsungOne-700" panose="020B0803030303020204" pitchFamily="34" charset="0"/>
                    <a:ea typeface="SamsungOne-700" panose="020B0803030303020204" pitchFamily="34" charset="0"/>
                  </a:rPr>
                  <a:t>Quan </a:t>
                </a:r>
                <a:r>
                  <a:rPr lang="en-US" altLang="ko-KR" sz="1600" dirty="0" err="1">
                    <a:latin typeface="SamsungOne-700" panose="020B0803030303020204" pitchFamily="34" charset="0"/>
                    <a:ea typeface="SamsungOne-700" panose="020B0803030303020204" pitchFamily="34" charset="0"/>
                  </a:rPr>
                  <a:t>tòa</a:t>
                </a:r>
                <a:endParaRPr lang="en-US" altLang="ko-KR" sz="1600" dirty="0">
                  <a:latin typeface="SamsungOne-700" panose="020B0803030303020204" pitchFamily="34" charset="0"/>
                  <a:ea typeface="SamsungOne-700" panose="020B0803030303020204" pitchFamily="34" charset="0"/>
                </a:endParaRPr>
              </a:p>
              <a:p>
                <a:pPr algn="ctr"/>
                <a:endParaRPr lang="en-US" altLang="ko-KR" sz="1600" dirty="0">
                  <a:latin typeface="SamsungOne-700" panose="020B0803030303020204" pitchFamily="34" charset="0"/>
                  <a:ea typeface="SamsungOne-700" panose="020B0803030303020204" pitchFamily="34" charset="0"/>
                </a:endParaRPr>
              </a:p>
            </p:txBody>
          </p:sp>
          <p:sp>
            <p:nvSpPr>
              <p:cNvPr id="34" name="타원 7">
                <a:extLst>
                  <a:ext uri="{FF2B5EF4-FFF2-40B4-BE49-F238E27FC236}">
                    <a16:creationId xmlns:a16="http://schemas.microsoft.com/office/drawing/2014/main" id="{C713D9BE-6857-47FD-A917-1E05BAF950AC}"/>
                  </a:ext>
                </a:extLst>
              </p:cNvPr>
              <p:cNvSpPr>
                <a:spLocks noChangeAspect="1"/>
              </p:cNvSpPr>
              <p:nvPr/>
            </p:nvSpPr>
            <p:spPr>
              <a:xfrm>
                <a:off x="3817206" y="3758738"/>
                <a:ext cx="1950261" cy="1483363"/>
              </a:xfrm>
              <a:custGeom>
                <a:avLst/>
                <a:gdLst/>
                <a:ahLst/>
                <a:cxnLst/>
                <a:rect l="l" t="t" r="r" b="b"/>
                <a:pathLst>
                  <a:path w="2545905" h="1874219">
                    <a:moveTo>
                      <a:pt x="1272368" y="0"/>
                    </a:moveTo>
                    <a:cubicBezTo>
                      <a:pt x="1272513" y="722"/>
                      <a:pt x="1272660" y="1444"/>
                      <a:pt x="1272953" y="2135"/>
                    </a:cubicBezTo>
                    <a:cubicBezTo>
                      <a:pt x="1273245" y="1444"/>
                      <a:pt x="1273392" y="722"/>
                      <a:pt x="1273537" y="0"/>
                    </a:cubicBezTo>
                    <a:lnTo>
                      <a:pt x="1273537" y="4269"/>
                    </a:lnTo>
                    <a:cubicBezTo>
                      <a:pt x="1305529" y="156737"/>
                      <a:pt x="1416365" y="268479"/>
                      <a:pt x="1547945" y="268479"/>
                    </a:cubicBezTo>
                    <a:cubicBezTo>
                      <a:pt x="1658477" y="268479"/>
                      <a:pt x="1754371" y="189627"/>
                      <a:pt x="1800783" y="73674"/>
                    </a:cubicBezTo>
                    <a:cubicBezTo>
                      <a:pt x="1802032" y="74057"/>
                      <a:pt x="1803279" y="74441"/>
                      <a:pt x="1804463" y="75030"/>
                    </a:cubicBezTo>
                    <a:cubicBezTo>
                      <a:pt x="1786622" y="219273"/>
                      <a:pt x="1844259" y="350167"/>
                      <a:pt x="1955358" y="393786"/>
                    </a:cubicBezTo>
                    <a:cubicBezTo>
                      <a:pt x="2052011" y="431733"/>
                      <a:pt x="2163951" y="393740"/>
                      <a:pt x="2246838" y="304925"/>
                    </a:cubicBezTo>
                    <a:cubicBezTo>
                      <a:pt x="2160230" y="429304"/>
                      <a:pt x="2151818" y="578746"/>
                      <a:pt x="2235338" y="669378"/>
                    </a:cubicBezTo>
                    <a:cubicBezTo>
                      <a:pt x="2307438" y="747619"/>
                      <a:pt x="2428807" y="761149"/>
                      <a:pt x="2544916" y="713975"/>
                    </a:cubicBezTo>
                    <a:cubicBezTo>
                      <a:pt x="2545353" y="715373"/>
                      <a:pt x="2545786" y="716772"/>
                      <a:pt x="2545905" y="718266"/>
                    </a:cubicBezTo>
                    <a:cubicBezTo>
                      <a:pt x="2453944" y="768176"/>
                      <a:pt x="2393733" y="848714"/>
                      <a:pt x="2393057" y="937110"/>
                    </a:cubicBezTo>
                    <a:cubicBezTo>
                      <a:pt x="2393733" y="1025505"/>
                      <a:pt x="2453944" y="1106043"/>
                      <a:pt x="2545905" y="1155953"/>
                    </a:cubicBezTo>
                    <a:cubicBezTo>
                      <a:pt x="2545786" y="1157447"/>
                      <a:pt x="2545353" y="1158846"/>
                      <a:pt x="2544916" y="1160244"/>
                    </a:cubicBezTo>
                    <a:cubicBezTo>
                      <a:pt x="2428807" y="1113070"/>
                      <a:pt x="2307438" y="1126600"/>
                      <a:pt x="2235338" y="1204841"/>
                    </a:cubicBezTo>
                    <a:cubicBezTo>
                      <a:pt x="2151818" y="1295473"/>
                      <a:pt x="2160230" y="1444915"/>
                      <a:pt x="2246838" y="1569294"/>
                    </a:cubicBezTo>
                    <a:cubicBezTo>
                      <a:pt x="2163951" y="1480479"/>
                      <a:pt x="2052011" y="1442486"/>
                      <a:pt x="1955358" y="1480433"/>
                    </a:cubicBezTo>
                    <a:cubicBezTo>
                      <a:pt x="1844259" y="1524052"/>
                      <a:pt x="1786622" y="1654946"/>
                      <a:pt x="1804463" y="1799189"/>
                    </a:cubicBezTo>
                    <a:cubicBezTo>
                      <a:pt x="1803279" y="1799778"/>
                      <a:pt x="1802032" y="1800162"/>
                      <a:pt x="1800783" y="1800545"/>
                    </a:cubicBezTo>
                    <a:cubicBezTo>
                      <a:pt x="1754371" y="1684592"/>
                      <a:pt x="1658477" y="1605740"/>
                      <a:pt x="1547945" y="1605740"/>
                    </a:cubicBezTo>
                    <a:cubicBezTo>
                      <a:pt x="1416365" y="1605740"/>
                      <a:pt x="1305529" y="1717482"/>
                      <a:pt x="1273537" y="1869950"/>
                    </a:cubicBezTo>
                    <a:lnTo>
                      <a:pt x="1273537" y="1874219"/>
                    </a:lnTo>
                    <a:lnTo>
                      <a:pt x="1272953" y="1872085"/>
                    </a:lnTo>
                    <a:cubicBezTo>
                      <a:pt x="1272660" y="1872775"/>
                      <a:pt x="1272513" y="1873497"/>
                      <a:pt x="1272368" y="1874219"/>
                    </a:cubicBezTo>
                    <a:lnTo>
                      <a:pt x="1272368" y="1869950"/>
                    </a:lnTo>
                    <a:cubicBezTo>
                      <a:pt x="1240376" y="1717482"/>
                      <a:pt x="1129540" y="1605740"/>
                      <a:pt x="997960" y="1605740"/>
                    </a:cubicBezTo>
                    <a:cubicBezTo>
                      <a:pt x="887428" y="1605740"/>
                      <a:pt x="791534" y="1684592"/>
                      <a:pt x="745122" y="1800545"/>
                    </a:cubicBezTo>
                    <a:cubicBezTo>
                      <a:pt x="743873" y="1800162"/>
                      <a:pt x="742626" y="1799778"/>
                      <a:pt x="741442" y="1799189"/>
                    </a:cubicBezTo>
                    <a:cubicBezTo>
                      <a:pt x="759283" y="1654946"/>
                      <a:pt x="701646" y="1524052"/>
                      <a:pt x="590547" y="1480433"/>
                    </a:cubicBezTo>
                    <a:cubicBezTo>
                      <a:pt x="493894" y="1442486"/>
                      <a:pt x="381954" y="1480479"/>
                      <a:pt x="299067" y="1569294"/>
                    </a:cubicBezTo>
                    <a:cubicBezTo>
                      <a:pt x="385675" y="1444915"/>
                      <a:pt x="394087" y="1295473"/>
                      <a:pt x="310567" y="1204841"/>
                    </a:cubicBezTo>
                    <a:cubicBezTo>
                      <a:pt x="238467" y="1126600"/>
                      <a:pt x="117098" y="1113070"/>
                      <a:pt x="989" y="1160244"/>
                    </a:cubicBezTo>
                    <a:cubicBezTo>
                      <a:pt x="552" y="1158846"/>
                      <a:pt x="119" y="1157447"/>
                      <a:pt x="0" y="1155953"/>
                    </a:cubicBezTo>
                    <a:cubicBezTo>
                      <a:pt x="91961" y="1106043"/>
                      <a:pt x="152173" y="1025505"/>
                      <a:pt x="152849" y="937110"/>
                    </a:cubicBezTo>
                    <a:cubicBezTo>
                      <a:pt x="152173" y="848714"/>
                      <a:pt x="91961" y="768176"/>
                      <a:pt x="0" y="718266"/>
                    </a:cubicBezTo>
                    <a:cubicBezTo>
                      <a:pt x="119" y="716772"/>
                      <a:pt x="552" y="715373"/>
                      <a:pt x="989" y="713975"/>
                    </a:cubicBezTo>
                    <a:cubicBezTo>
                      <a:pt x="117098" y="761149"/>
                      <a:pt x="238467" y="747619"/>
                      <a:pt x="310567" y="669378"/>
                    </a:cubicBezTo>
                    <a:cubicBezTo>
                      <a:pt x="394087" y="578746"/>
                      <a:pt x="385675" y="429304"/>
                      <a:pt x="299067" y="304925"/>
                    </a:cubicBezTo>
                    <a:cubicBezTo>
                      <a:pt x="381954" y="393740"/>
                      <a:pt x="493894" y="431733"/>
                      <a:pt x="590547" y="393786"/>
                    </a:cubicBezTo>
                    <a:cubicBezTo>
                      <a:pt x="701646" y="350167"/>
                      <a:pt x="759283" y="219273"/>
                      <a:pt x="741442" y="75030"/>
                    </a:cubicBezTo>
                    <a:cubicBezTo>
                      <a:pt x="742626" y="74441"/>
                      <a:pt x="743873" y="74057"/>
                      <a:pt x="745122" y="73674"/>
                    </a:cubicBezTo>
                    <a:cubicBezTo>
                      <a:pt x="791534" y="189627"/>
                      <a:pt x="887428" y="268479"/>
                      <a:pt x="997960" y="268479"/>
                    </a:cubicBezTo>
                    <a:cubicBezTo>
                      <a:pt x="1129540" y="268479"/>
                      <a:pt x="1240376" y="156737"/>
                      <a:pt x="1272368" y="4269"/>
                    </a:cubicBezTo>
                    <a:close/>
                  </a:path>
                </a:pathLst>
              </a:cu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scene3d>
                  <a:camera prst="orthographicFront"/>
                  <a:lightRig rig="threePt" dir="t"/>
                </a:scene3d>
                <a:sp3d extrusionH="25400">
                  <a:bevelT w="0" h="6350"/>
                  <a:bevelB w="0" h="0"/>
                </a:sp3d>
              </a:bodyPr>
              <a:lstStyle/>
              <a:p>
                <a:pPr algn="ctr"/>
                <a:r>
                  <a:rPr lang="en-US" altLang="ko-KR" sz="1600" dirty="0" err="1">
                    <a:solidFill>
                      <a:prstClr val="white"/>
                    </a:solidFill>
                    <a:latin typeface="SamsungOne-700" panose="020B0803030303020204" pitchFamily="34" charset="0"/>
                    <a:ea typeface="KoPub돋움체 Bold" panose="02020603020101020101" pitchFamily="18" charset="-127"/>
                  </a:rPr>
                  <a:t>Bằng</a:t>
                </a:r>
                <a:r>
                  <a:rPr lang="en-US" altLang="ko-KR" sz="1600" dirty="0">
                    <a:solidFill>
                      <a:prstClr val="white"/>
                    </a:solidFill>
                    <a:latin typeface="SamsungOne-700" panose="020B0803030303020204" pitchFamily="34" charset="0"/>
                    <a:ea typeface="KoPub돋움체 Bold" panose="02020603020101020101" pitchFamily="18" charset="-127"/>
                  </a:rPr>
                  <a:t> </a:t>
                </a:r>
                <a:r>
                  <a:rPr lang="en-US" altLang="ko-KR" sz="1600" dirty="0" err="1">
                    <a:solidFill>
                      <a:prstClr val="white"/>
                    </a:solidFill>
                    <a:latin typeface="SamsungOne-700" panose="020B0803030303020204" pitchFamily="34" charset="0"/>
                    <a:ea typeface="KoPub돋움체 Bold" panose="02020603020101020101" pitchFamily="18" charset="-127"/>
                  </a:rPr>
                  <a:t>chứng</a:t>
                </a:r>
                <a:endParaRPr lang="en-US" altLang="ko-KR" sz="1600" dirty="0">
                  <a:solidFill>
                    <a:prstClr val="white"/>
                  </a:solidFill>
                  <a:latin typeface="SamsungOne-700" panose="020B0803030303020204" pitchFamily="34" charset="0"/>
                  <a:ea typeface="KoPub돋움체 Bold" panose="02020603020101020101" pitchFamily="18" charset="-127"/>
                </a:endParaRPr>
              </a:p>
            </p:txBody>
          </p:sp>
          <p:sp>
            <p:nvSpPr>
              <p:cNvPr id="35" name="TextBox 34">
                <a:extLst>
                  <a:ext uri="{FF2B5EF4-FFF2-40B4-BE49-F238E27FC236}">
                    <a16:creationId xmlns:a16="http://schemas.microsoft.com/office/drawing/2014/main" id="{B01E48A5-27ED-4834-A472-BFD935CFD9F8}"/>
                  </a:ext>
                </a:extLst>
              </p:cNvPr>
              <p:cNvSpPr txBox="1"/>
              <p:nvPr/>
            </p:nvSpPr>
            <p:spPr>
              <a:xfrm>
                <a:off x="4740242" y="2339020"/>
                <a:ext cx="1808329" cy="7621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defPPr>
                  <a:defRPr lang="en-US"/>
                </a:defPPr>
                <a:lvl1pPr lvl="0" algn="just">
                  <a:lnSpc>
                    <a:spcPct val="150000"/>
                  </a:lnSpc>
                  <a:defRPr sz="13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600" dirty="0" err="1">
                    <a:latin typeface="SamsungOne-700" panose="020B0803030303020204" pitchFamily="34" charset="0"/>
                    <a:ea typeface="SamsungOne-700" panose="020B0803030303020204" pitchFamily="34" charset="0"/>
                  </a:rPr>
                  <a:t>Bị</a:t>
                </a:r>
                <a:r>
                  <a:rPr lang="en-US" altLang="ko-KR" sz="1600" dirty="0">
                    <a:latin typeface="SamsungOne-700" panose="020B0803030303020204" pitchFamily="34" charset="0"/>
                    <a:ea typeface="SamsungOne-700" panose="020B0803030303020204" pitchFamily="34" charset="0"/>
                  </a:rPr>
                  <a:t> </a:t>
                </a:r>
                <a:r>
                  <a:rPr lang="en-US" altLang="ko-KR" sz="1600" dirty="0" err="1">
                    <a:latin typeface="SamsungOne-700" panose="020B0803030303020204" pitchFamily="34" charset="0"/>
                    <a:ea typeface="SamsungOne-700" panose="020B0803030303020204" pitchFamily="34" charset="0"/>
                  </a:rPr>
                  <a:t>cáo</a:t>
                </a:r>
                <a:endParaRPr lang="en-US" altLang="ko-KR" sz="1600" dirty="0">
                  <a:latin typeface="SamsungOne-700" panose="020B0803030303020204" pitchFamily="34" charset="0"/>
                  <a:ea typeface="SamsungOne-700" panose="020B0803030303020204" pitchFamily="34" charset="0"/>
                </a:endParaRPr>
              </a:p>
              <a:p>
                <a:pPr algn="ctr"/>
                <a:endParaRPr lang="en-US" altLang="ko-KR" sz="1600" dirty="0">
                  <a:latin typeface="SamsungOne-700" panose="020B0803030303020204" pitchFamily="34" charset="0"/>
                  <a:ea typeface="SamsungOne-700" panose="020B0803030303020204" pitchFamily="34" charset="0"/>
                </a:endParaRPr>
              </a:p>
            </p:txBody>
          </p:sp>
          <p:sp>
            <p:nvSpPr>
              <p:cNvPr id="36" name="TextBox 35">
                <a:extLst>
                  <a:ext uri="{FF2B5EF4-FFF2-40B4-BE49-F238E27FC236}">
                    <a16:creationId xmlns:a16="http://schemas.microsoft.com/office/drawing/2014/main" id="{E9FD3163-27EB-4690-94E6-1438A2EF687A}"/>
                  </a:ext>
                </a:extLst>
              </p:cNvPr>
              <p:cNvSpPr txBox="1"/>
              <p:nvPr/>
            </p:nvSpPr>
            <p:spPr>
              <a:xfrm>
                <a:off x="6899960" y="3037620"/>
                <a:ext cx="1808329" cy="7621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defPPr>
                  <a:defRPr lang="en-US"/>
                </a:defPPr>
                <a:lvl1pPr lvl="0" algn="just">
                  <a:lnSpc>
                    <a:spcPct val="150000"/>
                  </a:lnSpc>
                  <a:defRPr sz="13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600" dirty="0" err="1">
                    <a:latin typeface="SamsungOne-700" panose="020B0803030303020204" pitchFamily="34" charset="0"/>
                    <a:ea typeface="SamsungOne-700" panose="020B0803030303020204" pitchFamily="34" charset="0"/>
                  </a:rPr>
                  <a:t>Bên</a:t>
                </a:r>
                <a:r>
                  <a:rPr lang="en-US" altLang="ko-KR" sz="1600" dirty="0">
                    <a:latin typeface="SamsungOne-700" panose="020B0803030303020204" pitchFamily="34" charset="0"/>
                    <a:ea typeface="SamsungOne-700" panose="020B0803030303020204" pitchFamily="34" charset="0"/>
                  </a:rPr>
                  <a:t> </a:t>
                </a:r>
                <a:r>
                  <a:rPr lang="en-US" altLang="ko-KR" sz="1600" dirty="0" err="1">
                    <a:latin typeface="SamsungOne-700" panose="020B0803030303020204" pitchFamily="34" charset="0"/>
                    <a:ea typeface="SamsungOne-700" panose="020B0803030303020204" pitchFamily="34" charset="0"/>
                  </a:rPr>
                  <a:t>nguyên</a:t>
                </a:r>
                <a:endParaRPr lang="en-US" altLang="ko-KR" sz="1600" dirty="0">
                  <a:latin typeface="SamsungOne-700" panose="020B0803030303020204" pitchFamily="34" charset="0"/>
                  <a:ea typeface="SamsungOne-700" panose="020B0803030303020204" pitchFamily="34" charset="0"/>
                </a:endParaRPr>
              </a:p>
              <a:p>
                <a:pPr algn="ctr"/>
                <a:endParaRPr lang="en-US" altLang="ko-KR" sz="1600" dirty="0">
                  <a:latin typeface="SamsungOne-700" panose="020B0803030303020204" pitchFamily="34" charset="0"/>
                  <a:ea typeface="SamsungOne-700" panose="020B0803030303020204" pitchFamily="34" charset="0"/>
                </a:endParaRPr>
              </a:p>
            </p:txBody>
          </p:sp>
          <p:sp>
            <p:nvSpPr>
              <p:cNvPr id="37" name="TextBox 36">
                <a:extLst>
                  <a:ext uri="{FF2B5EF4-FFF2-40B4-BE49-F238E27FC236}">
                    <a16:creationId xmlns:a16="http://schemas.microsoft.com/office/drawing/2014/main" id="{027E267F-3BF6-4E86-841C-9F6AE632BBD9}"/>
                  </a:ext>
                </a:extLst>
              </p:cNvPr>
              <p:cNvSpPr txBox="1"/>
              <p:nvPr/>
            </p:nvSpPr>
            <p:spPr>
              <a:xfrm>
                <a:off x="5820101" y="4168020"/>
                <a:ext cx="1808329" cy="36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defPPr>
                  <a:defRPr lang="en-US"/>
                </a:defPPr>
                <a:lvl1pPr lvl="0" algn="just">
                  <a:lnSpc>
                    <a:spcPct val="150000"/>
                  </a:lnSpc>
                  <a:defRPr sz="13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vi-VN" altLang="ko-KR" sz="1600" dirty="0">
                    <a:latin typeface="SamsungOne-700" panose="020B0803030303020204" pitchFamily="34" charset="0"/>
                    <a:ea typeface="SamsungOne-700" panose="020B0803030303020204" pitchFamily="34" charset="0"/>
                  </a:rPr>
                  <a:t>Luật sư</a:t>
                </a:r>
              </a:p>
            </p:txBody>
          </p:sp>
          <p:pic>
            <p:nvPicPr>
              <p:cNvPr id="38" name="Graphic 21" descr="User">
                <a:extLst>
                  <a:ext uri="{FF2B5EF4-FFF2-40B4-BE49-F238E27FC236}">
                    <a16:creationId xmlns:a16="http://schemas.microsoft.com/office/drawing/2014/main" id="{68DD0202-B32B-494A-AABB-DD8ABF9C156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5139" y="2643669"/>
                <a:ext cx="914400" cy="914400"/>
              </a:xfrm>
              <a:prstGeom prst="rect">
                <a:avLst/>
              </a:prstGeom>
            </p:spPr>
          </p:pic>
          <p:pic>
            <p:nvPicPr>
              <p:cNvPr id="39" name="Graphic 22" descr="User">
                <a:extLst>
                  <a:ext uri="{FF2B5EF4-FFF2-40B4-BE49-F238E27FC236}">
                    <a16:creationId xmlns:a16="http://schemas.microsoft.com/office/drawing/2014/main" id="{F8B567F0-9E6B-491D-9C87-B58A71F11DE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44856" y="3370019"/>
                <a:ext cx="914400" cy="914400"/>
              </a:xfrm>
              <a:prstGeom prst="rect">
                <a:avLst/>
              </a:prstGeom>
            </p:spPr>
          </p:pic>
          <p:pic>
            <p:nvPicPr>
              <p:cNvPr id="41" name="Graphic 23" descr="User">
                <a:extLst>
                  <a:ext uri="{FF2B5EF4-FFF2-40B4-BE49-F238E27FC236}">
                    <a16:creationId xmlns:a16="http://schemas.microsoft.com/office/drawing/2014/main" id="{5ED7594B-49CF-418F-8964-B976EF3D6DB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67065" y="4474176"/>
                <a:ext cx="914400" cy="914400"/>
              </a:xfrm>
              <a:prstGeom prst="rect">
                <a:avLst/>
              </a:prstGeom>
            </p:spPr>
          </p:pic>
          <p:pic>
            <p:nvPicPr>
              <p:cNvPr id="5" name="그림 4">
                <a:extLst>
                  <a:ext uri="{FF2B5EF4-FFF2-40B4-BE49-F238E27FC236}">
                    <a16:creationId xmlns:a16="http://schemas.microsoft.com/office/drawing/2014/main" id="{E1833A8C-FBFF-41C2-9F59-6337FA46C396}"/>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10000" b="90000" l="10000" r="90000">
                            <a14:foregroundMark x1="50706" y1="23456" x2="50706" y2="24465"/>
                            <a14:foregroundMark x1="46669" y1="36778" x2="47356" y2="39322"/>
                            <a14:foregroundMark x1="65240" y1="36294" x2="65725" y2="37626"/>
                            <a14:foregroundMark x1="57206" y1="79693" x2="61203" y2="79693"/>
                            <a14:foregroundMark x1="57449" y1="42067" x2="58256" y2="42309"/>
                            <a14:backgroundMark x1="43076" y1="41865" x2="43076" y2="41865"/>
                            <a14:backgroundMark x1="65281" y1="42309" x2="65281" y2="42309"/>
                            <a14:backgroundMark x1="40614" y1="42309" x2="40614" y2="42309"/>
                          </a14:backgroundRemoval>
                        </a14:imgEffect>
                      </a14:imgLayer>
                    </a14:imgProps>
                  </a:ext>
                  <a:ext uri="{28A0092B-C50C-407E-A947-70E740481C1C}">
                    <a14:useLocalDpi xmlns:a14="http://schemas.microsoft.com/office/drawing/2010/main" val="0"/>
                  </a:ext>
                </a:extLst>
              </a:blip>
              <a:srcRect l="23558" t="16401" r="23558" b="16401"/>
              <a:stretch/>
            </p:blipFill>
            <p:spPr>
              <a:xfrm>
                <a:off x="1024948" y="2222946"/>
                <a:ext cx="2101474" cy="2670245"/>
              </a:xfrm>
              <a:prstGeom prst="rect">
                <a:avLst/>
              </a:prstGeom>
            </p:spPr>
          </p:pic>
        </p:grpSp>
      </p:grpSp>
      <p:sp>
        <p:nvSpPr>
          <p:cNvPr id="19" name="직사각형 18">
            <a:extLst>
              <a:ext uri="{FF2B5EF4-FFF2-40B4-BE49-F238E27FC236}">
                <a16:creationId xmlns:a16="http://schemas.microsoft.com/office/drawing/2014/main" id="{76DF0A4B-4DE6-48B9-9D48-E491439FE44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9"/>
              </a:buBlip>
              <a:defRPr/>
            </a:pPr>
            <a:r>
              <a:rPr lang="en-US" altLang="ko-KR" sz="1400" dirty="0" err="1">
                <a:solidFill>
                  <a:schemeClr val="tx1"/>
                </a:solidFill>
                <a:latin typeface="SamsungOne-400" panose="020B0503030303020204" pitchFamily="34" charset="0"/>
                <a:ea typeface="SamsungOne-400" panose="020B0503030303020204" pitchFamily="34" charset="0"/>
              </a:rPr>
              <a:t>Nguyên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tắc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kiểm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định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giả</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thuyết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trong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thống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kê</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333923514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nguyên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tắc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kiểm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định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giả</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thuyết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04</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19" name="직사각형 18">
            <a:extLst>
              <a:ext uri="{FF2B5EF4-FFF2-40B4-BE49-F238E27FC236}">
                <a16:creationId xmlns:a16="http://schemas.microsoft.com/office/drawing/2014/main" id="{19C32D13-8E6F-415B-B912-5E400D096720}"/>
              </a:ext>
            </a:extLst>
          </p:cNvPr>
          <p:cNvSpPr/>
          <p:nvPr/>
        </p:nvSpPr>
        <p:spPr>
          <a:xfrm>
            <a:off x="675071" y="1700808"/>
            <a:ext cx="8632825" cy="1253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Bị cáo sẽ được cho là vô tội cho đến khi điều ngược lại được chứng minh.</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Bị cáo không cần tự chứng minh mình vô tội.</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Mục đích chính của phiên tòa là để chứng minh bị cáo có tội.</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Tòa án sẽ tuyên án dựa trên các bằng chứng hiện có.</a:t>
            </a:r>
          </a:p>
        </p:txBody>
      </p:sp>
      <p:sp>
        <p:nvSpPr>
          <p:cNvPr id="9" name="직사각형 8">
            <a:extLst>
              <a:ext uri="{FF2B5EF4-FFF2-40B4-BE49-F238E27FC236}">
                <a16:creationId xmlns:a16="http://schemas.microsoft.com/office/drawing/2014/main" id="{B2EF8E80-F435-4155-806C-3CCBFA136C6A}"/>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Nguyên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tắc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kiểm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định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giả</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thuyết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trong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thống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kê</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249662413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nguyên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tắc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kiểm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định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giả</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thuyết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04</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19" name="직사각형 18">
            <a:extLst>
              <a:ext uri="{FF2B5EF4-FFF2-40B4-BE49-F238E27FC236}">
                <a16:creationId xmlns:a16="http://schemas.microsoft.com/office/drawing/2014/main" id="{19C32D13-8E6F-415B-B912-5E400D096720}"/>
              </a:ext>
            </a:extLst>
          </p:cNvPr>
          <p:cNvSpPr/>
          <p:nvPr/>
        </p:nvSpPr>
        <p:spPr>
          <a:xfrm>
            <a:off x="675071" y="1700808"/>
            <a:ext cx="8632825" cy="20587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Giả thuyết không 0: những phát biểu được coi là đúng cho đến khi điều ngược lại được chứng minh.</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Giả thuyết thay thế 1: những phát biểu cần được chứng minh.</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Thống kê kiểm định: một đại lượng được sử dụng làm bằng chứng; được tính từ mẫu.  </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Trị số p: xác suất quan sát thấy thống kê kiểm định hiện tại hoặc một thống kê kiểm định mạnh hơn cho rằng giả thuyết không là đúng.</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 Nếu trị số p nhỏ: giảm độ tin cậy của giả thuyết không. </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b) Nếu trị số p lớn: củng cố độ tin cậy của giả thuyết không.</a:t>
            </a:r>
          </a:p>
        </p:txBody>
      </p:sp>
      <p:sp>
        <p:nvSpPr>
          <p:cNvPr id="9" name="직사각형 8">
            <a:extLst>
              <a:ext uri="{FF2B5EF4-FFF2-40B4-BE49-F238E27FC236}">
                <a16:creationId xmlns:a16="http://schemas.microsoft.com/office/drawing/2014/main" id="{DAF89258-40C5-426B-9A71-107232E4226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Nguyên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tắc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kiểm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định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giả</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thuyết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trong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thống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kê</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148448402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nguyên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tắc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kiểm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định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giả</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thuyết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04</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mc:AlternateContent xmlns:mc="http://schemas.openxmlformats.org/markup-compatibility/2006" xmlns:a14="http://schemas.microsoft.com/office/drawing/2010/main">
        <mc:Choice Requires="a14">
          <p:sp>
            <p:nvSpPr>
              <p:cNvPr id="19" name="직사각형 18">
                <a:extLst>
                  <a:ext uri="{FF2B5EF4-FFF2-40B4-BE49-F238E27FC236}">
                    <a16:creationId xmlns:a16="http://schemas.microsoft.com/office/drawing/2014/main" id="{19C32D13-8E6F-415B-B912-5E400D096720}"/>
                  </a:ext>
                </a:extLst>
              </p:cNvPr>
              <p:cNvSpPr/>
              <p:nvPr/>
            </p:nvSpPr>
            <p:spPr>
              <a:xfrm>
                <a:off x="675071" y="1700808"/>
                <a:ext cx="8632825" cy="21926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Mức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ý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nghĩa</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𝛼</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p>
              <a:p>
                <a:pPr marL="177800">
                  <a:spcAft>
                    <a:spcPts val="8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Đó là xác xuất tham khảo được sử dụng khi quyết định xem trị số p có đủ nhỏ hay không.</a:t>
                </a:r>
              </a:p>
              <a:p>
                <a:pPr marL="177800">
                  <a:spcAft>
                    <a:spcPts val="8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b)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Nếu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p-value ≥ </a:t>
                </a:r>
                <a:r>
                  <a:rPr lang="ko-KR" altLang="en-US" sz="1300" dirty="0">
                    <a:solidFill>
                      <a:schemeClr val="tx1">
                        <a:lumMod val="85000"/>
                        <a:lumOff val="15000"/>
                      </a:schemeClr>
                    </a:solidFill>
                    <a:latin typeface="SamsungOne-400" panose="020B0503030303020204" pitchFamily="34" charset="0"/>
                  </a:rPr>
                  <a:t>𝛼</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sSub>
                      <m:sSubPr>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𝐻</m:t>
                        </m:r>
                      </m:e>
                      <m: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0</m:t>
                        </m:r>
                      </m:sub>
                    </m:sSub>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được giữ nguyên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358775" defTabSz="406400">
                  <a:spcAft>
                    <a:spcPts val="800"/>
                  </a:spcAft>
                  <a:buClr>
                    <a:srgbClr val="193EB0"/>
                  </a:buCl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Nếu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p-value &lt; </a:t>
                </a:r>
                <a:r>
                  <a:rPr lang="ko-KR" altLang="en-US" sz="1300" dirty="0">
                    <a:solidFill>
                      <a:schemeClr val="tx1">
                        <a:lumMod val="85000"/>
                        <a:lumOff val="15000"/>
                      </a:schemeClr>
                    </a:solidFill>
                    <a:latin typeface="SamsungOne-400" panose="020B0503030303020204" pitchFamily="34" charset="0"/>
                  </a:rPr>
                  <a:t>𝛼</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sSub>
                      <m:sSubPr>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𝐻</m:t>
                        </m:r>
                      </m:e>
                      <m: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0</m:t>
                        </m:r>
                      </m:sub>
                    </m:sSub>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bị bác bỏ bởi </a:t>
                </a:r>
                <a14:m>
                  <m:oMath xmlns:m="http://schemas.openxmlformats.org/officeDocument/2006/math">
                    <m:sSub>
                      <m:sSubPr>
                        <m:ctrlP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𝐻</m:t>
                        </m:r>
                      </m:e>
                      <m: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1</m:t>
                        </m:r>
                      </m:sub>
                    </m:sSub>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77800">
                  <a:spcAft>
                    <a:spcPts val="8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c)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Giá trị này có thể được diễn giải là xác xuất tối đa bác bỏ </a:t>
                </a:r>
                <a14:m>
                  <m:oMath xmlns:m="http://schemas.openxmlformats.org/officeDocument/2006/math">
                    <m:sSub>
                      <m:sSubPr>
                        <m:ctrlPr>
                          <a:rPr lang="en-US" altLang="ko-KR" sz="1400" i="1" smtClean="0">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𝐻</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0</m:t>
                        </m:r>
                      </m:sub>
                    </m:sSub>
                  </m:oMath>
                </a14:m>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ngay cả khi đúng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77800">
                  <a:spcAft>
                    <a:spcPts val="8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d) 1−</a:t>
                </a:r>
                <a:r>
                  <a:rPr lang="ko-KR" altLang="en-US" sz="1300" dirty="0">
                    <a:solidFill>
                      <a:schemeClr val="tx1">
                        <a:lumMod val="85000"/>
                        <a:lumOff val="15000"/>
                      </a:schemeClr>
                    </a:solidFill>
                    <a:latin typeface="SamsungOne-400" panose="020B0503030303020204" pitchFamily="34" charset="0"/>
                  </a:rPr>
                  <a:t>𝛼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là xác xuất </a:t>
                </a:r>
                <a14:m>
                  <m:oMath xmlns:m="http://schemas.openxmlformats.org/officeDocument/2006/math">
                    <m:sSub>
                      <m:sSubPr>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𝐻</m:t>
                        </m:r>
                      </m:e>
                      <m: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0</m:t>
                        </m:r>
                      </m:sub>
                    </m:sSub>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đúng được giữ lại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Xác xuất bác bỏ giả thuyết không: xác xuất </a:t>
                </a:r>
                <a14:m>
                  <m:oMath xmlns:m="http://schemas.openxmlformats.org/officeDocument/2006/math">
                    <m:sSub>
                      <m:sSubPr>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𝐻</m:t>
                        </m:r>
                      </m:e>
                      <m: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0</m:t>
                        </m:r>
                      </m:sub>
                    </m:sSub>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sai bị bác bỏ bởi </a:t>
                </a:r>
                <a14:m>
                  <m:oMath xmlns:m="http://schemas.openxmlformats.org/officeDocument/2006/math">
                    <m:sSub>
                      <m:sSubPr>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𝐻</m:t>
                        </m:r>
                      </m:e>
                      <m: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1</m:t>
                        </m:r>
                      </m:sub>
                    </m:sSub>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mc:Choice>
        <mc:Fallback xmlns="">
          <p:sp>
            <p:nvSpPr>
              <p:cNvPr id="19" name="직사각형 18">
                <a:extLst>
                  <a:ext uri="{FF2B5EF4-FFF2-40B4-BE49-F238E27FC236}">
                    <a16:creationId xmlns:a16="http://schemas.microsoft.com/office/drawing/2014/main" id="{19C32D13-8E6F-415B-B912-5E400D096720}"/>
                  </a:ext>
                </a:extLst>
              </p:cNvPr>
              <p:cNvSpPr>
                <a:spLocks noRot="1" noChangeAspect="1" noMove="1" noResize="1" noEditPoints="1" noAdjustHandles="1" noChangeArrowheads="1" noChangeShapeType="1" noTextEdit="1"/>
              </p:cNvSpPr>
              <p:nvPr/>
            </p:nvSpPr>
            <p:spPr>
              <a:xfrm>
                <a:off x="675071" y="1700808"/>
                <a:ext cx="8632825" cy="2192698"/>
              </a:xfrm>
              <a:prstGeom prst="rect">
                <a:avLst/>
              </a:prstGeom>
              <a:blipFill>
                <a:blip r:embed="rId3"/>
                <a:stretch>
                  <a:fillRect l="-71"/>
                </a:stretch>
              </a:blipFill>
              <a:ln>
                <a:noFill/>
              </a:ln>
            </p:spPr>
            <p:txBody>
              <a:bodyPr/>
              <a:lstStyle/>
              <a:p>
                <a:r>
                  <a:rPr lang="en-US">
                    <a:noFill/>
                  </a:rPr>
                  <a:t> </a:t>
                </a:r>
              </a:p>
            </p:txBody>
          </p:sp>
        </mc:Fallback>
      </mc:AlternateContent>
      <p:sp>
        <p:nvSpPr>
          <p:cNvPr id="9" name="직사각형 8">
            <a:extLst>
              <a:ext uri="{FF2B5EF4-FFF2-40B4-BE49-F238E27FC236}">
                <a16:creationId xmlns:a16="http://schemas.microsoft.com/office/drawing/2014/main" id="{18D8B9CD-C77A-4FEF-940A-2C9A670311D7}"/>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Nguyên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tắc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kiểm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định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giả</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thuyết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trong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thống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kê</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301746717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nguyên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tắc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kiểm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định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giả</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thuyết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04</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19" name="직사각형 18">
            <a:extLst>
              <a:ext uri="{FF2B5EF4-FFF2-40B4-BE49-F238E27FC236}">
                <a16:creationId xmlns:a16="http://schemas.microsoft.com/office/drawing/2014/main" id="{19C32D13-8E6F-415B-B912-5E400D096720}"/>
              </a:ext>
            </a:extLst>
          </p:cNvPr>
          <p:cNvSpPr/>
          <p:nvPr/>
        </p:nvSpPr>
        <p:spPr>
          <a:xfrm>
            <a:off x="67507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trình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thống</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kê</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kiểm</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định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p>
        </p:txBody>
      </p:sp>
      <p:grpSp>
        <p:nvGrpSpPr>
          <p:cNvPr id="55" name="그룹 54"/>
          <p:cNvGrpSpPr/>
          <p:nvPr/>
        </p:nvGrpSpPr>
        <p:grpSpPr>
          <a:xfrm>
            <a:off x="2074773" y="2199970"/>
            <a:ext cx="6558482" cy="3860511"/>
            <a:chOff x="2503140" y="2323537"/>
            <a:chExt cx="6558482" cy="3860511"/>
          </a:xfrm>
        </p:grpSpPr>
        <p:sp>
          <p:nvSpPr>
            <p:cNvPr id="10" name="Flowchart: Decision 27">
              <a:extLst>
                <a:ext uri="{FF2B5EF4-FFF2-40B4-BE49-F238E27FC236}">
                  <a16:creationId xmlns:a16="http://schemas.microsoft.com/office/drawing/2014/main" id="{0828FA42-0ECE-4286-B4C7-0C37A40B5CF9}"/>
                </a:ext>
              </a:extLst>
            </p:cNvPr>
            <p:cNvSpPr/>
            <p:nvPr/>
          </p:nvSpPr>
          <p:spPr>
            <a:xfrm>
              <a:off x="2503140" y="4720907"/>
              <a:ext cx="3896006" cy="795499"/>
            </a:xfrm>
            <a:prstGeom prst="flowChartDecision">
              <a:avLst/>
            </a:prstGeom>
            <a:solidFill>
              <a:schemeClr val="bg1">
                <a:alpha val="2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lnSpc>
                  <a:spcPct val="115000"/>
                </a:lnSpc>
                <a:spcAft>
                  <a:spcPts val="120"/>
                </a:spcAft>
              </a:pPr>
              <a:endParaRPr lang="en-US" sz="1200" kern="100" dirty="0">
                <a:solidFill>
                  <a:srgbClr val="000000"/>
                </a:solidFill>
                <a:latin typeface="SamsungOne 400C" panose="020B0506030303020204" pitchFamily="34" charset="0"/>
                <a:ea typeface="SamsungOne 400C" panose="020B0506030303020204" pitchFamily="34" charset="0"/>
                <a:cs typeface="Times New Roman" panose="02020603050405020304" pitchFamily="18" charset="0"/>
              </a:endParaRPr>
            </a:p>
          </p:txBody>
        </p:sp>
        <p:sp>
          <p:nvSpPr>
            <p:cNvPr id="11" name="Text Box 521">
              <a:extLst>
                <a:ext uri="{FF2B5EF4-FFF2-40B4-BE49-F238E27FC236}">
                  <a16:creationId xmlns:a16="http://schemas.microsoft.com/office/drawing/2014/main" id="{97172E9D-240D-49A2-BEDB-BE0D7B79212D}"/>
                </a:ext>
              </a:extLst>
            </p:cNvPr>
            <p:cNvSpPr txBox="1"/>
            <p:nvPr/>
          </p:nvSpPr>
          <p:spPr>
            <a:xfrm>
              <a:off x="2503140" y="3173210"/>
              <a:ext cx="3896006" cy="587772"/>
            </a:xfrm>
            <a:prstGeom prst="rect">
              <a:avLst/>
            </a:prstGeom>
            <a:solidFill>
              <a:schemeClr val="bg1">
                <a:alpha val="2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defPPr>
                <a:defRPr lang="en-US"/>
              </a:defPPr>
              <a:lvl1pPr algn="ctr">
                <a:lnSpc>
                  <a:spcPct val="115000"/>
                </a:lnSpc>
                <a:spcAft>
                  <a:spcPts val="120"/>
                </a:spcAft>
                <a:defRPr sz="1200" kern="100">
                  <a:solidFill>
                    <a:srgbClr val="000000"/>
                  </a:solidFill>
                  <a:latin typeface="SamsungOne 400C" panose="020B0506030303020204" pitchFamily="34" charset="0"/>
                  <a:ea typeface="SamsungOne 400C" panose="020B0506030303020204" pitchFamily="34"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vi-VN" altLang="ko-KR" sz="1300" dirty="0"/>
                <a:t>Đưa ra vùng chấp nhận và bác bỏ tương ứng với mức ý nghĩa </a:t>
              </a:r>
              <a:r>
                <a:rPr lang="el-GR" altLang="ko-KR" sz="1300" dirty="0"/>
                <a:t>α </a:t>
              </a:r>
              <a:r>
                <a:rPr lang="vi-VN" altLang="ko-KR" sz="1300" dirty="0"/>
                <a:t>đã chọn.</a:t>
              </a:r>
            </a:p>
          </p:txBody>
        </p:sp>
        <p:sp>
          <p:nvSpPr>
            <p:cNvPr id="12" name="Text Box 549">
              <a:extLst>
                <a:ext uri="{FF2B5EF4-FFF2-40B4-BE49-F238E27FC236}">
                  <a16:creationId xmlns:a16="http://schemas.microsoft.com/office/drawing/2014/main" id="{E4032F88-0EA2-42F7-B783-70A53E2ECC49}"/>
                </a:ext>
              </a:extLst>
            </p:cNvPr>
            <p:cNvSpPr txBox="1"/>
            <p:nvPr/>
          </p:nvSpPr>
          <p:spPr>
            <a:xfrm>
              <a:off x="2503140" y="4050208"/>
              <a:ext cx="3896006" cy="406032"/>
            </a:xfrm>
            <a:prstGeom prst="rect">
              <a:avLst/>
            </a:prstGeom>
            <a:solidFill>
              <a:schemeClr val="bg1">
                <a:alpha val="2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defPPr>
                <a:defRPr lang="en-US"/>
              </a:defPPr>
              <a:lvl1pPr algn="ctr">
                <a:lnSpc>
                  <a:spcPct val="115000"/>
                </a:lnSpc>
                <a:spcAft>
                  <a:spcPts val="120"/>
                </a:spcAft>
                <a:defRPr sz="1200" kern="100">
                  <a:solidFill>
                    <a:srgbClr val="000000"/>
                  </a:solidFill>
                  <a:latin typeface="SamsungOne 400C" panose="020B0506030303020204" pitchFamily="34" charset="0"/>
                  <a:ea typeface="SamsungOne 400C" panose="020B0506030303020204" pitchFamily="34"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300" dirty="0" err="1"/>
                <a:t>Tính</a:t>
              </a:r>
              <a:r>
                <a:rPr lang="en-US" sz="1300" dirty="0"/>
                <a:t> </a:t>
              </a:r>
              <a:r>
                <a:rPr lang="en-US" sz="1300" dirty="0" err="1"/>
                <a:t>toán</a:t>
              </a:r>
              <a:r>
                <a:rPr lang="en-US" sz="1300" dirty="0"/>
                <a:t> </a:t>
              </a:r>
              <a:r>
                <a:rPr lang="en-US" sz="1300" dirty="0" err="1"/>
                <a:t>thống</a:t>
              </a:r>
              <a:r>
                <a:rPr lang="en-US" sz="1300" dirty="0"/>
                <a:t> </a:t>
              </a:r>
              <a:r>
                <a:rPr lang="en-US" sz="1300" dirty="0" err="1"/>
                <a:t>kê</a:t>
              </a:r>
              <a:r>
                <a:rPr lang="en-US" sz="1300" dirty="0"/>
                <a:t> </a:t>
              </a:r>
              <a:r>
                <a:rPr lang="en-US" sz="1300" dirty="0" err="1"/>
                <a:t>kiểm</a:t>
              </a:r>
              <a:r>
                <a:rPr lang="en-US" sz="1300" dirty="0"/>
                <a:t> </a:t>
              </a:r>
              <a:r>
                <a:rPr lang="en-US" sz="1300" dirty="0" err="1"/>
                <a:t>định</a:t>
              </a:r>
              <a:r>
                <a:rPr lang="en-US" sz="1300" dirty="0"/>
                <a:t>.</a:t>
              </a:r>
            </a:p>
          </p:txBody>
        </p:sp>
        <mc:AlternateContent xmlns:mc="http://schemas.openxmlformats.org/markup-compatibility/2006" xmlns:a14="http://schemas.microsoft.com/office/drawing/2010/main">
          <mc:Choice Requires="a14">
            <p:sp>
              <p:nvSpPr>
                <p:cNvPr id="13" name="Text Box 569">
                  <a:extLst>
                    <a:ext uri="{FF2B5EF4-FFF2-40B4-BE49-F238E27FC236}">
                      <a16:creationId xmlns:a16="http://schemas.microsoft.com/office/drawing/2014/main" id="{A4C19E82-8C0E-4A4F-A101-5598085E664C}"/>
                    </a:ext>
                  </a:extLst>
                </p:cNvPr>
                <p:cNvSpPr txBox="1"/>
                <p:nvPr/>
              </p:nvSpPr>
              <p:spPr>
                <a:xfrm>
                  <a:off x="6845831" y="4905165"/>
                  <a:ext cx="2215791" cy="426982"/>
                </a:xfrm>
                <a:prstGeom prst="rect">
                  <a:avLst/>
                </a:prstGeom>
                <a:solidFill>
                  <a:schemeClr val="bg1">
                    <a:alpha val="2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defPPr>
                    <a:defRPr lang="en-US"/>
                  </a:defPPr>
                  <a:lvl1pPr algn="ctr">
                    <a:lnSpc>
                      <a:spcPct val="115000"/>
                    </a:lnSpc>
                    <a:spcAft>
                      <a:spcPts val="120"/>
                    </a:spcAft>
                    <a:defRPr sz="1200" kern="100">
                      <a:solidFill>
                        <a:srgbClr val="000000"/>
                      </a:solidFill>
                      <a:latin typeface="SamsungOne 400C" panose="020B0506030303020204" pitchFamily="34" charset="0"/>
                      <a:ea typeface="SamsungOne 400C" panose="020B0506030303020204" pitchFamily="34"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vi-VN" dirty="0">
                      <a:solidFill>
                        <a:schemeClr val="tx1">
                          <a:lumMod val="85000"/>
                          <a:lumOff val="15000"/>
                        </a:schemeClr>
                      </a:solidFill>
                    </a:rPr>
                    <a:t>Bác bỏ</a:t>
                  </a:r>
                  <a:r>
                    <a:rPr lang="en-US" dirty="0">
                      <a:solidFill>
                        <a:schemeClr val="tx1">
                          <a:lumMod val="85000"/>
                          <a:lumOff val="15000"/>
                        </a:schemeClr>
                      </a:solidFill>
                    </a:rPr>
                    <a:t> </a:t>
                  </a:r>
                  <a14:m>
                    <m:oMath xmlns:m="http://schemas.openxmlformats.org/officeDocument/2006/math">
                      <m:sSub>
                        <m:sSubPr>
                          <m:ctrlPr>
                            <a:rPr lang="en-US" i="1">
                              <a:solidFill>
                                <a:schemeClr val="tx1">
                                  <a:lumMod val="85000"/>
                                  <a:lumOff val="15000"/>
                                </a:schemeClr>
                              </a:solidFill>
                              <a:latin typeface="Cambria Math" panose="02040503050406030204" pitchFamily="18" charset="0"/>
                            </a:rPr>
                          </m:ctrlPr>
                        </m:sSubPr>
                        <m:e>
                          <m:r>
                            <a:rPr lang="en-US">
                              <a:solidFill>
                                <a:schemeClr val="tx1">
                                  <a:lumMod val="85000"/>
                                  <a:lumOff val="15000"/>
                                </a:schemeClr>
                              </a:solidFill>
                              <a:latin typeface="Cambria Math" panose="02040503050406030204" pitchFamily="18" charset="0"/>
                            </a:rPr>
                            <m:t>𝐻</m:t>
                          </m:r>
                        </m:e>
                        <m:sub>
                          <m:r>
                            <a:rPr lang="en-US">
                              <a:solidFill>
                                <a:schemeClr val="tx1">
                                  <a:lumMod val="85000"/>
                                  <a:lumOff val="15000"/>
                                </a:schemeClr>
                              </a:solidFill>
                              <a:latin typeface="Cambria Math" panose="02040503050406030204" pitchFamily="18" charset="0"/>
                            </a:rPr>
                            <m:t>0</m:t>
                          </m:r>
                        </m:sub>
                      </m:sSub>
                    </m:oMath>
                  </a14:m>
                  <a:r>
                    <a:rPr lang="en-US" dirty="0">
                      <a:solidFill>
                        <a:schemeClr val="tx1">
                          <a:lumMod val="85000"/>
                          <a:lumOff val="15000"/>
                        </a:schemeClr>
                      </a:solidFill>
                    </a:rPr>
                    <a:t> </a:t>
                  </a:r>
                  <a:r>
                    <a:rPr lang="vi-VN" dirty="0">
                      <a:solidFill>
                        <a:schemeClr val="tx1">
                          <a:lumMod val="85000"/>
                          <a:lumOff val="15000"/>
                        </a:schemeClr>
                      </a:solidFill>
                    </a:rPr>
                    <a:t>và Áp dụng</a:t>
                  </a:r>
                  <a14:m>
                    <m:oMath xmlns:m="http://schemas.openxmlformats.org/officeDocument/2006/math">
                      <m:r>
                        <a:rPr lang="vi-VN" b="0" i="0" smtClean="0">
                          <a:solidFill>
                            <a:schemeClr val="tx1">
                              <a:lumMod val="85000"/>
                              <a:lumOff val="15000"/>
                            </a:schemeClr>
                          </a:solidFill>
                          <a:latin typeface="Cambria Math" panose="02040503050406030204" pitchFamily="18" charset="0"/>
                        </a:rPr>
                        <m:t> </m:t>
                      </m:r>
                      <m:sSub>
                        <m:sSubPr>
                          <m:ctrlPr>
                            <a:rPr lang="en-US" i="1">
                              <a:solidFill>
                                <a:schemeClr val="tx1">
                                  <a:lumMod val="85000"/>
                                  <a:lumOff val="15000"/>
                                </a:schemeClr>
                              </a:solidFill>
                              <a:latin typeface="Cambria Math" panose="02040503050406030204" pitchFamily="18" charset="0"/>
                            </a:rPr>
                          </m:ctrlPr>
                        </m:sSubPr>
                        <m:e>
                          <m:r>
                            <a:rPr lang="en-US">
                              <a:solidFill>
                                <a:schemeClr val="tx1">
                                  <a:lumMod val="85000"/>
                                  <a:lumOff val="15000"/>
                                </a:schemeClr>
                              </a:solidFill>
                              <a:latin typeface="Cambria Math" panose="02040503050406030204" pitchFamily="18" charset="0"/>
                            </a:rPr>
                            <m:t>𝐻</m:t>
                          </m:r>
                        </m:e>
                        <m:sub>
                          <m:r>
                            <a:rPr lang="en-US">
                              <a:solidFill>
                                <a:schemeClr val="tx1">
                                  <a:lumMod val="85000"/>
                                  <a:lumOff val="15000"/>
                                </a:schemeClr>
                              </a:solidFill>
                              <a:latin typeface="Cambria Math" panose="02040503050406030204" pitchFamily="18" charset="0"/>
                            </a:rPr>
                            <m:t>1</m:t>
                          </m:r>
                        </m:sub>
                      </m:sSub>
                    </m:oMath>
                  </a14:m>
                  <a:r>
                    <a:rPr lang="en-US" altLang="ko-KR" dirty="0">
                      <a:solidFill>
                        <a:schemeClr val="tx1">
                          <a:lumMod val="85000"/>
                          <a:lumOff val="15000"/>
                        </a:schemeClr>
                      </a:solidFill>
                    </a:rPr>
                    <a:t>.</a:t>
                  </a:r>
                  <a:endParaRPr lang="en-US" dirty="0">
                    <a:solidFill>
                      <a:schemeClr val="tx1">
                        <a:lumMod val="85000"/>
                        <a:lumOff val="15000"/>
                      </a:schemeClr>
                    </a:solidFill>
                  </a:endParaRPr>
                </a:p>
              </p:txBody>
            </p:sp>
          </mc:Choice>
          <mc:Fallback xmlns="">
            <p:sp>
              <p:nvSpPr>
                <p:cNvPr id="13" name="Text Box 569">
                  <a:extLst>
                    <a:ext uri="{FF2B5EF4-FFF2-40B4-BE49-F238E27FC236}">
                      <a16:creationId xmlns:a16="http://schemas.microsoft.com/office/drawing/2014/main" id="{A4C19E82-8C0E-4A4F-A101-5598085E664C}"/>
                    </a:ext>
                  </a:extLst>
                </p:cNvPr>
                <p:cNvSpPr txBox="1">
                  <a:spLocks noRot="1" noChangeAspect="1" noMove="1" noResize="1" noEditPoints="1" noAdjustHandles="1" noChangeArrowheads="1" noChangeShapeType="1" noTextEdit="1"/>
                </p:cNvSpPr>
                <p:nvPr/>
              </p:nvSpPr>
              <p:spPr>
                <a:xfrm>
                  <a:off x="6845831" y="4905165"/>
                  <a:ext cx="2215791" cy="426982"/>
                </a:xfrm>
                <a:prstGeom prst="rect">
                  <a:avLst/>
                </a:prstGeom>
                <a:blipFill>
                  <a:blip r:embed="rId3"/>
                  <a:stretch>
                    <a:fillRect/>
                  </a:stretch>
                </a:blipFill>
                <a:ln>
                  <a:solidFill>
                    <a:schemeClr val="tx1">
                      <a:lumMod val="95000"/>
                      <a:lumOff val="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 Box 572">
                  <a:extLst>
                    <a:ext uri="{FF2B5EF4-FFF2-40B4-BE49-F238E27FC236}">
                      <a16:creationId xmlns:a16="http://schemas.microsoft.com/office/drawing/2014/main" id="{1B547906-4B19-4CDB-8E49-F20C198034A0}"/>
                    </a:ext>
                  </a:extLst>
                </p:cNvPr>
                <p:cNvSpPr txBox="1"/>
                <p:nvPr/>
              </p:nvSpPr>
              <p:spPr>
                <a:xfrm>
                  <a:off x="2503140" y="5827252"/>
                  <a:ext cx="3896006" cy="356796"/>
                </a:xfrm>
                <a:prstGeom prst="rect">
                  <a:avLst/>
                </a:prstGeom>
                <a:solidFill>
                  <a:schemeClr val="bg1">
                    <a:alpha val="2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defPPr>
                    <a:defRPr lang="en-US"/>
                  </a:defPPr>
                  <a:lvl1pPr algn="ctr">
                    <a:defRPr>
                      <a:solidFill>
                        <a:schemeClr val="lt1"/>
                      </a:solidFill>
                      <a:latin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15000"/>
                    </a:lnSpc>
                    <a:spcAft>
                      <a:spcPts val="120"/>
                    </a:spcAft>
                  </a:pPr>
                  <a:r>
                    <a:rPr lang="vi-VN" sz="1300" kern="100" dirty="0">
                      <a:solidFill>
                        <a:schemeClr val="tx1">
                          <a:lumMod val="85000"/>
                          <a:lumOff val="15000"/>
                        </a:schemeClr>
                      </a:solidFill>
                      <a:latin typeface="SamsungOne 400C" panose="020B0506030303020204" pitchFamily="34" charset="0"/>
                      <a:ea typeface="SamsungOne 400C" panose="020B0506030303020204" pitchFamily="34" charset="0"/>
                      <a:cs typeface="Times New Roman" panose="02020603050405020304" pitchFamily="18" charset="0"/>
                    </a:rPr>
                    <a:t>Giữ nguyên</a:t>
                  </a:r>
                  <a:r>
                    <a:rPr lang="en-US" sz="1300" kern="100" dirty="0">
                      <a:solidFill>
                        <a:schemeClr val="tx1">
                          <a:lumMod val="85000"/>
                          <a:lumOff val="15000"/>
                        </a:schemeClr>
                      </a:solidFill>
                      <a:latin typeface="SamsungOne 400C" panose="020B0506030303020204" pitchFamily="34" charset="0"/>
                      <a:ea typeface="SamsungOne 400C" panose="020B0506030303020204" pitchFamily="34" charset="0"/>
                      <a:cs typeface="Times New Roman" panose="02020603050405020304" pitchFamily="18" charset="0"/>
                    </a:rPr>
                    <a:t> </a:t>
                  </a:r>
                  <a14:m>
                    <m:oMath xmlns:m="http://schemas.openxmlformats.org/officeDocument/2006/math">
                      <m:sSub>
                        <m:sSubPr>
                          <m:ctrlPr>
                            <a:rPr lang="en-US" sz="1300" i="1" kern="100">
                              <a:solidFill>
                                <a:schemeClr val="tx1">
                                  <a:lumMod val="85000"/>
                                  <a:lumOff val="15000"/>
                                </a:schemeClr>
                              </a:solidFill>
                              <a:latin typeface="Cambria Math" panose="02040503050406030204" pitchFamily="18" charset="0"/>
                              <a:ea typeface="SamsungOne 400C" panose="020B0506030303020204" pitchFamily="34" charset="0"/>
                              <a:cs typeface="Times New Roman" panose="02020603050405020304" pitchFamily="18" charset="0"/>
                            </a:rPr>
                          </m:ctrlPr>
                        </m:sSubPr>
                        <m:e>
                          <m:r>
                            <a:rPr lang="en-US" sz="1300" kern="100">
                              <a:solidFill>
                                <a:schemeClr val="tx1">
                                  <a:lumMod val="85000"/>
                                  <a:lumOff val="15000"/>
                                </a:schemeClr>
                              </a:solidFill>
                              <a:latin typeface="Cambria Math" panose="02040503050406030204" pitchFamily="18" charset="0"/>
                              <a:ea typeface="SamsungOne 400C" panose="020B0506030303020204" pitchFamily="34" charset="0"/>
                              <a:cs typeface="Times New Roman" panose="02020603050405020304" pitchFamily="18" charset="0"/>
                            </a:rPr>
                            <m:t>𝐻</m:t>
                          </m:r>
                        </m:e>
                        <m:sub>
                          <m:r>
                            <a:rPr lang="en-US" sz="1300" kern="100">
                              <a:solidFill>
                                <a:schemeClr val="tx1">
                                  <a:lumMod val="85000"/>
                                  <a:lumOff val="15000"/>
                                </a:schemeClr>
                              </a:solidFill>
                              <a:latin typeface="Cambria Math" panose="02040503050406030204" pitchFamily="18" charset="0"/>
                              <a:ea typeface="SamsungOne 400C" panose="020B0506030303020204" pitchFamily="34" charset="0"/>
                              <a:cs typeface="Times New Roman" panose="02020603050405020304" pitchFamily="18" charset="0"/>
                            </a:rPr>
                            <m:t>0</m:t>
                          </m:r>
                        </m:sub>
                      </m:sSub>
                    </m:oMath>
                  </a14:m>
                  <a:r>
                    <a:rPr lang="en-US" altLang="ko-KR" sz="1300" kern="100" dirty="0">
                      <a:solidFill>
                        <a:schemeClr val="tx1">
                          <a:lumMod val="85000"/>
                          <a:lumOff val="15000"/>
                        </a:schemeClr>
                      </a:solidFill>
                      <a:latin typeface="SamsungOne 400C" panose="020B0506030303020204" pitchFamily="34" charset="0"/>
                      <a:ea typeface="SamsungOne 400C" panose="020B0506030303020204" pitchFamily="34" charset="0"/>
                      <a:cs typeface="Times New Roman" panose="02020603050405020304" pitchFamily="18" charset="0"/>
                    </a:rPr>
                    <a:t>.</a:t>
                  </a:r>
                  <a:endParaRPr lang="en-US" sz="1300" kern="100" dirty="0">
                    <a:solidFill>
                      <a:schemeClr val="tx1">
                        <a:lumMod val="85000"/>
                        <a:lumOff val="15000"/>
                      </a:schemeClr>
                    </a:solidFill>
                    <a:latin typeface="SamsungOne 400C" panose="020B0506030303020204" pitchFamily="34" charset="0"/>
                    <a:ea typeface="SamsungOne 400C" panose="020B0506030303020204" pitchFamily="34" charset="0"/>
                    <a:cs typeface="Times New Roman" panose="02020603050405020304" pitchFamily="18" charset="0"/>
                  </a:endParaRPr>
                </a:p>
              </p:txBody>
            </p:sp>
          </mc:Choice>
          <mc:Fallback xmlns="">
            <p:sp>
              <p:nvSpPr>
                <p:cNvPr id="14" name="Text Box 572">
                  <a:extLst>
                    <a:ext uri="{FF2B5EF4-FFF2-40B4-BE49-F238E27FC236}">
                      <a16:creationId xmlns:a16="http://schemas.microsoft.com/office/drawing/2014/main" id="{1B547906-4B19-4CDB-8E49-F20C198034A0}"/>
                    </a:ext>
                  </a:extLst>
                </p:cNvPr>
                <p:cNvSpPr txBox="1">
                  <a:spLocks noRot="1" noChangeAspect="1" noMove="1" noResize="1" noEditPoints="1" noAdjustHandles="1" noChangeArrowheads="1" noChangeShapeType="1" noTextEdit="1"/>
                </p:cNvSpPr>
                <p:nvPr/>
              </p:nvSpPr>
              <p:spPr>
                <a:xfrm>
                  <a:off x="2503140" y="5827252"/>
                  <a:ext cx="3896006" cy="356796"/>
                </a:xfrm>
                <a:prstGeom prst="rect">
                  <a:avLst/>
                </a:prstGeom>
                <a:blipFill>
                  <a:blip r:embed="rId4"/>
                  <a:stretch>
                    <a:fillRect/>
                  </a:stretch>
                </a:blipFill>
                <a:ln>
                  <a:solidFill>
                    <a:schemeClr val="tx1">
                      <a:lumMod val="95000"/>
                      <a:lumOff val="5000"/>
                    </a:schemeClr>
                  </a:solidFill>
                </a:ln>
              </p:spPr>
              <p:txBody>
                <a:bodyPr/>
                <a:lstStyle/>
                <a:p>
                  <a:r>
                    <a:rPr lang="en-US">
                      <a:noFill/>
                    </a:rPr>
                    <a:t> </a:t>
                  </a:r>
                </a:p>
              </p:txBody>
            </p:sp>
          </mc:Fallback>
        </mc:AlternateContent>
        <p:sp>
          <p:nvSpPr>
            <p:cNvPr id="17" name="Text Box 555">
              <a:extLst>
                <a:ext uri="{FF2B5EF4-FFF2-40B4-BE49-F238E27FC236}">
                  <a16:creationId xmlns:a16="http://schemas.microsoft.com/office/drawing/2014/main" id="{CEA11F70-67F2-4F9F-A8AA-FB8949099041}"/>
                </a:ext>
              </a:extLst>
            </p:cNvPr>
            <p:cNvSpPr txBox="1"/>
            <p:nvPr/>
          </p:nvSpPr>
          <p:spPr>
            <a:xfrm>
              <a:off x="3246412" y="4845707"/>
              <a:ext cx="2449236" cy="592599"/>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scene3d>
                <a:camera prst="orthographicFront"/>
                <a:lightRig rig="threePt" dir="t"/>
              </a:scene3d>
              <a:sp3d>
                <a:bevelT w="0" h="6350"/>
              </a:sp3d>
            </a:bodyPr>
            <a:lstStyle/>
            <a:p>
              <a:pPr algn="ctr" latinLnBrk="0">
                <a:lnSpc>
                  <a:spcPct val="115000"/>
                </a:lnSpc>
                <a:spcAft>
                  <a:spcPts val="120"/>
                </a:spcAft>
              </a:pPr>
              <a:r>
                <a:rPr lang="en-US" sz="1300" kern="100" dirty="0" err="1">
                  <a:solidFill>
                    <a:srgbClr val="000000"/>
                  </a:solidFill>
                  <a:latin typeface="SamsungOne 400C" panose="020B0506030303020204" pitchFamily="34" charset="0"/>
                  <a:ea typeface="SamsungOne 400C" panose="020B0506030303020204" pitchFamily="34" charset="0"/>
                  <a:cs typeface="Times New Roman" panose="02020603050405020304" pitchFamily="18" charset="0"/>
                </a:rPr>
                <a:t>Thống</a:t>
              </a:r>
              <a:r>
                <a:rPr lang="en-US" sz="1300" kern="100" dirty="0">
                  <a:solidFill>
                    <a:srgbClr val="000000"/>
                  </a:solidFill>
                  <a:latin typeface="SamsungOne 400C" panose="020B0506030303020204" pitchFamily="34" charset="0"/>
                  <a:ea typeface="SamsungOne 400C" panose="020B0506030303020204" pitchFamily="34" charset="0"/>
                  <a:cs typeface="Times New Roman" panose="02020603050405020304" pitchFamily="18" charset="0"/>
                </a:rPr>
                <a:t> </a:t>
              </a:r>
              <a:r>
                <a:rPr lang="en-US" sz="1300" kern="100" dirty="0" err="1">
                  <a:solidFill>
                    <a:srgbClr val="000000"/>
                  </a:solidFill>
                  <a:latin typeface="SamsungOne 400C" panose="020B0506030303020204" pitchFamily="34" charset="0"/>
                  <a:ea typeface="SamsungOne 400C" panose="020B0506030303020204" pitchFamily="34" charset="0"/>
                  <a:cs typeface="Times New Roman" panose="02020603050405020304" pitchFamily="18" charset="0"/>
                </a:rPr>
                <a:t>kê</a:t>
              </a:r>
              <a:r>
                <a:rPr lang="en-US" sz="1300" kern="100" dirty="0">
                  <a:solidFill>
                    <a:srgbClr val="000000"/>
                  </a:solidFill>
                  <a:latin typeface="SamsungOne 400C" panose="020B0506030303020204" pitchFamily="34" charset="0"/>
                  <a:ea typeface="SamsungOne 400C" panose="020B0506030303020204" pitchFamily="34" charset="0"/>
                  <a:cs typeface="Times New Roman" panose="02020603050405020304" pitchFamily="18" charset="0"/>
                </a:rPr>
                <a:t> </a:t>
              </a:r>
              <a:r>
                <a:rPr lang="en-US" sz="1300" kern="100" dirty="0" err="1">
                  <a:solidFill>
                    <a:srgbClr val="000000"/>
                  </a:solidFill>
                  <a:latin typeface="SamsungOne 400C" panose="020B0506030303020204" pitchFamily="34" charset="0"/>
                  <a:ea typeface="SamsungOne 400C" panose="020B0506030303020204" pitchFamily="34" charset="0"/>
                  <a:cs typeface="Times New Roman" panose="02020603050405020304" pitchFamily="18" charset="0"/>
                </a:rPr>
                <a:t>kiểm</a:t>
              </a:r>
              <a:r>
                <a:rPr lang="en-US" sz="1300" kern="100" dirty="0">
                  <a:solidFill>
                    <a:srgbClr val="000000"/>
                  </a:solidFill>
                  <a:latin typeface="SamsungOne 400C" panose="020B0506030303020204" pitchFamily="34" charset="0"/>
                  <a:ea typeface="SamsungOne 400C" panose="020B0506030303020204" pitchFamily="34" charset="0"/>
                  <a:cs typeface="Times New Roman" panose="02020603050405020304" pitchFamily="18" charset="0"/>
                </a:rPr>
                <a:t> </a:t>
              </a:r>
              <a:r>
                <a:rPr lang="en-US" sz="1300" kern="100" dirty="0" err="1">
                  <a:solidFill>
                    <a:srgbClr val="000000"/>
                  </a:solidFill>
                  <a:latin typeface="SamsungOne 400C" panose="020B0506030303020204" pitchFamily="34" charset="0"/>
                  <a:ea typeface="SamsungOne 400C" panose="020B0506030303020204" pitchFamily="34" charset="0"/>
                  <a:cs typeface="Times New Roman" panose="02020603050405020304" pitchFamily="18" charset="0"/>
                </a:rPr>
                <a:t>định</a:t>
              </a:r>
              <a:r>
                <a:rPr lang="en-US" sz="1300" kern="100" dirty="0">
                  <a:solidFill>
                    <a:srgbClr val="000000"/>
                  </a:solidFill>
                  <a:latin typeface="SamsungOne 400C" panose="020B0506030303020204" pitchFamily="34" charset="0"/>
                  <a:ea typeface="SamsungOne 400C" panose="020B0506030303020204" pitchFamily="34" charset="0"/>
                  <a:cs typeface="Times New Roman" panose="02020603050405020304" pitchFamily="18" charset="0"/>
                </a:rPr>
                <a:t> </a:t>
              </a:r>
              <a:r>
                <a:rPr lang="en-US" sz="1300" kern="100" dirty="0" err="1">
                  <a:solidFill>
                    <a:srgbClr val="00B0F0"/>
                  </a:solidFill>
                  <a:latin typeface="SamsungOne 400C" panose="020B0506030303020204" pitchFamily="34" charset="0"/>
                  <a:ea typeface="SamsungOne 400C" panose="020B0506030303020204" pitchFamily="34" charset="0"/>
                  <a:cs typeface="Times New Roman" panose="02020603050405020304" pitchFamily="18" charset="0"/>
                </a:rPr>
                <a:t>nằm</a:t>
              </a:r>
              <a:r>
                <a:rPr lang="en-US" sz="1300" kern="100" dirty="0">
                  <a:solidFill>
                    <a:srgbClr val="00B0F0"/>
                  </a:solidFill>
                  <a:latin typeface="SamsungOne 400C" panose="020B0506030303020204" pitchFamily="34" charset="0"/>
                  <a:ea typeface="SamsungOne 400C" panose="020B0506030303020204" pitchFamily="34" charset="0"/>
                  <a:cs typeface="Times New Roman" panose="02020603050405020304" pitchFamily="18" charset="0"/>
                </a:rPr>
                <a:t> </a:t>
              </a:r>
              <a:r>
                <a:rPr lang="en-US" sz="1300" kern="100" dirty="0" err="1">
                  <a:solidFill>
                    <a:srgbClr val="00B0F0"/>
                  </a:solidFill>
                  <a:latin typeface="SamsungOne 400C" panose="020B0506030303020204" pitchFamily="34" charset="0"/>
                  <a:ea typeface="SamsungOne 400C" panose="020B0506030303020204" pitchFamily="34" charset="0"/>
                  <a:cs typeface="Times New Roman" panose="02020603050405020304" pitchFamily="18" charset="0"/>
                </a:rPr>
                <a:t>trong</a:t>
              </a:r>
              <a:br>
                <a:rPr lang="en-US" sz="1300" kern="100" dirty="0">
                  <a:solidFill>
                    <a:srgbClr val="000000"/>
                  </a:solidFill>
                  <a:latin typeface="SamsungOne 400C" panose="020B0506030303020204" pitchFamily="34" charset="0"/>
                  <a:ea typeface="SamsungOne 400C" panose="020B0506030303020204" pitchFamily="34" charset="0"/>
                  <a:cs typeface="Times New Roman" panose="02020603050405020304" pitchFamily="18" charset="0"/>
                </a:rPr>
              </a:br>
              <a:r>
                <a:rPr lang="en-US" sz="1300" kern="100" dirty="0" err="1">
                  <a:solidFill>
                    <a:srgbClr val="000000"/>
                  </a:solidFill>
                  <a:latin typeface="SamsungOne 400C" panose="020B0506030303020204" pitchFamily="34" charset="0"/>
                  <a:ea typeface="SamsungOne 400C" panose="020B0506030303020204" pitchFamily="34" charset="0"/>
                  <a:cs typeface="Times New Roman" panose="02020603050405020304" pitchFamily="18" charset="0"/>
                </a:rPr>
                <a:t>vùng</a:t>
              </a:r>
              <a:r>
                <a:rPr lang="en-US" sz="1300" kern="100" dirty="0">
                  <a:solidFill>
                    <a:srgbClr val="000000"/>
                  </a:solidFill>
                  <a:latin typeface="SamsungOne 400C" panose="020B0506030303020204" pitchFamily="34" charset="0"/>
                  <a:ea typeface="SamsungOne 400C" panose="020B0506030303020204" pitchFamily="34" charset="0"/>
                  <a:cs typeface="Times New Roman" panose="02020603050405020304" pitchFamily="18" charset="0"/>
                </a:rPr>
                <a:t> </a:t>
              </a:r>
              <a:r>
                <a:rPr lang="en-US" sz="1300" kern="100" dirty="0" err="1">
                  <a:solidFill>
                    <a:srgbClr val="000000"/>
                  </a:solidFill>
                  <a:latin typeface="SamsungOne 400C" panose="020B0506030303020204" pitchFamily="34" charset="0"/>
                  <a:ea typeface="SamsungOne 400C" panose="020B0506030303020204" pitchFamily="34" charset="0"/>
                  <a:cs typeface="Times New Roman" panose="02020603050405020304" pitchFamily="18" charset="0"/>
                </a:rPr>
                <a:t>chấp</a:t>
              </a:r>
              <a:r>
                <a:rPr lang="en-US" sz="1300" kern="100" dirty="0">
                  <a:solidFill>
                    <a:srgbClr val="000000"/>
                  </a:solidFill>
                  <a:latin typeface="SamsungOne 400C" panose="020B0506030303020204" pitchFamily="34" charset="0"/>
                  <a:ea typeface="SamsungOne 400C" panose="020B0506030303020204" pitchFamily="34" charset="0"/>
                  <a:cs typeface="Times New Roman" panose="02020603050405020304" pitchFamily="18" charset="0"/>
                </a:rPr>
                <a:t> </a:t>
              </a:r>
              <a:r>
                <a:rPr lang="en-US" sz="1300" kern="100" dirty="0" err="1">
                  <a:solidFill>
                    <a:srgbClr val="000000"/>
                  </a:solidFill>
                  <a:latin typeface="SamsungOne 400C" panose="020B0506030303020204" pitchFamily="34" charset="0"/>
                  <a:ea typeface="SamsungOne 400C" panose="020B0506030303020204" pitchFamily="34" charset="0"/>
                  <a:cs typeface="Times New Roman" panose="02020603050405020304" pitchFamily="18" charset="0"/>
                </a:rPr>
                <a:t>nhận</a:t>
              </a:r>
              <a:r>
                <a:rPr lang="en-US" sz="1300" kern="100" dirty="0">
                  <a:solidFill>
                    <a:srgbClr val="000000"/>
                  </a:solidFill>
                  <a:latin typeface="SamsungOne 400C" panose="020B0506030303020204" pitchFamily="34" charset="0"/>
                  <a:ea typeface="SamsungOne 400C" panose="020B0506030303020204" pitchFamily="34" charset="0"/>
                  <a:cs typeface="Times New Roman" panose="02020603050405020304" pitchFamily="18" charset="0"/>
                </a:rPr>
                <a:t>? </a:t>
              </a:r>
            </a:p>
          </p:txBody>
        </p:sp>
        <p:cxnSp>
          <p:nvCxnSpPr>
            <p:cNvPr id="18" name="Straight Arrow Connector 28">
              <a:extLst>
                <a:ext uri="{FF2B5EF4-FFF2-40B4-BE49-F238E27FC236}">
                  <a16:creationId xmlns:a16="http://schemas.microsoft.com/office/drawing/2014/main" id="{3EFF9B6C-6989-4CD2-8D5E-0A21E3149535}"/>
                </a:ext>
              </a:extLst>
            </p:cNvPr>
            <p:cNvCxnSpPr>
              <a:cxnSpLocks/>
              <a:stCxn id="15" idx="2"/>
              <a:endCxn id="11" idx="0"/>
            </p:cNvCxnSpPr>
            <p:nvPr/>
          </p:nvCxnSpPr>
          <p:spPr>
            <a:xfrm flipH="1">
              <a:off x="4451143" y="2886448"/>
              <a:ext cx="1" cy="286762"/>
            </a:xfrm>
            <a:prstGeom prst="straightConnector1">
              <a:avLst/>
            </a:prstGeom>
            <a:ln w="12700">
              <a:solidFill>
                <a:srgbClr val="FF0000"/>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29">
              <a:extLst>
                <a:ext uri="{FF2B5EF4-FFF2-40B4-BE49-F238E27FC236}">
                  <a16:creationId xmlns:a16="http://schemas.microsoft.com/office/drawing/2014/main" id="{3042E6C7-C475-4669-9E29-D592A77E3436}"/>
                </a:ext>
              </a:extLst>
            </p:cNvPr>
            <p:cNvCxnSpPr>
              <a:cxnSpLocks/>
              <a:stCxn id="11" idx="2"/>
              <a:endCxn id="12" idx="0"/>
            </p:cNvCxnSpPr>
            <p:nvPr/>
          </p:nvCxnSpPr>
          <p:spPr>
            <a:xfrm>
              <a:off x="4451143" y="3760982"/>
              <a:ext cx="0" cy="289226"/>
            </a:xfrm>
            <a:prstGeom prst="straightConnector1">
              <a:avLst/>
            </a:prstGeom>
            <a:ln w="12700">
              <a:solidFill>
                <a:srgbClr val="FF0000"/>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31">
              <a:extLst>
                <a:ext uri="{FF2B5EF4-FFF2-40B4-BE49-F238E27FC236}">
                  <a16:creationId xmlns:a16="http://schemas.microsoft.com/office/drawing/2014/main" id="{85A1E6CF-06C5-45C6-8779-B58D3C37CD30}"/>
                </a:ext>
              </a:extLst>
            </p:cNvPr>
            <p:cNvCxnSpPr>
              <a:cxnSpLocks/>
              <a:stCxn id="12" idx="2"/>
              <a:endCxn id="10" idx="0"/>
            </p:cNvCxnSpPr>
            <p:nvPr/>
          </p:nvCxnSpPr>
          <p:spPr>
            <a:xfrm>
              <a:off x="4451143" y="4456240"/>
              <a:ext cx="0" cy="264667"/>
            </a:xfrm>
            <a:prstGeom prst="straightConnector1">
              <a:avLst/>
            </a:prstGeom>
            <a:ln w="12700">
              <a:solidFill>
                <a:srgbClr val="FF0000"/>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32">
              <a:extLst>
                <a:ext uri="{FF2B5EF4-FFF2-40B4-BE49-F238E27FC236}">
                  <a16:creationId xmlns:a16="http://schemas.microsoft.com/office/drawing/2014/main" id="{83A6C20E-8C52-429A-964C-26D0956B5428}"/>
                </a:ext>
              </a:extLst>
            </p:cNvPr>
            <p:cNvCxnSpPr>
              <a:cxnSpLocks/>
              <a:stCxn id="10" idx="2"/>
              <a:endCxn id="14" idx="0"/>
            </p:cNvCxnSpPr>
            <p:nvPr/>
          </p:nvCxnSpPr>
          <p:spPr>
            <a:xfrm>
              <a:off x="4451143" y="5516406"/>
              <a:ext cx="0" cy="310846"/>
            </a:xfrm>
            <a:prstGeom prst="straightConnector1">
              <a:avLst/>
            </a:prstGeom>
            <a:ln w="12700">
              <a:solidFill>
                <a:srgbClr val="FF0000"/>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33">
              <a:extLst>
                <a:ext uri="{FF2B5EF4-FFF2-40B4-BE49-F238E27FC236}">
                  <a16:creationId xmlns:a16="http://schemas.microsoft.com/office/drawing/2014/main" id="{921C74C8-83AA-4378-9C0A-7F290C67A451}"/>
                </a:ext>
              </a:extLst>
            </p:cNvPr>
            <p:cNvCxnSpPr>
              <a:cxnSpLocks/>
              <a:stCxn id="10" idx="3"/>
              <a:endCxn id="13" idx="1"/>
            </p:cNvCxnSpPr>
            <p:nvPr/>
          </p:nvCxnSpPr>
          <p:spPr>
            <a:xfrm flipV="1">
              <a:off x="6399146" y="5118656"/>
              <a:ext cx="446685" cy="1"/>
            </a:xfrm>
            <a:prstGeom prst="straightConnector1">
              <a:avLst/>
            </a:prstGeom>
            <a:ln w="12700">
              <a:solidFill>
                <a:srgbClr val="FF0000"/>
              </a:solidFill>
              <a:tailEnd type="stealth" w="med" len="med"/>
            </a:ln>
          </p:spPr>
          <p:style>
            <a:lnRef idx="1">
              <a:schemeClr val="accent1"/>
            </a:lnRef>
            <a:fillRef idx="0">
              <a:schemeClr val="accent1"/>
            </a:fillRef>
            <a:effectRef idx="0">
              <a:schemeClr val="accent1"/>
            </a:effectRef>
            <a:fontRef idx="minor">
              <a:schemeClr val="tx1"/>
            </a:fontRef>
          </p:style>
        </p:cxnSp>
        <p:sp>
          <p:nvSpPr>
            <p:cNvPr id="27" name="Text Box 610">
              <a:extLst>
                <a:ext uri="{FF2B5EF4-FFF2-40B4-BE49-F238E27FC236}">
                  <a16:creationId xmlns:a16="http://schemas.microsoft.com/office/drawing/2014/main" id="{890F19A3-75A3-4093-BF6F-EDB9BBA56D31}"/>
                </a:ext>
              </a:extLst>
            </p:cNvPr>
            <p:cNvSpPr txBox="1"/>
            <p:nvPr/>
          </p:nvSpPr>
          <p:spPr>
            <a:xfrm>
              <a:off x="4471030" y="5516406"/>
              <a:ext cx="513579" cy="346366"/>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scene3d>
                <a:camera prst="orthographicFront"/>
                <a:lightRig rig="threePt" dir="t"/>
              </a:scene3d>
              <a:sp3d>
                <a:bevelT w="0" h="6350"/>
              </a:sp3d>
            </a:bodyPr>
            <a:lstStyle>
              <a:defPPr>
                <a:defRPr lang="en-US"/>
              </a:defPPr>
              <a:lvl1pPr algn="ctr">
                <a:lnSpc>
                  <a:spcPct val="115000"/>
                </a:lnSpc>
                <a:spcAft>
                  <a:spcPts val="1000"/>
                </a:spcAft>
                <a:defRPr sz="1200" kern="100">
                  <a:solidFill>
                    <a:srgbClr val="FF0000"/>
                  </a:solidFill>
                  <a:latin typeface="SamsungOneKorean 700" panose="020B0803030303020204" pitchFamily="50" charset="-127"/>
                  <a:ea typeface="SamsungOneKorean 700" panose="020B0803030303020204" pitchFamily="50" charset="-127"/>
                  <a:cs typeface="Times New Roman" panose="02020603050405020304" pitchFamily="18" charset="0"/>
                </a:defRPr>
              </a:lvl1pPr>
            </a:lstStyle>
            <a:p>
              <a:r>
                <a:rPr lang="en-US" dirty="0"/>
                <a:t>YES</a:t>
              </a:r>
            </a:p>
          </p:txBody>
        </p:sp>
        <p:sp>
          <p:nvSpPr>
            <p:cNvPr id="28" name="Text Box 611">
              <a:extLst>
                <a:ext uri="{FF2B5EF4-FFF2-40B4-BE49-F238E27FC236}">
                  <a16:creationId xmlns:a16="http://schemas.microsoft.com/office/drawing/2014/main" id="{886CFC71-5D10-4613-8C91-1788A364920D}"/>
                </a:ext>
              </a:extLst>
            </p:cNvPr>
            <p:cNvSpPr txBox="1"/>
            <p:nvPr/>
          </p:nvSpPr>
          <p:spPr>
            <a:xfrm>
              <a:off x="6334076" y="4808438"/>
              <a:ext cx="513579" cy="3481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scene3d>
                <a:camera prst="orthographicFront"/>
                <a:lightRig rig="threePt" dir="t"/>
              </a:scene3d>
              <a:sp3d>
                <a:bevelT w="0" h="6350"/>
              </a:sp3d>
            </a:bodyPr>
            <a:lstStyle/>
            <a:p>
              <a:pPr algn="ctr">
                <a:lnSpc>
                  <a:spcPct val="115000"/>
                </a:lnSpc>
                <a:spcAft>
                  <a:spcPts val="1000"/>
                </a:spcAft>
              </a:pPr>
              <a:r>
                <a:rPr lang="en-US" sz="1200" kern="100" dirty="0">
                  <a:solidFill>
                    <a:srgbClr val="FF0000"/>
                  </a:solidFill>
                  <a:latin typeface="SamsungOneKorean 700" panose="020B0803030303020204" pitchFamily="50" charset="-127"/>
                  <a:ea typeface="SamsungOneKorean 700" panose="020B0803030303020204" pitchFamily="50" charset="-127"/>
                  <a:cs typeface="Times New Roman" panose="02020603050405020304" pitchFamily="18" charset="0"/>
                </a:rPr>
                <a:t>NO</a:t>
              </a:r>
            </a:p>
          </p:txBody>
        </p:sp>
        <p:grpSp>
          <p:nvGrpSpPr>
            <p:cNvPr id="50" name="그룹 49"/>
            <p:cNvGrpSpPr/>
            <p:nvPr/>
          </p:nvGrpSpPr>
          <p:grpSpPr>
            <a:xfrm>
              <a:off x="2503141" y="2323537"/>
              <a:ext cx="3896006" cy="562911"/>
              <a:chOff x="2503141" y="2204864"/>
              <a:chExt cx="3896006" cy="562911"/>
            </a:xfrm>
          </p:grpSpPr>
          <p:sp>
            <p:nvSpPr>
              <p:cNvPr id="15" name="Flowchart: Preparation 24">
                <a:extLst>
                  <a:ext uri="{FF2B5EF4-FFF2-40B4-BE49-F238E27FC236}">
                    <a16:creationId xmlns:a16="http://schemas.microsoft.com/office/drawing/2014/main" id="{2F67AF43-BEC5-4644-B25F-62155E64917B}"/>
                  </a:ext>
                </a:extLst>
              </p:cNvPr>
              <p:cNvSpPr/>
              <p:nvPr/>
            </p:nvSpPr>
            <p:spPr>
              <a:xfrm>
                <a:off x="2503141" y="2204864"/>
                <a:ext cx="3896006" cy="562911"/>
              </a:xfrm>
              <a:prstGeom prst="flowChartPreparation">
                <a:avLst/>
              </a:prstGeom>
              <a:solidFill>
                <a:schemeClr val="bg1">
                  <a:alpha val="2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lnSpc>
                    <a:spcPct val="115000"/>
                  </a:lnSpc>
                  <a:spcAft>
                    <a:spcPts val="120"/>
                  </a:spcAft>
                </a:pPr>
                <a:endParaRPr lang="en-US" sz="1200" kern="100" dirty="0">
                  <a:solidFill>
                    <a:srgbClr val="000000"/>
                  </a:solidFill>
                  <a:latin typeface="SamsungOne 400C" panose="020B0506030303020204" pitchFamily="34" charset="0"/>
                  <a:ea typeface="SamsungOne 400C" panose="020B050603030302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9" name="Text Box 494">
                    <a:extLst>
                      <a:ext uri="{FF2B5EF4-FFF2-40B4-BE49-F238E27FC236}">
                        <a16:creationId xmlns:a16="http://schemas.microsoft.com/office/drawing/2014/main" id="{B876B671-4380-4D0C-9995-B025DDC49F97}"/>
                      </a:ext>
                    </a:extLst>
                  </p:cNvPr>
                  <p:cNvSpPr txBox="1"/>
                  <p:nvPr/>
                </p:nvSpPr>
                <p:spPr>
                  <a:xfrm>
                    <a:off x="3144566" y="2296371"/>
                    <a:ext cx="2613154" cy="379897"/>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scene3d>
                      <a:camera prst="orthographicFront"/>
                      <a:lightRig rig="threePt" dir="t"/>
                    </a:scene3d>
                    <a:sp3d>
                      <a:bevelT w="0" h="6350"/>
                    </a:sp3d>
                  </a:bodyPr>
                  <a:lstStyle/>
                  <a:p>
                    <a:pPr algn="ctr" latinLnBrk="0">
                      <a:lnSpc>
                        <a:spcPct val="115000"/>
                      </a:lnSpc>
                      <a:spcAft>
                        <a:spcPts val="120"/>
                      </a:spcAft>
                    </a:pPr>
                    <a:r>
                      <a:rPr lang="vi-VN" sz="1300" kern="100" dirty="0">
                        <a:solidFill>
                          <a:schemeClr val="tx1">
                            <a:lumMod val="85000"/>
                            <a:lumOff val="15000"/>
                          </a:schemeClr>
                        </a:solidFill>
                        <a:latin typeface="SamsungOne 400C" panose="020B0506030303020204" pitchFamily="34" charset="0"/>
                        <a:ea typeface="SamsungOne 400C" panose="020B0506030303020204" pitchFamily="34" charset="0"/>
                        <a:cs typeface="Times New Roman" panose="02020603050405020304" pitchFamily="18" charset="0"/>
                      </a:rPr>
                      <a:t>Đưa ra</a:t>
                    </a:r>
                    <a:r>
                      <a:rPr lang="en-US" sz="1300" kern="100" dirty="0">
                        <a:solidFill>
                          <a:schemeClr val="tx1">
                            <a:lumMod val="85000"/>
                            <a:lumOff val="15000"/>
                          </a:schemeClr>
                        </a:solidFill>
                        <a:latin typeface="SamsungOne 400C" panose="020B0506030303020204" pitchFamily="34" charset="0"/>
                        <a:ea typeface="SamsungOne 400C" panose="020B0506030303020204" pitchFamily="34" charset="0"/>
                        <a:cs typeface="Times New Roman" panose="02020603050405020304" pitchFamily="18" charset="0"/>
                      </a:rPr>
                      <a:t> </a:t>
                    </a:r>
                    <a14:m>
                      <m:oMath xmlns:m="http://schemas.openxmlformats.org/officeDocument/2006/math">
                        <m:sSub>
                          <m:sSubPr>
                            <m:ctrlPr>
                              <a:rPr lang="en-US" sz="1300" i="1" kern="100">
                                <a:solidFill>
                                  <a:schemeClr val="tx1">
                                    <a:lumMod val="85000"/>
                                    <a:lumOff val="15000"/>
                                  </a:schemeClr>
                                </a:solidFill>
                                <a:latin typeface="Cambria Math" panose="02040503050406030204" pitchFamily="18" charset="0"/>
                                <a:ea typeface="맑은 고딕" panose="020B0503020000020004" pitchFamily="50" charset="-127"/>
                                <a:cs typeface="Times New Roman" panose="02020603050405020304" pitchFamily="18" charset="0"/>
                              </a:rPr>
                            </m:ctrlPr>
                          </m:sSubPr>
                          <m:e>
                            <m:r>
                              <a:rPr lang="en-US" sz="1300" i="1" kern="100">
                                <a:solidFill>
                                  <a:schemeClr val="tx1">
                                    <a:lumMod val="85000"/>
                                    <a:lumOff val="15000"/>
                                  </a:schemeClr>
                                </a:solidFill>
                                <a:latin typeface="Cambria Math" panose="02040503050406030204" pitchFamily="18" charset="0"/>
                                <a:ea typeface="맑은 고딕" panose="020B0503020000020004" pitchFamily="50" charset="-127"/>
                                <a:cs typeface="Times New Roman" panose="02020603050405020304" pitchFamily="18" charset="0"/>
                              </a:rPr>
                              <m:t>𝐻</m:t>
                            </m:r>
                          </m:e>
                          <m:sub>
                            <m:r>
                              <a:rPr lang="en-US" sz="1300" i="1" kern="100">
                                <a:solidFill>
                                  <a:schemeClr val="tx1">
                                    <a:lumMod val="85000"/>
                                    <a:lumOff val="15000"/>
                                  </a:schemeClr>
                                </a:solidFill>
                                <a:latin typeface="Cambria Math" panose="02040503050406030204" pitchFamily="18" charset="0"/>
                                <a:ea typeface="맑은 고딕" panose="020B0503020000020004" pitchFamily="50" charset="-127"/>
                                <a:cs typeface="Times New Roman" panose="02020603050405020304" pitchFamily="18" charset="0"/>
                              </a:rPr>
                              <m:t>0</m:t>
                            </m:r>
                          </m:sub>
                        </m:sSub>
                      </m:oMath>
                    </a14:m>
                    <a:r>
                      <a:rPr lang="en-US" sz="1300" kern="100" dirty="0">
                        <a:solidFill>
                          <a:schemeClr val="tx1">
                            <a:lumMod val="85000"/>
                            <a:lumOff val="15000"/>
                          </a:schemeClr>
                        </a:solidFill>
                        <a:latin typeface="SamsungOne 400C" panose="020B0506030303020204" pitchFamily="34" charset="0"/>
                        <a:ea typeface="SamsungOne 400C" panose="020B0506030303020204" pitchFamily="34" charset="0"/>
                        <a:cs typeface="Times New Roman" panose="02020603050405020304" pitchFamily="18" charset="0"/>
                      </a:rPr>
                      <a:t> </a:t>
                    </a:r>
                    <a:r>
                      <a:rPr lang="vi-VN" sz="1300" kern="100" dirty="0">
                        <a:solidFill>
                          <a:schemeClr val="tx1">
                            <a:lumMod val="85000"/>
                            <a:lumOff val="15000"/>
                          </a:schemeClr>
                        </a:solidFill>
                        <a:latin typeface="SamsungOne 400C" panose="020B0506030303020204" pitchFamily="34" charset="0"/>
                        <a:ea typeface="SamsungOne 400C" panose="020B0506030303020204" pitchFamily="34" charset="0"/>
                        <a:cs typeface="Times New Roman" panose="02020603050405020304" pitchFamily="18" charset="0"/>
                      </a:rPr>
                      <a:t>và</a:t>
                    </a:r>
                    <a:r>
                      <a:rPr lang="en-US" sz="1300" kern="100" dirty="0">
                        <a:solidFill>
                          <a:schemeClr val="tx1">
                            <a:lumMod val="85000"/>
                            <a:lumOff val="15000"/>
                          </a:schemeClr>
                        </a:solidFill>
                        <a:latin typeface="SamsungOne 400C" panose="020B0506030303020204" pitchFamily="34" charset="0"/>
                        <a:ea typeface="SamsungOne 400C" panose="020B0506030303020204" pitchFamily="34" charset="0"/>
                        <a:cs typeface="Times New Roman" panose="02020603050405020304" pitchFamily="18" charset="0"/>
                      </a:rPr>
                      <a:t> </a:t>
                    </a:r>
                    <a14:m>
                      <m:oMath xmlns:m="http://schemas.openxmlformats.org/officeDocument/2006/math">
                        <m:sSub>
                          <m:sSubPr>
                            <m:ctrlPr>
                              <a:rPr lang="en-US" sz="1300" i="1" kern="100">
                                <a:solidFill>
                                  <a:schemeClr val="tx1">
                                    <a:lumMod val="85000"/>
                                    <a:lumOff val="15000"/>
                                  </a:schemeClr>
                                </a:solidFill>
                                <a:latin typeface="Cambria Math" panose="02040503050406030204" pitchFamily="18" charset="0"/>
                                <a:ea typeface="맑은 고딕" panose="020B0503020000020004" pitchFamily="50" charset="-127"/>
                                <a:cs typeface="Times New Roman" panose="02020603050405020304" pitchFamily="18" charset="0"/>
                              </a:rPr>
                            </m:ctrlPr>
                          </m:sSubPr>
                          <m:e>
                            <m:r>
                              <a:rPr lang="en-US" sz="1300" i="1" kern="100">
                                <a:solidFill>
                                  <a:schemeClr val="tx1">
                                    <a:lumMod val="85000"/>
                                    <a:lumOff val="15000"/>
                                  </a:schemeClr>
                                </a:solidFill>
                                <a:latin typeface="Cambria Math" panose="02040503050406030204" pitchFamily="18" charset="0"/>
                                <a:ea typeface="맑은 고딕" panose="020B0503020000020004" pitchFamily="50" charset="-127"/>
                                <a:cs typeface="Times New Roman" panose="02020603050405020304" pitchFamily="18" charset="0"/>
                              </a:rPr>
                              <m:t>𝐻</m:t>
                            </m:r>
                          </m:e>
                          <m:sub>
                            <m:r>
                              <a:rPr lang="en-US" sz="1300" i="1" kern="100">
                                <a:solidFill>
                                  <a:schemeClr val="tx1">
                                    <a:lumMod val="85000"/>
                                    <a:lumOff val="15000"/>
                                  </a:schemeClr>
                                </a:solidFill>
                                <a:latin typeface="Cambria Math" panose="02040503050406030204" pitchFamily="18" charset="0"/>
                                <a:ea typeface="맑은 고딕" panose="020B0503020000020004" pitchFamily="50" charset="-127"/>
                                <a:cs typeface="Times New Roman" panose="02020603050405020304" pitchFamily="18" charset="0"/>
                              </a:rPr>
                              <m:t>1</m:t>
                            </m:r>
                          </m:sub>
                        </m:sSub>
                      </m:oMath>
                    </a14:m>
                    <a:r>
                      <a:rPr lang="en-US" sz="1300" kern="100" dirty="0">
                        <a:solidFill>
                          <a:schemeClr val="tx1">
                            <a:lumMod val="85000"/>
                            <a:lumOff val="15000"/>
                          </a:schemeClr>
                        </a:solidFill>
                        <a:latin typeface="SamsungOne 400C" panose="020B0506030303020204" pitchFamily="34" charset="0"/>
                        <a:ea typeface="SamsungOne 400C" panose="020B0506030303020204" pitchFamily="34" charset="0"/>
                        <a:cs typeface="Times New Roman" panose="02020603050405020304" pitchFamily="18" charset="0"/>
                      </a:rPr>
                      <a:t>.</a:t>
                    </a:r>
                  </a:p>
                  <a:p>
                    <a:pPr algn="ctr">
                      <a:lnSpc>
                        <a:spcPct val="115000"/>
                      </a:lnSpc>
                      <a:spcAft>
                        <a:spcPts val="1000"/>
                      </a:spcAft>
                    </a:pPr>
                    <a:r>
                      <a:rPr lang="en-US" sz="1300" kern="100" dirty="0">
                        <a:solidFill>
                          <a:schemeClr val="tx1">
                            <a:lumMod val="85000"/>
                            <a:lumOff val="15000"/>
                          </a:schemeClr>
                        </a:solidFill>
                        <a:latin typeface="SamsungOne 400C" panose="020B0506030303020204" pitchFamily="34" charset="0"/>
                        <a:ea typeface="SamsungOne 400C" panose="020B0506030303020204" pitchFamily="34" charset="0"/>
                        <a:cs typeface="Times New Roman" panose="02020603050405020304" pitchFamily="18" charset="0"/>
                      </a:rPr>
                      <a:t> </a:t>
                    </a:r>
                  </a:p>
                </p:txBody>
              </p:sp>
            </mc:Choice>
            <mc:Fallback xmlns="">
              <p:sp>
                <p:nvSpPr>
                  <p:cNvPr id="29" name="Text Box 494">
                    <a:extLst>
                      <a:ext uri="{FF2B5EF4-FFF2-40B4-BE49-F238E27FC236}">
                        <a16:creationId xmlns:a16="http://schemas.microsoft.com/office/drawing/2014/main" id="{B876B671-4380-4D0C-9995-B025DDC49F97}"/>
                      </a:ext>
                    </a:extLst>
                  </p:cNvPr>
                  <p:cNvSpPr txBox="1">
                    <a:spLocks noRot="1" noChangeAspect="1" noMove="1" noResize="1" noEditPoints="1" noAdjustHandles="1" noChangeArrowheads="1" noChangeShapeType="1" noTextEdit="1"/>
                  </p:cNvSpPr>
                  <p:nvPr/>
                </p:nvSpPr>
                <p:spPr>
                  <a:xfrm>
                    <a:off x="3144566" y="2296371"/>
                    <a:ext cx="2613154" cy="379897"/>
                  </a:xfrm>
                  <a:prstGeom prst="rect">
                    <a:avLst/>
                  </a:prstGeom>
                  <a:blipFill>
                    <a:blip r:embed="rId5"/>
                    <a:stretch>
                      <a:fillRect/>
                    </a:stretch>
                  </a:blipFill>
                  <a:ln w="6350">
                    <a:noFill/>
                  </a:ln>
                  <a:effectLst/>
                </p:spPr>
                <p:txBody>
                  <a:bodyPr/>
                  <a:lstStyle/>
                  <a:p>
                    <a:r>
                      <a:rPr lang="en-US">
                        <a:noFill/>
                      </a:rPr>
                      <a:t> </a:t>
                    </a:r>
                  </a:p>
                </p:txBody>
              </p:sp>
            </mc:Fallback>
          </mc:AlternateContent>
        </p:grpSp>
      </p:grpSp>
      <p:sp>
        <p:nvSpPr>
          <p:cNvPr id="32" name="직사각형 31">
            <a:extLst>
              <a:ext uri="{FF2B5EF4-FFF2-40B4-BE49-F238E27FC236}">
                <a16:creationId xmlns:a16="http://schemas.microsoft.com/office/drawing/2014/main" id="{DCA8419F-7BA7-4E8B-931E-F5199D373B93}"/>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err="1">
                <a:solidFill>
                  <a:schemeClr val="tx1"/>
                </a:solidFill>
                <a:latin typeface="SamsungOne-400" panose="020B0503030303020204" pitchFamily="34" charset="0"/>
                <a:ea typeface="SamsungOne-400" panose="020B0503030303020204" pitchFamily="34" charset="0"/>
              </a:rPr>
              <a:t>Nguyên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tắc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kiểm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định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giả</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thuyết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trong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thống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kê</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365212539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nguyên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tắc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kiểm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định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giả</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thuyết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04</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19" name="직사각형 18">
            <a:extLst>
              <a:ext uri="{FF2B5EF4-FFF2-40B4-BE49-F238E27FC236}">
                <a16:creationId xmlns:a16="http://schemas.microsoft.com/office/drawing/2014/main" id="{19C32D13-8E6F-415B-B912-5E400D096720}"/>
              </a:ext>
            </a:extLst>
          </p:cNvPr>
          <p:cNvSpPr/>
          <p:nvPr/>
        </p:nvSpPr>
        <p:spPr>
          <a:xfrm>
            <a:off x="67507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trình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trị</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số</a:t>
            </a:r>
            <a:r>
              <a:rPr lang="en-US" altLang="ko-KR" sz="1300" b="1" dirty="0">
                <a:solidFill>
                  <a:srgbClr val="1429A0"/>
                </a:solidFill>
                <a:latin typeface="SamsungOne-400" panose="020B0503030303020204" pitchFamily="34" charset="0"/>
                <a:ea typeface="SamsungOne-400" panose="020B0503030303020204" pitchFamily="34" charset="0"/>
              </a:rPr>
              <a:t> 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p>
        </p:txBody>
      </p:sp>
      <p:sp>
        <p:nvSpPr>
          <p:cNvPr id="32" name="직사각형 31">
            <a:extLst>
              <a:ext uri="{FF2B5EF4-FFF2-40B4-BE49-F238E27FC236}">
                <a16:creationId xmlns:a16="http://schemas.microsoft.com/office/drawing/2014/main" id="{370CD9EC-9EDD-464B-9933-0D28689606F1}"/>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Nguyên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tắc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kiểm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định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giả</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thuyết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trong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thống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kê</a:t>
            </a:r>
            <a:r>
              <a:rPr lang="en-US" altLang="ko-KR" sz="1400" dirty="0">
                <a:solidFill>
                  <a:schemeClr val="tx1"/>
                </a:solidFill>
                <a:latin typeface="SamsungOne-400" panose="020B0503030303020204" pitchFamily="34" charset="0"/>
                <a:ea typeface="SamsungOne-400" panose="020B0503030303020204" pitchFamily="34" charset="0"/>
              </a:rPr>
              <a:t>:</a:t>
            </a:r>
          </a:p>
        </p:txBody>
      </p:sp>
      <p:grpSp>
        <p:nvGrpSpPr>
          <p:cNvPr id="30" name="그룹 29"/>
          <p:cNvGrpSpPr/>
          <p:nvPr/>
        </p:nvGrpSpPr>
        <p:grpSpPr>
          <a:xfrm>
            <a:off x="2074773" y="2199970"/>
            <a:ext cx="6558482" cy="3860511"/>
            <a:chOff x="2503140" y="2323537"/>
            <a:chExt cx="6558482" cy="3860511"/>
          </a:xfrm>
        </p:grpSpPr>
        <p:sp>
          <p:nvSpPr>
            <p:cNvPr id="31" name="Flowchart: Decision 27">
              <a:extLst>
                <a:ext uri="{FF2B5EF4-FFF2-40B4-BE49-F238E27FC236}">
                  <a16:creationId xmlns:a16="http://schemas.microsoft.com/office/drawing/2014/main" id="{0828FA42-0ECE-4286-B4C7-0C37A40B5CF9}"/>
                </a:ext>
              </a:extLst>
            </p:cNvPr>
            <p:cNvSpPr/>
            <p:nvPr/>
          </p:nvSpPr>
          <p:spPr>
            <a:xfrm>
              <a:off x="2503140" y="4720907"/>
              <a:ext cx="3896006" cy="795499"/>
            </a:xfrm>
            <a:prstGeom prst="flowChartDecision">
              <a:avLst/>
            </a:prstGeom>
            <a:solidFill>
              <a:schemeClr val="bg1">
                <a:alpha val="2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lnSpc>
                  <a:spcPct val="115000"/>
                </a:lnSpc>
                <a:spcAft>
                  <a:spcPts val="120"/>
                </a:spcAft>
              </a:pPr>
              <a:endParaRPr lang="en-US" sz="1200" kern="100" dirty="0">
                <a:solidFill>
                  <a:srgbClr val="000000"/>
                </a:solidFill>
                <a:latin typeface="SamsungOne 400C" panose="020B0506030303020204" pitchFamily="34" charset="0"/>
                <a:ea typeface="SamsungOne 400C" panose="020B0506030303020204" pitchFamily="34" charset="0"/>
                <a:cs typeface="Times New Roman" panose="02020603050405020304" pitchFamily="18" charset="0"/>
              </a:endParaRPr>
            </a:p>
          </p:txBody>
        </p:sp>
        <p:sp>
          <p:nvSpPr>
            <p:cNvPr id="33" name="Text Box 521">
              <a:extLst>
                <a:ext uri="{FF2B5EF4-FFF2-40B4-BE49-F238E27FC236}">
                  <a16:creationId xmlns:a16="http://schemas.microsoft.com/office/drawing/2014/main" id="{97172E9D-240D-49A2-BEDB-BE0D7B79212D}"/>
                </a:ext>
              </a:extLst>
            </p:cNvPr>
            <p:cNvSpPr txBox="1"/>
            <p:nvPr/>
          </p:nvSpPr>
          <p:spPr>
            <a:xfrm>
              <a:off x="2503140" y="3173210"/>
              <a:ext cx="3896006" cy="587772"/>
            </a:xfrm>
            <a:prstGeom prst="rect">
              <a:avLst/>
            </a:prstGeom>
            <a:solidFill>
              <a:schemeClr val="bg1">
                <a:alpha val="2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defPPr>
                <a:defRPr lang="en-US"/>
              </a:defPPr>
              <a:lvl1pPr algn="ctr">
                <a:lnSpc>
                  <a:spcPct val="115000"/>
                </a:lnSpc>
                <a:spcAft>
                  <a:spcPts val="120"/>
                </a:spcAft>
                <a:defRPr sz="1200" kern="100">
                  <a:solidFill>
                    <a:srgbClr val="000000"/>
                  </a:solidFill>
                  <a:latin typeface="SamsungOne 400C" panose="020B0506030303020204" pitchFamily="34" charset="0"/>
                  <a:ea typeface="SamsungOne 400C" panose="020B0506030303020204" pitchFamily="34"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vi-VN" altLang="ko-KR" sz="1300" dirty="0"/>
                <a:t>Đưa ra vùng chấp nhận và bác bỏ tương ứng với mức ý nghĩa </a:t>
              </a:r>
              <a:r>
                <a:rPr lang="el-GR" altLang="ko-KR" sz="1300" dirty="0"/>
                <a:t>α </a:t>
              </a:r>
              <a:r>
                <a:rPr lang="vi-VN" altLang="ko-KR" sz="1300" dirty="0"/>
                <a:t>đã chọn.</a:t>
              </a:r>
            </a:p>
          </p:txBody>
        </p:sp>
        <p:sp>
          <p:nvSpPr>
            <p:cNvPr id="34" name="Text Box 549">
              <a:extLst>
                <a:ext uri="{FF2B5EF4-FFF2-40B4-BE49-F238E27FC236}">
                  <a16:creationId xmlns:a16="http://schemas.microsoft.com/office/drawing/2014/main" id="{E4032F88-0EA2-42F7-B783-70A53E2ECC49}"/>
                </a:ext>
              </a:extLst>
            </p:cNvPr>
            <p:cNvSpPr txBox="1"/>
            <p:nvPr/>
          </p:nvSpPr>
          <p:spPr>
            <a:xfrm>
              <a:off x="2503140" y="4050208"/>
              <a:ext cx="3896006" cy="406032"/>
            </a:xfrm>
            <a:prstGeom prst="rect">
              <a:avLst/>
            </a:prstGeom>
            <a:solidFill>
              <a:schemeClr val="bg1">
                <a:alpha val="2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defPPr>
                <a:defRPr lang="en-US"/>
              </a:defPPr>
              <a:lvl1pPr algn="ctr">
                <a:lnSpc>
                  <a:spcPct val="115000"/>
                </a:lnSpc>
                <a:spcAft>
                  <a:spcPts val="120"/>
                </a:spcAft>
                <a:defRPr sz="1200" kern="100">
                  <a:solidFill>
                    <a:srgbClr val="000000"/>
                  </a:solidFill>
                  <a:latin typeface="SamsungOne 400C" panose="020B0506030303020204" pitchFamily="34" charset="0"/>
                  <a:ea typeface="SamsungOne 400C" panose="020B0506030303020204" pitchFamily="34"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300" dirty="0" err="1"/>
                <a:t>Tính</a:t>
              </a:r>
              <a:r>
                <a:rPr lang="en-US" altLang="ko-KR" sz="1300" dirty="0"/>
                <a:t> </a:t>
              </a:r>
              <a:r>
                <a:rPr lang="en-US" altLang="ko-KR" sz="1300" dirty="0" err="1"/>
                <a:t>toán</a:t>
              </a:r>
              <a:r>
                <a:rPr lang="en-US" altLang="ko-KR" sz="1300" dirty="0"/>
                <a:t> </a:t>
              </a:r>
              <a:r>
                <a:rPr lang="en-US" altLang="ko-KR" sz="1300" dirty="0" err="1"/>
                <a:t>thống</a:t>
              </a:r>
              <a:r>
                <a:rPr lang="en-US" altLang="ko-KR" sz="1300" dirty="0"/>
                <a:t> </a:t>
              </a:r>
              <a:r>
                <a:rPr lang="en-US" altLang="ko-KR" sz="1300" dirty="0" err="1"/>
                <a:t>kê</a:t>
              </a:r>
              <a:r>
                <a:rPr lang="en-US" altLang="ko-KR" sz="1300" dirty="0"/>
                <a:t> </a:t>
              </a:r>
              <a:r>
                <a:rPr lang="en-US" altLang="ko-KR" sz="1300" dirty="0" err="1"/>
                <a:t>kiểm</a:t>
              </a:r>
              <a:r>
                <a:rPr lang="en-US" altLang="ko-KR" sz="1300" dirty="0"/>
                <a:t> </a:t>
              </a:r>
              <a:r>
                <a:rPr lang="en-US" altLang="ko-KR" sz="1300" dirty="0" err="1"/>
                <a:t>định</a:t>
              </a:r>
              <a:r>
                <a:rPr lang="en-US" altLang="ko-KR" sz="1300" dirty="0"/>
                <a:t> </a:t>
              </a:r>
              <a:r>
                <a:rPr lang="en-US" altLang="ko-KR" sz="1300" dirty="0" err="1"/>
                <a:t>và</a:t>
              </a:r>
              <a:r>
                <a:rPr lang="en-US" altLang="ko-KR" sz="1300" dirty="0"/>
                <a:t> </a:t>
              </a:r>
              <a:r>
                <a:rPr lang="en-US" altLang="ko-KR" sz="1300" dirty="0" err="1"/>
                <a:t>trị</a:t>
              </a:r>
              <a:r>
                <a:rPr lang="en-US" altLang="ko-KR" sz="1300" dirty="0"/>
                <a:t> </a:t>
              </a:r>
              <a:r>
                <a:rPr lang="en-US" altLang="ko-KR" sz="1300" dirty="0" err="1"/>
                <a:t>số</a:t>
              </a:r>
              <a:r>
                <a:rPr lang="en-US" altLang="ko-KR" sz="1300" dirty="0"/>
                <a:t> p.</a:t>
              </a:r>
            </a:p>
          </p:txBody>
        </p:sp>
        <mc:AlternateContent xmlns:mc="http://schemas.openxmlformats.org/markup-compatibility/2006" xmlns:a14="http://schemas.microsoft.com/office/drawing/2010/main">
          <mc:Choice Requires="a14">
            <p:sp>
              <p:nvSpPr>
                <p:cNvPr id="35" name="Text Box 569">
                  <a:extLst>
                    <a:ext uri="{FF2B5EF4-FFF2-40B4-BE49-F238E27FC236}">
                      <a16:creationId xmlns:a16="http://schemas.microsoft.com/office/drawing/2014/main" id="{A4C19E82-8C0E-4A4F-A101-5598085E664C}"/>
                    </a:ext>
                  </a:extLst>
                </p:cNvPr>
                <p:cNvSpPr txBox="1"/>
                <p:nvPr/>
              </p:nvSpPr>
              <p:spPr>
                <a:xfrm>
                  <a:off x="6845831" y="4905165"/>
                  <a:ext cx="2215791" cy="426982"/>
                </a:xfrm>
                <a:prstGeom prst="rect">
                  <a:avLst/>
                </a:prstGeom>
                <a:solidFill>
                  <a:schemeClr val="bg1">
                    <a:alpha val="2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defPPr>
                    <a:defRPr lang="en-US"/>
                  </a:defPPr>
                  <a:lvl1pPr algn="ctr">
                    <a:lnSpc>
                      <a:spcPct val="115000"/>
                    </a:lnSpc>
                    <a:spcAft>
                      <a:spcPts val="120"/>
                    </a:spcAft>
                    <a:defRPr sz="1200" kern="100">
                      <a:solidFill>
                        <a:srgbClr val="000000"/>
                      </a:solidFill>
                      <a:latin typeface="SamsungOne 400C" panose="020B0506030303020204" pitchFamily="34" charset="0"/>
                      <a:ea typeface="SamsungOne 400C" panose="020B0506030303020204" pitchFamily="34"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vi-VN" altLang="ko-KR" dirty="0">
                      <a:solidFill>
                        <a:schemeClr val="tx1">
                          <a:lumMod val="85000"/>
                          <a:lumOff val="15000"/>
                        </a:schemeClr>
                      </a:solidFill>
                    </a:rPr>
                    <a:t>Bác bỏ</a:t>
                  </a:r>
                  <a:r>
                    <a:rPr lang="en-US" altLang="ko-KR" dirty="0">
                      <a:solidFill>
                        <a:schemeClr val="tx1">
                          <a:lumMod val="85000"/>
                          <a:lumOff val="15000"/>
                        </a:schemeClr>
                      </a:solidFill>
                    </a:rPr>
                    <a:t> </a:t>
                  </a:r>
                  <a14:m>
                    <m:oMath xmlns:m="http://schemas.openxmlformats.org/officeDocument/2006/math">
                      <m:sSub>
                        <m:sSubPr>
                          <m:ctrlPr>
                            <a:rPr lang="en-US" altLang="ko-KR" i="1">
                              <a:solidFill>
                                <a:schemeClr val="tx1">
                                  <a:lumMod val="85000"/>
                                  <a:lumOff val="15000"/>
                                </a:schemeClr>
                              </a:solidFill>
                              <a:latin typeface="Cambria Math" panose="02040503050406030204" pitchFamily="18" charset="0"/>
                            </a:rPr>
                          </m:ctrlPr>
                        </m:sSubPr>
                        <m:e>
                          <m:r>
                            <a:rPr lang="en-US" altLang="ko-KR">
                              <a:solidFill>
                                <a:schemeClr val="tx1">
                                  <a:lumMod val="85000"/>
                                  <a:lumOff val="15000"/>
                                </a:schemeClr>
                              </a:solidFill>
                              <a:latin typeface="Cambria Math" panose="02040503050406030204" pitchFamily="18" charset="0"/>
                            </a:rPr>
                            <m:t>𝐻</m:t>
                          </m:r>
                        </m:e>
                        <m:sub>
                          <m:r>
                            <a:rPr lang="en-US" altLang="ko-KR">
                              <a:solidFill>
                                <a:schemeClr val="tx1">
                                  <a:lumMod val="85000"/>
                                  <a:lumOff val="15000"/>
                                </a:schemeClr>
                              </a:solidFill>
                              <a:latin typeface="Cambria Math" panose="02040503050406030204" pitchFamily="18" charset="0"/>
                            </a:rPr>
                            <m:t>0</m:t>
                          </m:r>
                        </m:sub>
                      </m:sSub>
                    </m:oMath>
                  </a14:m>
                  <a:r>
                    <a:rPr lang="en-US" altLang="ko-KR" dirty="0">
                      <a:solidFill>
                        <a:schemeClr val="tx1">
                          <a:lumMod val="85000"/>
                          <a:lumOff val="15000"/>
                        </a:schemeClr>
                      </a:solidFill>
                    </a:rPr>
                    <a:t> &amp; </a:t>
                  </a:r>
                  <a:r>
                    <a:rPr lang="vi-VN" altLang="ko-KR" dirty="0">
                      <a:solidFill>
                        <a:schemeClr val="tx1">
                          <a:lumMod val="85000"/>
                          <a:lumOff val="15000"/>
                        </a:schemeClr>
                      </a:solidFill>
                    </a:rPr>
                    <a:t>Áp dụng</a:t>
                  </a:r>
                  <a:r>
                    <a:rPr lang="en-US" altLang="ko-KR" dirty="0">
                      <a:solidFill>
                        <a:schemeClr val="tx1">
                          <a:lumMod val="85000"/>
                          <a:lumOff val="15000"/>
                        </a:schemeClr>
                      </a:solidFill>
                    </a:rPr>
                    <a:t> </a:t>
                  </a:r>
                  <a14:m>
                    <m:oMath xmlns:m="http://schemas.openxmlformats.org/officeDocument/2006/math">
                      <m:sSub>
                        <m:sSubPr>
                          <m:ctrlPr>
                            <a:rPr lang="en-US" altLang="ko-KR" i="1">
                              <a:solidFill>
                                <a:schemeClr val="tx1">
                                  <a:lumMod val="85000"/>
                                  <a:lumOff val="15000"/>
                                </a:schemeClr>
                              </a:solidFill>
                              <a:latin typeface="Cambria Math" panose="02040503050406030204" pitchFamily="18" charset="0"/>
                            </a:rPr>
                          </m:ctrlPr>
                        </m:sSubPr>
                        <m:e>
                          <m:r>
                            <a:rPr lang="en-US" altLang="ko-KR">
                              <a:solidFill>
                                <a:schemeClr val="tx1">
                                  <a:lumMod val="85000"/>
                                  <a:lumOff val="15000"/>
                                </a:schemeClr>
                              </a:solidFill>
                              <a:latin typeface="Cambria Math" panose="02040503050406030204" pitchFamily="18" charset="0"/>
                            </a:rPr>
                            <m:t>𝐻</m:t>
                          </m:r>
                        </m:e>
                        <m:sub>
                          <m:r>
                            <a:rPr lang="en-US" altLang="ko-KR">
                              <a:solidFill>
                                <a:schemeClr val="tx1">
                                  <a:lumMod val="85000"/>
                                  <a:lumOff val="15000"/>
                                </a:schemeClr>
                              </a:solidFill>
                              <a:latin typeface="Cambria Math" panose="02040503050406030204" pitchFamily="18" charset="0"/>
                            </a:rPr>
                            <m:t>1</m:t>
                          </m:r>
                        </m:sub>
                      </m:sSub>
                    </m:oMath>
                  </a14:m>
                  <a:r>
                    <a:rPr lang="en-US" altLang="ko-KR" dirty="0">
                      <a:solidFill>
                        <a:schemeClr val="tx1">
                          <a:lumMod val="85000"/>
                          <a:lumOff val="15000"/>
                        </a:schemeClr>
                      </a:solidFill>
                    </a:rPr>
                    <a:t>.</a:t>
                  </a:r>
                </a:p>
              </p:txBody>
            </p:sp>
          </mc:Choice>
          <mc:Fallback xmlns="">
            <p:sp>
              <p:nvSpPr>
                <p:cNvPr id="35" name="Text Box 569">
                  <a:extLst>
                    <a:ext uri="{FF2B5EF4-FFF2-40B4-BE49-F238E27FC236}">
                      <a16:creationId xmlns:a16="http://schemas.microsoft.com/office/drawing/2014/main" id="{A4C19E82-8C0E-4A4F-A101-5598085E664C}"/>
                    </a:ext>
                  </a:extLst>
                </p:cNvPr>
                <p:cNvSpPr txBox="1">
                  <a:spLocks noRot="1" noChangeAspect="1" noMove="1" noResize="1" noEditPoints="1" noAdjustHandles="1" noChangeArrowheads="1" noChangeShapeType="1" noTextEdit="1"/>
                </p:cNvSpPr>
                <p:nvPr/>
              </p:nvSpPr>
              <p:spPr>
                <a:xfrm>
                  <a:off x="6845831" y="4905165"/>
                  <a:ext cx="2215791" cy="426982"/>
                </a:xfrm>
                <a:prstGeom prst="rect">
                  <a:avLst/>
                </a:prstGeom>
                <a:blipFill>
                  <a:blip r:embed="rId4"/>
                  <a:stretch>
                    <a:fillRect/>
                  </a:stretch>
                </a:blipFill>
                <a:ln>
                  <a:solidFill>
                    <a:schemeClr val="tx1">
                      <a:lumMod val="95000"/>
                      <a:lumOff val="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 Box 572">
                  <a:extLst>
                    <a:ext uri="{FF2B5EF4-FFF2-40B4-BE49-F238E27FC236}">
                      <a16:creationId xmlns:a16="http://schemas.microsoft.com/office/drawing/2014/main" id="{1B547906-4B19-4CDB-8E49-F20C198034A0}"/>
                    </a:ext>
                  </a:extLst>
                </p:cNvPr>
                <p:cNvSpPr txBox="1"/>
                <p:nvPr/>
              </p:nvSpPr>
              <p:spPr>
                <a:xfrm>
                  <a:off x="2503140" y="5827252"/>
                  <a:ext cx="3896006" cy="356796"/>
                </a:xfrm>
                <a:prstGeom prst="rect">
                  <a:avLst/>
                </a:prstGeom>
                <a:solidFill>
                  <a:schemeClr val="bg1">
                    <a:alpha val="2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defPPr>
                    <a:defRPr lang="en-US"/>
                  </a:defPPr>
                  <a:lvl1pPr algn="ctr">
                    <a:defRPr>
                      <a:solidFill>
                        <a:schemeClr val="lt1"/>
                      </a:solidFill>
                      <a:latin typeface="SamsungOne-700" panose="020B08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15000"/>
                    </a:lnSpc>
                    <a:spcAft>
                      <a:spcPts val="120"/>
                    </a:spcAft>
                  </a:pPr>
                  <a:r>
                    <a:rPr lang="vi-VN" altLang="ko-KR" sz="1300" kern="100" dirty="0">
                      <a:solidFill>
                        <a:schemeClr val="tx1">
                          <a:lumMod val="85000"/>
                          <a:lumOff val="15000"/>
                        </a:schemeClr>
                      </a:solidFill>
                      <a:latin typeface="SamsungOne 400C" panose="020B0506030303020204" pitchFamily="34" charset="0"/>
                      <a:ea typeface="SamsungOne 400C" panose="020B0506030303020204" pitchFamily="34" charset="0"/>
                      <a:cs typeface="Times New Roman" panose="02020603050405020304" pitchFamily="18" charset="0"/>
                    </a:rPr>
                    <a:t>Giữ nguyên</a:t>
                  </a:r>
                  <a:r>
                    <a:rPr lang="en-US" altLang="ko-KR" sz="1300" kern="100" dirty="0">
                      <a:solidFill>
                        <a:schemeClr val="tx1">
                          <a:lumMod val="85000"/>
                          <a:lumOff val="15000"/>
                        </a:schemeClr>
                      </a:solidFill>
                      <a:latin typeface="SamsungOne 400C" panose="020B0506030303020204" pitchFamily="34" charset="0"/>
                      <a:ea typeface="SamsungOne 400C" panose="020B0506030303020204" pitchFamily="34" charset="0"/>
                      <a:cs typeface="Times New Roman" panose="02020603050405020304" pitchFamily="18" charset="0"/>
                    </a:rPr>
                    <a:t> </a:t>
                  </a:r>
                  <a14:m>
                    <m:oMath xmlns:m="http://schemas.openxmlformats.org/officeDocument/2006/math">
                      <m:sSub>
                        <m:sSubPr>
                          <m:ctrlPr>
                            <a:rPr lang="en-US" altLang="ko-KR" sz="1300" i="1" kern="100">
                              <a:solidFill>
                                <a:schemeClr val="tx1">
                                  <a:lumMod val="85000"/>
                                  <a:lumOff val="15000"/>
                                </a:schemeClr>
                              </a:solidFill>
                              <a:latin typeface="Cambria Math" panose="02040503050406030204" pitchFamily="18" charset="0"/>
                              <a:ea typeface="SamsungOne 400C" panose="020B0506030303020204" pitchFamily="34" charset="0"/>
                              <a:cs typeface="Times New Roman" panose="02020603050405020304" pitchFamily="18" charset="0"/>
                            </a:rPr>
                          </m:ctrlPr>
                        </m:sSubPr>
                        <m:e>
                          <m:r>
                            <a:rPr lang="en-US" altLang="ko-KR" sz="1300" kern="100">
                              <a:solidFill>
                                <a:schemeClr val="tx1">
                                  <a:lumMod val="85000"/>
                                  <a:lumOff val="15000"/>
                                </a:schemeClr>
                              </a:solidFill>
                              <a:latin typeface="Cambria Math" panose="02040503050406030204" pitchFamily="18" charset="0"/>
                              <a:ea typeface="SamsungOne 400C" panose="020B0506030303020204" pitchFamily="34" charset="0"/>
                              <a:cs typeface="Times New Roman" panose="02020603050405020304" pitchFamily="18" charset="0"/>
                            </a:rPr>
                            <m:t>𝐻</m:t>
                          </m:r>
                        </m:e>
                        <m:sub>
                          <m:r>
                            <a:rPr lang="en-US" altLang="ko-KR" sz="1300" kern="100">
                              <a:solidFill>
                                <a:schemeClr val="tx1">
                                  <a:lumMod val="85000"/>
                                  <a:lumOff val="15000"/>
                                </a:schemeClr>
                              </a:solidFill>
                              <a:latin typeface="Cambria Math" panose="02040503050406030204" pitchFamily="18" charset="0"/>
                              <a:ea typeface="SamsungOne 400C" panose="020B0506030303020204" pitchFamily="34" charset="0"/>
                              <a:cs typeface="Times New Roman" panose="02020603050405020304" pitchFamily="18" charset="0"/>
                            </a:rPr>
                            <m:t>0</m:t>
                          </m:r>
                        </m:sub>
                      </m:sSub>
                    </m:oMath>
                  </a14:m>
                  <a:r>
                    <a:rPr lang="en-US" altLang="ko-KR" sz="1300" kern="100" dirty="0">
                      <a:solidFill>
                        <a:schemeClr val="tx1">
                          <a:lumMod val="85000"/>
                          <a:lumOff val="15000"/>
                        </a:schemeClr>
                      </a:solidFill>
                      <a:latin typeface="SamsungOne 400C" panose="020B0506030303020204" pitchFamily="34" charset="0"/>
                      <a:ea typeface="SamsungOne 400C" panose="020B0506030303020204" pitchFamily="34" charset="0"/>
                      <a:cs typeface="Times New Roman" panose="02020603050405020304" pitchFamily="18" charset="0"/>
                    </a:rPr>
                    <a:t>.</a:t>
                  </a:r>
                </a:p>
              </p:txBody>
            </p:sp>
          </mc:Choice>
          <mc:Fallback xmlns="">
            <p:sp>
              <p:nvSpPr>
                <p:cNvPr id="37" name="Text Box 572">
                  <a:extLst>
                    <a:ext uri="{FF2B5EF4-FFF2-40B4-BE49-F238E27FC236}">
                      <a16:creationId xmlns:a16="http://schemas.microsoft.com/office/drawing/2014/main" id="{1B547906-4B19-4CDB-8E49-F20C198034A0}"/>
                    </a:ext>
                  </a:extLst>
                </p:cNvPr>
                <p:cNvSpPr txBox="1">
                  <a:spLocks noRot="1" noChangeAspect="1" noMove="1" noResize="1" noEditPoints="1" noAdjustHandles="1" noChangeArrowheads="1" noChangeShapeType="1" noTextEdit="1"/>
                </p:cNvSpPr>
                <p:nvPr/>
              </p:nvSpPr>
              <p:spPr>
                <a:xfrm>
                  <a:off x="2503140" y="5827252"/>
                  <a:ext cx="3896006" cy="356796"/>
                </a:xfrm>
                <a:prstGeom prst="rect">
                  <a:avLst/>
                </a:prstGeom>
                <a:blipFill>
                  <a:blip r:embed="rId5"/>
                  <a:stretch>
                    <a:fillRect/>
                  </a:stretch>
                </a:blipFill>
                <a:ln>
                  <a:solidFill>
                    <a:schemeClr val="tx1">
                      <a:lumMod val="95000"/>
                      <a:lumOff val="5000"/>
                    </a:schemeClr>
                  </a:solidFill>
                </a:ln>
              </p:spPr>
              <p:txBody>
                <a:bodyPr/>
                <a:lstStyle/>
                <a:p>
                  <a:r>
                    <a:rPr lang="en-US">
                      <a:noFill/>
                    </a:rPr>
                    <a:t> </a:t>
                  </a:r>
                </a:p>
              </p:txBody>
            </p:sp>
          </mc:Fallback>
        </mc:AlternateContent>
        <p:sp>
          <p:nvSpPr>
            <p:cNvPr id="38" name="Text Box 555">
              <a:extLst>
                <a:ext uri="{FF2B5EF4-FFF2-40B4-BE49-F238E27FC236}">
                  <a16:creationId xmlns:a16="http://schemas.microsoft.com/office/drawing/2014/main" id="{CEA11F70-67F2-4F9F-A8AA-FB8949099041}"/>
                </a:ext>
              </a:extLst>
            </p:cNvPr>
            <p:cNvSpPr txBox="1"/>
            <p:nvPr/>
          </p:nvSpPr>
          <p:spPr>
            <a:xfrm>
              <a:off x="3629552" y="4822357"/>
              <a:ext cx="1643183" cy="592599"/>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scene3d>
                <a:camera prst="orthographicFront"/>
                <a:lightRig rig="threePt" dir="t"/>
              </a:scene3d>
              <a:sp3d>
                <a:bevelT w="0" h="6350"/>
              </a:sp3d>
            </a:bodyPr>
            <a:lstStyle/>
            <a:p>
              <a:pPr algn="ctr">
                <a:lnSpc>
                  <a:spcPct val="115000"/>
                </a:lnSpc>
                <a:spcAft>
                  <a:spcPts val="120"/>
                </a:spcAft>
              </a:pPr>
              <a:r>
                <a:rPr lang="en-US" altLang="ko-KR" sz="1200" kern="100" dirty="0">
                  <a:solidFill>
                    <a:srgbClr val="000000"/>
                  </a:solidFill>
                  <a:latin typeface="SamsungOne 400C" panose="020B0506030303020204" pitchFamily="34" charset="0"/>
                  <a:ea typeface="SamsungOne 400C" panose="020B0506030303020204" pitchFamily="34" charset="0"/>
                  <a:cs typeface="Times New Roman" panose="02020603050405020304" pitchFamily="18" charset="0"/>
                </a:rPr>
                <a:t> </a:t>
              </a:r>
              <a:r>
                <a:rPr lang="vi-VN" altLang="ko-KR" sz="1200" kern="100" dirty="0">
                  <a:solidFill>
                    <a:srgbClr val="000000"/>
                  </a:solidFill>
                  <a:latin typeface="SamsungOne 400C" panose="020B0506030303020204" pitchFamily="34" charset="0"/>
                  <a:ea typeface="SamsungOne 400C" panose="020B0506030303020204" pitchFamily="34" charset="0"/>
                  <a:cs typeface="Times New Roman" panose="02020603050405020304" pitchFamily="18" charset="0"/>
                </a:rPr>
                <a:t>Trị số </a:t>
              </a:r>
              <a:r>
                <a:rPr lang="en-US" altLang="ko-KR" sz="1200" kern="100" dirty="0">
                  <a:solidFill>
                    <a:srgbClr val="000000"/>
                  </a:solidFill>
                  <a:latin typeface="SamsungOne 400C" panose="020B0506030303020204" pitchFamily="34" charset="0"/>
                  <a:ea typeface="SamsungOne 400C" panose="020B0506030303020204" pitchFamily="34" charset="0"/>
                  <a:cs typeface="Times New Roman" panose="02020603050405020304" pitchFamily="18" charset="0"/>
                </a:rPr>
                <a:t>p</a:t>
              </a:r>
              <a:r>
                <a:rPr lang="vi-VN" altLang="ko-KR" sz="1200" kern="100" dirty="0">
                  <a:solidFill>
                    <a:srgbClr val="000000"/>
                  </a:solidFill>
                  <a:latin typeface="SamsungOne 400C" panose="020B0506030303020204" pitchFamily="34" charset="0"/>
                  <a:ea typeface="SamsungOne 400C" panose="020B0506030303020204" pitchFamily="34" charset="0"/>
                  <a:cs typeface="Times New Roman" panose="02020603050405020304" pitchFamily="18" charset="0"/>
                </a:rPr>
                <a:t> </a:t>
              </a:r>
              <a:r>
                <a:rPr lang="en-US" altLang="ko-KR" sz="1200" kern="100" dirty="0">
                  <a:solidFill>
                    <a:srgbClr val="000000"/>
                  </a:solidFill>
                  <a:latin typeface="SamsungOne 400C" panose="020B0506030303020204" pitchFamily="34" charset="0"/>
                  <a:ea typeface="SamsungOne 400C" panose="020B0506030303020204" pitchFamily="34" charset="0"/>
                  <a:cs typeface="Times New Roman" panose="02020603050405020304" pitchFamily="18" charset="0"/>
                </a:rPr>
                <a:t>&gt; </a:t>
              </a:r>
              <a:r>
                <a:rPr lang="el-GR" altLang="ko-KR" sz="1200" kern="100" dirty="0">
                  <a:solidFill>
                    <a:srgbClr val="000000"/>
                  </a:solidFill>
                  <a:latin typeface="SamsungOne 400C" panose="020B0506030303020204" pitchFamily="34" charset="0"/>
                  <a:ea typeface="SamsungOne 400C" panose="020B0506030303020204" pitchFamily="34" charset="0"/>
                  <a:cs typeface="Times New Roman" panose="02020603050405020304" pitchFamily="18" charset="0"/>
                </a:rPr>
                <a:t>α? </a:t>
              </a:r>
            </a:p>
          </p:txBody>
        </p:sp>
        <p:cxnSp>
          <p:nvCxnSpPr>
            <p:cNvPr id="39" name="Straight Arrow Connector 28">
              <a:extLst>
                <a:ext uri="{FF2B5EF4-FFF2-40B4-BE49-F238E27FC236}">
                  <a16:creationId xmlns:a16="http://schemas.microsoft.com/office/drawing/2014/main" id="{3EFF9B6C-6989-4CD2-8D5E-0A21E3149535}"/>
                </a:ext>
              </a:extLst>
            </p:cNvPr>
            <p:cNvCxnSpPr>
              <a:cxnSpLocks/>
              <a:stCxn id="47" idx="2"/>
              <a:endCxn id="33" idx="0"/>
            </p:cNvCxnSpPr>
            <p:nvPr/>
          </p:nvCxnSpPr>
          <p:spPr>
            <a:xfrm flipH="1">
              <a:off x="4451143" y="2886448"/>
              <a:ext cx="1" cy="286762"/>
            </a:xfrm>
            <a:prstGeom prst="straightConnector1">
              <a:avLst/>
            </a:prstGeom>
            <a:ln w="12700">
              <a:solidFill>
                <a:srgbClr val="FF0000"/>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29">
              <a:extLst>
                <a:ext uri="{FF2B5EF4-FFF2-40B4-BE49-F238E27FC236}">
                  <a16:creationId xmlns:a16="http://schemas.microsoft.com/office/drawing/2014/main" id="{3042E6C7-C475-4669-9E29-D592A77E3436}"/>
                </a:ext>
              </a:extLst>
            </p:cNvPr>
            <p:cNvCxnSpPr>
              <a:cxnSpLocks/>
              <a:stCxn id="33" idx="2"/>
              <a:endCxn id="34" idx="0"/>
            </p:cNvCxnSpPr>
            <p:nvPr/>
          </p:nvCxnSpPr>
          <p:spPr>
            <a:xfrm>
              <a:off x="4451143" y="3760982"/>
              <a:ext cx="0" cy="289226"/>
            </a:xfrm>
            <a:prstGeom prst="straightConnector1">
              <a:avLst/>
            </a:prstGeom>
            <a:ln w="12700">
              <a:solidFill>
                <a:srgbClr val="FF0000"/>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31">
              <a:extLst>
                <a:ext uri="{FF2B5EF4-FFF2-40B4-BE49-F238E27FC236}">
                  <a16:creationId xmlns:a16="http://schemas.microsoft.com/office/drawing/2014/main" id="{85A1E6CF-06C5-45C6-8779-B58D3C37CD30}"/>
                </a:ext>
              </a:extLst>
            </p:cNvPr>
            <p:cNvCxnSpPr>
              <a:cxnSpLocks/>
              <a:stCxn id="34" idx="2"/>
              <a:endCxn id="31" idx="0"/>
            </p:cNvCxnSpPr>
            <p:nvPr/>
          </p:nvCxnSpPr>
          <p:spPr>
            <a:xfrm>
              <a:off x="4451143" y="4456240"/>
              <a:ext cx="0" cy="264667"/>
            </a:xfrm>
            <a:prstGeom prst="straightConnector1">
              <a:avLst/>
            </a:prstGeom>
            <a:ln w="12700">
              <a:solidFill>
                <a:srgbClr val="FF0000"/>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32">
              <a:extLst>
                <a:ext uri="{FF2B5EF4-FFF2-40B4-BE49-F238E27FC236}">
                  <a16:creationId xmlns:a16="http://schemas.microsoft.com/office/drawing/2014/main" id="{83A6C20E-8C52-429A-964C-26D0956B5428}"/>
                </a:ext>
              </a:extLst>
            </p:cNvPr>
            <p:cNvCxnSpPr>
              <a:cxnSpLocks/>
              <a:stCxn id="31" idx="2"/>
              <a:endCxn id="37" idx="0"/>
            </p:cNvCxnSpPr>
            <p:nvPr/>
          </p:nvCxnSpPr>
          <p:spPr>
            <a:xfrm>
              <a:off x="4451143" y="5516406"/>
              <a:ext cx="0" cy="310846"/>
            </a:xfrm>
            <a:prstGeom prst="straightConnector1">
              <a:avLst/>
            </a:prstGeom>
            <a:ln w="12700">
              <a:solidFill>
                <a:srgbClr val="FF0000"/>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33">
              <a:extLst>
                <a:ext uri="{FF2B5EF4-FFF2-40B4-BE49-F238E27FC236}">
                  <a16:creationId xmlns:a16="http://schemas.microsoft.com/office/drawing/2014/main" id="{921C74C8-83AA-4378-9C0A-7F290C67A451}"/>
                </a:ext>
              </a:extLst>
            </p:cNvPr>
            <p:cNvCxnSpPr>
              <a:cxnSpLocks/>
              <a:stCxn id="31" idx="3"/>
              <a:endCxn id="35" idx="1"/>
            </p:cNvCxnSpPr>
            <p:nvPr/>
          </p:nvCxnSpPr>
          <p:spPr>
            <a:xfrm flipV="1">
              <a:off x="6399146" y="5118656"/>
              <a:ext cx="446685" cy="1"/>
            </a:xfrm>
            <a:prstGeom prst="straightConnector1">
              <a:avLst/>
            </a:prstGeom>
            <a:ln w="12700">
              <a:solidFill>
                <a:srgbClr val="FF0000"/>
              </a:solidFill>
              <a:tailEnd type="stealth" w="med" len="med"/>
            </a:ln>
          </p:spPr>
          <p:style>
            <a:lnRef idx="1">
              <a:schemeClr val="accent1"/>
            </a:lnRef>
            <a:fillRef idx="0">
              <a:schemeClr val="accent1"/>
            </a:fillRef>
            <a:effectRef idx="0">
              <a:schemeClr val="accent1"/>
            </a:effectRef>
            <a:fontRef idx="minor">
              <a:schemeClr val="tx1"/>
            </a:fontRef>
          </p:style>
        </p:cxnSp>
        <p:sp>
          <p:nvSpPr>
            <p:cNvPr id="44" name="Text Box 610">
              <a:extLst>
                <a:ext uri="{FF2B5EF4-FFF2-40B4-BE49-F238E27FC236}">
                  <a16:creationId xmlns:a16="http://schemas.microsoft.com/office/drawing/2014/main" id="{890F19A3-75A3-4093-BF6F-EDB9BBA56D31}"/>
                </a:ext>
              </a:extLst>
            </p:cNvPr>
            <p:cNvSpPr txBox="1"/>
            <p:nvPr/>
          </p:nvSpPr>
          <p:spPr>
            <a:xfrm>
              <a:off x="4471030" y="5516406"/>
              <a:ext cx="513579" cy="346366"/>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scene3d>
                <a:camera prst="orthographicFront"/>
                <a:lightRig rig="threePt" dir="t"/>
              </a:scene3d>
              <a:sp3d>
                <a:bevelT w="0" h="6350"/>
              </a:sp3d>
            </a:bodyPr>
            <a:lstStyle>
              <a:defPPr>
                <a:defRPr lang="en-US"/>
              </a:defPPr>
              <a:lvl1pPr algn="ctr">
                <a:lnSpc>
                  <a:spcPct val="115000"/>
                </a:lnSpc>
                <a:spcAft>
                  <a:spcPts val="1000"/>
                </a:spcAft>
                <a:defRPr sz="1200" kern="100">
                  <a:solidFill>
                    <a:srgbClr val="FF0000"/>
                  </a:solidFill>
                  <a:latin typeface="SamsungOneKorean 700" panose="020B0803030303020204" pitchFamily="50" charset="-127"/>
                  <a:ea typeface="SamsungOneKorean 700" panose="020B0803030303020204" pitchFamily="50" charset="-127"/>
                  <a:cs typeface="Times New Roman" panose="02020603050405020304" pitchFamily="18" charset="0"/>
                </a:defRPr>
              </a:lvl1pPr>
            </a:lstStyle>
            <a:p>
              <a:r>
                <a:rPr lang="en-US" dirty="0"/>
                <a:t>YES</a:t>
              </a:r>
            </a:p>
          </p:txBody>
        </p:sp>
        <p:sp>
          <p:nvSpPr>
            <p:cNvPr id="45" name="Text Box 611">
              <a:extLst>
                <a:ext uri="{FF2B5EF4-FFF2-40B4-BE49-F238E27FC236}">
                  <a16:creationId xmlns:a16="http://schemas.microsoft.com/office/drawing/2014/main" id="{886CFC71-5D10-4613-8C91-1788A364920D}"/>
                </a:ext>
              </a:extLst>
            </p:cNvPr>
            <p:cNvSpPr txBox="1"/>
            <p:nvPr/>
          </p:nvSpPr>
          <p:spPr>
            <a:xfrm>
              <a:off x="6334076" y="4808438"/>
              <a:ext cx="513579" cy="3481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scene3d>
                <a:camera prst="orthographicFront"/>
                <a:lightRig rig="threePt" dir="t"/>
              </a:scene3d>
              <a:sp3d>
                <a:bevelT w="0" h="6350"/>
              </a:sp3d>
            </a:bodyPr>
            <a:lstStyle/>
            <a:p>
              <a:pPr algn="ctr">
                <a:lnSpc>
                  <a:spcPct val="115000"/>
                </a:lnSpc>
                <a:spcAft>
                  <a:spcPts val="1000"/>
                </a:spcAft>
              </a:pPr>
              <a:r>
                <a:rPr lang="en-US" sz="1200" kern="100" dirty="0">
                  <a:solidFill>
                    <a:srgbClr val="FF0000"/>
                  </a:solidFill>
                  <a:latin typeface="SamsungOneKorean 700" panose="020B0803030303020204" pitchFamily="50" charset="-127"/>
                  <a:ea typeface="SamsungOneKorean 700" panose="020B0803030303020204" pitchFamily="50" charset="-127"/>
                  <a:cs typeface="Times New Roman" panose="02020603050405020304" pitchFamily="18" charset="0"/>
                </a:rPr>
                <a:t>NO</a:t>
              </a:r>
            </a:p>
          </p:txBody>
        </p:sp>
        <p:grpSp>
          <p:nvGrpSpPr>
            <p:cNvPr id="46" name="그룹 45"/>
            <p:cNvGrpSpPr/>
            <p:nvPr/>
          </p:nvGrpSpPr>
          <p:grpSpPr>
            <a:xfrm>
              <a:off x="2503141" y="2323537"/>
              <a:ext cx="3896006" cy="562911"/>
              <a:chOff x="2503141" y="2204864"/>
              <a:chExt cx="3896006" cy="562911"/>
            </a:xfrm>
          </p:grpSpPr>
          <p:sp>
            <p:nvSpPr>
              <p:cNvPr id="47" name="Flowchart: Preparation 24">
                <a:extLst>
                  <a:ext uri="{FF2B5EF4-FFF2-40B4-BE49-F238E27FC236}">
                    <a16:creationId xmlns:a16="http://schemas.microsoft.com/office/drawing/2014/main" id="{2F67AF43-BEC5-4644-B25F-62155E64917B}"/>
                  </a:ext>
                </a:extLst>
              </p:cNvPr>
              <p:cNvSpPr/>
              <p:nvPr/>
            </p:nvSpPr>
            <p:spPr>
              <a:xfrm>
                <a:off x="2503141" y="2204864"/>
                <a:ext cx="3896006" cy="562911"/>
              </a:xfrm>
              <a:prstGeom prst="flowChartPreparation">
                <a:avLst/>
              </a:prstGeom>
              <a:solidFill>
                <a:schemeClr val="bg1">
                  <a:alpha val="2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lnSpc>
                    <a:spcPct val="115000"/>
                  </a:lnSpc>
                  <a:spcAft>
                    <a:spcPts val="120"/>
                  </a:spcAft>
                </a:pPr>
                <a:endParaRPr lang="en-US" sz="1200" kern="100" dirty="0">
                  <a:solidFill>
                    <a:srgbClr val="000000"/>
                  </a:solidFill>
                  <a:latin typeface="SamsungOne 400C" panose="020B0506030303020204" pitchFamily="34" charset="0"/>
                  <a:ea typeface="SamsungOne 400C" panose="020B050603030302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8" name="Text Box 494">
                    <a:extLst>
                      <a:ext uri="{FF2B5EF4-FFF2-40B4-BE49-F238E27FC236}">
                        <a16:creationId xmlns:a16="http://schemas.microsoft.com/office/drawing/2014/main" id="{B876B671-4380-4D0C-9995-B025DDC49F97}"/>
                      </a:ext>
                    </a:extLst>
                  </p:cNvPr>
                  <p:cNvSpPr txBox="1"/>
                  <p:nvPr/>
                </p:nvSpPr>
                <p:spPr>
                  <a:xfrm>
                    <a:off x="3144566" y="2296371"/>
                    <a:ext cx="2613154" cy="379897"/>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scene3d>
                      <a:camera prst="orthographicFront"/>
                      <a:lightRig rig="threePt" dir="t"/>
                    </a:scene3d>
                    <a:sp3d>
                      <a:bevelT w="0" h="6350"/>
                    </a:sp3d>
                  </a:bodyPr>
                  <a:lstStyle/>
                  <a:p>
                    <a:pPr algn="ctr">
                      <a:lnSpc>
                        <a:spcPct val="115000"/>
                      </a:lnSpc>
                      <a:spcAft>
                        <a:spcPts val="120"/>
                      </a:spcAft>
                    </a:pPr>
                    <a:r>
                      <a:rPr lang="vi-VN" altLang="ko-KR" sz="1300" kern="100" dirty="0">
                        <a:solidFill>
                          <a:schemeClr val="tx1">
                            <a:lumMod val="85000"/>
                            <a:lumOff val="15000"/>
                          </a:schemeClr>
                        </a:solidFill>
                        <a:latin typeface="SamsungOne 400C" panose="020B0506030303020204" pitchFamily="34" charset="0"/>
                        <a:ea typeface="SamsungOne 400C" panose="020B0506030303020204" pitchFamily="34" charset="0"/>
                        <a:cs typeface="Times New Roman" panose="02020603050405020304" pitchFamily="18" charset="0"/>
                      </a:rPr>
                      <a:t>Đưa ra</a:t>
                    </a:r>
                    <a:r>
                      <a:rPr lang="en-US" altLang="ko-KR" sz="1300" kern="100" dirty="0">
                        <a:solidFill>
                          <a:schemeClr val="tx1">
                            <a:lumMod val="85000"/>
                            <a:lumOff val="15000"/>
                          </a:schemeClr>
                        </a:solidFill>
                        <a:latin typeface="SamsungOne 400C" panose="020B0506030303020204" pitchFamily="34" charset="0"/>
                        <a:ea typeface="SamsungOne 400C" panose="020B0506030303020204" pitchFamily="34" charset="0"/>
                        <a:cs typeface="Times New Roman" panose="02020603050405020304" pitchFamily="18" charset="0"/>
                      </a:rPr>
                      <a:t> </a:t>
                    </a:r>
                    <a14:m>
                      <m:oMath xmlns:m="http://schemas.openxmlformats.org/officeDocument/2006/math">
                        <m:sSub>
                          <m:sSubPr>
                            <m:ctrlPr>
                              <a:rPr lang="en-US" altLang="ko-KR" sz="1300" i="1" kern="100">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300" i="1" kern="100">
                                <a:solidFill>
                                  <a:schemeClr val="tx1">
                                    <a:lumMod val="85000"/>
                                    <a:lumOff val="15000"/>
                                  </a:schemeClr>
                                </a:solidFill>
                                <a:latin typeface="Cambria Math" panose="02040503050406030204" pitchFamily="18" charset="0"/>
                                <a:cs typeface="Times New Roman" panose="02020603050405020304" pitchFamily="18" charset="0"/>
                              </a:rPr>
                              <m:t>𝐻</m:t>
                            </m:r>
                          </m:e>
                          <m:sub>
                            <m:r>
                              <a:rPr lang="en-US" altLang="ko-KR" sz="1300" i="1" kern="100">
                                <a:solidFill>
                                  <a:schemeClr val="tx1">
                                    <a:lumMod val="85000"/>
                                    <a:lumOff val="15000"/>
                                  </a:schemeClr>
                                </a:solidFill>
                                <a:latin typeface="Cambria Math" panose="02040503050406030204" pitchFamily="18" charset="0"/>
                                <a:cs typeface="Times New Roman" panose="02020603050405020304" pitchFamily="18" charset="0"/>
                              </a:rPr>
                              <m:t>0</m:t>
                            </m:r>
                          </m:sub>
                        </m:sSub>
                      </m:oMath>
                    </a14:m>
                    <a:r>
                      <a:rPr lang="en-US" altLang="ko-KR" sz="1300" kern="100" dirty="0">
                        <a:solidFill>
                          <a:schemeClr val="tx1">
                            <a:lumMod val="85000"/>
                            <a:lumOff val="15000"/>
                          </a:schemeClr>
                        </a:solidFill>
                        <a:latin typeface="SamsungOne 400C" panose="020B0506030303020204" pitchFamily="34" charset="0"/>
                        <a:ea typeface="SamsungOne 400C" panose="020B0506030303020204" pitchFamily="34" charset="0"/>
                        <a:cs typeface="Times New Roman" panose="02020603050405020304" pitchFamily="18" charset="0"/>
                      </a:rPr>
                      <a:t> </a:t>
                    </a:r>
                    <a:r>
                      <a:rPr lang="vi-VN" altLang="ko-KR" sz="1300" kern="100" dirty="0">
                        <a:solidFill>
                          <a:schemeClr val="tx1">
                            <a:lumMod val="85000"/>
                            <a:lumOff val="15000"/>
                          </a:schemeClr>
                        </a:solidFill>
                        <a:latin typeface="SamsungOne 400C" panose="020B0506030303020204" pitchFamily="34" charset="0"/>
                        <a:ea typeface="SamsungOne 400C" panose="020B0506030303020204" pitchFamily="34" charset="0"/>
                        <a:cs typeface="Times New Roman" panose="02020603050405020304" pitchFamily="18" charset="0"/>
                      </a:rPr>
                      <a:t>và</a:t>
                    </a:r>
                    <a:r>
                      <a:rPr lang="en-US" altLang="ko-KR" sz="1300" kern="100" dirty="0">
                        <a:solidFill>
                          <a:schemeClr val="tx1">
                            <a:lumMod val="85000"/>
                            <a:lumOff val="15000"/>
                          </a:schemeClr>
                        </a:solidFill>
                        <a:latin typeface="SamsungOne 400C" panose="020B0506030303020204" pitchFamily="34" charset="0"/>
                        <a:ea typeface="SamsungOne 400C" panose="020B0506030303020204" pitchFamily="34" charset="0"/>
                        <a:cs typeface="Times New Roman" panose="02020603050405020304" pitchFamily="18" charset="0"/>
                      </a:rPr>
                      <a:t> </a:t>
                    </a:r>
                    <a14:m>
                      <m:oMath xmlns:m="http://schemas.openxmlformats.org/officeDocument/2006/math">
                        <m:sSub>
                          <m:sSubPr>
                            <m:ctrlPr>
                              <a:rPr lang="en-US" altLang="ko-KR" sz="1300" i="1" kern="100">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300" i="1" kern="100">
                                <a:solidFill>
                                  <a:schemeClr val="tx1">
                                    <a:lumMod val="85000"/>
                                    <a:lumOff val="15000"/>
                                  </a:schemeClr>
                                </a:solidFill>
                                <a:latin typeface="Cambria Math" panose="02040503050406030204" pitchFamily="18" charset="0"/>
                                <a:cs typeface="Times New Roman" panose="02020603050405020304" pitchFamily="18" charset="0"/>
                              </a:rPr>
                              <m:t>𝐻</m:t>
                            </m:r>
                          </m:e>
                          <m:sub>
                            <m:r>
                              <a:rPr lang="en-US" altLang="ko-KR" sz="1300" i="1" kern="100">
                                <a:solidFill>
                                  <a:schemeClr val="tx1">
                                    <a:lumMod val="85000"/>
                                    <a:lumOff val="15000"/>
                                  </a:schemeClr>
                                </a:solidFill>
                                <a:latin typeface="Cambria Math" panose="02040503050406030204" pitchFamily="18" charset="0"/>
                                <a:cs typeface="Times New Roman" panose="02020603050405020304" pitchFamily="18" charset="0"/>
                              </a:rPr>
                              <m:t>1</m:t>
                            </m:r>
                          </m:sub>
                        </m:sSub>
                      </m:oMath>
                    </a14:m>
                    <a:r>
                      <a:rPr lang="en-US" altLang="ko-KR" sz="1300" kern="100" dirty="0">
                        <a:solidFill>
                          <a:schemeClr val="tx1">
                            <a:lumMod val="85000"/>
                            <a:lumOff val="15000"/>
                          </a:schemeClr>
                        </a:solidFill>
                        <a:latin typeface="SamsungOne 400C" panose="020B0506030303020204" pitchFamily="34" charset="0"/>
                        <a:ea typeface="SamsungOne 400C" panose="020B0506030303020204" pitchFamily="34" charset="0"/>
                        <a:cs typeface="Times New Roman" panose="02020603050405020304" pitchFamily="18" charset="0"/>
                      </a:rPr>
                      <a:t>.</a:t>
                    </a:r>
                  </a:p>
                  <a:p>
                    <a:pPr algn="ctr">
                      <a:lnSpc>
                        <a:spcPct val="115000"/>
                      </a:lnSpc>
                      <a:spcAft>
                        <a:spcPts val="1000"/>
                      </a:spcAft>
                    </a:pPr>
                    <a:r>
                      <a:rPr lang="en-US" altLang="ko-KR" sz="1300" kern="100" dirty="0">
                        <a:solidFill>
                          <a:schemeClr val="tx1">
                            <a:lumMod val="85000"/>
                            <a:lumOff val="15000"/>
                          </a:schemeClr>
                        </a:solidFill>
                        <a:latin typeface="SamsungOne 400C" panose="020B0506030303020204" pitchFamily="34" charset="0"/>
                        <a:ea typeface="SamsungOne 400C" panose="020B0506030303020204" pitchFamily="34" charset="0"/>
                        <a:cs typeface="Times New Roman" panose="02020603050405020304" pitchFamily="18" charset="0"/>
                      </a:rPr>
                      <a:t> </a:t>
                    </a:r>
                  </a:p>
                </p:txBody>
              </p:sp>
            </mc:Choice>
            <mc:Fallback xmlns="">
              <p:sp>
                <p:nvSpPr>
                  <p:cNvPr id="48" name="Text Box 494">
                    <a:extLst>
                      <a:ext uri="{FF2B5EF4-FFF2-40B4-BE49-F238E27FC236}">
                        <a16:creationId xmlns:a16="http://schemas.microsoft.com/office/drawing/2014/main" id="{B876B671-4380-4D0C-9995-B025DDC49F97}"/>
                      </a:ext>
                    </a:extLst>
                  </p:cNvPr>
                  <p:cNvSpPr txBox="1">
                    <a:spLocks noRot="1" noChangeAspect="1" noMove="1" noResize="1" noEditPoints="1" noAdjustHandles="1" noChangeArrowheads="1" noChangeShapeType="1" noTextEdit="1"/>
                  </p:cNvSpPr>
                  <p:nvPr/>
                </p:nvSpPr>
                <p:spPr>
                  <a:xfrm>
                    <a:off x="3144566" y="2296371"/>
                    <a:ext cx="2613154" cy="379897"/>
                  </a:xfrm>
                  <a:prstGeom prst="rect">
                    <a:avLst/>
                  </a:prstGeom>
                  <a:blipFill>
                    <a:blip r:embed="rId6"/>
                    <a:stretch>
                      <a:fillRect/>
                    </a:stretch>
                  </a:blipFill>
                  <a:ln w="6350">
                    <a:noFill/>
                  </a:ln>
                  <a:effectLst/>
                </p:spPr>
                <p:txBody>
                  <a:bodyPr/>
                  <a:lstStyle/>
                  <a:p>
                    <a:r>
                      <a:rPr lang="en-US">
                        <a:noFill/>
                      </a:rPr>
                      <a:t> </a:t>
                    </a:r>
                  </a:p>
                </p:txBody>
              </p:sp>
            </mc:Fallback>
          </mc:AlternateContent>
        </p:grpSp>
      </p:grpSp>
    </p:spTree>
    <p:extLst>
      <p:ext uri="{BB962C8B-B14F-4D97-AF65-F5344CB8AC3E}">
        <p14:creationId xmlns:p14="http://schemas.microsoft.com/office/powerpoint/2010/main" val="28885262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nguyên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tắc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kiểm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định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giả</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thuyết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04</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mc:AlternateContent xmlns:mc="http://schemas.openxmlformats.org/markup-compatibility/2006" xmlns:a14="http://schemas.microsoft.com/office/drawing/2010/main">
        <mc:Choice Requires="a14">
          <p:graphicFrame>
            <p:nvGraphicFramePr>
              <p:cNvPr id="32" name="Table 4">
                <a:extLst>
                  <a:ext uri="{FF2B5EF4-FFF2-40B4-BE49-F238E27FC236}">
                    <a16:creationId xmlns:a16="http://schemas.microsoft.com/office/drawing/2014/main" id="{CF643589-D6A4-4E3B-8FD6-B6CDFB2B935A}"/>
                  </a:ext>
                </a:extLst>
              </p:cNvPr>
              <p:cNvGraphicFramePr>
                <a:graphicFrameLocks noGrp="1"/>
              </p:cNvGraphicFramePr>
              <p:nvPr>
                <p:extLst>
                  <p:ext uri="{D42A27DB-BD31-4B8C-83A1-F6EECF244321}">
                    <p14:modId xmlns:p14="http://schemas.microsoft.com/office/powerpoint/2010/main" val="2691686557"/>
                  </p:ext>
                </p:extLst>
              </p:nvPr>
            </p:nvGraphicFramePr>
            <p:xfrm>
              <a:off x="558924" y="1808820"/>
              <a:ext cx="8644731" cy="2087809"/>
            </p:xfrm>
            <a:graphic>
              <a:graphicData uri="http://schemas.openxmlformats.org/drawingml/2006/table">
                <a:tbl>
                  <a:tblPr firstRow="1" bandRow="1">
                    <a:tableStyleId>{5940675A-B579-460E-94D1-54222C63F5DA}</a:tableStyleId>
                  </a:tblPr>
                  <a:tblGrid>
                    <a:gridCol w="2844871">
                      <a:extLst>
                        <a:ext uri="{9D8B030D-6E8A-4147-A177-3AD203B41FA5}">
                          <a16:colId xmlns:a16="http://schemas.microsoft.com/office/drawing/2014/main" val="20000"/>
                        </a:ext>
                      </a:extLst>
                    </a:gridCol>
                    <a:gridCol w="2918283">
                      <a:extLst>
                        <a:ext uri="{9D8B030D-6E8A-4147-A177-3AD203B41FA5}">
                          <a16:colId xmlns:a16="http://schemas.microsoft.com/office/drawing/2014/main" val="20001"/>
                        </a:ext>
                      </a:extLst>
                    </a:gridCol>
                    <a:gridCol w="2881577">
                      <a:extLst>
                        <a:ext uri="{9D8B030D-6E8A-4147-A177-3AD203B41FA5}">
                          <a16:colId xmlns:a16="http://schemas.microsoft.com/office/drawing/2014/main" val="20002"/>
                        </a:ext>
                      </a:extLst>
                    </a:gridCol>
                  </a:tblGrid>
                  <a:tr h="519167">
                    <a:tc>
                      <a:txBody>
                        <a:bodyPr/>
                        <a:lstStyle/>
                        <a:p>
                          <a:pPr marL="0" algn="r" defTabSz="914400" rtl="0" eaLnBrk="1" latinLnBrk="1" hangingPunct="1"/>
                          <a:r>
                            <a:rPr lang="ko-KR" altLang="en-US" sz="14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700" panose="020B0803030303020204" pitchFamily="34" charset="0"/>
                              <a:cs typeface="Times New Roman" panose="02020603050405020304" pitchFamily="18" charset="0"/>
                            </a:rPr>
                            <a:t>                   </a:t>
                          </a:r>
                          <a:r>
                            <a:rPr lang="vi-VN" altLang="ko-KR" sz="14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700" panose="020B0803030303020204" pitchFamily="34" charset="0"/>
                              <a:cs typeface="Times New Roman" panose="02020603050405020304" pitchFamily="18" charset="0"/>
                            </a:rPr>
                            <a:t>THỰC TẾ</a:t>
                          </a:r>
                          <a:endPar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p>
                          <a:pPr marL="0" algn="l" defTabSz="914400" rtl="0" eaLnBrk="1" latinLnBrk="1" hangingPunct="1"/>
                          <a:r>
                            <a:rPr lang="vi-VN" sz="14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KẾT QUẢ KIỂM ĐỊNH</a:t>
                          </a:r>
                          <a:endParaRPr lang="en-US" sz="14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6350" cap="flat" cmpd="sng" algn="ctr">
                          <a:solidFill>
                            <a:schemeClr val="bg1">
                              <a:lumMod val="75000"/>
                            </a:schemeClr>
                          </a:solidFill>
                          <a:prstDash val="solid"/>
                          <a:round/>
                          <a:headEnd type="none" w="med" len="med"/>
                          <a:tailEnd type="none" w="med" len="med"/>
                        </a:lnTlToBr>
                        <a:lnBlToTr w="12700" cmpd="sng">
                          <a:noFill/>
                          <a:prstDash val="solid"/>
                        </a:lnBlToTr>
                        <a:solidFill>
                          <a:srgbClr val="D9D9D9"/>
                        </a:solidFill>
                      </a:tcPr>
                    </a:tc>
                    <a:tc>
                      <a:txBody>
                        <a:bodyPr/>
                        <a:lstStyle/>
                        <a:p>
                          <a:pPr marL="0" algn="ctr" defTabSz="914400" rtl="0" eaLnBrk="1" latinLnBrk="1" hangingPunct="1"/>
                          <a14:m>
                            <m:oMath xmlns:m="http://schemas.openxmlformats.org/officeDocument/2006/math">
                              <m:sSub>
                                <m:sSubPr>
                                  <m:ctrlPr>
                                    <a:rPr lang="en-US" altLang="ko-KR" sz="1400" b="1"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700" panose="020B0803030303020204" pitchFamily="34" charset="0"/>
                                      <a:cs typeface="Times New Roman" panose="02020603050405020304" pitchFamily="18" charset="0"/>
                                    </a:rPr>
                                  </m:ctrlPr>
                                </m:sSubPr>
                                <m:e>
                                  <m:r>
                                    <a:rPr lang="en-US" altLang="ko-KR" sz="1400" b="1" i="1" kern="120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700" panose="020B0803030303020204" pitchFamily="34" charset="0"/>
                                      <a:cs typeface="Times New Roman" panose="02020603050405020304" pitchFamily="18" charset="0"/>
                                    </a:rPr>
                                    <m:t>𝑯</m:t>
                                  </m:r>
                                </m:e>
                                <m:sub>
                                  <m:r>
                                    <a:rPr lang="en-US" altLang="ko-KR" sz="1400" b="1" kern="120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700" panose="020B0803030303020204" pitchFamily="34" charset="0"/>
                                      <a:cs typeface="Times New Roman" panose="02020603050405020304" pitchFamily="18" charset="0"/>
                                    </a:rPr>
                                    <m:t>𝟎</m:t>
                                  </m:r>
                                </m:sub>
                              </m:sSub>
                            </m:oMath>
                          </a14:m>
                          <a:r>
                            <a:rPr lang="vi-VN" sz="14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ĐÚNG</a:t>
                          </a:r>
                          <a:endParaRPr lang="en-US" sz="14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latinLnBrk="1" hangingPunct="1"/>
                          <a14:m>
                            <m:oMath xmlns:m="http://schemas.openxmlformats.org/officeDocument/2006/math">
                              <m:sSub>
                                <m:sSubPr>
                                  <m:ctrlPr>
                                    <a:rPr lang="en-US" altLang="ko-KR" sz="1400" b="1"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700" panose="020B0803030303020204" pitchFamily="34" charset="0"/>
                                      <a:cs typeface="Times New Roman" panose="02020603050405020304" pitchFamily="18" charset="0"/>
                                    </a:rPr>
                                  </m:ctrlPr>
                                </m:sSubPr>
                                <m:e>
                                  <m:r>
                                    <a:rPr lang="en-US" altLang="ko-KR" sz="1400" b="1" i="1" kern="120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700" panose="020B0803030303020204" pitchFamily="34" charset="0"/>
                                      <a:cs typeface="Times New Roman" panose="02020603050405020304" pitchFamily="18" charset="0"/>
                                    </a:rPr>
                                    <m:t>𝑯</m:t>
                                  </m:r>
                                </m:e>
                                <m:sub>
                                  <m:r>
                                    <a:rPr lang="en-US" altLang="ko-KR" sz="1400" b="1" kern="120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700" panose="020B0803030303020204" pitchFamily="34" charset="0"/>
                                      <a:cs typeface="Times New Roman" panose="02020603050405020304" pitchFamily="18" charset="0"/>
                                    </a:rPr>
                                    <m:t>𝟎</m:t>
                                  </m:r>
                                </m:sub>
                              </m:sSub>
                            </m:oMath>
                          </a14:m>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vi-VN" altLang="ko-KR" sz="14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SAI</a:t>
                          </a:r>
                          <a:endParaRPr lang="en-US" sz="14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10000"/>
                      </a:ext>
                    </a:extLst>
                  </a:tr>
                  <a:tr h="784321">
                    <a:tc>
                      <a:txBody>
                        <a:bodyPr/>
                        <a:lstStyle/>
                        <a:p>
                          <a:pPr marL="0" algn="ctr" defTabSz="914400" rtl="0" eaLnBrk="1" latinLnBrk="1" hangingPunct="1">
                            <a:lnSpc>
                              <a:spcPct val="150000"/>
                            </a:lnSpc>
                          </a:pPr>
                          <a14:m>
                            <m:oMath xmlns:m="http://schemas.openxmlformats.org/officeDocument/2006/math">
                              <m:sSub>
                                <m:sSubPr>
                                  <m:ctrlPr>
                                    <a:rPr lang="en-US" altLang="ko-KR" sz="1400" b="1"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700" panose="020B0803030303020204" pitchFamily="34" charset="0"/>
                                      <a:cs typeface="Times New Roman" panose="02020603050405020304" pitchFamily="18" charset="0"/>
                                    </a:rPr>
                                  </m:ctrlPr>
                                </m:sSubPr>
                                <m:e>
                                  <m:r>
                                    <a:rPr lang="en-US" altLang="ko-KR" sz="1400" b="1" i="1" kern="120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700" panose="020B0803030303020204" pitchFamily="34" charset="0"/>
                                      <a:cs typeface="Times New Roman" panose="02020603050405020304" pitchFamily="18" charset="0"/>
                                    </a:rPr>
                                    <m:t>𝑯</m:t>
                                  </m:r>
                                </m:e>
                                <m:sub>
                                  <m:r>
                                    <a:rPr lang="en-US" altLang="ko-KR" sz="1400" b="1" kern="120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700" panose="020B0803030303020204" pitchFamily="34" charset="0"/>
                                      <a:cs typeface="Times New Roman" panose="02020603050405020304" pitchFamily="18" charset="0"/>
                                    </a:rPr>
                                    <m:t>𝟎</m:t>
                                  </m:r>
                                </m:sub>
                              </m:sSub>
                            </m:oMath>
                          </a14:m>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vi-VN" altLang="ko-KR" sz="14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GIỮ NGUYÊN</a:t>
                          </a:r>
                          <a:endParaRPr lang="en-US" sz="14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marL="0" algn="ctr" defTabSz="914400" rtl="0" eaLnBrk="1" latinLnBrk="1" hangingPunct="1"/>
                          <a:r>
                            <a:rPr lang="vi-VN" altLang="ko-KR" sz="1300" b="0" kern="1200" dirty="0">
                              <a:gradFill>
                                <a:gsLst>
                                  <a:gs pos="0">
                                    <a:srgbClr val="193EB0"/>
                                  </a:gs>
                                  <a:gs pos="100000">
                                    <a:srgbClr val="193EB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Quyết định đúng</a:t>
                          </a:r>
                          <a:r>
                            <a:rPr lang="en-US" altLang="ko-KR" sz="1300" b="0" kern="1200" dirty="0">
                              <a:gradFill>
                                <a:gsLst>
                                  <a:gs pos="0">
                                    <a:srgbClr val="193EB0"/>
                                  </a:gs>
                                  <a:gs pos="100000">
                                    <a:srgbClr val="193EB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p>
                          <a:pPr marL="0" algn="ctr" defTabSz="914400" rtl="0" eaLnBrk="1" latinLnBrk="1" hangingPunct="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Xác</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xuất</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14:m>
                            <m:oMath xmlns:m="http://schemas.openxmlformats.org/officeDocument/2006/math">
                              <m:r>
                                <a:rPr lang="en-US" altLang="ko-KR" sz="13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400" panose="020B0503030303020204" pitchFamily="34" charset="0"/>
                                  <a:cs typeface="Times New Roman" panose="02020603050405020304" pitchFamily="18" charset="0"/>
                                </a:rPr>
                                <m:t>=1−</m:t>
                              </m:r>
                              <m:r>
                                <a:rPr lang="ko-KR" altLang="en-US" sz="13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400" panose="020B0503030303020204" pitchFamily="34" charset="0"/>
                                  <a:cs typeface="Times New Roman" panose="02020603050405020304" pitchFamily="18" charset="0"/>
                                </a:rPr>
                                <m:t>𝛼</m:t>
                              </m:r>
                            </m:oMath>
                          </a14:m>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vi-VN" altLang="ko-KR" sz="14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Sai số loại 2</a:t>
                          </a:r>
                          <a:r>
                            <a:rPr lang="en-US" altLang="ko-KR" sz="14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vi-VN" altLang="ko-KR" sz="14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p>
                          <a:pPr marL="0" algn="ctr" defTabSz="914400" rtl="0" eaLnBrk="1" latinLnBrk="1" hangingPunct="1"/>
                          <a:r>
                            <a:rPr lang="vi-VN" altLang="ko-KR" sz="1300" b="0" kern="1200" dirty="0">
                              <a:gradFill>
                                <a:gsLst>
                                  <a:gs pos="0">
                                    <a:schemeClr val="tx1">
                                      <a:lumMod val="85000"/>
                                      <a:lumOff val="15000"/>
                                    </a:schemeClr>
                                  </a:gs>
                                  <a:gs pos="100000">
                                    <a:schemeClr val="tx1">
                                      <a:lumMod val="85000"/>
                                      <a:lumOff val="15000"/>
                                    </a:schemeClr>
                                  </a:gs>
                                </a:gsLst>
                                <a:lin ang="5400000" scaled="1"/>
                              </a:gradFill>
                              <a:ea typeface="SamsungOne-400" panose="020B0503030303020204" pitchFamily="34" charset="0"/>
                              <a:cs typeface="Times New Roman" panose="02020603050405020304" pitchFamily="18" charset="0"/>
                            </a:rPr>
                            <a:t>Xác suất </a:t>
                          </a:r>
                          <a14:m>
                            <m:oMath xmlns:m="http://schemas.openxmlformats.org/officeDocument/2006/math">
                              <m:r>
                                <a:rPr lang="en-US" altLang="ko-KR" sz="13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400" panose="020B0503030303020204" pitchFamily="34" charset="0"/>
                                  <a:cs typeface="Times New Roman" panose="02020603050405020304" pitchFamily="18" charset="0"/>
                                </a:rPr>
                                <m:t>=</m:t>
                              </m:r>
                              <m:r>
                                <a:rPr lang="ko-KR" altLang="en-US" sz="13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400" panose="020B0503030303020204" pitchFamily="34" charset="0"/>
                                  <a:cs typeface="Times New Roman" panose="02020603050405020304" pitchFamily="18" charset="0"/>
                                </a:rPr>
                                <m:t>𝛽</m:t>
                              </m:r>
                            </m:oMath>
                          </a14:m>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784321">
                    <a:tc>
                      <a:txBody>
                        <a:bodyPr/>
                        <a:lstStyle/>
                        <a:p>
                          <a:pPr marL="0" algn="ctr" defTabSz="914400" rtl="0" eaLnBrk="1" latinLnBrk="1" hangingPunct="1">
                            <a:lnSpc>
                              <a:spcPct val="150000"/>
                            </a:lnSpc>
                          </a:pPr>
                          <a14:m>
                            <m:oMath xmlns:m="http://schemas.openxmlformats.org/officeDocument/2006/math">
                              <m:sSub>
                                <m:sSubPr>
                                  <m:ctrlPr>
                                    <a:rPr lang="en-US" altLang="ko-KR" sz="1400" b="1"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700" panose="020B0803030303020204" pitchFamily="34" charset="0"/>
                                      <a:cs typeface="Times New Roman" panose="02020603050405020304" pitchFamily="18" charset="0"/>
                                    </a:rPr>
                                  </m:ctrlPr>
                                </m:sSubPr>
                                <m:e>
                                  <m:r>
                                    <a:rPr lang="en-US" altLang="ko-KR" sz="1400" b="1" i="1" kern="120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700" panose="020B0803030303020204" pitchFamily="34" charset="0"/>
                                      <a:cs typeface="Times New Roman" panose="02020603050405020304" pitchFamily="18" charset="0"/>
                                    </a:rPr>
                                    <m:t>𝑯</m:t>
                                  </m:r>
                                </m:e>
                                <m:sub>
                                  <m:r>
                                    <a:rPr lang="en-US" altLang="ko-KR" sz="1400" b="1" kern="120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700" panose="020B0803030303020204" pitchFamily="34" charset="0"/>
                                      <a:cs typeface="Times New Roman" panose="02020603050405020304" pitchFamily="18" charset="0"/>
                                    </a:rPr>
                                    <m:t>𝟎</m:t>
                                  </m:r>
                                </m:sub>
                              </m:sSub>
                            </m:oMath>
                          </a14:m>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vi-VN" altLang="ko-KR" sz="14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BÁC BỎ</a:t>
                          </a:r>
                          <a:r>
                            <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&amp;</a:t>
                          </a:r>
                        </a:p>
                        <a:p>
                          <a:pPr marL="0" algn="ctr" defTabSz="914400" rtl="0" eaLnBrk="1" latinLnBrk="1" hangingPunct="1">
                            <a:lnSpc>
                              <a:spcPct val="150000"/>
                            </a:lnSpc>
                          </a:pPr>
                          <a14:m>
                            <m:oMath xmlns:m="http://schemas.openxmlformats.org/officeDocument/2006/math">
                              <m:sSub>
                                <m:sSubPr>
                                  <m:ctrlPr>
                                    <a:rPr lang="en-US" altLang="ko-KR" sz="1400" b="1"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700" panose="020B0803030303020204" pitchFamily="34" charset="0"/>
                                      <a:cs typeface="Times New Roman" panose="02020603050405020304" pitchFamily="18" charset="0"/>
                                    </a:rPr>
                                  </m:ctrlPr>
                                </m:sSubPr>
                                <m:e>
                                  <m:r>
                                    <a:rPr lang="en-US" altLang="ko-KR" sz="1400" b="1" i="1" kern="120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700" panose="020B0803030303020204" pitchFamily="34" charset="0"/>
                                      <a:cs typeface="Times New Roman" panose="02020603050405020304" pitchFamily="18" charset="0"/>
                                    </a:rPr>
                                    <m:t>𝑯</m:t>
                                  </m:r>
                                </m:e>
                                <m:sub>
                                  <m:r>
                                    <a:rPr lang="en-US" altLang="ko-KR" sz="1400" b="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700" panose="020B0803030303020204" pitchFamily="34" charset="0"/>
                                      <a:cs typeface="Times New Roman" panose="02020603050405020304" pitchFamily="18" charset="0"/>
                                    </a:rPr>
                                    <m:t>𝟏</m:t>
                                  </m:r>
                                </m:sub>
                              </m:sSub>
                            </m:oMath>
                          </a14:m>
                          <a:r>
                            <a:rPr lang="en-US" sz="14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vi-VN" sz="14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ÁP DỤNG</a:t>
                          </a:r>
                          <a:r>
                            <a:rPr lang="en-US" sz="1400" b="1"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marL="0" algn="ctr" defTabSz="914400" rtl="0" eaLnBrk="1" latinLnBrk="1" hangingPunct="1"/>
                          <a:r>
                            <a:rPr lang="vi-VN" altLang="ko-KR" sz="13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Sai số loại 1</a:t>
                          </a:r>
                          <a:r>
                            <a:rPr lang="en-US" altLang="ko-KR" sz="13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p>
                          <a:pPr marL="0" algn="ctr" defTabSz="914400" rtl="0" eaLnBrk="1" latinLnBrk="1" hangingPunct="1"/>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Xác suất</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14:m>
                            <m:oMath xmlns:m="http://schemas.openxmlformats.org/officeDocument/2006/math">
                              <m:r>
                                <a:rPr lang="en-US" altLang="ko-KR" sz="13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400" panose="020B0503030303020204" pitchFamily="34" charset="0"/>
                                  <a:cs typeface="Times New Roman" panose="02020603050405020304" pitchFamily="18" charset="0"/>
                                </a:rPr>
                                <m:t>=</m:t>
                              </m:r>
                              <m:r>
                                <a:rPr lang="ko-KR" altLang="en-US" sz="13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400" panose="020B0503030303020204" pitchFamily="34" charset="0"/>
                                  <a:cs typeface="Times New Roman" panose="02020603050405020304" pitchFamily="18" charset="0"/>
                                </a:rPr>
                                <m:t>𝛼</m:t>
                              </m:r>
                            </m:oMath>
                          </a14:m>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vi-VN" altLang="ko-KR" sz="1300" b="0" kern="1200" dirty="0">
                              <a:gradFill>
                                <a:gsLst>
                                  <a:gs pos="0">
                                    <a:srgbClr val="193EB0"/>
                                  </a:gs>
                                  <a:gs pos="100000">
                                    <a:srgbClr val="193EB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Quyết định đúng</a:t>
                          </a:r>
                          <a:r>
                            <a:rPr lang="en-US" altLang="ko-KR" sz="1300" b="0" kern="1200" dirty="0">
                              <a:gradFill>
                                <a:gsLst>
                                  <a:gs pos="0">
                                    <a:srgbClr val="193EB0"/>
                                  </a:gs>
                                  <a:gs pos="100000">
                                    <a:srgbClr val="193EB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p>
                          <a:pPr marL="0" algn="ctr" defTabSz="914400" rtl="0" eaLnBrk="1" latinLnBrk="1" hangingPunct="1"/>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Xác suất</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14:m>
                            <m:oMath xmlns:m="http://schemas.openxmlformats.org/officeDocument/2006/math">
                              <m:r>
                                <a:rPr lang="en-US" altLang="ko-KR" sz="13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400" panose="020B0503030303020204" pitchFamily="34" charset="0"/>
                                  <a:cs typeface="Times New Roman" panose="02020603050405020304" pitchFamily="18" charset="0"/>
                                </a:rPr>
                                <m:t>=1−</m:t>
                              </m:r>
                              <m:r>
                                <a:rPr lang="ko-KR" altLang="en-US" sz="13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400" panose="020B0503030303020204" pitchFamily="34" charset="0"/>
                                  <a:cs typeface="Times New Roman" panose="02020603050405020304" pitchFamily="18" charset="0"/>
                                </a:rPr>
                                <m:t>𝛽</m:t>
                              </m:r>
                            </m:oMath>
                          </a14:m>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mc:Choice>
        <mc:Fallback xmlns="">
          <p:graphicFrame>
            <p:nvGraphicFramePr>
              <p:cNvPr id="32" name="Table 4">
                <a:extLst>
                  <a:ext uri="{FF2B5EF4-FFF2-40B4-BE49-F238E27FC236}">
                    <a16:creationId xmlns:a16="http://schemas.microsoft.com/office/drawing/2014/main" id="{CF643589-D6A4-4E3B-8FD6-B6CDFB2B935A}"/>
                  </a:ext>
                </a:extLst>
              </p:cNvPr>
              <p:cNvGraphicFramePr>
                <a:graphicFrameLocks noGrp="1"/>
              </p:cNvGraphicFramePr>
              <p:nvPr>
                <p:extLst>
                  <p:ext uri="{D42A27DB-BD31-4B8C-83A1-F6EECF244321}">
                    <p14:modId xmlns:p14="http://schemas.microsoft.com/office/powerpoint/2010/main" val="2691686557"/>
                  </p:ext>
                </p:extLst>
              </p:nvPr>
            </p:nvGraphicFramePr>
            <p:xfrm>
              <a:off x="558924" y="1808820"/>
              <a:ext cx="8644731" cy="2087809"/>
            </p:xfrm>
            <a:graphic>
              <a:graphicData uri="http://schemas.openxmlformats.org/drawingml/2006/table">
                <a:tbl>
                  <a:tblPr firstRow="1" bandRow="1">
                    <a:tableStyleId>{5940675A-B579-460E-94D1-54222C63F5DA}</a:tableStyleId>
                  </a:tblPr>
                  <a:tblGrid>
                    <a:gridCol w="2844871">
                      <a:extLst>
                        <a:ext uri="{9D8B030D-6E8A-4147-A177-3AD203B41FA5}">
                          <a16:colId xmlns:a16="http://schemas.microsoft.com/office/drawing/2014/main" val="20000"/>
                        </a:ext>
                      </a:extLst>
                    </a:gridCol>
                    <a:gridCol w="2918283">
                      <a:extLst>
                        <a:ext uri="{9D8B030D-6E8A-4147-A177-3AD203B41FA5}">
                          <a16:colId xmlns:a16="http://schemas.microsoft.com/office/drawing/2014/main" val="20001"/>
                        </a:ext>
                      </a:extLst>
                    </a:gridCol>
                    <a:gridCol w="2881577">
                      <a:extLst>
                        <a:ext uri="{9D8B030D-6E8A-4147-A177-3AD203B41FA5}">
                          <a16:colId xmlns:a16="http://schemas.microsoft.com/office/drawing/2014/main" val="20002"/>
                        </a:ext>
                      </a:extLst>
                    </a:gridCol>
                  </a:tblGrid>
                  <a:tr h="519167">
                    <a:tc>
                      <a:txBody>
                        <a:bodyPr/>
                        <a:lstStyle/>
                        <a:p>
                          <a:pPr marL="0" algn="r" defTabSz="914400" rtl="0" eaLnBrk="1" latinLnBrk="1" hangingPunct="1"/>
                          <a:r>
                            <a:rPr lang="ko-KR" alt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700" panose="020B0803030303020204" pitchFamily="34" charset="0"/>
                              <a:cs typeface="Times New Roman" panose="02020603050405020304" pitchFamily="18" charset="0"/>
                            </a:rPr>
                            <a:t>                   </a:t>
                          </a:r>
                          <a:r>
                            <a:rPr lang="vi-VN"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700" panose="020B0803030303020204" pitchFamily="34" charset="0"/>
                              <a:cs typeface="Times New Roman" panose="02020603050405020304" pitchFamily="18" charset="0"/>
                            </a:rPr>
                            <a:t>THỰC TẾ</a:t>
                          </a:r>
                          <a:endParaRPr lang="en-US" altLang="ko-KR"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p>
                          <a:pPr marL="0" algn="l" defTabSz="914400" rtl="0" eaLnBrk="1" latinLnBrk="1" hangingPunct="1"/>
                          <a:r>
                            <a:rPr lang="vi-VN"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KẾT QUẢ KIỂM ĐỊNH</a:t>
                          </a:r>
                          <a:endParaRPr lang="en-US" sz="1400" b="1"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6350" cap="flat" cmpd="sng" algn="ctr">
                          <a:solidFill>
                            <a:schemeClr val="bg1">
                              <a:lumMod val="75000"/>
                            </a:schemeClr>
                          </a:solidFill>
                          <a:prstDash val="solid"/>
                          <a:round/>
                          <a:headEnd type="none" w="med" len="med"/>
                          <a:tailEnd type="none" w="med" len="med"/>
                        </a:lnTlToBr>
                        <a:lnBlToTr w="12700" cmpd="sng">
                          <a:noFill/>
                          <a:prstDash val="solid"/>
                        </a:lnBlToTr>
                        <a:solidFill>
                          <a:srgbClr val="D9D9D9"/>
                        </a:solidFill>
                      </a:tcPr>
                    </a:tc>
                    <a:tc>
                      <a:txBody>
                        <a:bodyPr/>
                        <a:lstStyle/>
                        <a:p>
                          <a:endParaRPr lang="en-US"/>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97495" t="-1163" r="-98956" b="-301163"/>
                          </a:stretch>
                        </a:blipFill>
                      </a:tcPr>
                    </a:tc>
                    <a:tc>
                      <a:txBody>
                        <a:bodyPr/>
                        <a:lstStyle/>
                        <a:p>
                          <a:endParaRPr lang="en-US"/>
                        </a:p>
                      </a:txBody>
                      <a:tcPr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200000" t="-1163" r="-211" b="-301163"/>
                          </a:stretch>
                        </a:blipFill>
                      </a:tcPr>
                    </a:tc>
                    <a:extLst>
                      <a:ext uri="{0D108BD9-81ED-4DB2-BD59-A6C34878D82A}">
                        <a16:rowId xmlns:a16="http://schemas.microsoft.com/office/drawing/2014/main" val="10000"/>
                      </a:ext>
                    </a:extLst>
                  </a:tr>
                  <a:tr h="784321">
                    <a:tc>
                      <a:txBody>
                        <a:bodyPr/>
                        <a:lstStyle/>
                        <a:p>
                          <a:endParaRPr lang="en-US"/>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t="-67442" r="-204069" b="-100775"/>
                          </a:stretch>
                        </a:blipFill>
                      </a:tcPr>
                    </a:tc>
                    <a:tc>
                      <a:txBody>
                        <a:bodyPr/>
                        <a:lstStyle/>
                        <a:p>
                          <a:endParaRPr lang="en-US"/>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97495" t="-67442" r="-98956" b="-100775"/>
                          </a:stretch>
                        </a:blipFill>
                      </a:tcPr>
                    </a:tc>
                    <a:tc>
                      <a:txBody>
                        <a:bodyPr/>
                        <a:lstStyle/>
                        <a:p>
                          <a:endParaRPr lang="en-US"/>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200000" t="-67442" r="-211" b="-100775"/>
                          </a:stretch>
                        </a:blipFill>
                      </a:tcPr>
                    </a:tc>
                    <a:extLst>
                      <a:ext uri="{0D108BD9-81ED-4DB2-BD59-A6C34878D82A}">
                        <a16:rowId xmlns:a16="http://schemas.microsoft.com/office/drawing/2014/main" val="10001"/>
                      </a:ext>
                    </a:extLst>
                  </a:tr>
                  <a:tr h="784321">
                    <a:tc>
                      <a:txBody>
                        <a:bodyPr/>
                        <a:lstStyle/>
                        <a:p>
                          <a:endParaRPr lang="en-US"/>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t="-167442" r="-204069" b="-775"/>
                          </a:stretch>
                        </a:blipFill>
                      </a:tcPr>
                    </a:tc>
                    <a:tc>
                      <a:txBody>
                        <a:bodyPr/>
                        <a:lstStyle/>
                        <a:p>
                          <a:endParaRPr lang="en-US"/>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97495" t="-167442" r="-98956" b="-775"/>
                          </a:stretch>
                        </a:blipFill>
                      </a:tcPr>
                    </a:tc>
                    <a:tc>
                      <a:txBody>
                        <a:bodyPr/>
                        <a:lstStyle/>
                        <a:p>
                          <a:endParaRPr lang="en-US"/>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200000" t="-167442" r="-211" b="-775"/>
                          </a:stretch>
                        </a:blipFill>
                      </a:tcPr>
                    </a:tc>
                    <a:extLst>
                      <a:ext uri="{0D108BD9-81ED-4DB2-BD59-A6C34878D82A}">
                        <a16:rowId xmlns:a16="http://schemas.microsoft.com/office/drawing/2014/main" val="10002"/>
                      </a:ext>
                    </a:extLst>
                  </a:tr>
                </a:tbl>
              </a:graphicData>
            </a:graphic>
          </p:graphicFrame>
        </mc:Fallback>
      </mc:AlternateContent>
      <p:sp>
        <p:nvSpPr>
          <p:cNvPr id="9" name="직사각형 8">
            <a:extLst>
              <a:ext uri="{FF2B5EF4-FFF2-40B4-BE49-F238E27FC236}">
                <a16:creationId xmlns:a16="http://schemas.microsoft.com/office/drawing/2014/main" id="{B5053CF5-09C9-413A-976B-0B7B34C14DAE}"/>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Nguyên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tắc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kiểm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định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giả</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thuyết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trong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thống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kê</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128896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Tìm</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hiểu</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về</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xác</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suất</a:t>
            </a:r>
            <a:endPar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vi-VN"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Chương</a:t>
            </a: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 1.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sp>
        <p:nvSpPr>
          <p:cNvPr id="17" name="직사각형 16">
            <a:extLst>
              <a:ext uri="{FF2B5EF4-FFF2-40B4-BE49-F238E27FC236}">
                <a16:creationId xmlns:a16="http://schemas.microsoft.com/office/drawing/2014/main" id="{EDE23B13-0BED-4B3D-923D-07FCDD1B2010}"/>
              </a:ext>
            </a:extLst>
          </p:cNvPr>
          <p:cNvSpPr/>
          <p:nvPr/>
        </p:nvSpPr>
        <p:spPr>
          <a:xfrm>
            <a:off x="1054111" y="3929021"/>
            <a:ext cx="3897301" cy="1492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rgbClr val="A6A6A6"/>
                </a:solidFill>
                <a:latin typeface="SamsungOne-400" panose="020B0503030303020204" pitchFamily="34" charset="0"/>
                <a:ea typeface="SamsungOne-400" panose="020B0503030303020204" pitchFamily="34" charset="0"/>
              </a:rPr>
              <a:t>1.1. </a:t>
            </a:r>
            <a:r>
              <a:rPr lang="en-US" altLang="ko-KR" dirty="0" err="1">
                <a:solidFill>
                  <a:srgbClr val="A6A6A6"/>
                </a:solidFill>
                <a:latin typeface="SamsungOne-400" panose="020B0503030303020204" pitchFamily="34" charset="0"/>
                <a:ea typeface="SamsungOne-400" panose="020B0503030303020204" pitchFamily="34" charset="0"/>
              </a:rPr>
              <a:t>Lý</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thyết</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về</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xác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suất</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1.2.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Quy</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tắc</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xác</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suất</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1.3. </a:t>
            </a:r>
            <a:r>
              <a:rPr lang="en-US" altLang="ko-KR" dirty="0" err="1">
                <a:solidFill>
                  <a:srgbClr val="A6A6A6"/>
                </a:solidFill>
                <a:latin typeface="SamsungOne-400" panose="020B0503030303020204" pitchFamily="34" charset="0"/>
                <a:ea typeface="SamsungOne-400" panose="020B0503030303020204" pitchFamily="34" charset="0"/>
              </a:rPr>
              <a:t>Biến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ngẫu</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nhiên</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1.4. </a:t>
            </a:r>
            <a:r>
              <a:rPr lang="en-US" altLang="ko-KR" dirty="0" err="1">
                <a:solidFill>
                  <a:srgbClr val="A6A6A6"/>
                </a:solidFill>
                <a:latin typeface="SamsungOne-400" panose="020B0503030303020204" pitchFamily="34" charset="0"/>
                <a:ea typeface="SamsungOne-400" panose="020B0503030303020204" pitchFamily="34" charset="0"/>
              </a:rPr>
              <a:t>Phân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phối</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xác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suất</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rời</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rạc</a:t>
            </a:r>
            <a:endParaRPr lang="en-US" altLang="ko-KR" dirty="0">
              <a:solidFill>
                <a:srgbClr val="A6A6A6"/>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8379827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Kiểm</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định</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giả</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thuyết</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thống</a:t>
            </a:r>
            <a:r>
              <a:rPr kumimoji="1" lang="vi-VN"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kê</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err="1">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a:t>
            </a: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 4.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sp>
        <p:nvSpPr>
          <p:cNvPr id="11" name="직사각형 10">
            <a:extLst>
              <a:ext uri="{FF2B5EF4-FFF2-40B4-BE49-F238E27FC236}">
                <a16:creationId xmlns:a16="http://schemas.microsoft.com/office/drawing/2014/main" id="{391AC565-57D6-4F73-8C31-AABCF798204E}"/>
              </a:ext>
            </a:extLst>
          </p:cNvPr>
          <p:cNvSpPr/>
          <p:nvPr/>
        </p:nvSpPr>
        <p:spPr>
          <a:xfrm>
            <a:off x="1054111" y="3929021"/>
            <a:ext cx="4941417" cy="7437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indent="-176213" fontAlgn="base">
              <a:spcBef>
                <a:spcPct val="0"/>
              </a:spcBef>
              <a:spcAft>
                <a:spcPts val="1000"/>
              </a:spcAft>
              <a:buSzPct val="120000"/>
              <a:buBlip>
                <a:blip r:embed="rId3"/>
              </a:buBlip>
              <a:defRPr/>
            </a:pPr>
            <a:r>
              <a:rPr lang="en-US" altLang="ko-KR" sz="2000" dirty="0">
                <a:solidFill>
                  <a:srgbClr val="A6A6A6"/>
                </a:solidFill>
                <a:latin typeface="SamsungOne-400" panose="020B0503030303020204" pitchFamily="34" charset="0"/>
                <a:ea typeface="SamsungOne-400" panose="020B0503030303020204" pitchFamily="34" charset="0"/>
              </a:rPr>
              <a:t>4.1. </a:t>
            </a:r>
            <a:r>
              <a:rPr lang="en-US" altLang="ko-KR" sz="2000" dirty="0" err="1">
                <a:solidFill>
                  <a:srgbClr val="A6A6A6"/>
                </a:solidFill>
                <a:latin typeface="SamsungOne-400" panose="020B0503030303020204" pitchFamily="34" charset="0"/>
                <a:ea typeface="SamsungOne-400" panose="020B0503030303020204" pitchFamily="34" charset="0"/>
              </a:rPr>
              <a:t>Các</a:t>
            </a:r>
            <a:r>
              <a:rPr lang="en-US" altLang="ko-KR" sz="2000" dirty="0">
                <a:solidFill>
                  <a:srgbClr val="A6A6A6"/>
                </a:solidFill>
                <a:latin typeface="SamsungOne-400" panose="020B0503030303020204" pitchFamily="34" charset="0"/>
                <a:ea typeface="SamsungOne-400" panose="020B0503030303020204" pitchFamily="34" charset="0"/>
              </a:rPr>
              <a:t> </a:t>
            </a:r>
            <a:r>
              <a:rPr lang="en-US" altLang="ko-KR" sz="2000" dirty="0" err="1">
                <a:solidFill>
                  <a:srgbClr val="A6A6A6"/>
                </a:solidFill>
                <a:latin typeface="SamsungOne-400" panose="020B0503030303020204" pitchFamily="34" charset="0"/>
                <a:ea typeface="SamsungOne-400" panose="020B0503030303020204" pitchFamily="34" charset="0"/>
              </a:rPr>
              <a:t>nguyên</a:t>
            </a:r>
            <a:r>
              <a:rPr lang="en-US" altLang="ko-KR" sz="2000" dirty="0">
                <a:solidFill>
                  <a:srgbClr val="A6A6A6"/>
                </a:solidFill>
                <a:latin typeface="SamsungOne-400" panose="020B0503030303020204" pitchFamily="34" charset="0"/>
                <a:ea typeface="SamsungOne-400" panose="020B0503030303020204" pitchFamily="34" charset="0"/>
              </a:rPr>
              <a:t> </a:t>
            </a:r>
            <a:r>
              <a:rPr lang="en-US" altLang="ko-KR" sz="2000" dirty="0" err="1">
                <a:solidFill>
                  <a:srgbClr val="A6A6A6"/>
                </a:solidFill>
                <a:latin typeface="SamsungOne-400" panose="020B0503030303020204" pitchFamily="34" charset="0"/>
                <a:ea typeface="SamsungOne-400" panose="020B0503030303020204" pitchFamily="34" charset="0"/>
              </a:rPr>
              <a:t>tắc</a:t>
            </a:r>
            <a:r>
              <a:rPr lang="en-US" altLang="ko-KR" sz="2000" dirty="0">
                <a:solidFill>
                  <a:srgbClr val="A6A6A6"/>
                </a:solidFill>
                <a:latin typeface="SamsungOne-400" panose="020B0503030303020204" pitchFamily="34" charset="0"/>
                <a:ea typeface="SamsungOne-400" panose="020B0503030303020204" pitchFamily="34" charset="0"/>
              </a:rPr>
              <a:t> </a:t>
            </a:r>
            <a:r>
              <a:rPr lang="en-US" altLang="ko-KR" sz="2000" dirty="0" err="1">
                <a:solidFill>
                  <a:srgbClr val="A6A6A6"/>
                </a:solidFill>
                <a:latin typeface="SamsungOne-400" panose="020B0503030303020204" pitchFamily="34" charset="0"/>
                <a:ea typeface="SamsungOne-400" panose="020B0503030303020204" pitchFamily="34" charset="0"/>
              </a:rPr>
              <a:t>kiểm</a:t>
            </a:r>
            <a:r>
              <a:rPr lang="en-US" altLang="ko-KR" sz="2000" dirty="0">
                <a:solidFill>
                  <a:srgbClr val="A6A6A6"/>
                </a:solidFill>
                <a:latin typeface="SamsungOne-400" panose="020B0503030303020204" pitchFamily="34" charset="0"/>
                <a:ea typeface="SamsungOne-400" panose="020B0503030303020204" pitchFamily="34" charset="0"/>
              </a:rPr>
              <a:t> </a:t>
            </a:r>
            <a:r>
              <a:rPr lang="en-US" altLang="ko-KR" sz="2000" dirty="0" err="1">
                <a:solidFill>
                  <a:srgbClr val="A6A6A6"/>
                </a:solidFill>
                <a:latin typeface="SamsungOne-400" panose="020B0503030303020204" pitchFamily="34" charset="0"/>
                <a:ea typeface="SamsungOne-400" panose="020B0503030303020204" pitchFamily="34" charset="0"/>
              </a:rPr>
              <a:t>định</a:t>
            </a:r>
            <a:r>
              <a:rPr lang="en-US" altLang="ko-KR" sz="2000" dirty="0">
                <a:solidFill>
                  <a:srgbClr val="A6A6A6"/>
                </a:solidFill>
                <a:latin typeface="SamsungOne-400" panose="020B0503030303020204" pitchFamily="34" charset="0"/>
                <a:ea typeface="SamsungOne-400" panose="020B0503030303020204" pitchFamily="34" charset="0"/>
              </a:rPr>
              <a:t> </a:t>
            </a:r>
            <a:r>
              <a:rPr lang="en-US" altLang="ko-KR" sz="2000" dirty="0" err="1">
                <a:solidFill>
                  <a:srgbClr val="A6A6A6"/>
                </a:solidFill>
                <a:latin typeface="SamsungOne-400" panose="020B0503030303020204" pitchFamily="34" charset="0"/>
                <a:ea typeface="SamsungOne-400" panose="020B0503030303020204" pitchFamily="34" charset="0"/>
              </a:rPr>
              <a:t>giả</a:t>
            </a:r>
            <a:r>
              <a:rPr lang="en-US" altLang="ko-KR" sz="2000" dirty="0">
                <a:solidFill>
                  <a:srgbClr val="A6A6A6"/>
                </a:solidFill>
                <a:latin typeface="SamsungOne-400" panose="020B0503030303020204" pitchFamily="34" charset="0"/>
                <a:ea typeface="SamsungOne-400" panose="020B0503030303020204" pitchFamily="34" charset="0"/>
              </a:rPr>
              <a:t> </a:t>
            </a:r>
            <a:r>
              <a:rPr lang="en-US" altLang="ko-KR" sz="2000" dirty="0" err="1">
                <a:solidFill>
                  <a:srgbClr val="A6A6A6"/>
                </a:solidFill>
                <a:latin typeface="SamsungOne-400" panose="020B0503030303020204" pitchFamily="34" charset="0"/>
                <a:ea typeface="SamsungOne-400" panose="020B0503030303020204" pitchFamily="34" charset="0"/>
              </a:rPr>
              <a:t>thuyết</a:t>
            </a:r>
            <a:endParaRPr lang="en-US" altLang="ko-KR" sz="2000" dirty="0">
              <a:solidFill>
                <a:srgbClr val="A6A6A6"/>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sz="2000" dirty="0">
                <a:solidFill>
                  <a:prstClr val="black">
                    <a:lumMod val="75000"/>
                    <a:lumOff val="25000"/>
                  </a:prstClr>
                </a:solidFill>
                <a:latin typeface="SamsungOne-700" panose="020B0803030303020204" pitchFamily="34" charset="0"/>
                <a:ea typeface="SamsungOne-700" panose="020B0803030303020204" pitchFamily="34" charset="0"/>
              </a:rPr>
              <a:t>4.2. </a:t>
            </a:r>
            <a:r>
              <a:rPr kumimoji="1" lang="en-US" altLang="ko-KR" sz="2000" dirty="0" err="1">
                <a:solidFill>
                  <a:prstClr val="black">
                    <a:lumMod val="75000"/>
                    <a:lumOff val="25000"/>
                  </a:prstClr>
                </a:solidFill>
                <a:latin typeface="SamsungOne-700" panose="020B0803030303020204" pitchFamily="34" charset="0"/>
                <a:ea typeface="SamsungOne-700" panose="020B0803030303020204" pitchFamily="34" charset="0"/>
              </a:rPr>
              <a:t>Thực</a:t>
            </a:r>
            <a:r>
              <a:rPr kumimoji="1" lang="en-US" altLang="ko-KR" sz="2000"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2000" dirty="0" err="1">
                <a:solidFill>
                  <a:prstClr val="black">
                    <a:lumMod val="75000"/>
                    <a:lumOff val="25000"/>
                  </a:prstClr>
                </a:solidFill>
                <a:latin typeface="SamsungOne-700" panose="020B0803030303020204" pitchFamily="34" charset="0"/>
                <a:ea typeface="SamsungOne-700" panose="020B0803030303020204" pitchFamily="34" charset="0"/>
              </a:rPr>
              <a:t>hiện</a:t>
            </a:r>
            <a:r>
              <a:rPr kumimoji="1" lang="en-US" altLang="ko-KR" sz="2000"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2000" dirty="0" err="1">
                <a:solidFill>
                  <a:prstClr val="black">
                    <a:lumMod val="75000"/>
                    <a:lumOff val="25000"/>
                  </a:prstClr>
                </a:solidFill>
                <a:latin typeface="SamsungOne-700" panose="020B0803030303020204" pitchFamily="34" charset="0"/>
                <a:ea typeface="SamsungOne-700" panose="020B0803030303020204" pitchFamily="34" charset="0"/>
              </a:rPr>
              <a:t>kiểm</a:t>
            </a:r>
            <a:r>
              <a:rPr kumimoji="1" lang="en-US" altLang="ko-KR" sz="2000"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2000" dirty="0" err="1">
                <a:solidFill>
                  <a:prstClr val="black">
                    <a:lumMod val="75000"/>
                    <a:lumOff val="25000"/>
                  </a:prstClr>
                </a:solidFill>
                <a:latin typeface="SamsungOne-700" panose="020B0803030303020204" pitchFamily="34" charset="0"/>
                <a:ea typeface="SamsungOne-700" panose="020B0803030303020204" pitchFamily="34" charset="0"/>
              </a:rPr>
              <a:t>định</a:t>
            </a:r>
            <a:r>
              <a:rPr kumimoji="1" lang="en-US" altLang="ko-KR" sz="2000"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2000" dirty="0" err="1">
                <a:solidFill>
                  <a:prstClr val="black">
                    <a:lumMod val="75000"/>
                    <a:lumOff val="25000"/>
                  </a:prstClr>
                </a:solidFill>
                <a:latin typeface="SamsungOne-700" panose="020B0803030303020204" pitchFamily="34" charset="0"/>
                <a:ea typeface="SamsungOne-700" panose="020B0803030303020204" pitchFamily="34" charset="0"/>
              </a:rPr>
              <a:t>giả</a:t>
            </a:r>
            <a:r>
              <a:rPr kumimoji="1" lang="en-US" altLang="ko-KR" sz="2000"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2000" dirty="0" err="1">
                <a:solidFill>
                  <a:prstClr val="black">
                    <a:lumMod val="75000"/>
                    <a:lumOff val="25000"/>
                  </a:prstClr>
                </a:solidFill>
                <a:latin typeface="SamsungOne-700" panose="020B0803030303020204" pitchFamily="34" charset="0"/>
                <a:ea typeface="SamsungOne-700" panose="020B0803030303020204" pitchFamily="34" charset="0"/>
              </a:rPr>
              <a:t>thuyết</a:t>
            </a:r>
            <a:endParaRPr kumimoji="1" lang="en-US" altLang="ko-KR" sz="2000" dirty="0">
              <a:solidFill>
                <a:prstClr val="black">
                  <a:lumMod val="75000"/>
                  <a:lumOff val="25000"/>
                </a:prstClr>
              </a:solidFill>
              <a:latin typeface="SamsungOne-700" panose="020B0803030303020204" pitchFamily="34" charset="0"/>
              <a:ea typeface="SamsungOne-700" panose="020B0803030303020204" pitchFamily="34" charset="0"/>
            </a:endParaRPr>
          </a:p>
        </p:txBody>
      </p:sp>
    </p:spTree>
    <p:extLst>
      <p:ext uri="{BB962C8B-B14F-4D97-AF65-F5344CB8AC3E}">
        <p14:creationId xmlns:p14="http://schemas.microsoft.com/office/powerpoint/2010/main" val="189140516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Thực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kiểm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định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giả</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thuyết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04</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Kiểm</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định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giả</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thuyết</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về</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số</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trung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bình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p>
        </p:txBody>
      </p:sp>
      <p:sp>
        <p:nvSpPr>
          <p:cNvPr id="40" name="직사각형 39">
            <a:extLst>
              <a:ext uri="{FF2B5EF4-FFF2-40B4-BE49-F238E27FC236}">
                <a16:creationId xmlns:a16="http://schemas.microsoft.com/office/drawing/2014/main" id="{3A76204B-18F3-4CF1-ACE4-AFDF6C8ED0B9}"/>
              </a:ext>
            </a:extLst>
          </p:cNvPr>
          <p:cNvSpPr/>
          <p:nvPr/>
        </p:nvSpPr>
        <p:spPr>
          <a:xfrm>
            <a:off x="675071" y="2219443"/>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quần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mẫu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2" name="그룹 1">
            <a:extLst>
              <a:ext uri="{FF2B5EF4-FFF2-40B4-BE49-F238E27FC236}">
                <a16:creationId xmlns:a16="http://schemas.microsoft.com/office/drawing/2014/main" id="{5F1CC33B-2A1F-4D41-AA46-F68DCC1D0652}"/>
              </a:ext>
            </a:extLst>
          </p:cNvPr>
          <p:cNvGrpSpPr/>
          <p:nvPr/>
        </p:nvGrpSpPr>
        <p:grpSpPr>
          <a:xfrm>
            <a:off x="3000085" y="2661132"/>
            <a:ext cx="4914133" cy="1981505"/>
            <a:chOff x="3000085" y="2661132"/>
            <a:chExt cx="4914133" cy="1981505"/>
          </a:xfrm>
        </p:grpSpPr>
        <p:grpSp>
          <p:nvGrpSpPr>
            <p:cNvPr id="16" name="Group 7">
              <a:extLst>
                <a:ext uri="{FF2B5EF4-FFF2-40B4-BE49-F238E27FC236}">
                  <a16:creationId xmlns:a16="http://schemas.microsoft.com/office/drawing/2014/main" id="{585E88B5-0766-4864-B7FD-B1C49258C55B}"/>
                </a:ext>
              </a:extLst>
            </p:cNvPr>
            <p:cNvGrpSpPr/>
            <p:nvPr/>
          </p:nvGrpSpPr>
          <p:grpSpPr>
            <a:xfrm>
              <a:off x="4695675" y="3124345"/>
              <a:ext cx="3218543" cy="609309"/>
              <a:chOff x="7083126" y="4093645"/>
              <a:chExt cx="3782747" cy="584775"/>
            </a:xfrm>
          </p:grpSpPr>
          <p:cxnSp>
            <p:nvCxnSpPr>
              <p:cNvPr id="30" name="Straight Arrow Connector 9">
                <a:extLst>
                  <a:ext uri="{FF2B5EF4-FFF2-40B4-BE49-F238E27FC236}">
                    <a16:creationId xmlns:a16="http://schemas.microsoft.com/office/drawing/2014/main" id="{B9BED509-FC7F-4745-A726-BF421ED9511A}"/>
                  </a:ext>
                </a:extLst>
              </p:cNvPr>
              <p:cNvCxnSpPr>
                <a:cxnSpLocks/>
                <a:stCxn id="31" idx="1"/>
              </p:cNvCxnSpPr>
              <p:nvPr/>
            </p:nvCxnSpPr>
            <p:spPr>
              <a:xfrm flipH="1">
                <a:off x="7083126" y="4344721"/>
                <a:ext cx="1101106" cy="333699"/>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808E61B-70B1-4A45-903C-A9F79793BEE6}"/>
                      </a:ext>
                    </a:extLst>
                  </p:cNvPr>
                  <p:cNvSpPr txBox="1"/>
                  <p:nvPr/>
                </p:nvSpPr>
                <p:spPr>
                  <a:xfrm>
                    <a:off x="8184232" y="4093645"/>
                    <a:ext cx="2681641" cy="56122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a:solidFill>
                          <a:prstClr val="black">
                            <a:lumMod val="85000"/>
                            <a:lumOff val="15000"/>
                          </a:prstClr>
                        </a:solidFill>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vi-VN" sz="1600" dirty="0">
                        <a:latin typeface="Arial" panose="020B0503030303020204" pitchFamily="34" charset="0"/>
                        <a:ea typeface="SamsungOne-400" panose="020B0503030303020204" pitchFamily="34" charset="0"/>
                        <a:cs typeface="Times New Roman" panose="02020603050405020304" pitchFamily="18" charset="0"/>
                      </a:rPr>
                      <a:t>So sánh </a:t>
                    </a:r>
                    <a14:m>
                      <m:oMath xmlns:m="http://schemas.openxmlformats.org/officeDocument/2006/math">
                        <m:r>
                          <a:rPr lang="ko-KR" altLang="en-US" sz="1600" i="1">
                            <a:solidFill>
                              <a:srgbClr val="FF0000"/>
                            </a:solidFill>
                            <a:latin typeface="Cambria Math" panose="02040503050406030204" pitchFamily="18" charset="0"/>
                            <a:cs typeface="Times New Roman" panose="02020603050405020304" pitchFamily="18" charset="0"/>
                          </a:rPr>
                          <m:t>𝜇</m:t>
                        </m:r>
                        <m:r>
                          <a:rPr lang="ko-KR" altLang="en-US" sz="1600" i="1">
                            <a:latin typeface="Cambria Math" panose="02040503050406030204" pitchFamily="18" charset="0"/>
                            <a:cs typeface="Times New Roman" panose="02020603050405020304" pitchFamily="18" charset="0"/>
                          </a:rPr>
                          <m:t> </m:t>
                        </m:r>
                      </m:oMath>
                    </a14:m>
                    <a:r>
                      <a:rPr lang="vi-VN" sz="1600" dirty="0">
                        <a:latin typeface="Arial" panose="020B0503030303020204" pitchFamily="34" charset="0"/>
                        <a:ea typeface="SamsungOne-400" panose="020B0503030303020204" pitchFamily="34" charset="0"/>
                        <a:cs typeface="Times New Roman" panose="02020603050405020304" pitchFamily="18" charset="0"/>
                      </a:rPr>
                      <a:t> với một con số cụ thể </a:t>
                    </a:r>
                    <a14:m>
                      <m:oMath xmlns:m="http://schemas.openxmlformats.org/officeDocument/2006/math">
                        <m:sSub>
                          <m:sSubPr>
                            <m:ctrlPr>
                              <a:rPr lang="en-US" altLang="ko-KR" sz="1600" i="1">
                                <a:solidFill>
                                  <a:srgbClr val="FF0000"/>
                                </a:solidFill>
                                <a:latin typeface="Cambria Math" panose="02040503050406030204" pitchFamily="18" charset="0"/>
                                <a:cs typeface="Times New Roman" panose="02020603050405020304" pitchFamily="18" charset="0"/>
                              </a:rPr>
                            </m:ctrlPr>
                          </m:sSubPr>
                          <m:e>
                            <m:r>
                              <a:rPr lang="ko-KR" altLang="en-US" sz="1600" i="1">
                                <a:solidFill>
                                  <a:srgbClr val="FF0000"/>
                                </a:solidFill>
                                <a:latin typeface="Cambria Math" panose="02040503050406030204" pitchFamily="18" charset="0"/>
                                <a:cs typeface="Times New Roman" panose="02020603050405020304" pitchFamily="18" charset="0"/>
                              </a:rPr>
                              <m:t>𝜇</m:t>
                            </m:r>
                          </m:e>
                          <m:sub>
                            <m:r>
                              <a:rPr lang="en-US" altLang="ko-KR" sz="1600" i="1">
                                <a:solidFill>
                                  <a:srgbClr val="FF0000"/>
                                </a:solidFill>
                                <a:latin typeface="Cambria Math" panose="02040503050406030204" pitchFamily="18" charset="0"/>
                                <a:cs typeface="Times New Roman" panose="02020603050405020304" pitchFamily="18" charset="0"/>
                              </a:rPr>
                              <m:t>0</m:t>
                            </m:r>
                          </m:sub>
                        </m:sSub>
                      </m:oMath>
                    </a14:m>
                    <a:r>
                      <a:rPr lang="vi-VN" sz="1600" dirty="0">
                        <a:latin typeface="Arial" panose="020B0503030303020204" pitchFamily="34" charset="0"/>
                        <a:ea typeface="SamsungOne-400" panose="020B0503030303020204" pitchFamily="34" charset="0"/>
                        <a:cs typeface="Times New Roman" panose="02020603050405020304" pitchFamily="18" charset="0"/>
                      </a:rPr>
                      <a:t>.</a:t>
                    </a:r>
                  </a:p>
                </p:txBody>
              </p:sp>
            </mc:Choice>
            <mc:Fallback xmlns="">
              <p:sp>
                <p:nvSpPr>
                  <p:cNvPr id="31" name="TextBox 30">
                    <a:extLst>
                      <a:ext uri="{FF2B5EF4-FFF2-40B4-BE49-F238E27FC236}">
                        <a16:creationId xmlns:a16="http://schemas.microsoft.com/office/drawing/2014/main" id="{E808E61B-70B1-4A45-903C-A9F79793BEE6}"/>
                      </a:ext>
                    </a:extLst>
                  </p:cNvPr>
                  <p:cNvSpPr txBox="1">
                    <a:spLocks noRot="1" noChangeAspect="1" noMove="1" noResize="1" noEditPoints="1" noAdjustHandles="1" noChangeArrowheads="1" noChangeShapeType="1" noTextEdit="1"/>
                  </p:cNvSpPr>
                  <p:nvPr/>
                </p:nvSpPr>
                <p:spPr>
                  <a:xfrm>
                    <a:off x="8184232" y="4093645"/>
                    <a:ext cx="2681641" cy="561229"/>
                  </a:xfrm>
                  <a:prstGeom prst="rect">
                    <a:avLst/>
                  </a:prstGeom>
                  <a:blipFill>
                    <a:blip r:embed="rId3"/>
                    <a:stretch>
                      <a:fillRect l="-798" t="-2062" r="-3191" b="-1237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9B66A8C1-280F-4FE1-8CD6-296448934D8D}"/>
                    </a:ext>
                  </a:extLst>
                </p:cNvPr>
                <p:cNvSpPr txBox="1"/>
                <p:nvPr/>
              </p:nvSpPr>
              <p:spPr>
                <a:xfrm>
                  <a:off x="4944828" y="2661132"/>
                  <a:ext cx="708759" cy="296941"/>
                </a:xfrm>
                <a:prstGeom prst="rect">
                  <a:avLst/>
                </a:prstGeom>
                <a:solidFill>
                  <a:schemeClr val="bg1"/>
                </a:solidFill>
              </p:spPr>
              <p:txBody>
                <a:bodyPr wrap="square" rtlCol="0">
                  <a:spAutoFit/>
                </a:bodyPr>
                <a:lstStyle/>
                <a:p>
                  <a:pPr/>
                  <a14:m>
                    <m:oMathPara xmlns:m="http://schemas.openxmlformats.org/officeDocument/2006/math">
                      <m:oMathParaPr>
                        <m:jc m:val="center"/>
                      </m:oMathParaPr>
                      <m:oMath xmlns:m="http://schemas.openxmlformats.org/officeDocument/2006/math">
                        <m:acc>
                          <m:accPr>
                            <m:chr m:val="̅"/>
                            <m:ctrlPr>
                              <a:rPr lang="en-US" sz="1300" b="1" i="1">
                                <a:latin typeface="Cambria Math" panose="02040503050406030204" pitchFamily="18" charset="0"/>
                                <a:ea typeface="Cambria Math" panose="02040503050406030204" pitchFamily="18" charset="0"/>
                              </a:rPr>
                            </m:ctrlPr>
                          </m:accPr>
                          <m:e>
                            <m:r>
                              <a:rPr lang="en-US" sz="1300" b="1" i="1">
                                <a:latin typeface="Cambria Math" panose="02040503050406030204" pitchFamily="18" charset="0"/>
                                <a:ea typeface="Cambria Math" panose="02040503050406030204" pitchFamily="18" charset="0"/>
                              </a:rPr>
                              <m:t>𝑿</m:t>
                            </m:r>
                          </m:e>
                        </m:acc>
                        <m:r>
                          <a:rPr lang="en-US" sz="1300" b="1" i="1">
                            <a:latin typeface="Cambria Math" panose="02040503050406030204" pitchFamily="18" charset="0"/>
                            <a:ea typeface="Cambria Math" panose="02040503050406030204" pitchFamily="18" charset="0"/>
                          </a:rPr>
                          <m:t>, </m:t>
                        </m:r>
                        <m:sSup>
                          <m:sSupPr>
                            <m:ctrlPr>
                              <a:rPr lang="en-US" sz="1300" b="1" i="1">
                                <a:latin typeface="Cambria Math" panose="02040503050406030204" pitchFamily="18" charset="0"/>
                                <a:ea typeface="Cambria Math" panose="02040503050406030204" pitchFamily="18" charset="0"/>
                              </a:rPr>
                            </m:ctrlPr>
                          </m:sSupPr>
                          <m:e>
                            <m:r>
                              <a:rPr lang="en-US" sz="1300" b="1" i="1">
                                <a:latin typeface="Cambria Math" panose="02040503050406030204" pitchFamily="18" charset="0"/>
                                <a:ea typeface="Cambria Math" panose="02040503050406030204" pitchFamily="18" charset="0"/>
                              </a:rPr>
                              <m:t>𝒔</m:t>
                            </m:r>
                          </m:e>
                          <m:sup>
                            <m:r>
                              <a:rPr lang="en-US" sz="1300" b="1" i="1">
                                <a:latin typeface="Cambria Math" panose="02040503050406030204" pitchFamily="18" charset="0"/>
                                <a:ea typeface="Cambria Math" panose="02040503050406030204" pitchFamily="18" charset="0"/>
                              </a:rPr>
                              <m:t>𝟐</m:t>
                            </m:r>
                          </m:sup>
                        </m:sSup>
                        <m:r>
                          <a:rPr lang="en-US" sz="1300" b="1" i="1">
                            <a:latin typeface="Cambria Math" panose="02040503050406030204" pitchFamily="18" charset="0"/>
                            <a:ea typeface="Cambria Math" panose="02040503050406030204" pitchFamily="18" charset="0"/>
                          </a:rPr>
                          <m:t>,</m:t>
                        </m:r>
                        <m:r>
                          <a:rPr lang="en-US" sz="1300" b="1" i="1">
                            <a:latin typeface="Cambria Math" panose="02040503050406030204" pitchFamily="18" charset="0"/>
                            <a:ea typeface="Cambria Math" panose="02040503050406030204" pitchFamily="18" charset="0"/>
                          </a:rPr>
                          <m:t>𝒏</m:t>
                        </m:r>
                      </m:oMath>
                    </m:oMathPara>
                  </a14:m>
                  <a:endParaRPr lang="en-US" sz="1300" b="1" dirty="0">
                    <a:latin typeface="SamsungOne-400" panose="020B0503030303020204" pitchFamily="34" charset="0"/>
                    <a:ea typeface="SamsungOne-400" panose="020B0503030303020204" pitchFamily="34" charset="0"/>
                  </a:endParaRPr>
                </a:p>
              </p:txBody>
            </p:sp>
          </mc:Choice>
          <mc:Fallback xmlns="">
            <p:sp>
              <p:nvSpPr>
                <p:cNvPr id="32" name="TextBox 31">
                  <a:extLst>
                    <a:ext uri="{FF2B5EF4-FFF2-40B4-BE49-F238E27FC236}">
                      <a16:creationId xmlns:a16="http://schemas.microsoft.com/office/drawing/2014/main" id="{9B66A8C1-280F-4FE1-8CD6-296448934D8D}"/>
                    </a:ext>
                  </a:extLst>
                </p:cNvPr>
                <p:cNvSpPr txBox="1">
                  <a:spLocks noRot="1" noChangeAspect="1" noMove="1" noResize="1" noEditPoints="1" noAdjustHandles="1" noChangeArrowheads="1" noChangeShapeType="1" noTextEdit="1"/>
                </p:cNvSpPr>
                <p:nvPr/>
              </p:nvSpPr>
              <p:spPr>
                <a:xfrm>
                  <a:off x="4944828" y="2661132"/>
                  <a:ext cx="708759" cy="296941"/>
                </a:xfrm>
                <a:prstGeom prst="rect">
                  <a:avLst/>
                </a:prstGeom>
                <a:blipFill>
                  <a:blip r:embed="rId4"/>
                  <a:stretch>
                    <a:fillRect/>
                  </a:stretch>
                </a:blipFill>
              </p:spPr>
              <p:txBody>
                <a:bodyPr/>
                <a:lstStyle/>
                <a:p>
                  <a:r>
                    <a:rPr lang="ko-KR" altLang="en-US">
                      <a:noFill/>
                    </a:rPr>
                    <a:t> </a:t>
                  </a:r>
                </a:p>
              </p:txBody>
            </p:sp>
          </mc:Fallback>
        </mc:AlternateContent>
        <p:grpSp>
          <p:nvGrpSpPr>
            <p:cNvPr id="33" name="그룹 32">
              <a:extLst>
                <a:ext uri="{FF2B5EF4-FFF2-40B4-BE49-F238E27FC236}">
                  <a16:creationId xmlns:a16="http://schemas.microsoft.com/office/drawing/2014/main" id="{B4B569A8-9B0C-45B4-A67C-CBAD27A7DE8B}"/>
                </a:ext>
              </a:extLst>
            </p:cNvPr>
            <p:cNvGrpSpPr/>
            <p:nvPr/>
          </p:nvGrpSpPr>
          <p:grpSpPr>
            <a:xfrm>
              <a:off x="3000085" y="2707674"/>
              <a:ext cx="1863372" cy="1934963"/>
              <a:chOff x="6880016" y="2179877"/>
              <a:chExt cx="2150100" cy="2232707"/>
            </a:xfrm>
          </p:grpSpPr>
          <p:sp>
            <p:nvSpPr>
              <p:cNvPr id="34" name="타원 33">
                <a:extLst>
                  <a:ext uri="{FF2B5EF4-FFF2-40B4-BE49-F238E27FC236}">
                    <a16:creationId xmlns:a16="http://schemas.microsoft.com/office/drawing/2014/main" id="{082424FE-32E3-4EC8-B7EE-BAC8F96A1C72}"/>
                  </a:ext>
                </a:extLst>
              </p:cNvPr>
              <p:cNvSpPr/>
              <p:nvPr/>
            </p:nvSpPr>
            <p:spPr>
              <a:xfrm>
                <a:off x="6880016" y="2224059"/>
                <a:ext cx="1880558" cy="1880558"/>
              </a:xfrm>
              <a:prstGeom prst="ellipse">
                <a:avLst/>
              </a:prstGeom>
              <a:no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6D475FB-25D0-415B-9E11-8435761A513F}"/>
                      </a:ext>
                    </a:extLst>
                  </p:cNvPr>
                  <p:cNvSpPr txBox="1"/>
                  <p:nvPr/>
                </p:nvSpPr>
                <p:spPr>
                  <a:xfrm>
                    <a:off x="8599143" y="2179877"/>
                    <a:ext cx="430973" cy="248596"/>
                  </a:xfrm>
                  <a:prstGeom prst="rect">
                    <a:avLst/>
                  </a:prstGeom>
                  <a:noFill/>
                </p:spPr>
                <p:txBody>
                  <a:bodyPr wrap="none" lIns="0" tIns="0" rIns="0" bIns="0" rtlCol="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m:rPr>
                              <m:sty m:val="p"/>
                            </m:rPr>
                            <a:rPr lang="vi-VN" altLang="ko-KR" sz="1400" i="1" dirty="0">
                              <a:solidFill>
                                <a:schemeClr val="tx1">
                                  <a:lumMod val="85000"/>
                                  <a:lumOff val="15000"/>
                                </a:schemeClr>
                              </a:solidFill>
                              <a:latin typeface="Cambria Math" panose="02040503050406030204" pitchFamily="18" charset="0"/>
                              <a:cs typeface="Times New Roman" panose="02020603050405020304" pitchFamily="18" charset="0"/>
                            </a:rPr>
                            <m:t>M</m:t>
                          </m:r>
                          <m:r>
                            <a:rPr lang="vi-VN" altLang="ko-KR" sz="1400" i="1" dirty="0">
                              <a:solidFill>
                                <a:schemeClr val="tx1">
                                  <a:lumMod val="85000"/>
                                  <a:lumOff val="15000"/>
                                </a:schemeClr>
                              </a:solidFill>
                              <a:latin typeface="Cambria Math" panose="02040503050406030204" pitchFamily="18" charset="0"/>
                              <a:cs typeface="Times New Roman" panose="02020603050405020304" pitchFamily="18" charset="0"/>
                            </a:rPr>
                            <m:t>ẫ</m:t>
                          </m:r>
                          <m:r>
                            <m:rPr>
                              <m:sty m:val="p"/>
                            </m:rPr>
                            <a:rPr lang="vi-VN" altLang="ko-KR" sz="1400" i="1" dirty="0">
                              <a:solidFill>
                                <a:schemeClr val="tx1">
                                  <a:lumMod val="85000"/>
                                  <a:lumOff val="15000"/>
                                </a:schemeClr>
                              </a:solidFill>
                              <a:latin typeface="Cambria Math" panose="02040503050406030204" pitchFamily="18" charset="0"/>
                              <a:cs typeface="Times New Roman" panose="02020603050405020304" pitchFamily="18" charset="0"/>
                            </a:rPr>
                            <m:t>u</m:t>
                          </m:r>
                        </m:oMath>
                      </m:oMathPara>
                    </a14:m>
                    <a:endParaRPr lang="ko-KR" altLang="en-US" sz="1400" i="1" dirty="0">
                      <a:solidFill>
                        <a:schemeClr val="tx1">
                          <a:lumMod val="85000"/>
                          <a:lumOff val="15000"/>
                        </a:schemeClr>
                      </a:solidFill>
                      <a:latin typeface="SamsungOne-400" panose="020B0503030303020204" pitchFamily="34" charset="0"/>
                      <a:cs typeface="Times New Roman" panose="02020603050405020304" pitchFamily="18" charset="0"/>
                    </a:endParaRPr>
                  </a:p>
                </p:txBody>
              </p:sp>
            </mc:Choice>
            <mc:Fallback xmlns="">
              <p:sp>
                <p:nvSpPr>
                  <p:cNvPr id="35" name="TextBox 34">
                    <a:extLst>
                      <a:ext uri="{FF2B5EF4-FFF2-40B4-BE49-F238E27FC236}">
                        <a16:creationId xmlns:a16="http://schemas.microsoft.com/office/drawing/2014/main" id="{16D475FB-25D0-415B-9E11-8435761A513F}"/>
                      </a:ext>
                    </a:extLst>
                  </p:cNvPr>
                  <p:cNvSpPr txBox="1">
                    <a:spLocks noRot="1" noChangeAspect="1" noMove="1" noResize="1" noEditPoints="1" noAdjustHandles="1" noChangeArrowheads="1" noChangeShapeType="1" noTextEdit="1"/>
                  </p:cNvSpPr>
                  <p:nvPr/>
                </p:nvSpPr>
                <p:spPr>
                  <a:xfrm>
                    <a:off x="8599143" y="2179877"/>
                    <a:ext cx="430973" cy="248596"/>
                  </a:xfrm>
                  <a:prstGeom prst="rect">
                    <a:avLst/>
                  </a:prstGeom>
                  <a:blipFill>
                    <a:blip r:embed="rId5"/>
                    <a:stretch>
                      <a:fillRect l="-1639"/>
                    </a:stretch>
                  </a:blipFill>
                </p:spPr>
                <p:txBody>
                  <a:bodyPr/>
                  <a:lstStyle/>
                  <a:p>
                    <a:r>
                      <a:rPr lang="en-US">
                        <a:noFill/>
                      </a:rPr>
                      <a:t> </a:t>
                    </a:r>
                  </a:p>
                </p:txBody>
              </p:sp>
            </mc:Fallback>
          </mc:AlternateContent>
          <p:sp>
            <p:nvSpPr>
              <p:cNvPr id="36" name="타원 35">
                <a:extLst>
                  <a:ext uri="{FF2B5EF4-FFF2-40B4-BE49-F238E27FC236}">
                    <a16:creationId xmlns:a16="http://schemas.microsoft.com/office/drawing/2014/main" id="{8721C935-2A03-4339-B921-1BE063A4E55E}"/>
                  </a:ext>
                </a:extLst>
              </p:cNvPr>
              <p:cNvSpPr/>
              <p:nvPr/>
            </p:nvSpPr>
            <p:spPr>
              <a:xfrm>
                <a:off x="7802696" y="24382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C0A5B3-FDDE-4AAB-965E-013A0FB58AAC}"/>
                      </a:ext>
                    </a:extLst>
                  </p:cNvPr>
                  <p:cNvSpPr txBox="1"/>
                  <p:nvPr/>
                </p:nvSpPr>
                <p:spPr>
                  <a:xfrm>
                    <a:off x="7425393" y="4163988"/>
                    <a:ext cx="789808" cy="248596"/>
                  </a:xfrm>
                  <a:prstGeom prst="rect">
                    <a:avLst/>
                  </a:prstGeom>
                  <a:noFill/>
                </p:spPr>
                <p:txBody>
                  <a:bodyPr wrap="none" lIns="0" tIns="0" rIns="0" bIns="0" rtlCol="0">
                    <a:spAutoFit/>
                    <a:scene3d>
                      <a:camera prst="orthographicFront"/>
                      <a:lightRig rig="threePt" dir="t"/>
                    </a:scene3d>
                    <a:sp3d>
                      <a:bevelT w="0" h="6350"/>
                    </a:sp3d>
                  </a:bodyPr>
                  <a:lstStyle/>
                  <a:p>
                    <a:pPr algn="ctr"/>
                    <a14:m>
                      <m:oMath xmlns:m="http://schemas.openxmlformats.org/officeDocument/2006/math">
                        <m:r>
                          <m:rPr>
                            <m:sty m:val="p"/>
                          </m:rPr>
                          <a:rPr lang="vi-VN" altLang="ko-KR" sz="1400" i="1" dirty="0">
                            <a:solidFill>
                              <a:schemeClr val="tx1">
                                <a:lumMod val="85000"/>
                                <a:lumOff val="15000"/>
                              </a:schemeClr>
                            </a:solidFill>
                            <a:latin typeface="Cambria Math" panose="02040503050406030204" pitchFamily="18" charset="0"/>
                            <a:cs typeface="Times New Roman" panose="02020603050405020304" pitchFamily="18" charset="0"/>
                          </a:rPr>
                          <m:t>Qu</m:t>
                        </m:r>
                        <m:r>
                          <a:rPr lang="vi-VN" altLang="ko-KR" sz="1400" i="1" dirty="0">
                            <a:solidFill>
                              <a:schemeClr val="tx1">
                                <a:lumMod val="85000"/>
                                <a:lumOff val="15000"/>
                              </a:schemeClr>
                            </a:solidFill>
                            <a:latin typeface="Cambria Math" panose="02040503050406030204" pitchFamily="18" charset="0"/>
                            <a:cs typeface="Times New Roman" panose="02020603050405020304" pitchFamily="18" charset="0"/>
                          </a:rPr>
                          <m:t>ầ</m:t>
                        </m:r>
                        <m:r>
                          <m:rPr>
                            <m:sty m:val="p"/>
                          </m:rPr>
                          <a:rPr lang="vi-VN" altLang="ko-KR" sz="1400" i="1" dirty="0">
                            <a:solidFill>
                              <a:schemeClr val="tx1">
                                <a:lumMod val="85000"/>
                                <a:lumOff val="15000"/>
                              </a:schemeClr>
                            </a:solidFill>
                            <a:latin typeface="Cambria Math" panose="02040503050406030204" pitchFamily="18" charset="0"/>
                            <a:cs typeface="Times New Roman" panose="02020603050405020304" pitchFamily="18" charset="0"/>
                          </a:rPr>
                          <m:t>n</m:t>
                        </m:r>
                      </m:oMath>
                    </a14:m>
                    <a:r>
                      <a:rPr lang="vi-VN" altLang="ko-KR" sz="1400" i="1" dirty="0">
                        <a:solidFill>
                          <a:schemeClr val="tx1">
                            <a:lumMod val="85000"/>
                            <a:lumOff val="15000"/>
                          </a:schemeClr>
                        </a:solidFill>
                        <a:latin typeface="SamsungOne-400" panose="020B0503030303020204" pitchFamily="34" charset="0"/>
                        <a:cs typeface="Times New Roman" panose="02020603050405020304" pitchFamily="18" charset="0"/>
                      </a:rPr>
                      <a:t> thể</a:t>
                    </a:r>
                    <a:endParaRPr lang="ko-KR" altLang="en-US" sz="1400" i="1" dirty="0">
                      <a:solidFill>
                        <a:schemeClr val="tx1">
                          <a:lumMod val="85000"/>
                          <a:lumOff val="15000"/>
                        </a:schemeClr>
                      </a:solidFill>
                      <a:latin typeface="SamsungOne-400" panose="020B0503030303020204" pitchFamily="34" charset="0"/>
                      <a:cs typeface="Times New Roman" panose="02020603050405020304" pitchFamily="18" charset="0"/>
                    </a:endParaRPr>
                  </a:p>
                </p:txBody>
              </p:sp>
            </mc:Choice>
            <mc:Fallback xmlns="">
              <p:sp>
                <p:nvSpPr>
                  <p:cNvPr id="37" name="TextBox 36">
                    <a:extLst>
                      <a:ext uri="{FF2B5EF4-FFF2-40B4-BE49-F238E27FC236}">
                        <a16:creationId xmlns:a16="http://schemas.microsoft.com/office/drawing/2014/main" id="{A5C0A5B3-FDDE-4AAB-965E-013A0FB58AAC}"/>
                      </a:ext>
                    </a:extLst>
                  </p:cNvPr>
                  <p:cNvSpPr txBox="1">
                    <a:spLocks noRot="1" noChangeAspect="1" noMove="1" noResize="1" noEditPoints="1" noAdjustHandles="1" noChangeArrowheads="1" noChangeShapeType="1" noTextEdit="1"/>
                  </p:cNvSpPr>
                  <p:nvPr/>
                </p:nvSpPr>
                <p:spPr>
                  <a:xfrm>
                    <a:off x="7425393" y="4163988"/>
                    <a:ext cx="789808" cy="248596"/>
                  </a:xfrm>
                  <a:prstGeom prst="rect">
                    <a:avLst/>
                  </a:prstGeom>
                  <a:blipFill>
                    <a:blip r:embed="rId6"/>
                    <a:stretch>
                      <a:fillRect l="-893" r="-3571"/>
                    </a:stretch>
                  </a:blipFill>
                </p:spPr>
                <p:txBody>
                  <a:bodyPr/>
                  <a:lstStyle/>
                  <a:p>
                    <a:r>
                      <a:rPr lang="en-US">
                        <a:noFill/>
                      </a:rPr>
                      <a:t> </a:t>
                    </a:r>
                  </a:p>
                </p:txBody>
              </p:sp>
            </mc:Fallback>
          </mc:AlternateContent>
          <p:sp>
            <p:nvSpPr>
              <p:cNvPr id="38" name="타원 37">
                <a:extLst>
                  <a:ext uri="{FF2B5EF4-FFF2-40B4-BE49-F238E27FC236}">
                    <a16:creationId xmlns:a16="http://schemas.microsoft.com/office/drawing/2014/main" id="{D9621900-A1C3-4481-BB93-8E2C88014B72}"/>
                  </a:ext>
                </a:extLst>
              </p:cNvPr>
              <p:cNvSpPr/>
              <p:nvPr/>
            </p:nvSpPr>
            <p:spPr>
              <a:xfrm>
                <a:off x="8176552" y="261205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39" name="타원 38">
                <a:extLst>
                  <a:ext uri="{FF2B5EF4-FFF2-40B4-BE49-F238E27FC236}">
                    <a16:creationId xmlns:a16="http://schemas.microsoft.com/office/drawing/2014/main" id="{ADE7FB1B-8146-47F6-A1F0-ADD108E14BD3}"/>
                  </a:ext>
                </a:extLst>
              </p:cNvPr>
              <p:cNvSpPr/>
              <p:nvPr/>
            </p:nvSpPr>
            <p:spPr>
              <a:xfrm>
                <a:off x="8026534" y="274778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41" name="타원 40">
                <a:extLst>
                  <a:ext uri="{FF2B5EF4-FFF2-40B4-BE49-F238E27FC236}">
                    <a16:creationId xmlns:a16="http://schemas.microsoft.com/office/drawing/2014/main" id="{4DDA4C2A-BB84-44AE-A2E9-527306885C46}"/>
                  </a:ext>
                </a:extLst>
              </p:cNvPr>
              <p:cNvSpPr/>
              <p:nvPr/>
            </p:nvSpPr>
            <p:spPr>
              <a:xfrm>
                <a:off x="8364672" y="299543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42" name="타원 41">
                <a:extLst>
                  <a:ext uri="{FF2B5EF4-FFF2-40B4-BE49-F238E27FC236}">
                    <a16:creationId xmlns:a16="http://schemas.microsoft.com/office/drawing/2014/main" id="{3F94D512-619E-463B-96A1-E6454A6A1158}"/>
                  </a:ext>
                </a:extLst>
              </p:cNvPr>
              <p:cNvSpPr/>
              <p:nvPr/>
            </p:nvSpPr>
            <p:spPr>
              <a:xfrm>
                <a:off x="8507547" y="286208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43" name="타원 42">
                <a:extLst>
                  <a:ext uri="{FF2B5EF4-FFF2-40B4-BE49-F238E27FC236}">
                    <a16:creationId xmlns:a16="http://schemas.microsoft.com/office/drawing/2014/main" id="{3DD83A8C-177A-40CD-BECE-9EFB39BE7B0A}"/>
                  </a:ext>
                </a:extLst>
              </p:cNvPr>
              <p:cNvSpPr/>
              <p:nvPr/>
            </p:nvSpPr>
            <p:spPr>
              <a:xfrm>
                <a:off x="7636009" y="267634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44" name="타원 43">
                <a:extLst>
                  <a:ext uri="{FF2B5EF4-FFF2-40B4-BE49-F238E27FC236}">
                    <a16:creationId xmlns:a16="http://schemas.microsoft.com/office/drawing/2014/main" id="{7230BEEF-9D0C-4305-86C4-5C5150CCC98C}"/>
                  </a:ext>
                </a:extLst>
              </p:cNvPr>
              <p:cNvSpPr/>
              <p:nvPr/>
            </p:nvSpPr>
            <p:spPr>
              <a:xfrm>
                <a:off x="7364546" y="264776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45" name="타원 44">
                <a:extLst>
                  <a:ext uri="{FF2B5EF4-FFF2-40B4-BE49-F238E27FC236}">
                    <a16:creationId xmlns:a16="http://schemas.microsoft.com/office/drawing/2014/main" id="{8A06C422-8569-446A-A45E-E81416863210}"/>
                  </a:ext>
                </a:extLst>
              </p:cNvPr>
              <p:cNvSpPr/>
              <p:nvPr/>
            </p:nvSpPr>
            <p:spPr>
              <a:xfrm>
                <a:off x="7309778" y="28954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46" name="타원 45">
                <a:extLst>
                  <a:ext uri="{FF2B5EF4-FFF2-40B4-BE49-F238E27FC236}">
                    <a16:creationId xmlns:a16="http://schemas.microsoft.com/office/drawing/2014/main" id="{ED40ED72-3877-4063-B7C1-38A19C1D5785}"/>
                  </a:ext>
                </a:extLst>
              </p:cNvPr>
              <p:cNvSpPr/>
              <p:nvPr/>
            </p:nvSpPr>
            <p:spPr>
              <a:xfrm>
                <a:off x="7183572" y="317402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47" name="타원 46">
                <a:extLst>
                  <a:ext uri="{FF2B5EF4-FFF2-40B4-BE49-F238E27FC236}">
                    <a16:creationId xmlns:a16="http://schemas.microsoft.com/office/drawing/2014/main" id="{91B187C8-DEED-46AB-A8A2-5D2658EF1386}"/>
                  </a:ext>
                </a:extLst>
              </p:cNvPr>
              <p:cNvSpPr/>
              <p:nvPr/>
            </p:nvSpPr>
            <p:spPr>
              <a:xfrm>
                <a:off x="7343116" y="315497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48" name="타원 47">
                <a:extLst>
                  <a:ext uri="{FF2B5EF4-FFF2-40B4-BE49-F238E27FC236}">
                    <a16:creationId xmlns:a16="http://schemas.microsoft.com/office/drawing/2014/main" id="{C120C63E-8CEF-4099-8F69-F2E9D91E3583}"/>
                  </a:ext>
                </a:extLst>
              </p:cNvPr>
              <p:cNvSpPr/>
              <p:nvPr/>
            </p:nvSpPr>
            <p:spPr>
              <a:xfrm>
                <a:off x="7497897" y="325022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49" name="타원 48">
                <a:extLst>
                  <a:ext uri="{FF2B5EF4-FFF2-40B4-BE49-F238E27FC236}">
                    <a16:creationId xmlns:a16="http://schemas.microsoft.com/office/drawing/2014/main" id="{A222307B-81EA-4EC9-9B02-D50652CEDAC8}"/>
                  </a:ext>
                </a:extLst>
              </p:cNvPr>
              <p:cNvSpPr/>
              <p:nvPr/>
            </p:nvSpPr>
            <p:spPr>
              <a:xfrm>
                <a:off x="7759835" y="32764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0" name="타원 49">
                <a:extLst>
                  <a:ext uri="{FF2B5EF4-FFF2-40B4-BE49-F238E27FC236}">
                    <a16:creationId xmlns:a16="http://schemas.microsoft.com/office/drawing/2014/main" id="{20B88CDE-F6D6-40DA-9272-5462C4DAA0ED}"/>
                  </a:ext>
                </a:extLst>
              </p:cNvPr>
              <p:cNvSpPr/>
              <p:nvPr/>
            </p:nvSpPr>
            <p:spPr>
              <a:xfrm>
                <a:off x="7712210" y="305496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1" name="타원 50">
                <a:extLst>
                  <a:ext uri="{FF2B5EF4-FFF2-40B4-BE49-F238E27FC236}">
                    <a16:creationId xmlns:a16="http://schemas.microsoft.com/office/drawing/2014/main" id="{6D16B91A-1F1D-4D01-B022-9D3A65D3F76E}"/>
                  </a:ext>
                </a:extLst>
              </p:cNvPr>
              <p:cNvSpPr/>
              <p:nvPr/>
            </p:nvSpPr>
            <p:spPr>
              <a:xfrm>
                <a:off x="7628866" y="2933518"/>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2" name="타원 51">
                <a:extLst>
                  <a:ext uri="{FF2B5EF4-FFF2-40B4-BE49-F238E27FC236}">
                    <a16:creationId xmlns:a16="http://schemas.microsoft.com/office/drawing/2014/main" id="{0A8F1F2F-897D-4DA7-8866-9B9B4B4A8765}"/>
                  </a:ext>
                </a:extLst>
              </p:cNvPr>
              <p:cNvSpPr/>
              <p:nvPr/>
            </p:nvSpPr>
            <p:spPr>
              <a:xfrm>
                <a:off x="7900328" y="299781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3" name="타원 52">
                <a:extLst>
                  <a:ext uri="{FF2B5EF4-FFF2-40B4-BE49-F238E27FC236}">
                    <a16:creationId xmlns:a16="http://schemas.microsoft.com/office/drawing/2014/main" id="{D068EB27-B1AE-46EF-A485-8294178707E0}"/>
                  </a:ext>
                </a:extLst>
              </p:cNvPr>
              <p:cNvSpPr/>
              <p:nvPr/>
            </p:nvSpPr>
            <p:spPr>
              <a:xfrm>
                <a:off x="8133691" y="320974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4" name="타원 53">
                <a:extLst>
                  <a:ext uri="{FF2B5EF4-FFF2-40B4-BE49-F238E27FC236}">
                    <a16:creationId xmlns:a16="http://schemas.microsoft.com/office/drawing/2014/main" id="{28FB25EF-AEED-43B7-B662-C4ECC3B7F343}"/>
                  </a:ext>
                </a:extLst>
              </p:cNvPr>
              <p:cNvSpPr/>
              <p:nvPr/>
            </p:nvSpPr>
            <p:spPr>
              <a:xfrm>
                <a:off x="8155122" y="341929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5" name="타원 54">
                <a:extLst>
                  <a:ext uri="{FF2B5EF4-FFF2-40B4-BE49-F238E27FC236}">
                    <a16:creationId xmlns:a16="http://schemas.microsoft.com/office/drawing/2014/main" id="{E2DAE118-335D-4F02-81D1-816E1BFC5F9A}"/>
                  </a:ext>
                </a:extLst>
              </p:cNvPr>
              <p:cNvSpPr/>
              <p:nvPr/>
            </p:nvSpPr>
            <p:spPr>
              <a:xfrm>
                <a:off x="8312284" y="340024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6" name="타원 55">
                <a:extLst>
                  <a:ext uri="{FF2B5EF4-FFF2-40B4-BE49-F238E27FC236}">
                    <a16:creationId xmlns:a16="http://schemas.microsoft.com/office/drawing/2014/main" id="{F9356182-92B6-43C5-90A5-3FE886F87EF2}"/>
                  </a:ext>
                </a:extLst>
              </p:cNvPr>
              <p:cNvSpPr/>
              <p:nvPr/>
            </p:nvSpPr>
            <p:spPr>
              <a:xfrm>
                <a:off x="8336096" y="360741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7" name="타원 56">
                <a:extLst>
                  <a:ext uri="{FF2B5EF4-FFF2-40B4-BE49-F238E27FC236}">
                    <a16:creationId xmlns:a16="http://schemas.microsoft.com/office/drawing/2014/main" id="{F9BB7208-2817-48E2-9A3F-92B9C8C44AF8}"/>
                  </a:ext>
                </a:extLst>
              </p:cNvPr>
              <p:cNvSpPr/>
              <p:nvPr/>
            </p:nvSpPr>
            <p:spPr>
              <a:xfrm>
                <a:off x="8031296" y="3595506"/>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8" name="타원 57">
                <a:extLst>
                  <a:ext uri="{FF2B5EF4-FFF2-40B4-BE49-F238E27FC236}">
                    <a16:creationId xmlns:a16="http://schemas.microsoft.com/office/drawing/2014/main" id="{D94E7741-4C6D-4E3E-8A7E-8CBD8BF5AF4C}"/>
                  </a:ext>
                </a:extLst>
              </p:cNvPr>
              <p:cNvSpPr/>
              <p:nvPr/>
            </p:nvSpPr>
            <p:spPr>
              <a:xfrm>
                <a:off x="7759833" y="352883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9" name="타원 58">
                <a:extLst>
                  <a:ext uri="{FF2B5EF4-FFF2-40B4-BE49-F238E27FC236}">
                    <a16:creationId xmlns:a16="http://schemas.microsoft.com/office/drawing/2014/main" id="{BD7CCB10-6C8D-44B1-838F-0B6A357EA647}"/>
                  </a:ext>
                </a:extLst>
              </p:cNvPr>
              <p:cNvSpPr/>
              <p:nvPr/>
            </p:nvSpPr>
            <p:spPr>
              <a:xfrm>
                <a:off x="7445508" y="349549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60" name="타원 59">
                <a:extLst>
                  <a:ext uri="{FF2B5EF4-FFF2-40B4-BE49-F238E27FC236}">
                    <a16:creationId xmlns:a16="http://schemas.microsoft.com/office/drawing/2014/main" id="{C9DBF723-B1E4-4CA7-A924-059CF4D9D419}"/>
                  </a:ext>
                </a:extLst>
              </p:cNvPr>
              <p:cNvSpPr/>
              <p:nvPr/>
            </p:nvSpPr>
            <p:spPr>
              <a:xfrm>
                <a:off x="7212146" y="34288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61" name="타원 60">
                <a:extLst>
                  <a:ext uri="{FF2B5EF4-FFF2-40B4-BE49-F238E27FC236}">
                    <a16:creationId xmlns:a16="http://schemas.microsoft.com/office/drawing/2014/main" id="{BE24F282-65BB-402E-B1A0-DA8FA80BE00F}"/>
                  </a:ext>
                </a:extLst>
              </p:cNvPr>
              <p:cNvSpPr/>
              <p:nvPr/>
            </p:nvSpPr>
            <p:spPr>
              <a:xfrm>
                <a:off x="7474083" y="375743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62" name="타원 61">
                <a:extLst>
                  <a:ext uri="{FF2B5EF4-FFF2-40B4-BE49-F238E27FC236}">
                    <a16:creationId xmlns:a16="http://schemas.microsoft.com/office/drawing/2014/main" id="{0810E6DD-8833-48AD-A833-C9BAA4755AB9}"/>
                  </a:ext>
                </a:extLst>
              </p:cNvPr>
              <p:cNvSpPr/>
              <p:nvPr/>
            </p:nvSpPr>
            <p:spPr>
              <a:xfrm>
                <a:off x="7745546" y="373838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63" name="타원 62">
                <a:extLst>
                  <a:ext uri="{FF2B5EF4-FFF2-40B4-BE49-F238E27FC236}">
                    <a16:creationId xmlns:a16="http://schemas.microsoft.com/office/drawing/2014/main" id="{4162E807-3F7C-4DF2-A746-ECC68E56339B}"/>
                  </a:ext>
                </a:extLst>
              </p:cNvPr>
              <p:cNvSpPr/>
              <p:nvPr/>
            </p:nvSpPr>
            <p:spPr>
              <a:xfrm>
                <a:off x="7847940" y="3652656"/>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64" name="타원 63">
                <a:extLst>
                  <a:ext uri="{FF2B5EF4-FFF2-40B4-BE49-F238E27FC236}">
                    <a16:creationId xmlns:a16="http://schemas.microsoft.com/office/drawing/2014/main" id="{5A774DB5-1E4C-445B-B574-F778D50F0AFE}"/>
                  </a:ext>
                </a:extLst>
              </p:cNvPr>
              <p:cNvSpPr/>
              <p:nvPr/>
            </p:nvSpPr>
            <p:spPr>
              <a:xfrm>
                <a:off x="8019390" y="379791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65" name="타원 64">
                <a:extLst>
                  <a:ext uri="{FF2B5EF4-FFF2-40B4-BE49-F238E27FC236}">
                    <a16:creationId xmlns:a16="http://schemas.microsoft.com/office/drawing/2014/main" id="{BDD82636-F424-4A34-9D38-E16E9F7BA0A1}"/>
                  </a:ext>
                </a:extLst>
              </p:cNvPr>
              <p:cNvSpPr/>
              <p:nvPr/>
            </p:nvSpPr>
            <p:spPr>
              <a:xfrm>
                <a:off x="7836034" y="3864588"/>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66" name="타원 65">
                <a:extLst>
                  <a:ext uri="{FF2B5EF4-FFF2-40B4-BE49-F238E27FC236}">
                    <a16:creationId xmlns:a16="http://schemas.microsoft.com/office/drawing/2014/main" id="{88245E65-9598-4A39-923C-BD3906B45963}"/>
                  </a:ext>
                </a:extLst>
              </p:cNvPr>
              <p:cNvSpPr/>
              <p:nvPr/>
            </p:nvSpPr>
            <p:spPr>
              <a:xfrm rot="18498949">
                <a:off x="8001434" y="2204918"/>
                <a:ext cx="426578" cy="1119695"/>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7" name="직선 화살표 연결선 66">
                <a:extLst>
                  <a:ext uri="{FF2B5EF4-FFF2-40B4-BE49-F238E27FC236}">
                    <a16:creationId xmlns:a16="http://schemas.microsoft.com/office/drawing/2014/main" id="{8F68648C-9872-4661-8757-DB96BE14E361}"/>
                  </a:ext>
                </a:extLst>
              </p:cNvPr>
              <p:cNvCxnSpPr/>
              <p:nvPr/>
            </p:nvCxnSpPr>
            <p:spPr>
              <a:xfrm flipH="1">
                <a:off x="8435429" y="2416181"/>
                <a:ext cx="210890" cy="21089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509961F0-A561-4B01-8B2B-0CAB4349D577}"/>
                    </a:ext>
                  </a:extLst>
                </p:cNvPr>
                <p:cNvSpPr txBox="1"/>
                <p:nvPr/>
              </p:nvSpPr>
              <p:spPr>
                <a:xfrm>
                  <a:off x="3390296" y="3474376"/>
                  <a:ext cx="711303" cy="470000"/>
                </a:xfrm>
                <a:prstGeom prst="rect">
                  <a:avLst/>
                </a:prstGeom>
                <a:solidFill>
                  <a:schemeClr val="bg1"/>
                </a:solidFill>
              </p:spPr>
              <p:txBody>
                <a:bodyPr wrap="square" rtlCol="0">
                  <a:spAutoFit/>
                  <a:scene3d>
                    <a:camera prst="orthographicFront"/>
                    <a:lightRig rig="threePt" dir="t"/>
                  </a:scene3d>
                  <a:sp3d>
                    <a:bevelT w="0" h="6350"/>
                  </a:sp3d>
                </a:bodyPr>
                <a:lstStyle/>
                <a:p>
                  <a:pPr/>
                  <a14:m>
                    <m:oMathPara xmlns:m="http://schemas.openxmlformats.org/officeDocument/2006/math">
                      <m:oMathParaPr>
                        <m:jc m:val="center"/>
                      </m:oMathParaPr>
                      <m:oMath xmlns:m="http://schemas.openxmlformats.org/officeDocument/2006/math">
                        <m:r>
                          <a:rPr lang="en-US" sz="2400" b="1" i="1">
                            <a:latin typeface="Cambria Math" panose="02040503050406030204" pitchFamily="18" charset="0"/>
                            <a:ea typeface="Cambria Math" panose="02040503050406030204" pitchFamily="18" charset="0"/>
                          </a:rPr>
                          <m:t>𝝁</m:t>
                        </m:r>
                        <m:r>
                          <a:rPr lang="en-US" sz="2400" b="1" i="1">
                            <a:latin typeface="Cambria Math" panose="02040503050406030204" pitchFamily="18" charset="0"/>
                            <a:ea typeface="Cambria Math" panose="02040503050406030204" pitchFamily="18" charset="0"/>
                          </a:rPr>
                          <m:t>, </m:t>
                        </m:r>
                        <m:sSup>
                          <m:sSupPr>
                            <m:ctrlPr>
                              <a:rPr lang="en-US" sz="2400" b="1" i="1">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𝝈</m:t>
                            </m:r>
                          </m:e>
                          <m:sup>
                            <m:r>
                              <a:rPr lang="en-US" sz="2400" b="1" i="1">
                                <a:latin typeface="Cambria Math" panose="02040503050406030204" pitchFamily="18" charset="0"/>
                                <a:ea typeface="Cambria Math" panose="02040503050406030204" pitchFamily="18" charset="0"/>
                              </a:rPr>
                              <m:t>𝟐</m:t>
                            </m:r>
                          </m:sup>
                        </m:sSup>
                      </m:oMath>
                    </m:oMathPara>
                  </a14:m>
                  <a:endParaRPr lang="en-US" sz="2400" b="1" dirty="0"/>
                </a:p>
              </p:txBody>
            </p:sp>
          </mc:Choice>
          <mc:Fallback xmlns="">
            <p:sp>
              <p:nvSpPr>
                <p:cNvPr id="68" name="TextBox 67">
                  <a:extLst>
                    <a:ext uri="{FF2B5EF4-FFF2-40B4-BE49-F238E27FC236}">
                      <a16:creationId xmlns:a16="http://schemas.microsoft.com/office/drawing/2014/main" id="{509961F0-A561-4B01-8B2B-0CAB4349D577}"/>
                    </a:ext>
                  </a:extLst>
                </p:cNvPr>
                <p:cNvSpPr txBox="1">
                  <a:spLocks noRot="1" noChangeAspect="1" noMove="1" noResize="1" noEditPoints="1" noAdjustHandles="1" noChangeArrowheads="1" noChangeShapeType="1" noTextEdit="1"/>
                </p:cNvSpPr>
                <p:nvPr/>
              </p:nvSpPr>
              <p:spPr>
                <a:xfrm>
                  <a:off x="3390296" y="3474376"/>
                  <a:ext cx="711303" cy="470000"/>
                </a:xfrm>
                <a:prstGeom prst="rect">
                  <a:avLst/>
                </a:prstGeom>
                <a:blipFill>
                  <a:blip r:embed="rId7"/>
                  <a:stretch>
                    <a:fillRect r="-1709"/>
                  </a:stretch>
                </a:blipFill>
              </p:spPr>
              <p:txBody>
                <a:bodyPr/>
                <a:lstStyle/>
                <a:p>
                  <a:r>
                    <a:rPr lang="ko-KR" altLang="en-US">
                      <a:noFill/>
                    </a:rPr>
                    <a:t> </a:t>
                  </a:r>
                </a:p>
              </p:txBody>
            </p:sp>
          </mc:Fallback>
        </mc:AlternateContent>
      </p:grpSp>
      <p:sp>
        <p:nvSpPr>
          <p:cNvPr id="70" name="직사각형 69">
            <a:extLst>
              <a:ext uri="{FF2B5EF4-FFF2-40B4-BE49-F238E27FC236}">
                <a16:creationId xmlns:a16="http://schemas.microsoft.com/office/drawing/2014/main" id="{8D746753-6B6B-4E67-AA5D-6E0E2D5AAE5E}"/>
              </a:ext>
            </a:extLst>
          </p:cNvPr>
          <p:cNvSpPr/>
          <p:nvPr/>
        </p:nvSpPr>
        <p:spPr>
          <a:xfrm>
            <a:off x="675071" y="4848760"/>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Sử dụng phân phối Student-t để diễn giải thống kê kiểm định được tính như sau:</a:t>
            </a:r>
          </a:p>
        </p:txBody>
      </p:sp>
      <p:sp>
        <p:nvSpPr>
          <p:cNvPr id="69" name="직사각형 68">
            <a:extLst>
              <a:ext uri="{FF2B5EF4-FFF2-40B4-BE49-F238E27FC236}">
                <a16:creationId xmlns:a16="http://schemas.microsoft.com/office/drawing/2014/main" id="{EC8BE179-F7FC-41F8-B320-2B5677A98389}"/>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8"/>
              </a:buBlip>
              <a:defRPr/>
            </a:pPr>
            <a:r>
              <a:rPr lang="en-US" altLang="ko-KR" sz="1400" dirty="0" err="1">
                <a:solidFill>
                  <a:schemeClr val="tx1"/>
                </a:solidFill>
                <a:latin typeface="SamsungOne-400" panose="020B0503030303020204" pitchFamily="34" charset="0"/>
                <a:ea typeface="SamsungOne-400" panose="020B0503030303020204" pitchFamily="34" charset="0"/>
              </a:rPr>
              <a:t>Kiểm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định</a:t>
            </a:r>
            <a:r>
              <a:rPr lang="en-US" altLang="ko-KR" sz="1400" dirty="0">
                <a:solidFill>
                  <a:schemeClr val="tx1"/>
                </a:solidFill>
                <a:latin typeface="SamsungOne-400" panose="020B0503030303020204" pitchFamily="34" charset="0"/>
                <a:ea typeface="SamsungOne-400" panose="020B0503030303020204" pitchFamily="34" charset="0"/>
              </a:rPr>
              <a:t> t </a:t>
            </a:r>
            <a:r>
              <a:rPr lang="en-US" altLang="ko-KR" sz="1400" dirty="0" err="1">
                <a:solidFill>
                  <a:schemeClr val="tx1"/>
                </a:solidFill>
                <a:latin typeface="SamsungOne-400" panose="020B0503030303020204" pitchFamily="34" charset="0"/>
                <a:ea typeface="SamsungOne-400" panose="020B0503030303020204" pitchFamily="34" charset="0"/>
              </a:rPr>
              <a:t>cho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mẫu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duy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nhất</a:t>
            </a:r>
            <a:r>
              <a:rPr lang="en-US" altLang="ko-KR" sz="1400" dirty="0">
                <a:solidFill>
                  <a:schemeClr val="tx1"/>
                </a:solidFill>
                <a:latin typeface="SamsungOne-400" panose="020B0503030303020204" pitchFamily="34" charset="0"/>
                <a:ea typeface="SamsungOne-400" panose="020B0503030303020204" pitchFamily="34" charset="0"/>
              </a:rPr>
              <a:t>:</a:t>
            </a:r>
          </a:p>
        </p:txBody>
      </p:sp>
      <mc:AlternateContent xmlns:mc="http://schemas.openxmlformats.org/markup-compatibility/2006" xmlns:a14="http://schemas.microsoft.com/office/drawing/2010/main">
        <mc:Choice Requires="a14">
          <p:sp>
            <p:nvSpPr>
              <p:cNvPr id="71" name="Rectangle 12">
                <a:extLst>
                  <a:ext uri="{FF2B5EF4-FFF2-40B4-BE49-F238E27FC236}">
                    <a16:creationId xmlns:a16="http://schemas.microsoft.com/office/drawing/2014/main" id="{41F4E230-42C8-4E42-8569-17E34F949E07}"/>
                  </a:ext>
                </a:extLst>
              </p:cNvPr>
              <p:cNvSpPr/>
              <p:nvPr/>
            </p:nvSpPr>
            <p:spPr>
              <a:xfrm>
                <a:off x="4302673" y="5349252"/>
                <a:ext cx="1304423" cy="8081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Aft>
                    <a:spcPts val="800"/>
                  </a:spcAft>
                </a:pPr>
                <a14:m>
                  <m:oMathPara xmlns:m="http://schemas.openxmlformats.org/officeDocument/2006/math">
                    <m:oMathParaPr>
                      <m:jc m:val="centerGroup"/>
                    </m:oMathParaPr>
                    <m:oMath xmlns:m="http://schemas.openxmlformats.org/officeDocument/2006/math">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𝑡</m:t>
                      </m:r>
                      <m:r>
                        <a:rPr lang="en-US" altLang="ko-KR" sz="1600">
                          <a:solidFill>
                            <a:schemeClr val="tx1">
                              <a:lumMod val="85000"/>
                              <a:lumOff val="15000"/>
                            </a:schemeClr>
                          </a:solidFill>
                          <a:latin typeface="Cambria Math" panose="02040503050406030204" pitchFamily="18" charset="0"/>
                          <a:cs typeface="Times New Roman" panose="02020603050405020304" pitchFamily="18" charset="0"/>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fPr>
                        <m:num>
                          <m:acc>
                            <m:accPr>
                              <m: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acc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𝑥</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 </m:t>
                              </m:r>
                            </m:e>
                          </m:acc>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rPr>
                                <m:t>𝜇</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0</m:t>
                              </m:r>
                            </m:sub>
                          </m:sSub>
                        </m:num>
                        <m:den>
                          <m:f>
                            <m:fPr>
                              <m:type m:val="skw"/>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𝑠</m:t>
                              </m:r>
                            </m:num>
                            <m:den>
                              <m:rad>
                                <m:radPr>
                                  <m:degHide m:val="on"/>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radPr>
                                <m:deg/>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𝑛</m:t>
                                  </m:r>
                                </m:e>
                              </m:rad>
                            </m:den>
                          </m:f>
                        </m:den>
                      </m:f>
                    </m:oMath>
                  </m:oMathPara>
                </a14:m>
                <a:endParaRPr lang="en-US" altLang="ko-KR" sz="1600" dirty="0">
                  <a:solidFill>
                    <a:schemeClr val="tx1">
                      <a:lumMod val="85000"/>
                      <a:lumOff val="15000"/>
                    </a:schemeClr>
                  </a:solidFill>
                  <a:latin typeface="SamsungOne-400" panose="020B0503030303020204" pitchFamily="34" charset="0"/>
                  <a:ea typeface="SamsungOne-400" panose="020B0503030303020204" pitchFamily="34" charset="0"/>
                </a:endParaRPr>
              </a:p>
            </p:txBody>
          </p:sp>
        </mc:Choice>
        <mc:Fallback xmlns="">
          <p:sp>
            <p:nvSpPr>
              <p:cNvPr id="71" name="Rectangle 12">
                <a:extLst>
                  <a:ext uri="{FF2B5EF4-FFF2-40B4-BE49-F238E27FC236}">
                    <a16:creationId xmlns:a16="http://schemas.microsoft.com/office/drawing/2014/main" id="{41F4E230-42C8-4E42-8569-17E34F949E07}"/>
                  </a:ext>
                </a:extLst>
              </p:cNvPr>
              <p:cNvSpPr>
                <a:spLocks noRot="1" noChangeAspect="1" noMove="1" noResize="1" noEditPoints="1" noAdjustHandles="1" noChangeArrowheads="1" noChangeShapeType="1" noTextEdit="1"/>
              </p:cNvSpPr>
              <p:nvPr/>
            </p:nvSpPr>
            <p:spPr>
              <a:xfrm>
                <a:off x="4302673" y="5349252"/>
                <a:ext cx="1304423" cy="808170"/>
              </a:xfrm>
              <a:prstGeom prst="rect">
                <a:avLst/>
              </a:prstGeom>
              <a:blipFill>
                <a:blip r:embed="rId9"/>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401850929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Thực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kiểm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định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giả</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thuyết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04</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73" name="직사각형 72">
            <a:extLst>
              <a:ext uri="{FF2B5EF4-FFF2-40B4-BE49-F238E27FC236}">
                <a16:creationId xmlns:a16="http://schemas.microsoft.com/office/drawing/2014/main" id="{D0D7AC7A-EB2C-49C9-95ED-4196E2C12849}"/>
              </a:ext>
            </a:extLst>
          </p:cNvPr>
          <p:cNvSpPr/>
          <p:nvPr/>
        </p:nvSpPr>
        <p:spPr>
          <a:xfrm>
            <a:off x="67507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Kiểm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định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ở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đuôi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phải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sp>
        <p:nvSpPr>
          <p:cNvPr id="74" name="직사각형 73">
            <a:extLst>
              <a:ext uri="{FF2B5EF4-FFF2-40B4-BE49-F238E27FC236}">
                <a16:creationId xmlns:a16="http://schemas.microsoft.com/office/drawing/2014/main" id="{DB92EC0F-E63E-4BD0-8C5E-154CDB65B373}"/>
              </a:ext>
            </a:extLst>
          </p:cNvPr>
          <p:cNvSpPr/>
          <p:nvPr/>
        </p:nvSpPr>
        <p:spPr>
          <a:xfrm>
            <a:off x="3727401" y="2708920"/>
            <a:ext cx="5616624" cy="32358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lt1"/>
              </a:solidFill>
            </a:endParaRPr>
          </a:p>
        </p:txBody>
      </p:sp>
      <p:grpSp>
        <p:nvGrpSpPr>
          <p:cNvPr id="75" name="그룹 74">
            <a:extLst>
              <a:ext uri="{FF2B5EF4-FFF2-40B4-BE49-F238E27FC236}">
                <a16:creationId xmlns:a16="http://schemas.microsoft.com/office/drawing/2014/main" id="{5025CB54-D146-4967-9311-4D1CE2E40DCD}"/>
              </a:ext>
            </a:extLst>
          </p:cNvPr>
          <p:cNvGrpSpPr/>
          <p:nvPr/>
        </p:nvGrpSpPr>
        <p:grpSpPr>
          <a:xfrm>
            <a:off x="4263088" y="2996952"/>
            <a:ext cx="4648764" cy="2825424"/>
            <a:chOff x="2627030" y="3318817"/>
            <a:chExt cx="4648764" cy="2825424"/>
          </a:xfrm>
        </p:grpSpPr>
        <p:sp>
          <p:nvSpPr>
            <p:cNvPr id="76" name="자유형: 도형 16">
              <a:extLst>
                <a:ext uri="{FF2B5EF4-FFF2-40B4-BE49-F238E27FC236}">
                  <a16:creationId xmlns:a16="http://schemas.microsoft.com/office/drawing/2014/main" id="{0917AD9B-F778-4C73-8CE4-A8A62FF3EB04}"/>
                </a:ext>
              </a:extLst>
            </p:cNvPr>
            <p:cNvSpPr/>
            <p:nvPr/>
          </p:nvSpPr>
          <p:spPr>
            <a:xfrm flipH="1">
              <a:off x="5980745" y="5446077"/>
              <a:ext cx="657256" cy="307777"/>
            </a:xfrm>
            <a:custGeom>
              <a:avLst/>
              <a:gdLst>
                <a:gd name="connsiteX0" fmla="*/ 242887 w 247650"/>
                <a:gd name="connsiteY0" fmla="*/ 0 h 114300"/>
                <a:gd name="connsiteX1" fmla="*/ 0 w 247650"/>
                <a:gd name="connsiteY1" fmla="*/ 114300 h 114300"/>
                <a:gd name="connsiteX2" fmla="*/ 247650 w 247650"/>
                <a:gd name="connsiteY2" fmla="*/ 114300 h 114300"/>
                <a:gd name="connsiteX3" fmla="*/ 242887 w 247650"/>
                <a:gd name="connsiteY3" fmla="*/ 0 h 114300"/>
                <a:gd name="connsiteX0" fmla="*/ 242887 w 247650"/>
                <a:gd name="connsiteY0" fmla="*/ 0 h 114300"/>
                <a:gd name="connsiteX1" fmla="*/ 151585 w 247650"/>
                <a:gd name="connsiteY1" fmla="*/ 64497 h 114300"/>
                <a:gd name="connsiteX2" fmla="*/ 0 w 247650"/>
                <a:gd name="connsiteY2" fmla="*/ 114300 h 114300"/>
                <a:gd name="connsiteX3" fmla="*/ 247650 w 247650"/>
                <a:gd name="connsiteY3" fmla="*/ 114300 h 114300"/>
                <a:gd name="connsiteX4" fmla="*/ 242887 w 247650"/>
                <a:gd name="connsiteY4" fmla="*/ 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114300">
                  <a:moveTo>
                    <a:pt x="242887" y="0"/>
                  </a:moveTo>
                  <a:cubicBezTo>
                    <a:pt x="207668" y="15211"/>
                    <a:pt x="186804" y="49286"/>
                    <a:pt x="151585" y="64497"/>
                  </a:cubicBezTo>
                  <a:lnTo>
                    <a:pt x="0" y="114300"/>
                  </a:lnTo>
                  <a:lnTo>
                    <a:pt x="247650" y="114300"/>
                  </a:lnTo>
                  <a:lnTo>
                    <a:pt x="242887" y="0"/>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en-US"/>
            </a:p>
          </p:txBody>
        </p:sp>
        <p:pic>
          <p:nvPicPr>
            <p:cNvPr id="77" name="그림 76">
              <a:extLst>
                <a:ext uri="{FF2B5EF4-FFF2-40B4-BE49-F238E27FC236}">
                  <a16:creationId xmlns:a16="http://schemas.microsoft.com/office/drawing/2014/main" id="{41FD9A0C-BD2B-4CC3-B775-8E67C37666B7}"/>
                </a:ext>
              </a:extLst>
            </p:cNvPr>
            <p:cNvPicPr>
              <a:picLocks noChangeAspect="1"/>
            </p:cNvPicPr>
            <p:nvPr/>
          </p:nvPicPr>
          <p:blipFill rotWithShape="1">
            <a:blip r:embed="rId3"/>
            <a:srcRect l="23728" r="23728" b="6891"/>
            <a:stretch/>
          </p:blipFill>
          <p:spPr>
            <a:xfrm>
              <a:off x="2981825" y="3629635"/>
              <a:ext cx="3831795" cy="2114072"/>
            </a:xfrm>
            <a:prstGeom prst="rect">
              <a:avLst/>
            </a:prstGeom>
          </p:spPr>
        </p:pic>
        <p:sp>
          <p:nvSpPr>
            <p:cNvPr id="78" name="Rectangle 14">
              <a:extLst>
                <a:ext uri="{FF2B5EF4-FFF2-40B4-BE49-F238E27FC236}">
                  <a16:creationId xmlns:a16="http://schemas.microsoft.com/office/drawing/2014/main" id="{27678897-73EA-4810-AAA6-752EFC571D15}"/>
                </a:ext>
              </a:extLst>
            </p:cNvPr>
            <p:cNvSpPr/>
            <p:nvPr/>
          </p:nvSpPr>
          <p:spPr>
            <a:xfrm>
              <a:off x="3812913" y="5836464"/>
              <a:ext cx="2148537" cy="307777"/>
            </a:xfrm>
            <a:prstGeom prst="rect">
              <a:avLst/>
            </a:prstGeom>
          </p:spPr>
          <p:txBody>
            <a:bodyPr wrap="none">
              <a:spAutoFit/>
              <a:scene3d>
                <a:camera prst="orthographicFront"/>
                <a:lightRig rig="threePt" dir="t"/>
              </a:scene3d>
              <a:sp3d>
                <a:bevelT w="0" h="6350"/>
              </a:sp3d>
            </a:bodyPr>
            <a:lstStyle/>
            <a:p>
              <a:pPr algn="ctr"/>
              <a:r>
                <a:rPr lang="en-US" altLang="ko-KR" sz="1400" dirty="0" err="1">
                  <a:latin typeface="SamsungOne-400" panose="020B0503030303020204" pitchFamily="34" charset="0"/>
                  <a:ea typeface="SamsungOne-400" panose="020B0503030303020204" pitchFamily="34" charset="0"/>
                  <a:cs typeface="Times New Roman" panose="02020603050405020304" pitchFamily="18" charset="0"/>
                </a:rPr>
                <a:t>Vị</a:t>
              </a:r>
              <a:r>
                <a:rPr lang="en-US" altLang="ko-KR" sz="14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400" dirty="0" err="1">
                  <a:latin typeface="SamsungOne-400" panose="020B0503030303020204" pitchFamily="34" charset="0"/>
                  <a:ea typeface="SamsungOne-400" panose="020B0503030303020204" pitchFamily="34" charset="0"/>
                  <a:cs typeface="Times New Roman" panose="02020603050405020304" pitchFamily="18" charset="0"/>
                </a:rPr>
                <a:t>trí</a:t>
              </a:r>
              <a:r>
                <a:rPr lang="en-US" altLang="ko-KR" sz="14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400" dirty="0" err="1">
                  <a:latin typeface="SamsungOne-400" panose="020B0503030303020204" pitchFamily="34" charset="0"/>
                  <a:ea typeface="SamsungOne-400" panose="020B0503030303020204" pitchFamily="34" charset="0"/>
                  <a:cs typeface="Times New Roman" panose="02020603050405020304" pitchFamily="18" charset="0"/>
                </a:rPr>
                <a:t>của</a:t>
              </a:r>
              <a:r>
                <a:rPr lang="en-US" altLang="ko-KR" sz="14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400" dirty="0" err="1">
                  <a:latin typeface="SamsungOne-400" panose="020B0503030303020204" pitchFamily="34" charset="0"/>
                  <a:ea typeface="SamsungOne-400" panose="020B0503030303020204" pitchFamily="34" charset="0"/>
                  <a:cs typeface="Times New Roman" panose="02020603050405020304" pitchFamily="18" charset="0"/>
                </a:rPr>
                <a:t>thống</a:t>
              </a:r>
              <a:r>
                <a:rPr lang="en-US" altLang="ko-KR" sz="14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400" dirty="0" err="1">
                  <a:latin typeface="SamsungOne-400" panose="020B0503030303020204" pitchFamily="34" charset="0"/>
                  <a:ea typeface="SamsungOne-400" panose="020B0503030303020204" pitchFamily="34" charset="0"/>
                  <a:cs typeface="Times New Roman" panose="02020603050405020304" pitchFamily="18" charset="0"/>
                </a:rPr>
                <a:t>kê</a:t>
              </a:r>
              <a:r>
                <a:rPr lang="en-US" altLang="ko-KR" sz="14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400" dirty="0" err="1">
                  <a:latin typeface="SamsungOne-400" panose="020B0503030303020204" pitchFamily="34" charset="0"/>
                  <a:ea typeface="SamsungOne-400" panose="020B0503030303020204" pitchFamily="34" charset="0"/>
                  <a:cs typeface="Times New Roman" panose="02020603050405020304" pitchFamily="18" charset="0"/>
                </a:rPr>
                <a:t>kiểm</a:t>
              </a:r>
              <a:r>
                <a:rPr lang="en-US" altLang="ko-KR" sz="14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400" dirty="0" err="1">
                  <a:latin typeface="SamsungOne-400" panose="020B0503030303020204" pitchFamily="34" charset="0"/>
                  <a:ea typeface="SamsungOne-400" panose="020B0503030303020204" pitchFamily="34" charset="0"/>
                  <a:cs typeface="Times New Roman" panose="02020603050405020304" pitchFamily="18" charset="0"/>
                </a:rPr>
                <a:t>tra</a:t>
              </a:r>
              <a:endParaRPr lang="en-US" altLang="ko-KR" sz="1400" dirty="0">
                <a:latin typeface="SamsungOne-400" panose="020B0503030303020204" pitchFamily="34" charset="0"/>
                <a:ea typeface="SamsungOne-400" panose="020B0503030303020204" pitchFamily="34" charset="0"/>
                <a:cs typeface="Times New Roman" panose="02020603050405020304" pitchFamily="18" charset="0"/>
              </a:endParaRPr>
            </a:p>
          </p:txBody>
        </p:sp>
        <p:cxnSp>
          <p:nvCxnSpPr>
            <p:cNvPr id="79" name="직선 연결선 78">
              <a:extLst>
                <a:ext uri="{FF2B5EF4-FFF2-40B4-BE49-F238E27FC236}">
                  <a16:creationId xmlns:a16="http://schemas.microsoft.com/office/drawing/2014/main" id="{B8E94AE2-2911-464F-AD9B-D1A78638B005}"/>
                </a:ext>
              </a:extLst>
            </p:cNvPr>
            <p:cNvCxnSpPr>
              <a:cxnSpLocks/>
            </p:cNvCxnSpPr>
            <p:nvPr/>
          </p:nvCxnSpPr>
          <p:spPr>
            <a:xfrm>
              <a:off x="5980745" y="4546600"/>
              <a:ext cx="0" cy="12642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747C34D0-91AF-484B-8921-177BBFBC747A}"/>
                </a:ext>
              </a:extLst>
            </p:cNvPr>
            <p:cNvCxnSpPr/>
            <p:nvPr/>
          </p:nvCxnSpPr>
          <p:spPr>
            <a:xfrm>
              <a:off x="2627030" y="5745997"/>
              <a:ext cx="4648764" cy="0"/>
            </a:xfrm>
            <a:prstGeom prst="straightConnector1">
              <a:avLst/>
            </a:prstGeom>
            <a:ln w="19050">
              <a:solidFill>
                <a:schemeClr val="tx1">
                  <a:lumMod val="85000"/>
                  <a:lumOff val="1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01591613-E531-4A5B-9765-5FA31C0D8666}"/>
                </a:ext>
              </a:extLst>
            </p:cNvPr>
            <p:cNvCxnSpPr>
              <a:cxnSpLocks/>
            </p:cNvCxnSpPr>
            <p:nvPr/>
          </p:nvCxnSpPr>
          <p:spPr>
            <a:xfrm flipV="1">
              <a:off x="4884975" y="3318817"/>
              <a:ext cx="0" cy="2423392"/>
            </a:xfrm>
            <a:prstGeom prst="straightConnector1">
              <a:avLst/>
            </a:prstGeom>
            <a:ln w="19050">
              <a:solidFill>
                <a:schemeClr val="tx1">
                  <a:alpha val="2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CFA25EE-2A7C-44FE-92A7-C46B07371C04}"/>
                    </a:ext>
                  </a:extLst>
                </p:cNvPr>
                <p:cNvSpPr txBox="1"/>
                <p:nvPr/>
              </p:nvSpPr>
              <p:spPr>
                <a:xfrm>
                  <a:off x="6046409" y="4953053"/>
                  <a:ext cx="1152128" cy="465256"/>
                </a:xfrm>
                <a:prstGeom prst="rect">
                  <a:avLst/>
                </a:prstGeom>
                <a:noFill/>
              </p:spPr>
              <p:txBody>
                <a:bodyPr wrap="square" rtlCol="0">
                  <a:spAutoFit/>
                  <a:scene3d>
                    <a:camera prst="orthographicFront"/>
                    <a:lightRig rig="threePt" dir="t"/>
                  </a:scene3d>
                  <a:sp3d>
                    <a:bevelT w="0" h="6350"/>
                  </a:sp3d>
                </a:bodyPr>
                <a:lstStyle/>
                <a:p>
                  <a:pPr algn="ctr">
                    <a:lnSpc>
                      <a:spcPct val="150000"/>
                    </a:lnSpc>
                  </a:pPr>
                  <a:r>
                    <a:rPr lang="vi-VN" altLang="ko-KR" dirty="0">
                      <a:latin typeface="SamsungOne-400" panose="020B0503030303020204" pitchFamily="34" charset="0"/>
                      <a:ea typeface="SamsungOne-400" panose="020B0503030303020204" pitchFamily="34" charset="0"/>
                      <a:cs typeface="Times New Roman" panose="02020603050405020304" pitchFamily="18" charset="0"/>
                    </a:rPr>
                    <a:t>Bác bỏ</a:t>
                  </a:r>
                  <a:r>
                    <a:rPr lang="en-US" altLang="ko-KR" dirty="0">
                      <a:latin typeface="SamsungOne-400" panose="020B0503030303020204" pitchFamily="34" charset="0"/>
                      <a:ea typeface="SamsungOne-400" panose="020B0503030303020204" pitchFamily="34" charset="0"/>
                      <a:cs typeface="Times New Roman" panose="02020603050405020304" pitchFamily="18" charset="0"/>
                    </a:rPr>
                    <a:t> </a:t>
                  </a:r>
                  <a14:m>
                    <m:oMath xmlns:m="http://schemas.openxmlformats.org/officeDocument/2006/math">
                      <m:sSub>
                        <m:sSubPr>
                          <m:ctrlPr>
                            <a:rPr lang="en-US" altLang="ko-KR" i="1">
                              <a:latin typeface="Cambria Math" panose="02040503050406030204" pitchFamily="18" charset="0"/>
                              <a:cs typeface="Times New Roman" panose="02020603050405020304" pitchFamily="18" charset="0"/>
                            </a:rPr>
                          </m:ctrlPr>
                        </m:sSubPr>
                        <m:e>
                          <m:r>
                            <a:rPr lang="en-US" altLang="ko-KR" i="1">
                              <a:latin typeface="Cambria Math" panose="02040503050406030204" pitchFamily="18" charset="0"/>
                              <a:cs typeface="Times New Roman" panose="02020603050405020304" pitchFamily="18" charset="0"/>
                            </a:rPr>
                            <m:t>𝐻</m:t>
                          </m:r>
                        </m:e>
                        <m:sub>
                          <m:r>
                            <a:rPr lang="en-US" altLang="ko-KR" i="1">
                              <a:latin typeface="Cambria Math" panose="02040503050406030204" pitchFamily="18" charset="0"/>
                              <a:cs typeface="Times New Roman" panose="02020603050405020304" pitchFamily="18" charset="0"/>
                            </a:rPr>
                            <m:t>0</m:t>
                          </m:r>
                        </m:sub>
                      </m:sSub>
                    </m:oMath>
                  </a14:m>
                  <a:endParaRPr lang="en-US" altLang="ko-KR" dirty="0">
                    <a:latin typeface="SamsungOne-400" panose="020B0503030303020204" pitchFamily="34" charset="0"/>
                    <a:ea typeface="SamsungOne-400" panose="020B0503030303020204" pitchFamily="34" charset="0"/>
                    <a:cs typeface="Times New Roman" panose="02020603050405020304" pitchFamily="18" charset="0"/>
                  </a:endParaRPr>
                </a:p>
              </p:txBody>
            </p:sp>
          </mc:Choice>
          <mc:Fallback xmlns="">
            <p:sp>
              <p:nvSpPr>
                <p:cNvPr id="82" name="TextBox 81">
                  <a:extLst>
                    <a:ext uri="{FF2B5EF4-FFF2-40B4-BE49-F238E27FC236}">
                      <a16:creationId xmlns:a16="http://schemas.microsoft.com/office/drawing/2014/main" id="{4CFA25EE-2A7C-44FE-92A7-C46B07371C04}"/>
                    </a:ext>
                  </a:extLst>
                </p:cNvPr>
                <p:cNvSpPr txBox="1">
                  <a:spLocks noRot="1" noChangeAspect="1" noMove="1" noResize="1" noEditPoints="1" noAdjustHandles="1" noChangeArrowheads="1" noChangeShapeType="1" noTextEdit="1"/>
                </p:cNvSpPr>
                <p:nvPr/>
              </p:nvSpPr>
              <p:spPr>
                <a:xfrm>
                  <a:off x="6046409" y="4953053"/>
                  <a:ext cx="1152128" cy="46525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5446EF23-B412-404E-98F6-5957F21980B8}"/>
                    </a:ext>
                  </a:extLst>
                </p:cNvPr>
                <p:cNvSpPr txBox="1"/>
                <p:nvPr/>
              </p:nvSpPr>
              <p:spPr>
                <a:xfrm>
                  <a:off x="5908805" y="5434315"/>
                  <a:ext cx="373832" cy="369332"/>
                </a:xfrm>
                <a:prstGeom prst="rect">
                  <a:avLst/>
                </a:prstGeom>
                <a:noFill/>
              </p:spPr>
              <p:txBody>
                <a:bodyPr wrap="square" rtlCol="0">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𝛼</m:t>
                        </m:r>
                      </m:oMath>
                    </m:oMathPara>
                  </a14:m>
                  <a:endParaRPr lang="en-US" dirty="0">
                    <a:latin typeface="SamsungOne-400" panose="020B0503030303020204" pitchFamily="34" charset="0"/>
                    <a:ea typeface="SamsungOne-400" panose="020B0503030303020204" pitchFamily="34" charset="0"/>
                  </a:endParaRPr>
                </a:p>
              </p:txBody>
            </p:sp>
          </mc:Choice>
          <mc:Fallback xmlns="">
            <p:sp>
              <p:nvSpPr>
                <p:cNvPr id="47" name="TextBox 46">
                  <a:extLst>
                    <a:ext uri="{FF2B5EF4-FFF2-40B4-BE49-F238E27FC236}">
                      <a16:creationId xmlns:a16="http://schemas.microsoft.com/office/drawing/2014/main" id="{27F81876-14E0-4E8C-B42F-8D30C580EE7D}"/>
                    </a:ext>
                  </a:extLst>
                </p:cNvPr>
                <p:cNvSpPr txBox="1">
                  <a:spLocks noRot="1" noChangeAspect="1" noMove="1" noResize="1" noEditPoints="1" noAdjustHandles="1" noChangeArrowheads="1" noChangeShapeType="1" noTextEdit="1"/>
                </p:cNvSpPr>
                <p:nvPr/>
              </p:nvSpPr>
              <p:spPr>
                <a:xfrm>
                  <a:off x="5908805" y="5434315"/>
                  <a:ext cx="373832" cy="369332"/>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6B69A9C3-48E4-4E1B-A051-559B66A95D09}"/>
                    </a:ext>
                  </a:extLst>
                </p:cNvPr>
                <p:cNvSpPr txBox="1"/>
                <p:nvPr/>
              </p:nvSpPr>
              <p:spPr>
                <a:xfrm>
                  <a:off x="4011224" y="4970149"/>
                  <a:ext cx="1667630" cy="464166"/>
                </a:xfrm>
                <a:prstGeom prst="rect">
                  <a:avLst/>
                </a:prstGeom>
                <a:noFill/>
              </p:spPr>
              <p:txBody>
                <a:bodyPr wrap="square" rtlCol="0">
                  <a:spAutoFit/>
                  <a:scene3d>
                    <a:camera prst="orthographicFront"/>
                    <a:lightRig rig="threePt" dir="t"/>
                  </a:scene3d>
                  <a:sp3d>
                    <a:bevelT w="0" h="6350"/>
                  </a:sp3d>
                </a:bodyPr>
                <a:lstStyle/>
                <a:p>
                  <a:pPr algn="ctr">
                    <a:lnSpc>
                      <a:spcPct val="150000"/>
                    </a:lnSpc>
                  </a:pPr>
                  <a:r>
                    <a:rPr lang="vi-VN" altLang="ko-KR">
                      <a:latin typeface="SamsungOne-400" panose="020B0503030303020204" pitchFamily="34" charset="0"/>
                      <a:ea typeface="SamsungOne-400" panose="020B0503030303020204" pitchFamily="34" charset="0"/>
                      <a:cs typeface="Times New Roman" panose="02020603050405020304" pitchFamily="18" charset="0"/>
                    </a:rPr>
                    <a:t>Giữ nguyên</a:t>
                  </a:r>
                  <a:r>
                    <a:rPr lang="en-US" altLang="ko-KR" dirty="0">
                      <a:latin typeface="SamsungOne-400" panose="020B0503030303020204" pitchFamily="34" charset="0"/>
                      <a:ea typeface="SamsungOne-400" panose="020B0503030303020204" pitchFamily="34" charset="0"/>
                      <a:cs typeface="Times New Roman" panose="02020603050405020304" pitchFamily="18" charset="0"/>
                    </a:rPr>
                    <a:t> </a:t>
                  </a:r>
                  <a14:m>
                    <m:oMath xmlns:m="http://schemas.openxmlformats.org/officeDocument/2006/math">
                      <m:sSub>
                        <m:sSubPr>
                          <m:ctrlPr>
                            <a:rPr lang="en-US" altLang="ko-KR" i="1">
                              <a:latin typeface="Cambria Math" panose="02040503050406030204" pitchFamily="18" charset="0"/>
                              <a:cs typeface="Times New Roman" panose="02020603050405020304" pitchFamily="18" charset="0"/>
                            </a:rPr>
                          </m:ctrlPr>
                        </m:sSubPr>
                        <m:e>
                          <m:r>
                            <a:rPr lang="en-US" altLang="ko-KR" i="1">
                              <a:latin typeface="Cambria Math" panose="02040503050406030204" pitchFamily="18" charset="0"/>
                              <a:cs typeface="Times New Roman" panose="02020603050405020304" pitchFamily="18" charset="0"/>
                            </a:rPr>
                            <m:t>𝐻</m:t>
                          </m:r>
                        </m:e>
                        <m:sub>
                          <m:r>
                            <a:rPr lang="en-US" altLang="ko-KR" i="1">
                              <a:latin typeface="Cambria Math" panose="02040503050406030204" pitchFamily="18" charset="0"/>
                              <a:cs typeface="Times New Roman" panose="02020603050405020304" pitchFamily="18" charset="0"/>
                            </a:rPr>
                            <m:t>0</m:t>
                          </m:r>
                        </m:sub>
                      </m:sSub>
                    </m:oMath>
                  </a14:m>
                  <a:endParaRPr lang="en-US" altLang="ko-KR" dirty="0">
                    <a:latin typeface="SamsungOne-400" panose="020B0503030303020204" pitchFamily="34" charset="0"/>
                    <a:ea typeface="SamsungOne-400" panose="020B0503030303020204" pitchFamily="34" charset="0"/>
                    <a:cs typeface="Times New Roman" panose="02020603050405020304" pitchFamily="18" charset="0"/>
                  </a:endParaRPr>
                </a:p>
              </p:txBody>
            </p:sp>
          </mc:Choice>
          <mc:Fallback xmlns="">
            <p:sp>
              <p:nvSpPr>
                <p:cNvPr id="84" name="TextBox 83">
                  <a:extLst>
                    <a:ext uri="{FF2B5EF4-FFF2-40B4-BE49-F238E27FC236}">
                      <a16:creationId xmlns:a16="http://schemas.microsoft.com/office/drawing/2014/main" id="{6B69A9C3-48E4-4E1B-A051-559B66A95D09}"/>
                    </a:ext>
                  </a:extLst>
                </p:cNvPr>
                <p:cNvSpPr txBox="1">
                  <a:spLocks noRot="1" noChangeAspect="1" noMove="1" noResize="1" noEditPoints="1" noAdjustHandles="1" noChangeArrowheads="1" noChangeShapeType="1" noTextEdit="1"/>
                </p:cNvSpPr>
                <p:nvPr/>
              </p:nvSpPr>
              <p:spPr>
                <a:xfrm>
                  <a:off x="4011224" y="4970149"/>
                  <a:ext cx="1667630" cy="464166"/>
                </a:xfrm>
                <a:prstGeom prst="rect">
                  <a:avLst/>
                </a:prstGeom>
                <a:blipFill>
                  <a:blip r:embed="rId7"/>
                  <a:stretch>
                    <a:fillRect/>
                  </a:stretch>
                </a:blipFill>
              </p:spPr>
              <p:txBody>
                <a:bodyPr/>
                <a:lstStyle/>
                <a:p>
                  <a:r>
                    <a:rPr lang="en-US">
                      <a:noFill/>
                    </a:rPr>
                    <a:t> </a:t>
                  </a:r>
                </a:p>
              </p:txBody>
            </p:sp>
          </mc:Fallback>
        </mc:AlternateContent>
      </p:grpSp>
      <p:sp>
        <p:nvSpPr>
          <p:cNvPr id="20" name="직사각형 19">
            <a:extLst>
              <a:ext uri="{FF2B5EF4-FFF2-40B4-BE49-F238E27FC236}">
                <a16:creationId xmlns:a16="http://schemas.microsoft.com/office/drawing/2014/main" id="{B24D6F02-707C-4CF2-87DD-3C13C59BA13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8"/>
              </a:buBlip>
              <a:defRPr/>
            </a:pPr>
            <a:r>
              <a:rPr lang="en-US" altLang="ko-KR" sz="1400" dirty="0" err="1">
                <a:solidFill>
                  <a:schemeClr val="tx1"/>
                </a:solidFill>
                <a:latin typeface="SamsungOne-400" panose="020B0503030303020204" pitchFamily="34" charset="0"/>
                <a:ea typeface="SamsungOne-400" panose="020B0503030303020204" pitchFamily="34" charset="0"/>
              </a:rPr>
              <a:t>Kiểm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định</a:t>
            </a:r>
            <a:r>
              <a:rPr lang="en-US" altLang="ko-KR" sz="1400" dirty="0">
                <a:solidFill>
                  <a:schemeClr val="tx1"/>
                </a:solidFill>
                <a:latin typeface="SamsungOne-400" panose="020B0503030303020204" pitchFamily="34" charset="0"/>
                <a:ea typeface="SamsungOne-400" panose="020B0503030303020204" pitchFamily="34" charset="0"/>
              </a:rPr>
              <a:t> t </a:t>
            </a:r>
            <a:r>
              <a:rPr lang="en-US" altLang="ko-KR" sz="1400" dirty="0" err="1">
                <a:solidFill>
                  <a:schemeClr val="tx1"/>
                </a:solidFill>
                <a:latin typeface="SamsungOne-400" panose="020B0503030303020204" pitchFamily="34" charset="0"/>
                <a:ea typeface="SamsungOne-400" panose="020B0503030303020204" pitchFamily="34" charset="0"/>
              </a:rPr>
              <a:t>cho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mẫu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duy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nhất</a:t>
            </a:r>
            <a:r>
              <a:rPr lang="en-US" altLang="ko-KR" sz="1400" dirty="0">
                <a:solidFill>
                  <a:schemeClr val="tx1"/>
                </a:solidFill>
                <a:latin typeface="SamsungOne-400" panose="020B0503030303020204" pitchFamily="34" charset="0"/>
                <a:ea typeface="SamsungOne-400" panose="020B0503030303020204" pitchFamily="34" charset="0"/>
              </a:rPr>
              <a:t>:</a:t>
            </a:r>
          </a:p>
        </p:txBody>
      </p:sp>
      <mc:AlternateContent xmlns:mc="http://schemas.openxmlformats.org/markup-compatibility/2006" xmlns:a14="http://schemas.microsoft.com/office/drawing/2010/main">
        <mc:Choice Requires="a14">
          <p:sp>
            <p:nvSpPr>
              <p:cNvPr id="18" name="Rectangle 12">
                <a:extLst>
                  <a:ext uri="{FF2B5EF4-FFF2-40B4-BE49-F238E27FC236}">
                    <a16:creationId xmlns:a16="http://schemas.microsoft.com/office/drawing/2014/main" id="{B28B1D34-C6DE-417B-BEF5-A9968309CDAF}"/>
                  </a:ext>
                </a:extLst>
              </p:cNvPr>
              <p:cNvSpPr/>
              <p:nvPr/>
            </p:nvSpPr>
            <p:spPr>
              <a:xfrm>
                <a:off x="847725" y="2063272"/>
                <a:ext cx="2460189" cy="7078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lnSpc>
                    <a:spcPct val="150000"/>
                  </a:lnSpc>
                </a:pPr>
                <a14:m>
                  <m:oMathPara xmlns:m="http://schemas.openxmlformats.org/officeDocument/2006/math">
                    <m:oMathParaPr>
                      <m:jc m:val="left"/>
                    </m:oMathParaPr>
                    <m:oMath xmlns:m="http://schemas.openxmlformats.org/officeDocument/2006/math">
                      <m:sSub>
                        <m:sSubPr>
                          <m:ctrlPr>
                            <a:rPr lang="en-US" altLang="ko-KR" sz="1600" i="1">
                              <a:solidFill>
                                <a:schemeClr val="tx1"/>
                              </a:solidFill>
                              <a:latin typeface="Cambria Math" panose="02040503050406030204" pitchFamily="18" charset="0"/>
                              <a:cs typeface="Times New Roman" panose="02020603050405020304" pitchFamily="18" charset="0"/>
                            </a:rPr>
                          </m:ctrlPr>
                        </m:sSubPr>
                        <m:e>
                          <m:r>
                            <a:rPr lang="en-US" altLang="ko-KR" sz="1600" i="1">
                              <a:solidFill>
                                <a:schemeClr val="tx1"/>
                              </a:solidFill>
                              <a:latin typeface="Cambria Math" panose="02040503050406030204" pitchFamily="18" charset="0"/>
                              <a:cs typeface="Times New Roman" panose="02020603050405020304" pitchFamily="18" charset="0"/>
                            </a:rPr>
                            <m:t>𝐻</m:t>
                          </m:r>
                        </m:e>
                        <m:sub>
                          <m:r>
                            <a:rPr lang="en-US" altLang="ko-KR" sz="1600" i="1">
                              <a:solidFill>
                                <a:schemeClr val="tx1"/>
                              </a:solidFill>
                              <a:latin typeface="Cambria Math" panose="02040503050406030204" pitchFamily="18" charset="0"/>
                              <a:cs typeface="Times New Roman" panose="02020603050405020304" pitchFamily="18" charset="0"/>
                            </a:rPr>
                            <m:t>0</m:t>
                          </m:r>
                        </m:sub>
                      </m:sSub>
                      <m:r>
                        <m:rPr>
                          <m:nor/>
                        </m:rPr>
                        <a:rPr lang="en-US" altLang="ko-KR" sz="16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rPr>
                        <m:t>  :  </m:t>
                      </m:r>
                      <m:r>
                        <a:rPr lang="ko-KR" altLang="en-US" sz="1600" i="1">
                          <a:solidFill>
                            <a:schemeClr val="tx1"/>
                          </a:solidFill>
                          <a:latin typeface="Cambria Math" panose="02040503050406030204" pitchFamily="18" charset="0"/>
                          <a:cs typeface="Times New Roman" panose="02020603050405020304" pitchFamily="18" charset="0"/>
                        </a:rPr>
                        <m:t>𝜇</m:t>
                      </m:r>
                      <m:r>
                        <a:rPr lang="en-US" altLang="ko-KR" sz="1600" i="1">
                          <a:solidFill>
                            <a:srgbClr val="FF0000"/>
                          </a:solidFill>
                          <a:latin typeface="Cambria Math" panose="02040503050406030204" pitchFamily="18" charset="0"/>
                          <a:cs typeface="Times New Roman" panose="02020603050405020304" pitchFamily="18" charset="0"/>
                        </a:rPr>
                        <m:t>≤</m:t>
                      </m:r>
                      <m:sSub>
                        <m:sSubPr>
                          <m:ctrlPr>
                            <a:rPr lang="en-US" altLang="ko-KR" sz="1600" i="1">
                              <a:solidFill>
                                <a:schemeClr val="tx1"/>
                              </a:solidFill>
                              <a:latin typeface="Cambria Math" panose="02040503050406030204" pitchFamily="18" charset="0"/>
                              <a:cs typeface="Times New Roman" panose="02020603050405020304" pitchFamily="18" charset="0"/>
                            </a:rPr>
                          </m:ctrlPr>
                        </m:sSubPr>
                        <m:e>
                          <m:r>
                            <a:rPr lang="ko-KR" altLang="en-US" sz="1600" i="1">
                              <a:solidFill>
                                <a:schemeClr val="tx1"/>
                              </a:solidFill>
                              <a:latin typeface="Cambria Math" panose="02040503050406030204" pitchFamily="18" charset="0"/>
                              <a:cs typeface="Times New Roman" panose="02020603050405020304" pitchFamily="18" charset="0"/>
                            </a:rPr>
                            <m:t>𝜇</m:t>
                          </m:r>
                        </m:e>
                        <m:sub>
                          <m:r>
                            <a:rPr lang="en-US" altLang="ko-KR" sz="1600" i="1">
                              <a:solidFill>
                                <a:schemeClr val="tx1"/>
                              </a:solidFill>
                              <a:latin typeface="Cambria Math" panose="02040503050406030204" pitchFamily="18" charset="0"/>
                              <a:cs typeface="Times New Roman" panose="02020603050405020304" pitchFamily="18" charset="0"/>
                            </a:rPr>
                            <m:t>0</m:t>
                          </m:r>
                        </m:sub>
                      </m:sSub>
                    </m:oMath>
                  </m:oMathPara>
                </a14:m>
                <a:endParaRPr lang="en-US" altLang="ko-KR" sz="16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sSub>
                        <m:sSubPr>
                          <m:ctrlPr>
                            <a:rPr lang="en-US" altLang="ko-KR" sz="1600" i="1">
                              <a:solidFill>
                                <a:schemeClr val="tx1"/>
                              </a:solidFill>
                              <a:latin typeface="Cambria Math" panose="02040503050406030204" pitchFamily="18" charset="0"/>
                              <a:cs typeface="Times New Roman" panose="02020603050405020304" pitchFamily="18" charset="0"/>
                            </a:rPr>
                          </m:ctrlPr>
                        </m:sSubPr>
                        <m:e>
                          <m:r>
                            <a:rPr lang="en-US" altLang="ko-KR" sz="1600" i="1">
                              <a:solidFill>
                                <a:schemeClr val="tx1"/>
                              </a:solidFill>
                              <a:latin typeface="Cambria Math" panose="02040503050406030204" pitchFamily="18" charset="0"/>
                              <a:cs typeface="Times New Roman" panose="02020603050405020304" pitchFamily="18" charset="0"/>
                            </a:rPr>
                            <m:t>𝐻</m:t>
                          </m:r>
                        </m:e>
                        <m:sub>
                          <m:r>
                            <a:rPr lang="en-US" altLang="ko-KR" sz="1600" i="1">
                              <a:solidFill>
                                <a:schemeClr val="tx1"/>
                              </a:solidFill>
                              <a:latin typeface="Cambria Math" panose="02040503050406030204" pitchFamily="18" charset="0"/>
                              <a:cs typeface="Times New Roman" panose="02020603050405020304" pitchFamily="18" charset="0"/>
                            </a:rPr>
                            <m:t>1</m:t>
                          </m:r>
                        </m:sub>
                      </m:sSub>
                      <m:r>
                        <m:rPr>
                          <m:nor/>
                        </m:rPr>
                        <a:rPr lang="en-US" altLang="ko-KR" sz="16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rPr>
                        <m:t>  :  </m:t>
                      </m:r>
                      <m:r>
                        <a:rPr lang="ko-KR" altLang="en-US" sz="1600" i="1">
                          <a:solidFill>
                            <a:schemeClr val="tx1"/>
                          </a:solidFill>
                          <a:latin typeface="Cambria Math" panose="02040503050406030204" pitchFamily="18" charset="0"/>
                          <a:cs typeface="Times New Roman" panose="02020603050405020304" pitchFamily="18" charset="0"/>
                        </a:rPr>
                        <m:t>𝜇</m:t>
                      </m:r>
                      <m:r>
                        <a:rPr lang="en-US" altLang="ko-KR" sz="1600" i="1">
                          <a:solidFill>
                            <a:srgbClr val="FF0000"/>
                          </a:solidFill>
                          <a:latin typeface="Cambria Math" panose="02040503050406030204" pitchFamily="18" charset="0"/>
                          <a:cs typeface="Times New Roman" panose="02020603050405020304" pitchFamily="18" charset="0"/>
                        </a:rPr>
                        <m:t>&gt;</m:t>
                      </m:r>
                      <m:sSub>
                        <m:sSubPr>
                          <m:ctrlPr>
                            <a:rPr lang="en-US" altLang="ko-KR" sz="1600" i="1">
                              <a:solidFill>
                                <a:schemeClr val="tx1"/>
                              </a:solidFill>
                              <a:latin typeface="Cambria Math" panose="02040503050406030204" pitchFamily="18" charset="0"/>
                              <a:cs typeface="Times New Roman" panose="02020603050405020304" pitchFamily="18" charset="0"/>
                            </a:rPr>
                          </m:ctrlPr>
                        </m:sSubPr>
                        <m:e>
                          <m:r>
                            <a:rPr lang="ko-KR" altLang="en-US" sz="1600" i="1">
                              <a:solidFill>
                                <a:schemeClr val="tx1"/>
                              </a:solidFill>
                              <a:latin typeface="Cambria Math" panose="02040503050406030204" pitchFamily="18" charset="0"/>
                              <a:cs typeface="Times New Roman" panose="02020603050405020304" pitchFamily="18" charset="0"/>
                            </a:rPr>
                            <m:t>𝜇</m:t>
                          </m:r>
                        </m:e>
                        <m:sub>
                          <m:r>
                            <a:rPr lang="en-US" altLang="ko-KR" sz="1600" i="1">
                              <a:solidFill>
                                <a:schemeClr val="tx1"/>
                              </a:solidFill>
                              <a:latin typeface="Cambria Math" panose="02040503050406030204" pitchFamily="18" charset="0"/>
                              <a:cs typeface="Times New Roman" panose="02020603050405020304" pitchFamily="18" charset="0"/>
                            </a:rPr>
                            <m:t>0</m:t>
                          </m:r>
                        </m:sub>
                      </m:sSub>
                      <m:r>
                        <m:rPr>
                          <m:nor/>
                        </m:rPr>
                        <a:rPr lang="en-US" altLang="ko-KR" sz="16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rPr>
                        <m:t>       “</m:t>
                      </m:r>
                      <m:r>
                        <m:rPr>
                          <m:nor/>
                        </m:rPr>
                        <a:rPr lang="en-US" altLang="ko-KR" sz="16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rPr>
                        <m:t>larger</m:t>
                      </m:r>
                      <m:r>
                        <m:rPr>
                          <m:nor/>
                        </m:rPr>
                        <a:rPr lang="en-US" altLang="ko-KR" sz="16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rPr>
                        <m:t>”</m:t>
                      </m:r>
                    </m:oMath>
                  </m:oMathPara>
                </a14:m>
                <a:endParaRPr lang="en-US" altLang="ko-KR" sz="16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endParaRPr>
              </a:p>
            </p:txBody>
          </p:sp>
        </mc:Choice>
        <mc:Fallback xmlns="">
          <p:sp>
            <p:nvSpPr>
              <p:cNvPr id="18" name="Rectangle 12">
                <a:extLst>
                  <a:ext uri="{FF2B5EF4-FFF2-40B4-BE49-F238E27FC236}">
                    <a16:creationId xmlns:a16="http://schemas.microsoft.com/office/drawing/2014/main" id="{B28B1D34-C6DE-417B-BEF5-A9968309CDAF}"/>
                  </a:ext>
                </a:extLst>
              </p:cNvPr>
              <p:cNvSpPr>
                <a:spLocks noRot="1" noChangeAspect="1" noMove="1" noResize="1" noEditPoints="1" noAdjustHandles="1" noChangeArrowheads="1" noChangeShapeType="1" noTextEdit="1"/>
              </p:cNvSpPr>
              <p:nvPr/>
            </p:nvSpPr>
            <p:spPr>
              <a:xfrm>
                <a:off x="847725" y="2063272"/>
                <a:ext cx="2460189" cy="707886"/>
              </a:xfrm>
              <a:prstGeom prst="rect">
                <a:avLst/>
              </a:prstGeom>
              <a:blipFill>
                <a:blip r:embed="rId9"/>
                <a:stretch>
                  <a:fillRect b="-5983"/>
                </a:stretch>
              </a:blipFill>
              <a:ln>
                <a:noFill/>
              </a:ln>
            </p:spPr>
            <p:txBody>
              <a:bodyPr/>
              <a:lstStyle/>
              <a:p>
                <a:r>
                  <a:rPr lang="ko-KR" altLang="en-US">
                    <a:noFill/>
                  </a:rPr>
                  <a:t> </a:t>
                </a:r>
              </a:p>
            </p:txBody>
          </p:sp>
        </mc:Fallback>
      </mc:AlternateContent>
      <p:sp>
        <p:nvSpPr>
          <p:cNvPr id="19" name="직사각형 18">
            <a:extLst>
              <a:ext uri="{FF2B5EF4-FFF2-40B4-BE49-F238E27FC236}">
                <a16:creationId xmlns:a16="http://schemas.microsoft.com/office/drawing/2014/main" id="{74DB902F-B9BF-40B7-B9B4-53F250DCC252}"/>
              </a:ext>
            </a:extLst>
          </p:cNvPr>
          <p:cNvSpPr/>
          <p:nvPr/>
        </p:nvSpPr>
        <p:spPr>
          <a:xfrm>
            <a:off x="695654" y="2868449"/>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Trị số p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𝑋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&gt;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thử nghiệm thống kê</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89025625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Thực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kiểm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định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giả</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thuyết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04</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73" name="직사각형 72">
            <a:extLst>
              <a:ext uri="{FF2B5EF4-FFF2-40B4-BE49-F238E27FC236}">
                <a16:creationId xmlns:a16="http://schemas.microsoft.com/office/drawing/2014/main" id="{D0D7AC7A-EB2C-49C9-95ED-4196E2C12849}"/>
              </a:ext>
            </a:extLst>
          </p:cNvPr>
          <p:cNvSpPr/>
          <p:nvPr/>
        </p:nvSpPr>
        <p:spPr>
          <a:xfrm>
            <a:off x="67507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Kiểm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định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ở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đuôi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trái</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74" name="직사각형 73">
            <a:extLst>
              <a:ext uri="{FF2B5EF4-FFF2-40B4-BE49-F238E27FC236}">
                <a16:creationId xmlns:a16="http://schemas.microsoft.com/office/drawing/2014/main" id="{DB92EC0F-E63E-4BD0-8C5E-154CDB65B373}"/>
              </a:ext>
            </a:extLst>
          </p:cNvPr>
          <p:cNvSpPr/>
          <p:nvPr/>
        </p:nvSpPr>
        <p:spPr>
          <a:xfrm>
            <a:off x="3725452" y="2708920"/>
            <a:ext cx="5616624" cy="32358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lt1"/>
              </a:solidFill>
            </a:endParaRPr>
          </a:p>
        </p:txBody>
      </p:sp>
      <p:grpSp>
        <p:nvGrpSpPr>
          <p:cNvPr id="20" name="그룹 19">
            <a:extLst>
              <a:ext uri="{FF2B5EF4-FFF2-40B4-BE49-F238E27FC236}">
                <a16:creationId xmlns:a16="http://schemas.microsoft.com/office/drawing/2014/main" id="{AAEB574F-09D7-4F69-88A4-2E710A03E6D6}"/>
              </a:ext>
            </a:extLst>
          </p:cNvPr>
          <p:cNvGrpSpPr/>
          <p:nvPr/>
        </p:nvGrpSpPr>
        <p:grpSpPr>
          <a:xfrm flipH="1">
            <a:off x="4159324" y="2995510"/>
            <a:ext cx="4648764" cy="2825424"/>
            <a:chOff x="2627030" y="3318817"/>
            <a:chExt cx="4648764" cy="2825424"/>
          </a:xfrm>
        </p:grpSpPr>
        <p:sp>
          <p:nvSpPr>
            <p:cNvPr id="21" name="자유형: 도형 15">
              <a:extLst>
                <a:ext uri="{FF2B5EF4-FFF2-40B4-BE49-F238E27FC236}">
                  <a16:creationId xmlns:a16="http://schemas.microsoft.com/office/drawing/2014/main" id="{D893F3FF-DC38-4331-B6EA-656FE9FDA154}"/>
                </a:ext>
              </a:extLst>
            </p:cNvPr>
            <p:cNvSpPr/>
            <p:nvPr/>
          </p:nvSpPr>
          <p:spPr>
            <a:xfrm flipH="1">
              <a:off x="5980745" y="5446077"/>
              <a:ext cx="657256" cy="307777"/>
            </a:xfrm>
            <a:custGeom>
              <a:avLst/>
              <a:gdLst>
                <a:gd name="connsiteX0" fmla="*/ 242887 w 247650"/>
                <a:gd name="connsiteY0" fmla="*/ 0 h 114300"/>
                <a:gd name="connsiteX1" fmla="*/ 0 w 247650"/>
                <a:gd name="connsiteY1" fmla="*/ 114300 h 114300"/>
                <a:gd name="connsiteX2" fmla="*/ 247650 w 247650"/>
                <a:gd name="connsiteY2" fmla="*/ 114300 h 114300"/>
                <a:gd name="connsiteX3" fmla="*/ 242887 w 247650"/>
                <a:gd name="connsiteY3" fmla="*/ 0 h 114300"/>
                <a:gd name="connsiteX0" fmla="*/ 242887 w 247650"/>
                <a:gd name="connsiteY0" fmla="*/ 0 h 114300"/>
                <a:gd name="connsiteX1" fmla="*/ 151585 w 247650"/>
                <a:gd name="connsiteY1" fmla="*/ 64497 h 114300"/>
                <a:gd name="connsiteX2" fmla="*/ 0 w 247650"/>
                <a:gd name="connsiteY2" fmla="*/ 114300 h 114300"/>
                <a:gd name="connsiteX3" fmla="*/ 247650 w 247650"/>
                <a:gd name="connsiteY3" fmla="*/ 114300 h 114300"/>
                <a:gd name="connsiteX4" fmla="*/ 242887 w 247650"/>
                <a:gd name="connsiteY4" fmla="*/ 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114300">
                  <a:moveTo>
                    <a:pt x="242887" y="0"/>
                  </a:moveTo>
                  <a:cubicBezTo>
                    <a:pt x="207668" y="15211"/>
                    <a:pt x="186804" y="49286"/>
                    <a:pt x="151585" y="64497"/>
                  </a:cubicBezTo>
                  <a:lnTo>
                    <a:pt x="0" y="114300"/>
                  </a:lnTo>
                  <a:lnTo>
                    <a:pt x="247650" y="114300"/>
                  </a:lnTo>
                  <a:lnTo>
                    <a:pt x="242887" y="0"/>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en-US"/>
            </a:p>
          </p:txBody>
        </p:sp>
        <p:pic>
          <p:nvPicPr>
            <p:cNvPr id="22" name="그림 21">
              <a:extLst>
                <a:ext uri="{FF2B5EF4-FFF2-40B4-BE49-F238E27FC236}">
                  <a16:creationId xmlns:a16="http://schemas.microsoft.com/office/drawing/2014/main" id="{B2BE84E3-3FBB-4870-8BAD-61D87EB217B7}"/>
                </a:ext>
              </a:extLst>
            </p:cNvPr>
            <p:cNvPicPr>
              <a:picLocks noChangeAspect="1"/>
            </p:cNvPicPr>
            <p:nvPr/>
          </p:nvPicPr>
          <p:blipFill rotWithShape="1">
            <a:blip r:embed="rId3"/>
            <a:srcRect l="23728" r="23728" b="6891"/>
            <a:stretch/>
          </p:blipFill>
          <p:spPr>
            <a:xfrm>
              <a:off x="2981825" y="3629635"/>
              <a:ext cx="3831795" cy="2114072"/>
            </a:xfrm>
            <a:prstGeom prst="rect">
              <a:avLst/>
            </a:prstGeom>
          </p:spPr>
        </p:pic>
        <p:sp>
          <p:nvSpPr>
            <p:cNvPr id="26" name="Rectangle 14">
              <a:extLst>
                <a:ext uri="{FF2B5EF4-FFF2-40B4-BE49-F238E27FC236}">
                  <a16:creationId xmlns:a16="http://schemas.microsoft.com/office/drawing/2014/main" id="{87B58B23-B364-4E84-ABA2-6F65DB08CB5D}"/>
                </a:ext>
              </a:extLst>
            </p:cNvPr>
            <p:cNvSpPr/>
            <p:nvPr/>
          </p:nvSpPr>
          <p:spPr>
            <a:xfrm>
              <a:off x="3708013" y="5836464"/>
              <a:ext cx="2358338" cy="307777"/>
            </a:xfrm>
            <a:prstGeom prst="rect">
              <a:avLst/>
            </a:prstGeom>
          </p:spPr>
          <p:txBody>
            <a:bodyPr wrap="none">
              <a:spAutoFit/>
              <a:scene3d>
                <a:camera prst="orthographicFront"/>
                <a:lightRig rig="threePt" dir="t"/>
              </a:scene3d>
              <a:sp3d>
                <a:bevelT w="0" h="6350"/>
              </a:sp3d>
            </a:bodyPr>
            <a:lstStyle/>
            <a:p>
              <a:pPr algn="ctr"/>
              <a:r>
                <a:rPr lang="en-US" altLang="ko-KR" sz="1400" dirty="0" err="1">
                  <a:latin typeface="SamsungOne-400" panose="020B0503030303020204" pitchFamily="34" charset="0"/>
                  <a:ea typeface="SamsungOne-400" panose="020B0503030303020204" pitchFamily="34" charset="0"/>
                  <a:cs typeface="Times New Roman" panose="02020603050405020304" pitchFamily="18" charset="0"/>
                </a:rPr>
                <a:t>Vị</a:t>
              </a:r>
              <a:r>
                <a:rPr lang="en-US" altLang="ko-KR" sz="14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400" dirty="0" err="1">
                  <a:latin typeface="SamsungOne-400" panose="020B0503030303020204" pitchFamily="34" charset="0"/>
                  <a:ea typeface="SamsungOne-400" panose="020B0503030303020204" pitchFamily="34" charset="0"/>
                  <a:cs typeface="Times New Roman" panose="02020603050405020304" pitchFamily="18" charset="0"/>
                </a:rPr>
                <a:t>trí</a:t>
              </a:r>
              <a:r>
                <a:rPr lang="en-US" altLang="ko-KR" sz="14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400" dirty="0" err="1">
                  <a:latin typeface="SamsungOne-400" panose="020B0503030303020204" pitchFamily="34" charset="0"/>
                  <a:ea typeface="SamsungOne-400" panose="020B0503030303020204" pitchFamily="34" charset="0"/>
                  <a:cs typeface="Times New Roman" panose="02020603050405020304" pitchFamily="18" charset="0"/>
                </a:rPr>
                <a:t>của</a:t>
              </a:r>
              <a:r>
                <a:rPr lang="en-US" altLang="ko-KR" sz="14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400" dirty="0" err="1">
                  <a:latin typeface="SamsungOne-400" panose="020B0503030303020204" pitchFamily="34" charset="0"/>
                  <a:ea typeface="SamsungOne-400" panose="020B0503030303020204" pitchFamily="34" charset="0"/>
                  <a:cs typeface="Times New Roman" panose="02020603050405020304" pitchFamily="18" charset="0"/>
                </a:rPr>
                <a:t>thống</a:t>
              </a:r>
              <a:r>
                <a:rPr lang="en-US" altLang="ko-KR" sz="14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400" dirty="0" err="1">
                  <a:latin typeface="SamsungOne-400" panose="020B0503030303020204" pitchFamily="34" charset="0"/>
                  <a:ea typeface="SamsungOne-400" panose="020B0503030303020204" pitchFamily="34" charset="0"/>
                  <a:cs typeface="Times New Roman" panose="02020603050405020304" pitchFamily="18" charset="0"/>
                </a:rPr>
                <a:t>kê</a:t>
              </a:r>
              <a:r>
                <a:rPr lang="en-US" altLang="ko-KR" sz="14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400" dirty="0" err="1">
                  <a:latin typeface="SamsungOne-400" panose="020B0503030303020204" pitchFamily="34" charset="0"/>
                  <a:ea typeface="SamsungOne-400" panose="020B0503030303020204" pitchFamily="34" charset="0"/>
                  <a:cs typeface="Times New Roman" panose="02020603050405020304" pitchFamily="18" charset="0"/>
                </a:rPr>
                <a:t>kiểm</a:t>
              </a:r>
              <a:r>
                <a:rPr lang="en-US" altLang="ko-KR" sz="14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400" dirty="0" err="1">
                  <a:latin typeface="SamsungOne-400" panose="020B0503030303020204" pitchFamily="34" charset="0"/>
                  <a:ea typeface="SamsungOne-400" panose="020B0503030303020204" pitchFamily="34" charset="0"/>
                  <a:cs typeface="Times New Roman" panose="02020603050405020304" pitchFamily="18" charset="0"/>
                </a:rPr>
                <a:t>định</a:t>
              </a:r>
              <a:endParaRPr lang="en-US" altLang="ko-KR" sz="1400" dirty="0">
                <a:latin typeface="SamsungOne-400" panose="020B0503030303020204" pitchFamily="34" charset="0"/>
                <a:ea typeface="SamsungOne-400" panose="020B0503030303020204" pitchFamily="34" charset="0"/>
                <a:cs typeface="Times New Roman" panose="02020603050405020304" pitchFamily="18" charset="0"/>
              </a:endParaRPr>
            </a:p>
          </p:txBody>
        </p:sp>
        <p:cxnSp>
          <p:nvCxnSpPr>
            <p:cNvPr id="27" name="직선 연결선 26">
              <a:extLst>
                <a:ext uri="{FF2B5EF4-FFF2-40B4-BE49-F238E27FC236}">
                  <a16:creationId xmlns:a16="http://schemas.microsoft.com/office/drawing/2014/main" id="{E32E4332-D9A8-4D5C-837F-92B80CF726A3}"/>
                </a:ext>
              </a:extLst>
            </p:cNvPr>
            <p:cNvCxnSpPr>
              <a:cxnSpLocks/>
            </p:cNvCxnSpPr>
            <p:nvPr/>
          </p:nvCxnSpPr>
          <p:spPr>
            <a:xfrm>
              <a:off x="5980745" y="4546600"/>
              <a:ext cx="0" cy="12642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8010AAB3-4145-4ADE-BCB4-0750FA6AA5DC}"/>
                </a:ext>
              </a:extLst>
            </p:cNvPr>
            <p:cNvCxnSpPr/>
            <p:nvPr/>
          </p:nvCxnSpPr>
          <p:spPr>
            <a:xfrm>
              <a:off x="2627030" y="5745997"/>
              <a:ext cx="4648764" cy="0"/>
            </a:xfrm>
            <a:prstGeom prst="straightConnector1">
              <a:avLst/>
            </a:prstGeom>
            <a:ln w="19050">
              <a:solidFill>
                <a:schemeClr val="tx1">
                  <a:lumMod val="85000"/>
                  <a:lumOff val="1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791FB07C-9474-46D6-B7C2-DC999ED02CCE}"/>
                </a:ext>
              </a:extLst>
            </p:cNvPr>
            <p:cNvCxnSpPr>
              <a:cxnSpLocks/>
            </p:cNvCxnSpPr>
            <p:nvPr/>
          </p:nvCxnSpPr>
          <p:spPr>
            <a:xfrm flipV="1">
              <a:off x="4884975" y="3318817"/>
              <a:ext cx="0" cy="2423392"/>
            </a:xfrm>
            <a:prstGeom prst="straightConnector1">
              <a:avLst/>
            </a:prstGeom>
            <a:ln w="19050">
              <a:solidFill>
                <a:schemeClr val="tx1">
                  <a:alpha val="2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B52A9E5-D9EE-4DDF-9831-EEE7AF363503}"/>
                    </a:ext>
                  </a:extLst>
                </p:cNvPr>
                <p:cNvSpPr txBox="1"/>
                <p:nvPr/>
              </p:nvSpPr>
              <p:spPr>
                <a:xfrm>
                  <a:off x="6046409" y="4953053"/>
                  <a:ext cx="1152128" cy="465256"/>
                </a:xfrm>
                <a:prstGeom prst="rect">
                  <a:avLst/>
                </a:prstGeom>
                <a:noFill/>
              </p:spPr>
              <p:txBody>
                <a:bodyPr wrap="square" rtlCol="0">
                  <a:spAutoFit/>
                  <a:scene3d>
                    <a:camera prst="orthographicFront"/>
                    <a:lightRig rig="threePt" dir="t"/>
                  </a:scene3d>
                  <a:sp3d>
                    <a:bevelT w="0" h="6350"/>
                  </a:sp3d>
                </a:bodyPr>
                <a:lstStyle/>
                <a:p>
                  <a:pPr algn="ctr">
                    <a:lnSpc>
                      <a:spcPct val="150000"/>
                    </a:lnSpc>
                  </a:pPr>
                  <a:r>
                    <a:rPr lang="vi-VN" altLang="ko-KR" dirty="0">
                      <a:latin typeface="SamsungOne-400" panose="020B0503030303020204" pitchFamily="34" charset="0"/>
                      <a:ea typeface="SamsungOne-400" panose="020B0503030303020204" pitchFamily="34" charset="0"/>
                      <a:cs typeface="Times New Roman" panose="02020603050405020304" pitchFamily="18" charset="0"/>
                    </a:rPr>
                    <a:t>Bác bỏ</a:t>
                  </a:r>
                  <a:r>
                    <a:rPr lang="en-US" altLang="ko-KR" dirty="0">
                      <a:latin typeface="SamsungOne-400" panose="020B0503030303020204" pitchFamily="34" charset="0"/>
                      <a:ea typeface="SamsungOne-400" panose="020B0503030303020204" pitchFamily="34" charset="0"/>
                      <a:cs typeface="Times New Roman" panose="02020603050405020304" pitchFamily="18" charset="0"/>
                    </a:rPr>
                    <a:t> </a:t>
                  </a:r>
                  <a14:m>
                    <m:oMath xmlns:m="http://schemas.openxmlformats.org/officeDocument/2006/math">
                      <m:sSub>
                        <m:sSubPr>
                          <m:ctrlPr>
                            <a:rPr lang="en-US" altLang="ko-KR" i="1">
                              <a:latin typeface="Cambria Math" panose="02040503050406030204" pitchFamily="18" charset="0"/>
                              <a:cs typeface="Times New Roman" panose="02020603050405020304" pitchFamily="18" charset="0"/>
                            </a:rPr>
                          </m:ctrlPr>
                        </m:sSubPr>
                        <m:e>
                          <m:r>
                            <a:rPr lang="en-US" altLang="ko-KR" i="1">
                              <a:latin typeface="Cambria Math" panose="02040503050406030204" pitchFamily="18" charset="0"/>
                              <a:cs typeface="Times New Roman" panose="02020603050405020304" pitchFamily="18" charset="0"/>
                            </a:rPr>
                            <m:t>𝐻</m:t>
                          </m:r>
                        </m:e>
                        <m:sub>
                          <m:r>
                            <a:rPr lang="en-US" altLang="ko-KR" i="1">
                              <a:latin typeface="Cambria Math" panose="02040503050406030204" pitchFamily="18" charset="0"/>
                              <a:cs typeface="Times New Roman" panose="02020603050405020304" pitchFamily="18" charset="0"/>
                            </a:rPr>
                            <m:t>0</m:t>
                          </m:r>
                        </m:sub>
                      </m:sSub>
                    </m:oMath>
                  </a14:m>
                  <a:endParaRPr lang="en-US" altLang="ko-KR" dirty="0">
                    <a:latin typeface="SamsungOne-400" panose="020B0503030303020204" pitchFamily="34" charset="0"/>
                    <a:ea typeface="SamsungOne-400" panose="020B0503030303020204" pitchFamily="34" charset="0"/>
                    <a:cs typeface="Times New Roman" panose="02020603050405020304" pitchFamily="18" charset="0"/>
                  </a:endParaRPr>
                </a:p>
              </p:txBody>
            </p:sp>
          </mc:Choice>
          <mc:Fallback xmlns="">
            <p:sp>
              <p:nvSpPr>
                <p:cNvPr id="30" name="TextBox 29">
                  <a:extLst>
                    <a:ext uri="{FF2B5EF4-FFF2-40B4-BE49-F238E27FC236}">
                      <a16:creationId xmlns:a16="http://schemas.microsoft.com/office/drawing/2014/main" id="{BB52A9E5-D9EE-4DDF-9831-EEE7AF363503}"/>
                    </a:ext>
                  </a:extLst>
                </p:cNvPr>
                <p:cNvSpPr txBox="1">
                  <a:spLocks noRot="1" noChangeAspect="1" noMove="1" noResize="1" noEditPoints="1" noAdjustHandles="1" noChangeArrowheads="1" noChangeShapeType="1" noTextEdit="1"/>
                </p:cNvSpPr>
                <p:nvPr/>
              </p:nvSpPr>
              <p:spPr>
                <a:xfrm>
                  <a:off x="6046409" y="4953053"/>
                  <a:ext cx="1152128" cy="46525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3C59525-BA7C-43EE-82ED-4073459F93F5}"/>
                    </a:ext>
                  </a:extLst>
                </p:cNvPr>
                <p:cNvSpPr txBox="1"/>
                <p:nvPr/>
              </p:nvSpPr>
              <p:spPr>
                <a:xfrm>
                  <a:off x="4120868" y="4953053"/>
                  <a:ext cx="1661089" cy="464166"/>
                </a:xfrm>
                <a:prstGeom prst="rect">
                  <a:avLst/>
                </a:prstGeom>
                <a:noFill/>
              </p:spPr>
              <p:txBody>
                <a:bodyPr wrap="square" rtlCol="0">
                  <a:spAutoFit/>
                  <a:scene3d>
                    <a:camera prst="orthographicFront"/>
                    <a:lightRig rig="threePt" dir="t"/>
                  </a:scene3d>
                  <a:sp3d>
                    <a:bevelT w="0" h="6350"/>
                  </a:sp3d>
                </a:bodyPr>
                <a:lstStyle/>
                <a:p>
                  <a:pPr algn="ctr">
                    <a:lnSpc>
                      <a:spcPct val="150000"/>
                    </a:lnSpc>
                  </a:pPr>
                  <a:r>
                    <a:rPr lang="vi-VN" altLang="ko-KR">
                      <a:latin typeface="SamsungOne-400" panose="020B0503030303020204" pitchFamily="34" charset="0"/>
                      <a:ea typeface="SamsungOne-400" panose="020B0503030303020204" pitchFamily="34" charset="0"/>
                      <a:cs typeface="Times New Roman" panose="02020603050405020304" pitchFamily="18" charset="0"/>
                    </a:rPr>
                    <a:t>Giữ nguyên</a:t>
                  </a:r>
                  <a:r>
                    <a:rPr lang="en-US" altLang="ko-KR" dirty="0">
                      <a:latin typeface="SamsungOne-400" panose="020B0503030303020204" pitchFamily="34" charset="0"/>
                      <a:ea typeface="SamsungOne-400" panose="020B0503030303020204" pitchFamily="34" charset="0"/>
                      <a:cs typeface="Times New Roman" panose="02020603050405020304" pitchFamily="18" charset="0"/>
                    </a:rPr>
                    <a:t> </a:t>
                  </a:r>
                  <a14:m>
                    <m:oMath xmlns:m="http://schemas.openxmlformats.org/officeDocument/2006/math">
                      <m:sSub>
                        <m:sSubPr>
                          <m:ctrlPr>
                            <a:rPr lang="en-US" altLang="ko-KR" i="1">
                              <a:latin typeface="Cambria Math" panose="02040503050406030204" pitchFamily="18" charset="0"/>
                              <a:cs typeface="Times New Roman" panose="02020603050405020304" pitchFamily="18" charset="0"/>
                            </a:rPr>
                          </m:ctrlPr>
                        </m:sSubPr>
                        <m:e>
                          <m:r>
                            <a:rPr lang="en-US" altLang="ko-KR" i="1">
                              <a:latin typeface="Cambria Math" panose="02040503050406030204" pitchFamily="18" charset="0"/>
                              <a:cs typeface="Times New Roman" panose="02020603050405020304" pitchFamily="18" charset="0"/>
                            </a:rPr>
                            <m:t>𝐻</m:t>
                          </m:r>
                        </m:e>
                        <m:sub>
                          <m:r>
                            <a:rPr lang="en-US" altLang="ko-KR" i="1">
                              <a:latin typeface="Cambria Math" panose="02040503050406030204" pitchFamily="18" charset="0"/>
                              <a:cs typeface="Times New Roman" panose="02020603050405020304" pitchFamily="18" charset="0"/>
                            </a:rPr>
                            <m:t>0</m:t>
                          </m:r>
                        </m:sub>
                      </m:sSub>
                    </m:oMath>
                  </a14:m>
                  <a:endParaRPr lang="en-US" altLang="ko-KR" dirty="0">
                    <a:latin typeface="SamsungOne-400" panose="020B0503030303020204" pitchFamily="34" charset="0"/>
                    <a:ea typeface="SamsungOne-400" panose="020B0503030303020204" pitchFamily="34" charset="0"/>
                    <a:cs typeface="Times New Roman" panose="02020603050405020304" pitchFamily="18" charset="0"/>
                  </a:endParaRPr>
                </a:p>
              </p:txBody>
            </p:sp>
          </mc:Choice>
          <mc:Fallback xmlns="">
            <p:sp>
              <p:nvSpPr>
                <p:cNvPr id="31" name="TextBox 30">
                  <a:extLst>
                    <a:ext uri="{FF2B5EF4-FFF2-40B4-BE49-F238E27FC236}">
                      <a16:creationId xmlns:a16="http://schemas.microsoft.com/office/drawing/2014/main" id="{43C59525-BA7C-43EE-82ED-4073459F93F5}"/>
                    </a:ext>
                  </a:extLst>
                </p:cNvPr>
                <p:cNvSpPr txBox="1">
                  <a:spLocks noRot="1" noChangeAspect="1" noMove="1" noResize="1" noEditPoints="1" noAdjustHandles="1" noChangeArrowheads="1" noChangeShapeType="1" noTextEdit="1"/>
                </p:cNvSpPr>
                <p:nvPr/>
              </p:nvSpPr>
              <p:spPr>
                <a:xfrm>
                  <a:off x="4120868" y="4953053"/>
                  <a:ext cx="1661089" cy="46416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6744686-77BC-4384-8E2E-3D76EA81DFF5}"/>
                    </a:ext>
                  </a:extLst>
                </p:cNvPr>
                <p:cNvSpPr txBox="1"/>
                <p:nvPr/>
              </p:nvSpPr>
              <p:spPr>
                <a:xfrm>
                  <a:off x="5908805" y="5434315"/>
                  <a:ext cx="373832" cy="369332"/>
                </a:xfrm>
                <a:prstGeom prst="rect">
                  <a:avLst/>
                </a:prstGeom>
                <a:noFill/>
              </p:spPr>
              <p:txBody>
                <a:bodyPr wrap="square" rtlCol="0">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𝛼</m:t>
                        </m:r>
                      </m:oMath>
                    </m:oMathPara>
                  </a14:m>
                  <a:endParaRPr lang="en-US" dirty="0">
                    <a:latin typeface="SamsungOne-400" panose="020B0503030303020204" pitchFamily="34" charset="0"/>
                    <a:ea typeface="SamsungOne-400" panose="020B0503030303020204" pitchFamily="34" charset="0"/>
                  </a:endParaRPr>
                </a:p>
              </p:txBody>
            </p:sp>
          </mc:Choice>
          <mc:Fallback xmlns="">
            <p:sp>
              <p:nvSpPr>
                <p:cNvPr id="41" name="TextBox 40">
                  <a:extLst>
                    <a:ext uri="{FF2B5EF4-FFF2-40B4-BE49-F238E27FC236}">
                      <a16:creationId xmlns:a16="http://schemas.microsoft.com/office/drawing/2014/main" id="{098A87CB-7CF7-428E-9B25-176DFBFE54DF}"/>
                    </a:ext>
                  </a:extLst>
                </p:cNvPr>
                <p:cNvSpPr txBox="1">
                  <a:spLocks noRot="1" noChangeAspect="1" noMove="1" noResize="1" noEditPoints="1" noAdjustHandles="1" noChangeArrowheads="1" noChangeShapeType="1" noTextEdit="1"/>
                </p:cNvSpPr>
                <p:nvPr/>
              </p:nvSpPr>
              <p:spPr>
                <a:xfrm>
                  <a:off x="5908805" y="5434315"/>
                  <a:ext cx="373832" cy="369332"/>
                </a:xfrm>
                <a:prstGeom prst="rect">
                  <a:avLst/>
                </a:prstGeom>
                <a:blipFill>
                  <a:blip r:embed="rId7"/>
                  <a:stretch>
                    <a:fillRect/>
                  </a:stretch>
                </a:blipFill>
              </p:spPr>
              <p:txBody>
                <a:bodyPr/>
                <a:lstStyle/>
                <a:p>
                  <a:r>
                    <a:rPr lang="en-US">
                      <a:noFill/>
                    </a:rPr>
                    <a:t> </a:t>
                  </a:r>
                </a:p>
              </p:txBody>
            </p:sp>
          </mc:Fallback>
        </mc:AlternateContent>
      </p:grpSp>
      <p:sp>
        <p:nvSpPr>
          <p:cNvPr id="33" name="직사각형 32">
            <a:extLst>
              <a:ext uri="{FF2B5EF4-FFF2-40B4-BE49-F238E27FC236}">
                <a16:creationId xmlns:a16="http://schemas.microsoft.com/office/drawing/2014/main" id="{0AB598F6-3532-4AE9-B463-49B14F31C473}"/>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8"/>
              </a:buBlip>
              <a:defRPr/>
            </a:pPr>
            <a:r>
              <a:rPr lang="en-US" altLang="ko-KR" sz="1400" dirty="0" err="1">
                <a:solidFill>
                  <a:schemeClr val="tx1"/>
                </a:solidFill>
                <a:latin typeface="SamsungOne-400" panose="020B0503030303020204" pitchFamily="34" charset="0"/>
                <a:ea typeface="SamsungOne-400" panose="020B0503030303020204" pitchFamily="34" charset="0"/>
              </a:rPr>
              <a:t>Kiểm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định</a:t>
            </a:r>
            <a:r>
              <a:rPr lang="en-US" altLang="ko-KR" sz="1400" dirty="0">
                <a:solidFill>
                  <a:schemeClr val="tx1"/>
                </a:solidFill>
                <a:latin typeface="SamsungOne-400" panose="020B0503030303020204" pitchFamily="34" charset="0"/>
                <a:ea typeface="SamsungOne-400" panose="020B0503030303020204" pitchFamily="34" charset="0"/>
              </a:rPr>
              <a:t> t </a:t>
            </a:r>
            <a:r>
              <a:rPr lang="en-US" altLang="ko-KR" sz="1400" dirty="0" err="1">
                <a:solidFill>
                  <a:schemeClr val="tx1"/>
                </a:solidFill>
                <a:latin typeface="SamsungOne-400" panose="020B0503030303020204" pitchFamily="34" charset="0"/>
                <a:ea typeface="SamsungOne-400" panose="020B0503030303020204" pitchFamily="34" charset="0"/>
              </a:rPr>
              <a:t>cho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mẫu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duy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nhất</a:t>
            </a:r>
            <a:r>
              <a:rPr lang="en-US" altLang="ko-KR" sz="1400" dirty="0">
                <a:solidFill>
                  <a:schemeClr val="tx1"/>
                </a:solidFill>
                <a:latin typeface="SamsungOne-400" panose="020B0503030303020204" pitchFamily="34" charset="0"/>
                <a:ea typeface="SamsungOne-400" panose="020B0503030303020204" pitchFamily="34" charset="0"/>
              </a:rPr>
              <a:t>:</a:t>
            </a:r>
          </a:p>
        </p:txBody>
      </p:sp>
      <mc:AlternateContent xmlns:mc="http://schemas.openxmlformats.org/markup-compatibility/2006" xmlns:a14="http://schemas.microsoft.com/office/drawing/2010/main">
        <mc:Choice Requires="a14">
          <p:sp>
            <p:nvSpPr>
              <p:cNvPr id="18" name="Rectangle 12">
                <a:extLst>
                  <a:ext uri="{FF2B5EF4-FFF2-40B4-BE49-F238E27FC236}">
                    <a16:creationId xmlns:a16="http://schemas.microsoft.com/office/drawing/2014/main" id="{56C15C01-7DF4-42D7-8037-75DCF5AA7A66}"/>
                  </a:ext>
                </a:extLst>
              </p:cNvPr>
              <p:cNvSpPr/>
              <p:nvPr/>
            </p:nvSpPr>
            <p:spPr>
              <a:xfrm>
                <a:off x="851085" y="2063271"/>
                <a:ext cx="2502572" cy="7078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lgn="just">
                  <a:lnSpc>
                    <a:spcPct val="150000"/>
                  </a:lnSpc>
                </a:pPr>
                <a14:m>
                  <m:oMath xmlns:m="http://schemas.openxmlformats.org/officeDocument/2006/math">
                    <m:sSub>
                      <m:sSubPr>
                        <m:ctrlPr>
                          <a:rPr lang="en-US" altLang="ko-KR" sz="1600" i="1">
                            <a:solidFill>
                              <a:schemeClr val="tx1"/>
                            </a:solidFill>
                            <a:latin typeface="Cambria Math" panose="02040503050406030204" pitchFamily="18" charset="0"/>
                            <a:cs typeface="Times New Roman" panose="02020603050405020304" pitchFamily="18" charset="0"/>
                          </a:rPr>
                        </m:ctrlPr>
                      </m:sSubPr>
                      <m:e>
                        <m:r>
                          <a:rPr lang="en-US" altLang="ko-KR" sz="1600" i="1">
                            <a:solidFill>
                              <a:schemeClr val="tx1"/>
                            </a:solidFill>
                            <a:latin typeface="Cambria Math" panose="02040503050406030204" pitchFamily="18" charset="0"/>
                            <a:cs typeface="Times New Roman" panose="02020603050405020304" pitchFamily="18" charset="0"/>
                          </a:rPr>
                          <m:t>𝐻</m:t>
                        </m:r>
                      </m:e>
                      <m:sub>
                        <m:r>
                          <a:rPr lang="en-US" altLang="ko-KR" sz="1600" i="1">
                            <a:solidFill>
                              <a:schemeClr val="tx1"/>
                            </a:solidFill>
                            <a:latin typeface="Cambria Math" panose="02040503050406030204" pitchFamily="18" charset="0"/>
                            <a:cs typeface="Times New Roman" panose="02020603050405020304" pitchFamily="18" charset="0"/>
                          </a:rPr>
                          <m:t>0</m:t>
                        </m:r>
                      </m:sub>
                    </m:sSub>
                  </m:oMath>
                </a14:m>
                <a:r>
                  <a:rPr lang="en-US" altLang="ko-KR" sz="16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  :  </a:t>
                </a:r>
                <a14:m>
                  <m:oMath xmlns:m="http://schemas.openxmlformats.org/officeDocument/2006/math">
                    <m:r>
                      <a:rPr lang="ko-KR" altLang="en-US" sz="1600" i="1">
                        <a:solidFill>
                          <a:schemeClr val="tx1"/>
                        </a:solidFill>
                        <a:latin typeface="Cambria Math" panose="02040503050406030204" pitchFamily="18" charset="0"/>
                        <a:cs typeface="Times New Roman" panose="02020603050405020304" pitchFamily="18" charset="0"/>
                      </a:rPr>
                      <m:t>𝜇</m:t>
                    </m:r>
                    <m:r>
                      <a:rPr lang="en-US" altLang="ko-KR" sz="1600" i="1">
                        <a:solidFill>
                          <a:srgbClr val="FF0000"/>
                        </a:solidFill>
                        <a:latin typeface="Cambria Math" panose="02040503050406030204" pitchFamily="18" charset="0"/>
                        <a:cs typeface="Times New Roman" panose="02020603050405020304" pitchFamily="18" charset="0"/>
                      </a:rPr>
                      <m:t>≥</m:t>
                    </m:r>
                    <m:sSub>
                      <m:sSubPr>
                        <m:ctrlPr>
                          <a:rPr lang="en-US" altLang="ko-KR" sz="1600" i="1">
                            <a:solidFill>
                              <a:schemeClr val="tx1"/>
                            </a:solidFill>
                            <a:latin typeface="Cambria Math" panose="02040503050406030204" pitchFamily="18" charset="0"/>
                            <a:cs typeface="Times New Roman" panose="02020603050405020304" pitchFamily="18" charset="0"/>
                          </a:rPr>
                        </m:ctrlPr>
                      </m:sSubPr>
                      <m:e>
                        <m:r>
                          <a:rPr lang="ko-KR" altLang="en-US" sz="1600" i="1">
                            <a:solidFill>
                              <a:schemeClr val="tx1"/>
                            </a:solidFill>
                            <a:latin typeface="Cambria Math" panose="02040503050406030204" pitchFamily="18" charset="0"/>
                            <a:cs typeface="Times New Roman" panose="02020603050405020304" pitchFamily="18" charset="0"/>
                          </a:rPr>
                          <m:t>𝜇</m:t>
                        </m:r>
                      </m:e>
                      <m:sub>
                        <m:r>
                          <a:rPr lang="en-US" altLang="ko-KR" sz="1600" i="1">
                            <a:solidFill>
                              <a:schemeClr val="tx1"/>
                            </a:solidFill>
                            <a:latin typeface="Cambria Math" panose="02040503050406030204" pitchFamily="18" charset="0"/>
                            <a:cs typeface="Times New Roman" panose="02020603050405020304" pitchFamily="18" charset="0"/>
                          </a:rPr>
                          <m:t>0</m:t>
                        </m:r>
                      </m:sub>
                    </m:sSub>
                  </m:oMath>
                </a14:m>
                <a:endParaRPr lang="en-US" altLang="ko-KR" sz="16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endParaRPr>
              </a:p>
              <a:p>
                <a:pPr algn="just"/>
                <a14:m>
                  <m:oMath xmlns:m="http://schemas.openxmlformats.org/officeDocument/2006/math">
                    <m:sSub>
                      <m:sSubPr>
                        <m:ctrlPr>
                          <a:rPr lang="en-US" altLang="ko-KR" sz="1600" i="1">
                            <a:solidFill>
                              <a:schemeClr val="tx1"/>
                            </a:solidFill>
                            <a:latin typeface="Cambria Math" panose="02040503050406030204" pitchFamily="18" charset="0"/>
                            <a:cs typeface="Times New Roman" panose="02020603050405020304" pitchFamily="18" charset="0"/>
                          </a:rPr>
                        </m:ctrlPr>
                      </m:sSubPr>
                      <m:e>
                        <m:r>
                          <a:rPr lang="en-US" altLang="ko-KR" sz="1600" i="1">
                            <a:solidFill>
                              <a:schemeClr val="tx1"/>
                            </a:solidFill>
                            <a:latin typeface="Cambria Math" panose="02040503050406030204" pitchFamily="18" charset="0"/>
                            <a:cs typeface="Times New Roman" panose="02020603050405020304" pitchFamily="18" charset="0"/>
                          </a:rPr>
                          <m:t>𝐻</m:t>
                        </m:r>
                      </m:e>
                      <m:sub>
                        <m:r>
                          <a:rPr lang="en-US" altLang="ko-KR" sz="1600" i="1">
                            <a:solidFill>
                              <a:schemeClr val="tx1"/>
                            </a:solidFill>
                            <a:latin typeface="Cambria Math" panose="02040503050406030204" pitchFamily="18" charset="0"/>
                            <a:cs typeface="Times New Roman" panose="02020603050405020304" pitchFamily="18" charset="0"/>
                          </a:rPr>
                          <m:t>1</m:t>
                        </m:r>
                      </m:sub>
                    </m:sSub>
                  </m:oMath>
                </a14:m>
                <a:r>
                  <a:rPr lang="en-US" altLang="ko-KR" sz="16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  :  </a:t>
                </a:r>
                <a14:m>
                  <m:oMath xmlns:m="http://schemas.openxmlformats.org/officeDocument/2006/math">
                    <m:r>
                      <a:rPr lang="ko-KR" altLang="en-US" sz="1600" i="1">
                        <a:solidFill>
                          <a:schemeClr val="tx1"/>
                        </a:solidFill>
                        <a:latin typeface="Cambria Math" panose="02040503050406030204" pitchFamily="18" charset="0"/>
                        <a:cs typeface="Times New Roman" panose="02020603050405020304" pitchFamily="18" charset="0"/>
                      </a:rPr>
                      <m:t>𝜇</m:t>
                    </m:r>
                    <m:r>
                      <a:rPr lang="en-US" altLang="ko-KR" sz="1600" i="1">
                        <a:solidFill>
                          <a:srgbClr val="FF0000"/>
                        </a:solidFill>
                        <a:latin typeface="Cambria Math" panose="02040503050406030204" pitchFamily="18" charset="0"/>
                        <a:cs typeface="Times New Roman" panose="02020603050405020304" pitchFamily="18" charset="0"/>
                      </a:rPr>
                      <m:t>&lt;</m:t>
                    </m:r>
                    <m:sSub>
                      <m:sSubPr>
                        <m:ctrlPr>
                          <a:rPr lang="en-US" altLang="ko-KR" sz="1600" i="1">
                            <a:solidFill>
                              <a:schemeClr val="tx1"/>
                            </a:solidFill>
                            <a:latin typeface="Cambria Math" panose="02040503050406030204" pitchFamily="18" charset="0"/>
                            <a:cs typeface="Times New Roman" panose="02020603050405020304" pitchFamily="18" charset="0"/>
                          </a:rPr>
                        </m:ctrlPr>
                      </m:sSubPr>
                      <m:e>
                        <m:r>
                          <a:rPr lang="ko-KR" altLang="en-US" sz="1600" i="1">
                            <a:solidFill>
                              <a:schemeClr val="tx1"/>
                            </a:solidFill>
                            <a:latin typeface="Cambria Math" panose="02040503050406030204" pitchFamily="18" charset="0"/>
                            <a:cs typeface="Times New Roman" panose="02020603050405020304" pitchFamily="18" charset="0"/>
                          </a:rPr>
                          <m:t>𝜇</m:t>
                        </m:r>
                      </m:e>
                      <m:sub>
                        <m:r>
                          <a:rPr lang="en-US" altLang="ko-KR" sz="1600" i="1">
                            <a:solidFill>
                              <a:schemeClr val="tx1"/>
                            </a:solidFill>
                            <a:latin typeface="Cambria Math" panose="02040503050406030204" pitchFamily="18" charset="0"/>
                            <a:cs typeface="Times New Roman" panose="02020603050405020304" pitchFamily="18" charset="0"/>
                          </a:rPr>
                          <m:t>0</m:t>
                        </m:r>
                      </m:sub>
                    </m:sSub>
                  </m:oMath>
                </a14:m>
                <a:r>
                  <a:rPr lang="en-US" altLang="ko-KR" sz="16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       “smaller”</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mc:Choice>
        <mc:Fallback xmlns="">
          <p:sp>
            <p:nvSpPr>
              <p:cNvPr id="18" name="Rectangle 12">
                <a:extLst>
                  <a:ext uri="{FF2B5EF4-FFF2-40B4-BE49-F238E27FC236}">
                    <a16:creationId xmlns:a16="http://schemas.microsoft.com/office/drawing/2014/main" id="{56C15C01-7DF4-42D7-8037-75DCF5AA7A66}"/>
                  </a:ext>
                </a:extLst>
              </p:cNvPr>
              <p:cNvSpPr>
                <a:spLocks noRot="1" noChangeAspect="1" noMove="1" noResize="1" noEditPoints="1" noAdjustHandles="1" noChangeArrowheads="1" noChangeShapeType="1" noTextEdit="1"/>
              </p:cNvSpPr>
              <p:nvPr/>
            </p:nvSpPr>
            <p:spPr>
              <a:xfrm>
                <a:off x="851085" y="2063271"/>
                <a:ext cx="2502572" cy="707886"/>
              </a:xfrm>
              <a:prstGeom prst="rect">
                <a:avLst/>
              </a:prstGeom>
              <a:blipFill>
                <a:blip r:embed="rId9"/>
                <a:stretch>
                  <a:fillRect b="-10256"/>
                </a:stretch>
              </a:blipFill>
              <a:ln>
                <a:noFill/>
              </a:ln>
            </p:spPr>
            <p:txBody>
              <a:bodyPr/>
              <a:lstStyle/>
              <a:p>
                <a:r>
                  <a:rPr lang="ko-KR" altLang="en-US">
                    <a:noFill/>
                  </a:rPr>
                  <a:t> </a:t>
                </a:r>
              </a:p>
            </p:txBody>
          </p:sp>
        </mc:Fallback>
      </mc:AlternateContent>
      <p:sp>
        <p:nvSpPr>
          <p:cNvPr id="19" name="직사각형 18">
            <a:extLst>
              <a:ext uri="{FF2B5EF4-FFF2-40B4-BE49-F238E27FC236}">
                <a16:creationId xmlns:a16="http://schemas.microsoft.com/office/drawing/2014/main" id="{16AD621A-88F1-4D9F-9873-36A39791E3B5}"/>
              </a:ext>
            </a:extLst>
          </p:cNvPr>
          <p:cNvSpPr/>
          <p:nvPr/>
        </p:nvSpPr>
        <p:spPr>
          <a:xfrm>
            <a:off x="675071" y="2855557"/>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Trị số p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𝑋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&lt;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𝑡</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hử nghiệm thống kê</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393569732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Thực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kiểm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định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giả</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thuyết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04</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73" name="직사각형 72">
            <a:extLst>
              <a:ext uri="{FF2B5EF4-FFF2-40B4-BE49-F238E27FC236}">
                <a16:creationId xmlns:a16="http://schemas.microsoft.com/office/drawing/2014/main" id="{D0D7AC7A-EB2C-49C9-95ED-4196E2C12849}"/>
              </a:ext>
            </a:extLst>
          </p:cNvPr>
          <p:cNvSpPr/>
          <p:nvPr/>
        </p:nvSpPr>
        <p:spPr>
          <a:xfrm>
            <a:off x="67507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Kiểm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định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ở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hai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đuôi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sp>
        <p:nvSpPr>
          <p:cNvPr id="74" name="직사각형 73">
            <a:extLst>
              <a:ext uri="{FF2B5EF4-FFF2-40B4-BE49-F238E27FC236}">
                <a16:creationId xmlns:a16="http://schemas.microsoft.com/office/drawing/2014/main" id="{DB92EC0F-E63E-4BD0-8C5E-154CDB65B373}"/>
              </a:ext>
            </a:extLst>
          </p:cNvPr>
          <p:cNvSpPr/>
          <p:nvPr/>
        </p:nvSpPr>
        <p:spPr>
          <a:xfrm>
            <a:off x="3727401" y="2708920"/>
            <a:ext cx="5616624" cy="32358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lt1"/>
              </a:solidFill>
            </a:endParaRPr>
          </a:p>
        </p:txBody>
      </p:sp>
      <p:grpSp>
        <p:nvGrpSpPr>
          <p:cNvPr id="33" name="그룹 32">
            <a:extLst>
              <a:ext uri="{FF2B5EF4-FFF2-40B4-BE49-F238E27FC236}">
                <a16:creationId xmlns:a16="http://schemas.microsoft.com/office/drawing/2014/main" id="{E0AA3610-2106-46BC-A6FC-BE54CAAA024E}"/>
              </a:ext>
            </a:extLst>
          </p:cNvPr>
          <p:cNvGrpSpPr/>
          <p:nvPr/>
        </p:nvGrpSpPr>
        <p:grpSpPr>
          <a:xfrm>
            <a:off x="4169939" y="2995510"/>
            <a:ext cx="4690090" cy="2825424"/>
            <a:chOff x="2627030" y="3318817"/>
            <a:chExt cx="4690090" cy="2825424"/>
          </a:xfrm>
        </p:grpSpPr>
        <p:sp>
          <p:nvSpPr>
            <p:cNvPr id="34" name="자유형: 도형 29">
              <a:extLst>
                <a:ext uri="{FF2B5EF4-FFF2-40B4-BE49-F238E27FC236}">
                  <a16:creationId xmlns:a16="http://schemas.microsoft.com/office/drawing/2014/main" id="{142BBDAF-8044-4A97-96E5-411406426614}"/>
                </a:ext>
              </a:extLst>
            </p:cNvPr>
            <p:cNvSpPr/>
            <p:nvPr/>
          </p:nvSpPr>
          <p:spPr>
            <a:xfrm>
              <a:off x="3264823" y="5446077"/>
              <a:ext cx="657256" cy="307777"/>
            </a:xfrm>
            <a:custGeom>
              <a:avLst/>
              <a:gdLst>
                <a:gd name="connsiteX0" fmla="*/ 242887 w 247650"/>
                <a:gd name="connsiteY0" fmla="*/ 0 h 114300"/>
                <a:gd name="connsiteX1" fmla="*/ 0 w 247650"/>
                <a:gd name="connsiteY1" fmla="*/ 114300 h 114300"/>
                <a:gd name="connsiteX2" fmla="*/ 247650 w 247650"/>
                <a:gd name="connsiteY2" fmla="*/ 114300 h 114300"/>
                <a:gd name="connsiteX3" fmla="*/ 242887 w 247650"/>
                <a:gd name="connsiteY3" fmla="*/ 0 h 114300"/>
                <a:gd name="connsiteX0" fmla="*/ 242887 w 247650"/>
                <a:gd name="connsiteY0" fmla="*/ 0 h 114300"/>
                <a:gd name="connsiteX1" fmla="*/ 151585 w 247650"/>
                <a:gd name="connsiteY1" fmla="*/ 64497 h 114300"/>
                <a:gd name="connsiteX2" fmla="*/ 0 w 247650"/>
                <a:gd name="connsiteY2" fmla="*/ 114300 h 114300"/>
                <a:gd name="connsiteX3" fmla="*/ 247650 w 247650"/>
                <a:gd name="connsiteY3" fmla="*/ 114300 h 114300"/>
                <a:gd name="connsiteX4" fmla="*/ 242887 w 247650"/>
                <a:gd name="connsiteY4" fmla="*/ 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114300">
                  <a:moveTo>
                    <a:pt x="242887" y="0"/>
                  </a:moveTo>
                  <a:cubicBezTo>
                    <a:pt x="207668" y="15211"/>
                    <a:pt x="186804" y="49286"/>
                    <a:pt x="151585" y="64497"/>
                  </a:cubicBezTo>
                  <a:lnTo>
                    <a:pt x="0" y="114300"/>
                  </a:lnTo>
                  <a:lnTo>
                    <a:pt x="247650" y="114300"/>
                  </a:lnTo>
                  <a:lnTo>
                    <a:pt x="242887" y="0"/>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en-US"/>
            </a:p>
          </p:txBody>
        </p:sp>
        <p:sp>
          <p:nvSpPr>
            <p:cNvPr id="35" name="자유형: 도형 50">
              <a:extLst>
                <a:ext uri="{FF2B5EF4-FFF2-40B4-BE49-F238E27FC236}">
                  <a16:creationId xmlns:a16="http://schemas.microsoft.com/office/drawing/2014/main" id="{4806F725-7388-4633-B691-D3FDD038BB07}"/>
                </a:ext>
              </a:extLst>
            </p:cNvPr>
            <p:cNvSpPr/>
            <p:nvPr/>
          </p:nvSpPr>
          <p:spPr>
            <a:xfrm flipH="1">
              <a:off x="6099328" y="5446077"/>
              <a:ext cx="657256" cy="307777"/>
            </a:xfrm>
            <a:custGeom>
              <a:avLst/>
              <a:gdLst>
                <a:gd name="connsiteX0" fmla="*/ 242887 w 247650"/>
                <a:gd name="connsiteY0" fmla="*/ 0 h 114300"/>
                <a:gd name="connsiteX1" fmla="*/ 0 w 247650"/>
                <a:gd name="connsiteY1" fmla="*/ 114300 h 114300"/>
                <a:gd name="connsiteX2" fmla="*/ 247650 w 247650"/>
                <a:gd name="connsiteY2" fmla="*/ 114300 h 114300"/>
                <a:gd name="connsiteX3" fmla="*/ 242887 w 247650"/>
                <a:gd name="connsiteY3" fmla="*/ 0 h 114300"/>
                <a:gd name="connsiteX0" fmla="*/ 242887 w 247650"/>
                <a:gd name="connsiteY0" fmla="*/ 0 h 114300"/>
                <a:gd name="connsiteX1" fmla="*/ 151585 w 247650"/>
                <a:gd name="connsiteY1" fmla="*/ 64497 h 114300"/>
                <a:gd name="connsiteX2" fmla="*/ 0 w 247650"/>
                <a:gd name="connsiteY2" fmla="*/ 114300 h 114300"/>
                <a:gd name="connsiteX3" fmla="*/ 247650 w 247650"/>
                <a:gd name="connsiteY3" fmla="*/ 114300 h 114300"/>
                <a:gd name="connsiteX4" fmla="*/ 242887 w 247650"/>
                <a:gd name="connsiteY4" fmla="*/ 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114300">
                  <a:moveTo>
                    <a:pt x="242887" y="0"/>
                  </a:moveTo>
                  <a:cubicBezTo>
                    <a:pt x="207668" y="15211"/>
                    <a:pt x="186804" y="49286"/>
                    <a:pt x="151585" y="64497"/>
                  </a:cubicBezTo>
                  <a:lnTo>
                    <a:pt x="0" y="114300"/>
                  </a:lnTo>
                  <a:lnTo>
                    <a:pt x="247650" y="114300"/>
                  </a:lnTo>
                  <a:lnTo>
                    <a:pt x="242887" y="0"/>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en-US"/>
            </a:p>
          </p:txBody>
        </p:sp>
        <p:pic>
          <p:nvPicPr>
            <p:cNvPr id="36" name="그림 35">
              <a:extLst>
                <a:ext uri="{FF2B5EF4-FFF2-40B4-BE49-F238E27FC236}">
                  <a16:creationId xmlns:a16="http://schemas.microsoft.com/office/drawing/2014/main" id="{E645EDD3-A4EF-494E-923B-E23A2D4597C9}"/>
                </a:ext>
              </a:extLst>
            </p:cNvPr>
            <p:cNvPicPr>
              <a:picLocks noChangeAspect="1"/>
            </p:cNvPicPr>
            <p:nvPr/>
          </p:nvPicPr>
          <p:blipFill rotWithShape="1">
            <a:blip r:embed="rId3"/>
            <a:srcRect l="23728" r="23728" b="6891"/>
            <a:stretch/>
          </p:blipFill>
          <p:spPr>
            <a:xfrm flipH="1">
              <a:off x="3089204" y="3629635"/>
              <a:ext cx="3831795" cy="2114072"/>
            </a:xfrm>
            <a:prstGeom prst="rect">
              <a:avLst/>
            </a:prstGeom>
          </p:spPr>
        </p:pic>
        <p:sp>
          <p:nvSpPr>
            <p:cNvPr id="37" name="Rectangle 14">
              <a:extLst>
                <a:ext uri="{FF2B5EF4-FFF2-40B4-BE49-F238E27FC236}">
                  <a16:creationId xmlns:a16="http://schemas.microsoft.com/office/drawing/2014/main" id="{910387E0-5DC4-46AE-8EF1-64D7AE6B15FF}"/>
                </a:ext>
              </a:extLst>
            </p:cNvPr>
            <p:cNvSpPr/>
            <p:nvPr/>
          </p:nvSpPr>
          <p:spPr>
            <a:xfrm flipH="1">
              <a:off x="3836473" y="5836464"/>
              <a:ext cx="2358338" cy="307777"/>
            </a:xfrm>
            <a:prstGeom prst="rect">
              <a:avLst/>
            </a:prstGeom>
          </p:spPr>
          <p:txBody>
            <a:bodyPr wrap="none">
              <a:spAutoFit/>
              <a:scene3d>
                <a:camera prst="orthographicFront"/>
                <a:lightRig rig="threePt" dir="t"/>
              </a:scene3d>
              <a:sp3d>
                <a:bevelT w="0" h="6350"/>
              </a:sp3d>
            </a:bodyPr>
            <a:lstStyle/>
            <a:p>
              <a:pPr algn="ctr"/>
              <a:r>
                <a:rPr lang="en-US" altLang="ko-KR" sz="1400" dirty="0" err="1">
                  <a:latin typeface="SamsungOne-400" panose="020B0503030303020204" pitchFamily="34" charset="0"/>
                  <a:ea typeface="SamsungOne-400" panose="020B0503030303020204" pitchFamily="34" charset="0"/>
                  <a:cs typeface="Times New Roman" panose="02020603050405020304" pitchFamily="18" charset="0"/>
                </a:rPr>
                <a:t>Vị</a:t>
              </a:r>
              <a:r>
                <a:rPr lang="en-US" altLang="ko-KR" sz="14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400" dirty="0" err="1">
                  <a:latin typeface="SamsungOne-400" panose="020B0503030303020204" pitchFamily="34" charset="0"/>
                  <a:ea typeface="SamsungOne-400" panose="020B0503030303020204" pitchFamily="34" charset="0"/>
                  <a:cs typeface="Times New Roman" panose="02020603050405020304" pitchFamily="18" charset="0"/>
                </a:rPr>
                <a:t>trí</a:t>
              </a:r>
              <a:r>
                <a:rPr lang="en-US" altLang="ko-KR" sz="14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400" dirty="0" err="1">
                  <a:latin typeface="SamsungOne-400" panose="020B0503030303020204" pitchFamily="34" charset="0"/>
                  <a:ea typeface="SamsungOne-400" panose="020B0503030303020204" pitchFamily="34" charset="0"/>
                  <a:cs typeface="Times New Roman" panose="02020603050405020304" pitchFamily="18" charset="0"/>
                </a:rPr>
                <a:t>của</a:t>
              </a:r>
              <a:r>
                <a:rPr lang="en-US" altLang="ko-KR" sz="14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400" dirty="0" err="1">
                  <a:latin typeface="SamsungOne-400" panose="020B0503030303020204" pitchFamily="34" charset="0"/>
                  <a:ea typeface="SamsungOne-400" panose="020B0503030303020204" pitchFamily="34" charset="0"/>
                  <a:cs typeface="Times New Roman" panose="02020603050405020304" pitchFamily="18" charset="0"/>
                </a:rPr>
                <a:t>thống</a:t>
              </a:r>
              <a:r>
                <a:rPr lang="en-US" altLang="ko-KR" sz="14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400" dirty="0" err="1">
                  <a:latin typeface="SamsungOne-400" panose="020B0503030303020204" pitchFamily="34" charset="0"/>
                  <a:ea typeface="SamsungOne-400" panose="020B0503030303020204" pitchFamily="34" charset="0"/>
                  <a:cs typeface="Times New Roman" panose="02020603050405020304" pitchFamily="18" charset="0"/>
                </a:rPr>
                <a:t>kê</a:t>
              </a:r>
              <a:r>
                <a:rPr lang="en-US" altLang="ko-KR" sz="14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400" dirty="0" err="1">
                  <a:latin typeface="SamsungOne-400" panose="020B0503030303020204" pitchFamily="34" charset="0"/>
                  <a:ea typeface="SamsungOne-400" panose="020B0503030303020204" pitchFamily="34" charset="0"/>
                  <a:cs typeface="Times New Roman" panose="02020603050405020304" pitchFamily="18" charset="0"/>
                </a:rPr>
                <a:t>kiểm</a:t>
              </a:r>
              <a:r>
                <a:rPr lang="en-US" altLang="ko-KR" sz="14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400" dirty="0" err="1">
                  <a:latin typeface="SamsungOne-400" panose="020B0503030303020204" pitchFamily="34" charset="0"/>
                  <a:ea typeface="SamsungOne-400" panose="020B0503030303020204" pitchFamily="34" charset="0"/>
                  <a:cs typeface="Times New Roman" panose="02020603050405020304" pitchFamily="18" charset="0"/>
                </a:rPr>
                <a:t>định</a:t>
              </a:r>
              <a:endParaRPr lang="en-US" altLang="ko-KR" sz="1400" dirty="0">
                <a:latin typeface="SamsungOne-400" panose="020B0503030303020204" pitchFamily="34" charset="0"/>
                <a:ea typeface="SamsungOne-400" panose="020B0503030303020204" pitchFamily="34" charset="0"/>
                <a:cs typeface="Times New Roman" panose="02020603050405020304" pitchFamily="18" charset="0"/>
              </a:endParaRPr>
            </a:p>
          </p:txBody>
        </p:sp>
        <p:cxnSp>
          <p:nvCxnSpPr>
            <p:cNvPr id="38" name="직선 화살표 연결선 37">
              <a:extLst>
                <a:ext uri="{FF2B5EF4-FFF2-40B4-BE49-F238E27FC236}">
                  <a16:creationId xmlns:a16="http://schemas.microsoft.com/office/drawing/2014/main" id="{2617BF96-EBDD-4FF3-8226-90EDC8EC30D2}"/>
                </a:ext>
              </a:extLst>
            </p:cNvPr>
            <p:cNvCxnSpPr/>
            <p:nvPr/>
          </p:nvCxnSpPr>
          <p:spPr>
            <a:xfrm flipH="1">
              <a:off x="2627030" y="5745997"/>
              <a:ext cx="4648764" cy="0"/>
            </a:xfrm>
            <a:prstGeom prst="straightConnector1">
              <a:avLst/>
            </a:prstGeom>
            <a:ln w="19050">
              <a:solidFill>
                <a:schemeClr val="tx1">
                  <a:lumMod val="85000"/>
                  <a:lumOff val="1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7BFC67B0-5559-4922-8EDF-ECCB0E08587B}"/>
                </a:ext>
              </a:extLst>
            </p:cNvPr>
            <p:cNvCxnSpPr>
              <a:cxnSpLocks/>
            </p:cNvCxnSpPr>
            <p:nvPr/>
          </p:nvCxnSpPr>
          <p:spPr>
            <a:xfrm flipH="1" flipV="1">
              <a:off x="5017849" y="3318817"/>
              <a:ext cx="0" cy="2423392"/>
            </a:xfrm>
            <a:prstGeom prst="straightConnector1">
              <a:avLst/>
            </a:prstGeom>
            <a:ln w="19050">
              <a:solidFill>
                <a:schemeClr val="tx1">
                  <a:alpha val="2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1F82726-A628-4352-BE79-B9252D466BB8}"/>
                    </a:ext>
                  </a:extLst>
                </p:cNvPr>
                <p:cNvSpPr txBox="1"/>
                <p:nvPr/>
              </p:nvSpPr>
              <p:spPr>
                <a:xfrm flipH="1">
                  <a:off x="4190576" y="5046709"/>
                  <a:ext cx="1627149" cy="464166"/>
                </a:xfrm>
                <a:prstGeom prst="rect">
                  <a:avLst/>
                </a:prstGeom>
                <a:noFill/>
              </p:spPr>
              <p:txBody>
                <a:bodyPr wrap="square" rtlCol="0">
                  <a:spAutoFit/>
                  <a:scene3d>
                    <a:camera prst="orthographicFront"/>
                    <a:lightRig rig="threePt" dir="t"/>
                  </a:scene3d>
                  <a:sp3d>
                    <a:bevelT w="0" h="6350"/>
                  </a:sp3d>
                </a:bodyPr>
                <a:lstStyle/>
                <a:p>
                  <a:pPr algn="ctr">
                    <a:lnSpc>
                      <a:spcPct val="150000"/>
                    </a:lnSpc>
                  </a:pPr>
                  <a:r>
                    <a:rPr lang="vi-VN" altLang="ko-KR">
                      <a:latin typeface="SamsungOne-400" panose="020B0503030303020204" pitchFamily="34" charset="0"/>
                      <a:ea typeface="SamsungOne-400" panose="020B0503030303020204" pitchFamily="34" charset="0"/>
                      <a:cs typeface="Times New Roman" panose="02020603050405020304" pitchFamily="18" charset="0"/>
                    </a:rPr>
                    <a:t>Giữ nguyên</a:t>
                  </a:r>
                  <a:r>
                    <a:rPr lang="en-US" altLang="ko-KR" dirty="0">
                      <a:latin typeface="SamsungOne-400" panose="020B0503030303020204" pitchFamily="34" charset="0"/>
                      <a:ea typeface="SamsungOne-400" panose="020B0503030303020204" pitchFamily="34" charset="0"/>
                      <a:cs typeface="Times New Roman" panose="02020603050405020304" pitchFamily="18" charset="0"/>
                    </a:rPr>
                    <a:t> </a:t>
                  </a:r>
                  <a14:m>
                    <m:oMath xmlns:m="http://schemas.openxmlformats.org/officeDocument/2006/math">
                      <m:sSub>
                        <m:sSubPr>
                          <m:ctrlPr>
                            <a:rPr lang="en-US" altLang="ko-KR" i="1">
                              <a:latin typeface="Cambria Math" panose="02040503050406030204" pitchFamily="18" charset="0"/>
                              <a:cs typeface="Times New Roman" panose="02020603050405020304" pitchFamily="18" charset="0"/>
                            </a:rPr>
                          </m:ctrlPr>
                        </m:sSubPr>
                        <m:e>
                          <m:r>
                            <a:rPr lang="en-US" altLang="ko-KR" i="1">
                              <a:latin typeface="Cambria Math" panose="02040503050406030204" pitchFamily="18" charset="0"/>
                              <a:cs typeface="Times New Roman" panose="02020603050405020304" pitchFamily="18" charset="0"/>
                            </a:rPr>
                            <m:t>𝐻</m:t>
                          </m:r>
                        </m:e>
                        <m:sub>
                          <m:r>
                            <a:rPr lang="en-US" altLang="ko-KR" i="1">
                              <a:latin typeface="Cambria Math" panose="02040503050406030204" pitchFamily="18" charset="0"/>
                              <a:cs typeface="Times New Roman" panose="02020603050405020304" pitchFamily="18" charset="0"/>
                            </a:rPr>
                            <m:t>0</m:t>
                          </m:r>
                        </m:sub>
                      </m:sSub>
                    </m:oMath>
                  </a14:m>
                  <a:endParaRPr lang="en-US" altLang="ko-KR" dirty="0">
                    <a:latin typeface="SamsungOne-400" panose="020B0503030303020204" pitchFamily="34" charset="0"/>
                    <a:ea typeface="SamsungOne-400" panose="020B0503030303020204" pitchFamily="34" charset="0"/>
                    <a:cs typeface="Times New Roman" panose="02020603050405020304" pitchFamily="18" charset="0"/>
                  </a:endParaRPr>
                </a:p>
              </p:txBody>
            </p:sp>
          </mc:Choice>
          <mc:Fallback xmlns="">
            <p:sp>
              <p:nvSpPr>
                <p:cNvPr id="40" name="TextBox 39">
                  <a:extLst>
                    <a:ext uri="{FF2B5EF4-FFF2-40B4-BE49-F238E27FC236}">
                      <a16:creationId xmlns:a16="http://schemas.microsoft.com/office/drawing/2014/main" id="{B1F82726-A628-4352-BE79-B9252D466BB8}"/>
                    </a:ext>
                  </a:extLst>
                </p:cNvPr>
                <p:cNvSpPr txBox="1">
                  <a:spLocks noRot="1" noChangeAspect="1" noMove="1" noResize="1" noEditPoints="1" noAdjustHandles="1" noChangeArrowheads="1" noChangeShapeType="1" noTextEdit="1"/>
                </p:cNvSpPr>
                <p:nvPr/>
              </p:nvSpPr>
              <p:spPr>
                <a:xfrm flipH="1">
                  <a:off x="4190576" y="5046709"/>
                  <a:ext cx="1627149" cy="464166"/>
                </a:xfrm>
                <a:prstGeom prst="rect">
                  <a:avLst/>
                </a:prstGeom>
                <a:blipFill>
                  <a:blip r:embed="rId4"/>
                  <a:stretch>
                    <a:fillRect/>
                  </a:stretch>
                </a:blipFill>
              </p:spPr>
              <p:txBody>
                <a:bodyPr/>
                <a:lstStyle/>
                <a:p>
                  <a:r>
                    <a:rPr lang="en-US">
                      <a:noFill/>
                    </a:rPr>
                    <a:t> </a:t>
                  </a:r>
                </a:p>
              </p:txBody>
            </p:sp>
          </mc:Fallback>
        </mc:AlternateContent>
        <p:cxnSp>
          <p:nvCxnSpPr>
            <p:cNvPr id="41" name="직선 연결선 40">
              <a:extLst>
                <a:ext uri="{FF2B5EF4-FFF2-40B4-BE49-F238E27FC236}">
                  <a16:creationId xmlns:a16="http://schemas.microsoft.com/office/drawing/2014/main" id="{5E7403F3-9F08-4215-8CA5-2081DAB8EECA}"/>
                </a:ext>
              </a:extLst>
            </p:cNvPr>
            <p:cNvCxnSpPr>
              <a:cxnSpLocks/>
            </p:cNvCxnSpPr>
            <p:nvPr/>
          </p:nvCxnSpPr>
          <p:spPr>
            <a:xfrm flipH="1">
              <a:off x="3922079" y="4546600"/>
              <a:ext cx="0" cy="12642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AC955B9-B636-4846-A678-D8E3009458F1}"/>
                    </a:ext>
                  </a:extLst>
                </p:cNvPr>
                <p:cNvSpPr txBox="1"/>
                <p:nvPr/>
              </p:nvSpPr>
              <p:spPr>
                <a:xfrm flipH="1">
                  <a:off x="2704287" y="4953053"/>
                  <a:ext cx="1152128" cy="465256"/>
                </a:xfrm>
                <a:prstGeom prst="rect">
                  <a:avLst/>
                </a:prstGeom>
                <a:noFill/>
              </p:spPr>
              <p:txBody>
                <a:bodyPr wrap="square" rtlCol="0">
                  <a:spAutoFit/>
                  <a:scene3d>
                    <a:camera prst="orthographicFront"/>
                    <a:lightRig rig="threePt" dir="t"/>
                  </a:scene3d>
                  <a:sp3d>
                    <a:bevelT w="0" h="6350"/>
                  </a:sp3d>
                </a:bodyPr>
                <a:lstStyle/>
                <a:p>
                  <a:pPr algn="ctr">
                    <a:lnSpc>
                      <a:spcPct val="150000"/>
                    </a:lnSpc>
                  </a:pPr>
                  <a:r>
                    <a:rPr lang="vi-VN" altLang="ko-KR" dirty="0">
                      <a:latin typeface="SamsungOne-400" panose="020B0503030303020204" pitchFamily="34" charset="0"/>
                      <a:ea typeface="SamsungOne-400" panose="020B0503030303020204" pitchFamily="34" charset="0"/>
                      <a:cs typeface="Times New Roman" panose="02020603050405020304" pitchFamily="18" charset="0"/>
                    </a:rPr>
                    <a:t>Bác bỏ</a:t>
                  </a:r>
                  <a:r>
                    <a:rPr lang="en-US" altLang="ko-KR" dirty="0">
                      <a:latin typeface="SamsungOne-400" panose="020B0503030303020204" pitchFamily="34" charset="0"/>
                      <a:ea typeface="SamsungOne-400" panose="020B0503030303020204" pitchFamily="34" charset="0"/>
                      <a:cs typeface="Times New Roman" panose="02020603050405020304" pitchFamily="18" charset="0"/>
                    </a:rPr>
                    <a:t> </a:t>
                  </a:r>
                  <a14:m>
                    <m:oMath xmlns:m="http://schemas.openxmlformats.org/officeDocument/2006/math">
                      <m:sSub>
                        <m:sSubPr>
                          <m:ctrlPr>
                            <a:rPr lang="en-US" altLang="ko-KR" i="1">
                              <a:latin typeface="Cambria Math" panose="02040503050406030204" pitchFamily="18" charset="0"/>
                              <a:cs typeface="Times New Roman" panose="02020603050405020304" pitchFamily="18" charset="0"/>
                            </a:rPr>
                          </m:ctrlPr>
                        </m:sSubPr>
                        <m:e>
                          <m:r>
                            <a:rPr lang="en-US" altLang="ko-KR" i="1">
                              <a:latin typeface="Cambria Math" panose="02040503050406030204" pitchFamily="18" charset="0"/>
                              <a:cs typeface="Times New Roman" panose="02020603050405020304" pitchFamily="18" charset="0"/>
                            </a:rPr>
                            <m:t>𝐻</m:t>
                          </m:r>
                        </m:e>
                        <m:sub>
                          <m:r>
                            <a:rPr lang="en-US" altLang="ko-KR" i="1">
                              <a:latin typeface="Cambria Math" panose="02040503050406030204" pitchFamily="18" charset="0"/>
                              <a:cs typeface="Times New Roman" panose="02020603050405020304" pitchFamily="18" charset="0"/>
                            </a:rPr>
                            <m:t>0</m:t>
                          </m:r>
                        </m:sub>
                      </m:sSub>
                    </m:oMath>
                  </a14:m>
                  <a:endParaRPr lang="en-US" altLang="ko-KR" dirty="0">
                    <a:latin typeface="SamsungOne-400" panose="020B0503030303020204" pitchFamily="34" charset="0"/>
                    <a:ea typeface="SamsungOne-400" panose="020B0503030303020204" pitchFamily="34" charset="0"/>
                    <a:cs typeface="Times New Roman" panose="02020603050405020304" pitchFamily="18" charset="0"/>
                  </a:endParaRPr>
                </a:p>
              </p:txBody>
            </p:sp>
          </mc:Choice>
          <mc:Fallback xmlns="">
            <p:sp>
              <p:nvSpPr>
                <p:cNvPr id="42" name="TextBox 41">
                  <a:extLst>
                    <a:ext uri="{FF2B5EF4-FFF2-40B4-BE49-F238E27FC236}">
                      <a16:creationId xmlns:a16="http://schemas.microsoft.com/office/drawing/2014/main" id="{8AC955B9-B636-4846-A678-D8E3009458F1}"/>
                    </a:ext>
                  </a:extLst>
                </p:cNvPr>
                <p:cNvSpPr txBox="1">
                  <a:spLocks noRot="1" noChangeAspect="1" noMove="1" noResize="1" noEditPoints="1" noAdjustHandles="1" noChangeArrowheads="1" noChangeShapeType="1" noTextEdit="1"/>
                </p:cNvSpPr>
                <p:nvPr/>
              </p:nvSpPr>
              <p:spPr>
                <a:xfrm flipH="1">
                  <a:off x="2704287" y="4953053"/>
                  <a:ext cx="1152128" cy="46525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97FA81E-A8A6-4B8A-A95F-F330D607B3F9}"/>
                    </a:ext>
                  </a:extLst>
                </p:cNvPr>
                <p:cNvSpPr txBox="1"/>
                <p:nvPr/>
              </p:nvSpPr>
              <p:spPr>
                <a:xfrm flipH="1">
                  <a:off x="3132168" y="5332715"/>
                  <a:ext cx="570163" cy="332912"/>
                </a:xfrm>
                <a:prstGeom prst="rect">
                  <a:avLst/>
                </a:prstGeom>
                <a:noFill/>
              </p:spPr>
              <p:txBody>
                <a:bodyPr wrap="square" rtlCol="0">
                  <a:spAutoFit/>
                  <a:scene3d>
                    <a:camera prst="orthographicFront"/>
                    <a:lightRig rig="threePt" dir="t"/>
                  </a:scene3d>
                  <a:sp3d>
                    <a:bevelT w="0" h="6350"/>
                  </a:sp3d>
                </a:bodyPr>
                <a:lstStyle/>
                <a:p>
                  <a14:m>
                    <m:oMath xmlns:m="http://schemas.openxmlformats.org/officeDocument/2006/math">
                      <m:r>
                        <a:rPr lang="en-US" sz="1600" i="1">
                          <a:latin typeface="Cambria Math" panose="02040503050406030204" pitchFamily="18" charset="0"/>
                          <a:ea typeface="Cambria Math" panose="02040503050406030204" pitchFamily="18" charset="0"/>
                        </a:rPr>
                        <m:t>𝛼</m:t>
                      </m:r>
                    </m:oMath>
                  </a14:m>
                  <a:r>
                    <a:rPr lang="en-US" sz="1100" dirty="0">
                      <a:latin typeface="SamsungOne-400" panose="020B0503030303020204" pitchFamily="34" charset="0"/>
                      <a:ea typeface="SamsungOne-400" panose="020B0503030303020204" pitchFamily="34" charset="0"/>
                    </a:rPr>
                    <a:t>/2</a:t>
                  </a:r>
                  <a:endParaRPr lang="en-US" sz="1600" dirty="0">
                    <a:latin typeface="SamsungOne-400" panose="020B0503030303020204" pitchFamily="34" charset="0"/>
                    <a:ea typeface="SamsungOne-400" panose="020B0503030303020204" pitchFamily="34" charset="0"/>
                  </a:endParaRPr>
                </a:p>
              </p:txBody>
            </p:sp>
          </mc:Choice>
          <mc:Fallback xmlns="">
            <p:sp>
              <p:nvSpPr>
                <p:cNvPr id="43" name="TextBox 42">
                  <a:extLst>
                    <a:ext uri="{FF2B5EF4-FFF2-40B4-BE49-F238E27FC236}">
                      <a16:creationId xmlns:a16="http://schemas.microsoft.com/office/drawing/2014/main" id="{D97FA81E-A8A6-4B8A-A95F-F330D607B3F9}"/>
                    </a:ext>
                  </a:extLst>
                </p:cNvPr>
                <p:cNvSpPr txBox="1">
                  <a:spLocks noRot="1" noChangeAspect="1" noMove="1" noResize="1" noEditPoints="1" noAdjustHandles="1" noChangeArrowheads="1" noChangeShapeType="1" noTextEdit="1"/>
                </p:cNvSpPr>
                <p:nvPr/>
              </p:nvSpPr>
              <p:spPr>
                <a:xfrm flipH="1">
                  <a:off x="3132168" y="5332715"/>
                  <a:ext cx="570163" cy="332912"/>
                </a:xfrm>
                <a:prstGeom prst="rect">
                  <a:avLst/>
                </a:prstGeom>
                <a:blipFill>
                  <a:blip r:embed="rId7"/>
                  <a:stretch>
                    <a:fillRect/>
                  </a:stretch>
                </a:blipFill>
              </p:spPr>
              <p:txBody>
                <a:bodyPr/>
                <a:lstStyle/>
                <a:p>
                  <a:r>
                    <a:rPr lang="ko-KR" altLang="en-US">
                      <a:noFill/>
                    </a:rPr>
                    <a:t> </a:t>
                  </a:r>
                </a:p>
              </p:txBody>
            </p:sp>
          </mc:Fallback>
        </mc:AlternateContent>
        <p:cxnSp>
          <p:nvCxnSpPr>
            <p:cNvPr id="44" name="직선 연결선 43">
              <a:extLst>
                <a:ext uri="{FF2B5EF4-FFF2-40B4-BE49-F238E27FC236}">
                  <a16:creationId xmlns:a16="http://schemas.microsoft.com/office/drawing/2014/main" id="{F32FF331-CFBE-4B51-8A2C-51C24B87F0DC}"/>
                </a:ext>
              </a:extLst>
            </p:cNvPr>
            <p:cNvCxnSpPr>
              <a:cxnSpLocks/>
            </p:cNvCxnSpPr>
            <p:nvPr/>
          </p:nvCxnSpPr>
          <p:spPr>
            <a:xfrm>
              <a:off x="6099328" y="4546600"/>
              <a:ext cx="0" cy="12642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A089C4E-4A7B-4D4D-A183-2D5D88FFC2E7}"/>
                    </a:ext>
                  </a:extLst>
                </p:cNvPr>
                <p:cNvSpPr txBox="1"/>
                <p:nvPr/>
              </p:nvSpPr>
              <p:spPr>
                <a:xfrm>
                  <a:off x="6164992" y="4953053"/>
                  <a:ext cx="1152128" cy="465256"/>
                </a:xfrm>
                <a:prstGeom prst="rect">
                  <a:avLst/>
                </a:prstGeom>
                <a:noFill/>
              </p:spPr>
              <p:txBody>
                <a:bodyPr wrap="square" rtlCol="0">
                  <a:spAutoFit/>
                  <a:scene3d>
                    <a:camera prst="orthographicFront"/>
                    <a:lightRig rig="threePt" dir="t"/>
                  </a:scene3d>
                  <a:sp3d>
                    <a:bevelT w="0" h="6350"/>
                  </a:sp3d>
                </a:bodyPr>
                <a:lstStyle/>
                <a:p>
                  <a:pPr algn="ctr">
                    <a:lnSpc>
                      <a:spcPct val="150000"/>
                    </a:lnSpc>
                  </a:pPr>
                  <a:r>
                    <a:rPr lang="vi-VN" altLang="ko-KR" dirty="0">
                      <a:latin typeface="SamsungOne-400" panose="020B0503030303020204" pitchFamily="34" charset="0"/>
                      <a:ea typeface="SamsungOne-400" panose="020B0503030303020204" pitchFamily="34" charset="0"/>
                      <a:cs typeface="Times New Roman" panose="02020603050405020304" pitchFamily="18" charset="0"/>
                    </a:rPr>
                    <a:t>Bác bỏ</a:t>
                  </a:r>
                  <a:r>
                    <a:rPr lang="en-US" altLang="ko-KR" dirty="0">
                      <a:latin typeface="SamsungOne-400" panose="020B0503030303020204" pitchFamily="34" charset="0"/>
                      <a:ea typeface="SamsungOne-400" panose="020B0503030303020204" pitchFamily="34" charset="0"/>
                      <a:cs typeface="Times New Roman" panose="02020603050405020304" pitchFamily="18" charset="0"/>
                    </a:rPr>
                    <a:t> </a:t>
                  </a:r>
                  <a14:m>
                    <m:oMath xmlns:m="http://schemas.openxmlformats.org/officeDocument/2006/math">
                      <m:sSub>
                        <m:sSubPr>
                          <m:ctrlPr>
                            <a:rPr lang="en-US" altLang="ko-KR" i="1">
                              <a:latin typeface="Cambria Math" panose="02040503050406030204" pitchFamily="18" charset="0"/>
                              <a:cs typeface="Times New Roman" panose="02020603050405020304" pitchFamily="18" charset="0"/>
                            </a:rPr>
                          </m:ctrlPr>
                        </m:sSubPr>
                        <m:e>
                          <m:r>
                            <a:rPr lang="en-US" altLang="ko-KR" i="1">
                              <a:latin typeface="Cambria Math" panose="02040503050406030204" pitchFamily="18" charset="0"/>
                              <a:cs typeface="Times New Roman" panose="02020603050405020304" pitchFamily="18" charset="0"/>
                            </a:rPr>
                            <m:t>𝐻</m:t>
                          </m:r>
                        </m:e>
                        <m:sub>
                          <m:r>
                            <a:rPr lang="en-US" altLang="ko-KR" i="1">
                              <a:latin typeface="Cambria Math" panose="02040503050406030204" pitchFamily="18" charset="0"/>
                              <a:cs typeface="Times New Roman" panose="02020603050405020304" pitchFamily="18" charset="0"/>
                            </a:rPr>
                            <m:t>0</m:t>
                          </m:r>
                        </m:sub>
                      </m:sSub>
                    </m:oMath>
                  </a14:m>
                  <a:endParaRPr lang="en-US" altLang="ko-KR" dirty="0">
                    <a:latin typeface="SamsungOne-400" panose="020B0503030303020204" pitchFamily="34" charset="0"/>
                    <a:ea typeface="SamsungOne-400" panose="020B0503030303020204" pitchFamily="34" charset="0"/>
                    <a:cs typeface="Times New Roman" panose="02020603050405020304" pitchFamily="18" charset="0"/>
                  </a:endParaRPr>
                </a:p>
              </p:txBody>
            </p:sp>
          </mc:Choice>
          <mc:Fallback xmlns="">
            <p:sp>
              <p:nvSpPr>
                <p:cNvPr id="45" name="TextBox 44">
                  <a:extLst>
                    <a:ext uri="{FF2B5EF4-FFF2-40B4-BE49-F238E27FC236}">
                      <a16:creationId xmlns:a16="http://schemas.microsoft.com/office/drawing/2014/main" id="{FA089C4E-4A7B-4D4D-A183-2D5D88FFC2E7}"/>
                    </a:ext>
                  </a:extLst>
                </p:cNvPr>
                <p:cNvSpPr txBox="1">
                  <a:spLocks noRot="1" noChangeAspect="1" noMove="1" noResize="1" noEditPoints="1" noAdjustHandles="1" noChangeArrowheads="1" noChangeShapeType="1" noTextEdit="1"/>
                </p:cNvSpPr>
                <p:nvPr/>
              </p:nvSpPr>
              <p:spPr>
                <a:xfrm>
                  <a:off x="6164992" y="4953053"/>
                  <a:ext cx="1152128" cy="46525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0AAC233-7250-4B78-8AA0-9EAC201397A8}"/>
                    </a:ext>
                  </a:extLst>
                </p:cNvPr>
                <p:cNvSpPr txBox="1"/>
                <p:nvPr/>
              </p:nvSpPr>
              <p:spPr>
                <a:xfrm flipH="1">
                  <a:off x="6395973" y="5332715"/>
                  <a:ext cx="570163" cy="332912"/>
                </a:xfrm>
                <a:prstGeom prst="rect">
                  <a:avLst/>
                </a:prstGeom>
                <a:noFill/>
              </p:spPr>
              <p:txBody>
                <a:bodyPr wrap="square" rtlCol="0">
                  <a:spAutoFit/>
                  <a:scene3d>
                    <a:camera prst="orthographicFront"/>
                    <a:lightRig rig="threePt" dir="t"/>
                  </a:scene3d>
                  <a:sp3d>
                    <a:bevelT w="0" h="6350"/>
                  </a:sp3d>
                </a:bodyPr>
                <a:lstStyle/>
                <a:p>
                  <a14:m>
                    <m:oMath xmlns:m="http://schemas.openxmlformats.org/officeDocument/2006/math">
                      <m:r>
                        <a:rPr lang="en-US" sz="1600" i="1">
                          <a:latin typeface="Cambria Math" panose="02040503050406030204" pitchFamily="18" charset="0"/>
                          <a:ea typeface="Cambria Math" panose="02040503050406030204" pitchFamily="18" charset="0"/>
                        </a:rPr>
                        <m:t>𝛼</m:t>
                      </m:r>
                    </m:oMath>
                  </a14:m>
                  <a:r>
                    <a:rPr lang="en-US" sz="1100" dirty="0">
                      <a:latin typeface="SamsungOne-400" panose="020B0503030303020204" pitchFamily="34" charset="0"/>
                      <a:ea typeface="SamsungOne-400" panose="020B0503030303020204" pitchFamily="34" charset="0"/>
                    </a:rPr>
                    <a:t>/2</a:t>
                  </a:r>
                  <a:endParaRPr lang="en-US" sz="1600" dirty="0">
                    <a:latin typeface="SamsungOne-400" panose="020B0503030303020204" pitchFamily="34" charset="0"/>
                    <a:ea typeface="SamsungOne-400" panose="020B0503030303020204" pitchFamily="34" charset="0"/>
                  </a:endParaRPr>
                </a:p>
              </p:txBody>
            </p:sp>
          </mc:Choice>
          <mc:Fallback xmlns="">
            <p:sp>
              <p:nvSpPr>
                <p:cNvPr id="46" name="TextBox 45">
                  <a:extLst>
                    <a:ext uri="{FF2B5EF4-FFF2-40B4-BE49-F238E27FC236}">
                      <a16:creationId xmlns:a16="http://schemas.microsoft.com/office/drawing/2014/main" id="{60AAC233-7250-4B78-8AA0-9EAC201397A8}"/>
                    </a:ext>
                  </a:extLst>
                </p:cNvPr>
                <p:cNvSpPr txBox="1">
                  <a:spLocks noRot="1" noChangeAspect="1" noMove="1" noResize="1" noEditPoints="1" noAdjustHandles="1" noChangeArrowheads="1" noChangeShapeType="1" noTextEdit="1"/>
                </p:cNvSpPr>
                <p:nvPr/>
              </p:nvSpPr>
              <p:spPr>
                <a:xfrm flipH="1">
                  <a:off x="6395973" y="5332715"/>
                  <a:ext cx="570163" cy="332912"/>
                </a:xfrm>
                <a:prstGeom prst="rect">
                  <a:avLst/>
                </a:prstGeom>
                <a:blipFill>
                  <a:blip r:embed="rId9"/>
                  <a:stretch>
                    <a:fillRect/>
                  </a:stretch>
                </a:blipFill>
              </p:spPr>
              <p:txBody>
                <a:bodyPr/>
                <a:lstStyle/>
                <a:p>
                  <a:r>
                    <a:rPr lang="ko-KR" altLang="en-US">
                      <a:noFill/>
                    </a:rPr>
                    <a:t> </a:t>
                  </a:r>
                </a:p>
              </p:txBody>
            </p:sp>
          </mc:Fallback>
        </mc:AlternateContent>
      </p:grpSp>
      <p:sp>
        <p:nvSpPr>
          <p:cNvPr id="26" name="직사각형 25">
            <a:extLst>
              <a:ext uri="{FF2B5EF4-FFF2-40B4-BE49-F238E27FC236}">
                <a16:creationId xmlns:a16="http://schemas.microsoft.com/office/drawing/2014/main" id="{CB074B76-BBAA-4B17-9602-6CFE9C341140}"/>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10"/>
              </a:buBlip>
              <a:defRPr/>
            </a:pPr>
            <a:r>
              <a:rPr lang="en-US" altLang="ko-KR" sz="1400" dirty="0" err="1">
                <a:solidFill>
                  <a:schemeClr val="tx1"/>
                </a:solidFill>
                <a:latin typeface="SamsungOne-400" panose="020B0503030303020204" pitchFamily="34" charset="0"/>
                <a:ea typeface="SamsungOne-400" panose="020B0503030303020204" pitchFamily="34" charset="0"/>
              </a:rPr>
              <a:t>Kiểm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định</a:t>
            </a:r>
            <a:r>
              <a:rPr lang="en-US" altLang="ko-KR" sz="1400" dirty="0">
                <a:solidFill>
                  <a:schemeClr val="tx1"/>
                </a:solidFill>
                <a:latin typeface="SamsungOne-400" panose="020B0503030303020204" pitchFamily="34" charset="0"/>
                <a:ea typeface="SamsungOne-400" panose="020B0503030303020204" pitchFamily="34" charset="0"/>
              </a:rPr>
              <a:t> t </a:t>
            </a:r>
            <a:r>
              <a:rPr lang="en-US" altLang="ko-KR" sz="1400" dirty="0" err="1">
                <a:solidFill>
                  <a:schemeClr val="tx1"/>
                </a:solidFill>
                <a:latin typeface="SamsungOne-400" panose="020B0503030303020204" pitchFamily="34" charset="0"/>
                <a:ea typeface="SamsungOne-400" panose="020B0503030303020204" pitchFamily="34" charset="0"/>
              </a:rPr>
              <a:t>cho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mẫu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duy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nhất</a:t>
            </a:r>
            <a:r>
              <a:rPr lang="en-US" altLang="ko-KR" sz="1400" dirty="0">
                <a:solidFill>
                  <a:schemeClr val="tx1"/>
                </a:solidFill>
                <a:latin typeface="SamsungOne-400" panose="020B0503030303020204" pitchFamily="34" charset="0"/>
                <a:ea typeface="SamsungOne-400" panose="020B0503030303020204" pitchFamily="34" charset="0"/>
              </a:rPr>
              <a:t>:</a:t>
            </a:r>
          </a:p>
        </p:txBody>
      </p:sp>
      <p:sp>
        <p:nvSpPr>
          <p:cNvPr id="22" name="직사각형 21">
            <a:extLst>
              <a:ext uri="{FF2B5EF4-FFF2-40B4-BE49-F238E27FC236}">
                <a16:creationId xmlns:a16="http://schemas.microsoft.com/office/drawing/2014/main" id="{2B4CBCB0-CA18-4229-B5CC-830C0CA7144A}"/>
              </a:ext>
            </a:extLst>
          </p:cNvPr>
          <p:cNvSpPr/>
          <p:nvPr/>
        </p:nvSpPr>
        <p:spPr>
          <a:xfrm>
            <a:off x="558800" y="2871636"/>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Trị số p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=2 ×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𝑋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&gt;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thử nghiệm thống kê</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mc:AlternateContent xmlns:mc="http://schemas.openxmlformats.org/markup-compatibility/2006" xmlns:a14="http://schemas.microsoft.com/office/drawing/2010/main">
        <mc:Choice Requires="a14">
          <p:sp>
            <p:nvSpPr>
              <p:cNvPr id="28" name="Rectangle 12">
                <a:extLst>
                  <a:ext uri="{FF2B5EF4-FFF2-40B4-BE49-F238E27FC236}">
                    <a16:creationId xmlns:a16="http://schemas.microsoft.com/office/drawing/2014/main" id="{076FCC08-0833-4ED4-BB25-3F6DC65140F2}"/>
                  </a:ext>
                </a:extLst>
              </p:cNvPr>
              <p:cNvSpPr/>
              <p:nvPr/>
            </p:nvSpPr>
            <p:spPr>
              <a:xfrm>
                <a:off x="847725" y="2063270"/>
                <a:ext cx="2619592" cy="7078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lgn="just">
                  <a:lnSpc>
                    <a:spcPct val="150000"/>
                  </a:lnSpc>
                </a:pPr>
                <a14:m>
                  <m:oMath xmlns:m="http://schemas.openxmlformats.org/officeDocument/2006/math">
                    <m:sSub>
                      <m:sSubPr>
                        <m:ctrlPr>
                          <a:rPr lang="en-US" altLang="ko-KR" sz="1600" i="1">
                            <a:solidFill>
                              <a:schemeClr val="tx1"/>
                            </a:solidFill>
                            <a:latin typeface="Cambria Math" panose="02040503050406030204" pitchFamily="18" charset="0"/>
                            <a:cs typeface="Times New Roman" panose="02020603050405020304" pitchFamily="18" charset="0"/>
                          </a:rPr>
                        </m:ctrlPr>
                      </m:sSubPr>
                      <m:e>
                        <m:r>
                          <a:rPr lang="en-US" altLang="ko-KR" sz="1600" i="1">
                            <a:solidFill>
                              <a:schemeClr val="tx1"/>
                            </a:solidFill>
                            <a:latin typeface="Cambria Math" panose="02040503050406030204" pitchFamily="18" charset="0"/>
                            <a:cs typeface="Times New Roman" panose="02020603050405020304" pitchFamily="18" charset="0"/>
                          </a:rPr>
                          <m:t>𝐻</m:t>
                        </m:r>
                      </m:e>
                      <m:sub>
                        <m:r>
                          <a:rPr lang="en-US" altLang="ko-KR" sz="1600" i="1">
                            <a:solidFill>
                              <a:schemeClr val="tx1"/>
                            </a:solidFill>
                            <a:latin typeface="Cambria Math" panose="02040503050406030204" pitchFamily="18" charset="0"/>
                            <a:cs typeface="Times New Roman" panose="02020603050405020304" pitchFamily="18" charset="0"/>
                          </a:rPr>
                          <m:t>0</m:t>
                        </m:r>
                      </m:sub>
                    </m:sSub>
                  </m:oMath>
                </a14:m>
                <a:r>
                  <a:rPr lang="en-US" altLang="ko-KR" sz="16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  :  </a:t>
                </a:r>
                <a14:m>
                  <m:oMath xmlns:m="http://schemas.openxmlformats.org/officeDocument/2006/math">
                    <m:r>
                      <a:rPr lang="ko-KR" altLang="en-US" sz="1600" i="1">
                        <a:solidFill>
                          <a:schemeClr val="tx1"/>
                        </a:solidFill>
                        <a:latin typeface="Cambria Math" panose="02040503050406030204" pitchFamily="18" charset="0"/>
                        <a:cs typeface="Times New Roman" panose="02020603050405020304" pitchFamily="18" charset="0"/>
                      </a:rPr>
                      <m:t>𝜇</m:t>
                    </m:r>
                    <m:r>
                      <a:rPr lang="en-US" altLang="ko-KR" sz="1600" i="1">
                        <a:solidFill>
                          <a:srgbClr val="FF0000"/>
                        </a:solidFill>
                        <a:latin typeface="Cambria Math" panose="02040503050406030204" pitchFamily="18" charset="0"/>
                        <a:cs typeface="Times New Roman" panose="02020603050405020304" pitchFamily="18" charset="0"/>
                      </a:rPr>
                      <m:t>=</m:t>
                    </m:r>
                    <m:sSub>
                      <m:sSubPr>
                        <m:ctrlPr>
                          <a:rPr lang="en-US" altLang="ko-KR" sz="1600" i="1">
                            <a:solidFill>
                              <a:schemeClr val="tx1"/>
                            </a:solidFill>
                            <a:latin typeface="Cambria Math" panose="02040503050406030204" pitchFamily="18" charset="0"/>
                            <a:cs typeface="Times New Roman" panose="02020603050405020304" pitchFamily="18" charset="0"/>
                          </a:rPr>
                        </m:ctrlPr>
                      </m:sSubPr>
                      <m:e>
                        <m:r>
                          <a:rPr lang="ko-KR" altLang="en-US" sz="1600" i="1">
                            <a:solidFill>
                              <a:schemeClr val="tx1"/>
                            </a:solidFill>
                            <a:latin typeface="Cambria Math" panose="02040503050406030204" pitchFamily="18" charset="0"/>
                            <a:cs typeface="Times New Roman" panose="02020603050405020304" pitchFamily="18" charset="0"/>
                          </a:rPr>
                          <m:t>𝜇</m:t>
                        </m:r>
                      </m:e>
                      <m:sub>
                        <m:r>
                          <a:rPr lang="en-US" altLang="ko-KR" sz="1600" i="1">
                            <a:solidFill>
                              <a:schemeClr val="tx1"/>
                            </a:solidFill>
                            <a:latin typeface="Cambria Math" panose="02040503050406030204" pitchFamily="18" charset="0"/>
                            <a:cs typeface="Times New Roman" panose="02020603050405020304" pitchFamily="18" charset="0"/>
                          </a:rPr>
                          <m:t>0</m:t>
                        </m:r>
                      </m:sub>
                    </m:sSub>
                  </m:oMath>
                </a14:m>
                <a:endParaRPr lang="en-US" altLang="ko-KR" sz="16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endParaRPr>
              </a:p>
              <a:p>
                <a:pPr algn="just"/>
                <a14:m>
                  <m:oMath xmlns:m="http://schemas.openxmlformats.org/officeDocument/2006/math">
                    <m:sSub>
                      <m:sSubPr>
                        <m:ctrlPr>
                          <a:rPr lang="en-US" altLang="ko-KR" sz="1600" i="1">
                            <a:solidFill>
                              <a:schemeClr val="tx1"/>
                            </a:solidFill>
                            <a:latin typeface="Cambria Math" panose="02040503050406030204" pitchFamily="18" charset="0"/>
                            <a:cs typeface="Times New Roman" panose="02020603050405020304" pitchFamily="18" charset="0"/>
                          </a:rPr>
                        </m:ctrlPr>
                      </m:sSubPr>
                      <m:e>
                        <m:r>
                          <a:rPr lang="en-US" altLang="ko-KR" sz="1600" i="1">
                            <a:solidFill>
                              <a:schemeClr val="tx1"/>
                            </a:solidFill>
                            <a:latin typeface="Cambria Math" panose="02040503050406030204" pitchFamily="18" charset="0"/>
                            <a:cs typeface="Times New Roman" panose="02020603050405020304" pitchFamily="18" charset="0"/>
                          </a:rPr>
                          <m:t>𝐻</m:t>
                        </m:r>
                      </m:e>
                      <m:sub>
                        <m:r>
                          <a:rPr lang="en-US" altLang="ko-KR" sz="1600" i="1">
                            <a:solidFill>
                              <a:schemeClr val="tx1"/>
                            </a:solidFill>
                            <a:latin typeface="Cambria Math" panose="02040503050406030204" pitchFamily="18" charset="0"/>
                            <a:cs typeface="Times New Roman" panose="02020603050405020304" pitchFamily="18" charset="0"/>
                          </a:rPr>
                          <m:t>1</m:t>
                        </m:r>
                      </m:sub>
                    </m:sSub>
                  </m:oMath>
                </a14:m>
                <a:r>
                  <a:rPr lang="en-US" altLang="ko-KR" sz="16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  :  </a:t>
                </a:r>
                <a14:m>
                  <m:oMath xmlns:m="http://schemas.openxmlformats.org/officeDocument/2006/math">
                    <m:r>
                      <a:rPr lang="ko-KR" altLang="en-US" sz="1600" i="1">
                        <a:solidFill>
                          <a:schemeClr val="tx1"/>
                        </a:solidFill>
                        <a:latin typeface="Cambria Math" panose="02040503050406030204" pitchFamily="18" charset="0"/>
                        <a:cs typeface="Times New Roman" panose="02020603050405020304" pitchFamily="18" charset="0"/>
                      </a:rPr>
                      <m:t>𝜇</m:t>
                    </m:r>
                    <m:r>
                      <a:rPr lang="en-US" altLang="ko-KR" sz="1600" i="1">
                        <a:solidFill>
                          <a:srgbClr val="FF0000"/>
                        </a:solidFill>
                        <a:latin typeface="Cambria Math" panose="02040503050406030204" pitchFamily="18" charset="0"/>
                        <a:cs typeface="Times New Roman" panose="02020603050405020304" pitchFamily="18" charset="0"/>
                      </a:rPr>
                      <m:t>≠</m:t>
                    </m:r>
                    <m:sSub>
                      <m:sSubPr>
                        <m:ctrlPr>
                          <a:rPr lang="en-US" altLang="ko-KR" sz="1600" i="1">
                            <a:solidFill>
                              <a:schemeClr val="tx1"/>
                            </a:solidFill>
                            <a:latin typeface="Cambria Math" panose="02040503050406030204" pitchFamily="18" charset="0"/>
                            <a:cs typeface="Times New Roman" panose="02020603050405020304" pitchFamily="18" charset="0"/>
                          </a:rPr>
                        </m:ctrlPr>
                      </m:sSubPr>
                      <m:e>
                        <m:r>
                          <a:rPr lang="ko-KR" altLang="en-US" sz="1600" i="1">
                            <a:solidFill>
                              <a:schemeClr val="tx1"/>
                            </a:solidFill>
                            <a:latin typeface="Cambria Math" panose="02040503050406030204" pitchFamily="18" charset="0"/>
                            <a:cs typeface="Times New Roman" panose="02020603050405020304" pitchFamily="18" charset="0"/>
                          </a:rPr>
                          <m:t>𝜇</m:t>
                        </m:r>
                      </m:e>
                      <m:sub>
                        <m:r>
                          <a:rPr lang="en-US" altLang="ko-KR" sz="1600" i="1">
                            <a:solidFill>
                              <a:schemeClr val="tx1"/>
                            </a:solidFill>
                            <a:latin typeface="Cambria Math" panose="02040503050406030204" pitchFamily="18" charset="0"/>
                            <a:cs typeface="Times New Roman" panose="02020603050405020304" pitchFamily="18" charset="0"/>
                          </a:rPr>
                          <m:t>0</m:t>
                        </m:r>
                      </m:sub>
                    </m:sSub>
                  </m:oMath>
                </a14:m>
                <a:r>
                  <a:rPr lang="en-US" altLang="ko-KR" sz="16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       “different”</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p:txBody>
          </p:sp>
        </mc:Choice>
        <mc:Fallback xmlns="">
          <p:sp>
            <p:nvSpPr>
              <p:cNvPr id="28" name="Rectangle 12">
                <a:extLst>
                  <a:ext uri="{FF2B5EF4-FFF2-40B4-BE49-F238E27FC236}">
                    <a16:creationId xmlns:a16="http://schemas.microsoft.com/office/drawing/2014/main" id="{076FCC08-0833-4ED4-BB25-3F6DC65140F2}"/>
                  </a:ext>
                </a:extLst>
              </p:cNvPr>
              <p:cNvSpPr>
                <a:spLocks noRot="1" noChangeAspect="1" noMove="1" noResize="1" noEditPoints="1" noAdjustHandles="1" noChangeArrowheads="1" noChangeShapeType="1" noTextEdit="1"/>
              </p:cNvSpPr>
              <p:nvPr/>
            </p:nvSpPr>
            <p:spPr>
              <a:xfrm>
                <a:off x="847725" y="2063270"/>
                <a:ext cx="2619592" cy="707886"/>
              </a:xfrm>
              <a:prstGeom prst="rect">
                <a:avLst/>
              </a:prstGeom>
              <a:blipFill>
                <a:blip r:embed="rId11"/>
                <a:stretch>
                  <a:fillRect b="-10256"/>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175801395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Thực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kiểm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định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giả</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thuyết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04</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73" name="직사각형 72">
            <a:extLst>
              <a:ext uri="{FF2B5EF4-FFF2-40B4-BE49-F238E27FC236}">
                <a16:creationId xmlns:a16="http://schemas.microsoft.com/office/drawing/2014/main" id="{D0D7AC7A-EB2C-49C9-95ED-4196E2C12849}"/>
              </a:ext>
            </a:extLst>
          </p:cNvPr>
          <p:cNvSpPr/>
          <p:nvPr/>
        </p:nvSpPr>
        <p:spPr>
          <a:xfrm>
            <a:off x="67507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hai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quần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hai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mẫu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nvGrpSpPr>
          <p:cNvPr id="26" name="그룹 25">
            <a:extLst>
              <a:ext uri="{FF2B5EF4-FFF2-40B4-BE49-F238E27FC236}">
                <a16:creationId xmlns:a16="http://schemas.microsoft.com/office/drawing/2014/main" id="{D0CABD19-E42B-4B01-AD75-7083B8475746}"/>
              </a:ext>
            </a:extLst>
          </p:cNvPr>
          <p:cNvGrpSpPr/>
          <p:nvPr/>
        </p:nvGrpSpPr>
        <p:grpSpPr>
          <a:xfrm>
            <a:off x="2318965" y="2345935"/>
            <a:ext cx="5345039" cy="2549569"/>
            <a:chOff x="2618723" y="3096126"/>
            <a:chExt cx="5345039" cy="2549569"/>
          </a:xfrm>
        </p:grpSpPr>
        <p:grpSp>
          <p:nvGrpSpPr>
            <p:cNvPr id="27" name="그룹 26">
              <a:extLst>
                <a:ext uri="{FF2B5EF4-FFF2-40B4-BE49-F238E27FC236}">
                  <a16:creationId xmlns:a16="http://schemas.microsoft.com/office/drawing/2014/main" id="{12FCBBC8-397A-457C-BD0B-95F661F4979F}"/>
                </a:ext>
              </a:extLst>
            </p:cNvPr>
            <p:cNvGrpSpPr/>
            <p:nvPr/>
          </p:nvGrpSpPr>
          <p:grpSpPr>
            <a:xfrm>
              <a:off x="3879169" y="4711200"/>
              <a:ext cx="2144486" cy="934495"/>
              <a:chOff x="3652383" y="4585940"/>
              <a:chExt cx="2144486" cy="934495"/>
            </a:xfrm>
          </p:grpSpPr>
          <p:grpSp>
            <p:nvGrpSpPr>
              <p:cNvPr id="119" name="Group 22">
                <a:extLst>
                  <a:ext uri="{FF2B5EF4-FFF2-40B4-BE49-F238E27FC236}">
                    <a16:creationId xmlns:a16="http://schemas.microsoft.com/office/drawing/2014/main" id="{6038D522-7DB1-4F56-8041-8346A4D88505}"/>
                  </a:ext>
                </a:extLst>
              </p:cNvPr>
              <p:cNvGrpSpPr/>
              <p:nvPr/>
            </p:nvGrpSpPr>
            <p:grpSpPr>
              <a:xfrm>
                <a:off x="3868845" y="4585940"/>
                <a:ext cx="1711563" cy="595657"/>
                <a:chOff x="5239823" y="4716237"/>
                <a:chExt cx="2091774" cy="675273"/>
              </a:xfrm>
            </p:grpSpPr>
            <p:cxnSp>
              <p:nvCxnSpPr>
                <p:cNvPr id="121" name="Straight Arrow Connector 26">
                  <a:extLst>
                    <a:ext uri="{FF2B5EF4-FFF2-40B4-BE49-F238E27FC236}">
                      <a16:creationId xmlns:a16="http://schemas.microsoft.com/office/drawing/2014/main" id="{6BD88794-58C8-4933-A6BA-8DFF6623BA7C}"/>
                    </a:ext>
                  </a:extLst>
                </p:cNvPr>
                <p:cNvCxnSpPr>
                  <a:cxnSpLocks/>
                </p:cNvCxnSpPr>
                <p:nvPr/>
              </p:nvCxnSpPr>
              <p:spPr>
                <a:xfrm flipH="1" flipV="1">
                  <a:off x="5239823" y="4716237"/>
                  <a:ext cx="994468" cy="675273"/>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2" name="Straight Arrow Connector 24">
                  <a:extLst>
                    <a:ext uri="{FF2B5EF4-FFF2-40B4-BE49-F238E27FC236}">
                      <a16:creationId xmlns:a16="http://schemas.microsoft.com/office/drawing/2014/main" id="{0CF53548-0DE5-4BAE-A913-9F8D2C456D7B}"/>
                    </a:ext>
                  </a:extLst>
                </p:cNvPr>
                <p:cNvCxnSpPr>
                  <a:cxnSpLocks/>
                </p:cNvCxnSpPr>
                <p:nvPr/>
              </p:nvCxnSpPr>
              <p:spPr>
                <a:xfrm flipV="1">
                  <a:off x="6234291" y="4747409"/>
                  <a:ext cx="1097306" cy="644101"/>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EE6F4BC7-E9A6-44D5-8377-615CD38C95A9}"/>
                      </a:ext>
                    </a:extLst>
                  </p:cNvPr>
                  <p:cNvSpPr txBox="1"/>
                  <p:nvPr/>
                </p:nvSpPr>
                <p:spPr>
                  <a:xfrm>
                    <a:off x="3652383" y="5181881"/>
                    <a:ext cx="2144486" cy="3385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prstClr val="black">
                            <a:lumMod val="85000"/>
                            <a:lumOff val="15000"/>
                          </a:prstClr>
                        </a:solidFill>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vi-VN" dirty="0">
                        <a:latin typeface="Arial" panose="020B0503030303020204" pitchFamily="34" charset="0"/>
                        <a:ea typeface="SamsungOne-400" panose="020B0503030303020204" pitchFamily="34" charset="0"/>
                        <a:cs typeface="Times New Roman" panose="02020603050405020304" pitchFamily="18" charset="0"/>
                      </a:rPr>
                      <a:t>So sánh </a:t>
                    </a:r>
                    <a14:m>
                      <m:oMath xmlns:m="http://schemas.openxmlformats.org/officeDocument/2006/math">
                        <m:sSub>
                          <m:sSubPr>
                            <m:ctrlPr>
                              <a:rPr lang="en-US" altLang="ko-KR" i="1">
                                <a:solidFill>
                                  <a:srgbClr val="FF0000"/>
                                </a:solidFill>
                                <a:latin typeface="Cambria Math" panose="02040503050406030204" pitchFamily="18" charset="0"/>
                                <a:cs typeface="Times New Roman" panose="02020603050405020304" pitchFamily="18" charset="0"/>
                              </a:rPr>
                            </m:ctrlPr>
                          </m:sSubPr>
                          <m:e>
                            <m:r>
                              <a:rPr lang="ko-KR" altLang="en-US" i="1">
                                <a:solidFill>
                                  <a:srgbClr val="FF0000"/>
                                </a:solidFill>
                                <a:latin typeface="Cambria Math" panose="02040503050406030204" pitchFamily="18" charset="0"/>
                                <a:cs typeface="Times New Roman" panose="02020603050405020304" pitchFamily="18" charset="0"/>
                              </a:rPr>
                              <m:t>𝜇</m:t>
                            </m:r>
                          </m:e>
                          <m:sub>
                            <m:r>
                              <a:rPr lang="en-US" altLang="ko-KR" i="1">
                                <a:solidFill>
                                  <a:srgbClr val="FF0000"/>
                                </a:solidFill>
                                <a:latin typeface="Cambria Math" panose="02040503050406030204" pitchFamily="18" charset="0"/>
                                <a:cs typeface="Times New Roman" panose="02020603050405020304" pitchFamily="18" charset="0"/>
                              </a:rPr>
                              <m:t>1</m:t>
                            </m:r>
                          </m:sub>
                        </m:sSub>
                      </m:oMath>
                    </a14:m>
                    <a:r>
                      <a:rPr lang="vi-VN" dirty="0">
                        <a:solidFill>
                          <a:srgbClr val="FF0000"/>
                        </a:solidFill>
                        <a:latin typeface="Arial" panose="020B0503030303020204" pitchFamily="34" charset="0"/>
                        <a:ea typeface="SamsungOne-400" panose="020B0503030303020204" pitchFamily="34" charset="0"/>
                        <a:cs typeface="Times New Roman" panose="02020603050405020304" pitchFamily="18" charset="0"/>
                      </a:rPr>
                      <a:t> </a:t>
                    </a:r>
                    <a:r>
                      <a:rPr lang="vi-VN" dirty="0">
                        <a:latin typeface="Arial" panose="020B0503030303020204" pitchFamily="34" charset="0"/>
                        <a:ea typeface="SamsungOne-400" panose="020B0503030303020204" pitchFamily="34" charset="0"/>
                        <a:cs typeface="Times New Roman" panose="02020603050405020304" pitchFamily="18" charset="0"/>
                      </a:rPr>
                      <a:t>với </a:t>
                    </a:r>
                    <a14:m>
                      <m:oMath xmlns:m="http://schemas.openxmlformats.org/officeDocument/2006/math">
                        <m:sSub>
                          <m:sSubPr>
                            <m:ctrlPr>
                              <a:rPr lang="en-US" altLang="ko-KR" i="1">
                                <a:solidFill>
                                  <a:srgbClr val="FF0000"/>
                                </a:solidFill>
                                <a:latin typeface="Cambria Math" panose="02040503050406030204" pitchFamily="18" charset="0"/>
                                <a:cs typeface="Times New Roman" panose="02020603050405020304" pitchFamily="18" charset="0"/>
                              </a:rPr>
                            </m:ctrlPr>
                          </m:sSubPr>
                          <m:e>
                            <m:r>
                              <a:rPr lang="ko-KR" altLang="en-US" i="1">
                                <a:solidFill>
                                  <a:srgbClr val="FF0000"/>
                                </a:solidFill>
                                <a:latin typeface="Cambria Math" panose="02040503050406030204" pitchFamily="18" charset="0"/>
                                <a:cs typeface="Times New Roman" panose="02020603050405020304" pitchFamily="18" charset="0"/>
                              </a:rPr>
                              <m:t>𝜇</m:t>
                            </m:r>
                          </m:e>
                          <m:sub>
                            <m:r>
                              <a:rPr lang="en-US" altLang="ko-KR" i="1">
                                <a:solidFill>
                                  <a:srgbClr val="FF0000"/>
                                </a:solidFill>
                                <a:latin typeface="Cambria Math" panose="02040503050406030204" pitchFamily="18" charset="0"/>
                                <a:cs typeface="Times New Roman" panose="02020603050405020304" pitchFamily="18" charset="0"/>
                              </a:rPr>
                              <m:t>2</m:t>
                            </m:r>
                          </m:sub>
                        </m:sSub>
                      </m:oMath>
                    </a14:m>
                    <a:r>
                      <a:rPr lang="vi-VN" dirty="0">
                        <a:latin typeface="Arial" panose="020B0503030303020204" pitchFamily="34" charset="0"/>
                        <a:ea typeface="SamsungOne-400" panose="020B0503030303020204" pitchFamily="34" charset="0"/>
                        <a:cs typeface="Times New Roman" panose="02020603050405020304" pitchFamily="18" charset="0"/>
                      </a:rPr>
                      <a:t>.</a:t>
                    </a:r>
                  </a:p>
                </p:txBody>
              </p:sp>
            </mc:Choice>
            <mc:Fallback xmlns="">
              <p:sp>
                <p:nvSpPr>
                  <p:cNvPr id="120" name="TextBox 119">
                    <a:extLst>
                      <a:ext uri="{FF2B5EF4-FFF2-40B4-BE49-F238E27FC236}">
                        <a16:creationId xmlns:a16="http://schemas.microsoft.com/office/drawing/2014/main" id="{EE6F4BC7-E9A6-44D5-8377-615CD38C95A9}"/>
                      </a:ext>
                    </a:extLst>
                  </p:cNvPr>
                  <p:cNvSpPr txBox="1">
                    <a:spLocks noRot="1" noChangeAspect="1" noMove="1" noResize="1" noEditPoints="1" noAdjustHandles="1" noChangeArrowheads="1" noChangeShapeType="1" noTextEdit="1"/>
                  </p:cNvSpPr>
                  <p:nvPr/>
                </p:nvSpPr>
                <p:spPr>
                  <a:xfrm>
                    <a:off x="3652383" y="5181881"/>
                    <a:ext cx="2144486" cy="338554"/>
                  </a:xfrm>
                  <a:prstGeom prst="rect">
                    <a:avLst/>
                  </a:prstGeom>
                  <a:blipFill>
                    <a:blip r:embed="rId3"/>
                    <a:stretch>
                      <a:fillRect t="-3509" b="-21053"/>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7036018-D098-47B2-AC27-2C946FE6D725}"/>
                    </a:ext>
                  </a:extLst>
                </p:cNvPr>
                <p:cNvSpPr txBox="1"/>
                <p:nvPr/>
              </p:nvSpPr>
              <p:spPr>
                <a:xfrm>
                  <a:off x="7505318" y="3096126"/>
                  <a:ext cx="458444" cy="537070"/>
                </a:xfrm>
                <a:prstGeom prst="rect">
                  <a:avLst/>
                </a:prstGeom>
                <a:solidFill>
                  <a:schemeClr val="bg1"/>
                </a:solidFill>
              </p:spPr>
              <p:txBody>
                <a:bodyPr wrap="square" rtlCol="0">
                  <a:spAutoFit/>
                </a:bodyPr>
                <a:lstStyle/>
                <a:p>
                  <a14:m>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acc>
                            <m:accPr>
                              <m:chr m:val="̅"/>
                              <m:ctrlPr>
                                <a:rPr lang="en-US" sz="1400" b="1" i="1">
                                  <a:latin typeface="Cambria Math" panose="02040503050406030204" pitchFamily="18" charset="0"/>
                                  <a:ea typeface="Cambria Math" panose="02040503050406030204" pitchFamily="18" charset="0"/>
                                </a:rPr>
                              </m:ctrlPr>
                            </m:accPr>
                            <m:e>
                              <m:r>
                                <a:rPr lang="en-US" sz="1400" b="1" i="1">
                                  <a:latin typeface="Cambria Math" panose="02040503050406030204" pitchFamily="18" charset="0"/>
                                  <a:ea typeface="Cambria Math" panose="02040503050406030204" pitchFamily="18" charset="0"/>
                                </a:rPr>
                                <m:t>𝑿</m:t>
                              </m:r>
                            </m:e>
                          </m:acc>
                        </m:e>
                        <m:sub>
                          <m:r>
                            <a:rPr lang="en-US" sz="1400" b="1" i="1">
                              <a:latin typeface="Cambria Math" panose="02040503050406030204" pitchFamily="18" charset="0"/>
                              <a:ea typeface="Cambria Math" panose="02040503050406030204" pitchFamily="18" charset="0"/>
                            </a:rPr>
                            <m:t>𝟐</m:t>
                          </m:r>
                        </m:sub>
                      </m:sSub>
                      <m:r>
                        <a:rPr lang="en-US" sz="1400" b="1" i="1">
                          <a:latin typeface="Cambria Math" panose="02040503050406030204" pitchFamily="18" charset="0"/>
                          <a:ea typeface="Cambria Math" panose="02040503050406030204" pitchFamily="18" charset="0"/>
                        </a:rPr>
                        <m:t>,</m:t>
                      </m:r>
                      <m:sSubSup>
                        <m:sSubSupPr>
                          <m:ctrlPr>
                            <a:rPr lang="en-US" sz="1400" b="1" i="1">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𝒔</m:t>
                          </m:r>
                        </m:e>
                        <m:sub>
                          <m:r>
                            <a:rPr lang="en-US" sz="1400" b="1" i="1">
                              <a:latin typeface="Cambria Math" panose="02040503050406030204" pitchFamily="18" charset="0"/>
                              <a:ea typeface="Cambria Math" panose="02040503050406030204" pitchFamily="18" charset="0"/>
                            </a:rPr>
                            <m:t>𝟐</m:t>
                          </m:r>
                        </m:sub>
                        <m:sup>
                          <m:r>
                            <a:rPr lang="en-US" sz="1400" b="1" i="1">
                              <a:latin typeface="Cambria Math" panose="02040503050406030204" pitchFamily="18" charset="0"/>
                              <a:ea typeface="Cambria Math" panose="02040503050406030204" pitchFamily="18" charset="0"/>
                            </a:rPr>
                            <m:t>𝟐</m:t>
                          </m:r>
                        </m:sup>
                      </m:sSubSup>
                    </m:oMath>
                  </a14:m>
                  <a:r>
                    <a:rPr lang="en-US" sz="1400" b="1" dirty="0">
                      <a:latin typeface="SamsungOne-400" panose="020B0503030303020204" pitchFamily="34" charset="0"/>
                      <a:ea typeface="SamsungOne-400" panose="020B0503030303020204" pitchFamily="34" charset="0"/>
                    </a:rPr>
                    <a:t>,</a:t>
                  </a:r>
                  <a14:m>
                    <m:oMath xmlns:m="http://schemas.openxmlformats.org/officeDocument/2006/math">
                      <m:sSub>
                        <m:sSubPr>
                          <m:ctrlPr>
                            <a:rPr lang="en-US" sz="1400" b="1" i="1" dirty="0">
                              <a:latin typeface="Cambria Math" panose="02040503050406030204" pitchFamily="18" charset="0"/>
                            </a:rPr>
                          </m:ctrlPr>
                        </m:sSubPr>
                        <m:e>
                          <m:r>
                            <a:rPr lang="en-US" sz="1400" b="1" i="1" dirty="0">
                              <a:latin typeface="Cambria Math" panose="02040503050406030204" pitchFamily="18" charset="0"/>
                            </a:rPr>
                            <m:t>𝒏</m:t>
                          </m:r>
                        </m:e>
                        <m:sub>
                          <m:r>
                            <a:rPr lang="en-US" sz="1400" b="1" i="1" dirty="0">
                              <a:latin typeface="Cambria Math" panose="02040503050406030204" pitchFamily="18" charset="0"/>
                            </a:rPr>
                            <m:t>𝟐</m:t>
                          </m:r>
                        </m:sub>
                      </m:sSub>
                    </m:oMath>
                  </a14:m>
                  <a:endParaRPr lang="en-US" sz="1400" b="1" dirty="0">
                    <a:solidFill>
                      <a:srgbClr val="002060"/>
                    </a:solidFill>
                    <a:latin typeface="SamsungOne-400" panose="020B0503030303020204" pitchFamily="34" charset="0"/>
                    <a:ea typeface="SamsungOne-400" panose="020B0503030303020204" pitchFamily="34" charset="0"/>
                  </a:endParaRPr>
                </a:p>
              </p:txBody>
            </p:sp>
          </mc:Choice>
          <mc:Fallback xmlns="">
            <p:sp>
              <p:nvSpPr>
                <p:cNvPr id="28" name="TextBox 27">
                  <a:extLst>
                    <a:ext uri="{FF2B5EF4-FFF2-40B4-BE49-F238E27FC236}">
                      <a16:creationId xmlns:a16="http://schemas.microsoft.com/office/drawing/2014/main" id="{E7036018-D098-47B2-AC27-2C946FE6D725}"/>
                    </a:ext>
                  </a:extLst>
                </p:cNvPr>
                <p:cNvSpPr txBox="1">
                  <a:spLocks noRot="1" noChangeAspect="1" noMove="1" noResize="1" noEditPoints="1" noAdjustHandles="1" noChangeArrowheads="1" noChangeShapeType="1" noTextEdit="1"/>
                </p:cNvSpPr>
                <p:nvPr/>
              </p:nvSpPr>
              <p:spPr>
                <a:xfrm>
                  <a:off x="7505318" y="3096126"/>
                  <a:ext cx="458444" cy="537070"/>
                </a:xfrm>
                <a:prstGeom prst="rect">
                  <a:avLst/>
                </a:prstGeom>
                <a:blipFill>
                  <a:blip r:embed="rId4"/>
                  <a:stretch>
                    <a:fillRect l="-3947" r="-26316" b="-1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513BA5A-7AA1-4F2A-BD57-66CFB4ABA619}"/>
                    </a:ext>
                  </a:extLst>
                </p:cNvPr>
                <p:cNvSpPr txBox="1"/>
                <p:nvPr/>
              </p:nvSpPr>
              <p:spPr>
                <a:xfrm>
                  <a:off x="4534076" y="3096126"/>
                  <a:ext cx="458444" cy="537070"/>
                </a:xfrm>
                <a:prstGeom prst="rect">
                  <a:avLst/>
                </a:prstGeom>
                <a:solidFill>
                  <a:schemeClr val="bg1"/>
                </a:solidFill>
              </p:spPr>
              <p:txBody>
                <a:bodyPr wrap="square" rtlCol="0">
                  <a:spAutoFit/>
                </a:bodyPr>
                <a:lstStyle/>
                <a:p>
                  <a14:m>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acc>
                            <m:accPr>
                              <m:chr m:val="̅"/>
                              <m:ctrlPr>
                                <a:rPr lang="en-US" sz="1400" b="1" i="1">
                                  <a:latin typeface="Cambria Math" panose="02040503050406030204" pitchFamily="18" charset="0"/>
                                  <a:ea typeface="Cambria Math" panose="02040503050406030204" pitchFamily="18" charset="0"/>
                                </a:rPr>
                              </m:ctrlPr>
                            </m:accPr>
                            <m:e>
                              <m:r>
                                <a:rPr lang="en-US" sz="1400" b="1" i="1">
                                  <a:latin typeface="Cambria Math" panose="02040503050406030204" pitchFamily="18" charset="0"/>
                                  <a:ea typeface="Cambria Math" panose="02040503050406030204" pitchFamily="18" charset="0"/>
                                </a:rPr>
                                <m:t>𝑿</m:t>
                              </m:r>
                            </m:e>
                          </m:acc>
                        </m:e>
                        <m:sub>
                          <m:r>
                            <a:rPr lang="en-US" sz="1400" b="1" i="1">
                              <a:latin typeface="Cambria Math" panose="02040503050406030204" pitchFamily="18" charset="0"/>
                              <a:ea typeface="Cambria Math" panose="02040503050406030204" pitchFamily="18" charset="0"/>
                            </a:rPr>
                            <m:t>𝟏</m:t>
                          </m:r>
                        </m:sub>
                      </m:sSub>
                      <m:r>
                        <a:rPr lang="en-US" sz="1400" b="1" i="1">
                          <a:latin typeface="Cambria Math" panose="02040503050406030204" pitchFamily="18" charset="0"/>
                          <a:ea typeface="Cambria Math" panose="02040503050406030204" pitchFamily="18" charset="0"/>
                        </a:rPr>
                        <m:t>,</m:t>
                      </m:r>
                      <m:sSubSup>
                        <m:sSubSupPr>
                          <m:ctrlPr>
                            <a:rPr lang="en-US" sz="1400" b="1" i="1">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𝒔</m:t>
                          </m:r>
                        </m:e>
                        <m:sub>
                          <m:r>
                            <a:rPr lang="en-US" sz="1400" b="1" i="1">
                              <a:latin typeface="Cambria Math" panose="02040503050406030204" pitchFamily="18" charset="0"/>
                              <a:ea typeface="Cambria Math" panose="02040503050406030204" pitchFamily="18" charset="0"/>
                            </a:rPr>
                            <m:t>𝟏</m:t>
                          </m:r>
                        </m:sub>
                        <m:sup>
                          <m:r>
                            <a:rPr lang="en-US" sz="1400" b="1" i="1">
                              <a:latin typeface="Cambria Math" panose="02040503050406030204" pitchFamily="18" charset="0"/>
                              <a:ea typeface="Cambria Math" panose="02040503050406030204" pitchFamily="18" charset="0"/>
                            </a:rPr>
                            <m:t>𝟐</m:t>
                          </m:r>
                        </m:sup>
                      </m:sSubSup>
                    </m:oMath>
                  </a14:m>
                  <a:r>
                    <a:rPr lang="en-US" sz="1400" b="1" dirty="0">
                      <a:latin typeface="SamsungOne-400" panose="020B0503030303020204" pitchFamily="34" charset="0"/>
                      <a:ea typeface="SamsungOne-400" panose="020B0503030303020204" pitchFamily="34" charset="0"/>
                    </a:rPr>
                    <a:t>,</a:t>
                  </a:r>
                  <a14:m>
                    <m:oMath xmlns:m="http://schemas.openxmlformats.org/officeDocument/2006/math">
                      <m:sSub>
                        <m:sSubPr>
                          <m:ctrlPr>
                            <a:rPr lang="en-US" sz="1400" b="1" i="1" dirty="0">
                              <a:latin typeface="Cambria Math" panose="02040503050406030204" pitchFamily="18" charset="0"/>
                            </a:rPr>
                          </m:ctrlPr>
                        </m:sSubPr>
                        <m:e>
                          <m:r>
                            <a:rPr lang="en-US" sz="1400" b="1" i="1" dirty="0">
                              <a:latin typeface="Cambria Math" panose="02040503050406030204" pitchFamily="18" charset="0"/>
                            </a:rPr>
                            <m:t>𝒏</m:t>
                          </m:r>
                        </m:e>
                        <m:sub>
                          <m:r>
                            <a:rPr lang="en-US" sz="1400" b="1" i="1" dirty="0">
                              <a:latin typeface="Cambria Math" panose="02040503050406030204" pitchFamily="18" charset="0"/>
                            </a:rPr>
                            <m:t>𝟏</m:t>
                          </m:r>
                        </m:sub>
                      </m:sSub>
                    </m:oMath>
                  </a14:m>
                  <a:endParaRPr lang="en-US" sz="1400" b="1" dirty="0">
                    <a:solidFill>
                      <a:srgbClr val="002060"/>
                    </a:solidFill>
                    <a:latin typeface="SamsungOne-400" panose="020B0503030303020204" pitchFamily="34" charset="0"/>
                    <a:ea typeface="SamsungOne-400" panose="020B0503030303020204" pitchFamily="34" charset="0"/>
                  </a:endParaRPr>
                </a:p>
              </p:txBody>
            </p:sp>
          </mc:Choice>
          <mc:Fallback xmlns="">
            <p:sp>
              <p:nvSpPr>
                <p:cNvPr id="29" name="TextBox 28">
                  <a:extLst>
                    <a:ext uri="{FF2B5EF4-FFF2-40B4-BE49-F238E27FC236}">
                      <a16:creationId xmlns:a16="http://schemas.microsoft.com/office/drawing/2014/main" id="{5513BA5A-7AA1-4F2A-BD57-66CFB4ABA619}"/>
                    </a:ext>
                  </a:extLst>
                </p:cNvPr>
                <p:cNvSpPr txBox="1">
                  <a:spLocks noRot="1" noChangeAspect="1" noMove="1" noResize="1" noEditPoints="1" noAdjustHandles="1" noChangeArrowheads="1" noChangeShapeType="1" noTextEdit="1"/>
                </p:cNvSpPr>
                <p:nvPr/>
              </p:nvSpPr>
              <p:spPr>
                <a:xfrm>
                  <a:off x="4534076" y="3096126"/>
                  <a:ext cx="458444" cy="537070"/>
                </a:xfrm>
                <a:prstGeom prst="rect">
                  <a:avLst/>
                </a:prstGeom>
                <a:blipFill>
                  <a:blip r:embed="rId5"/>
                  <a:stretch>
                    <a:fillRect l="-4000" r="-28000" b="-12500"/>
                  </a:stretch>
                </a:blipFill>
              </p:spPr>
              <p:txBody>
                <a:bodyPr/>
                <a:lstStyle/>
                <a:p>
                  <a:r>
                    <a:rPr lang="ko-KR" altLang="en-US">
                      <a:noFill/>
                    </a:rPr>
                    <a:t> </a:t>
                  </a:r>
                </a:p>
              </p:txBody>
            </p:sp>
          </mc:Fallback>
        </mc:AlternateContent>
        <p:grpSp>
          <p:nvGrpSpPr>
            <p:cNvPr id="30" name="그룹 29">
              <a:extLst>
                <a:ext uri="{FF2B5EF4-FFF2-40B4-BE49-F238E27FC236}">
                  <a16:creationId xmlns:a16="http://schemas.microsoft.com/office/drawing/2014/main" id="{3DB6ECAF-9D29-4E8D-B3ED-869FB3AE005C}"/>
                </a:ext>
              </a:extLst>
            </p:cNvPr>
            <p:cNvGrpSpPr/>
            <p:nvPr/>
          </p:nvGrpSpPr>
          <p:grpSpPr>
            <a:xfrm>
              <a:off x="2618723" y="3157711"/>
              <a:ext cx="1863370" cy="1934963"/>
              <a:chOff x="2276417" y="3032451"/>
              <a:chExt cx="1863370" cy="1934963"/>
            </a:xfrm>
          </p:grpSpPr>
          <p:grpSp>
            <p:nvGrpSpPr>
              <p:cNvPr id="85" name="그룹 84">
                <a:extLst>
                  <a:ext uri="{FF2B5EF4-FFF2-40B4-BE49-F238E27FC236}">
                    <a16:creationId xmlns:a16="http://schemas.microsoft.com/office/drawing/2014/main" id="{BA89496A-054B-4435-A83A-92D3F92F6B93}"/>
                  </a:ext>
                </a:extLst>
              </p:cNvPr>
              <p:cNvGrpSpPr/>
              <p:nvPr/>
            </p:nvGrpSpPr>
            <p:grpSpPr>
              <a:xfrm>
                <a:off x="2276417" y="3032451"/>
                <a:ext cx="1863370" cy="1934963"/>
                <a:chOff x="6880016" y="2179877"/>
                <a:chExt cx="2150096" cy="2232707"/>
              </a:xfrm>
            </p:grpSpPr>
            <p:sp>
              <p:nvSpPr>
                <p:cNvPr id="87" name="타원 86">
                  <a:extLst>
                    <a:ext uri="{FF2B5EF4-FFF2-40B4-BE49-F238E27FC236}">
                      <a16:creationId xmlns:a16="http://schemas.microsoft.com/office/drawing/2014/main" id="{425962CB-7FE1-48A2-99C1-CE70AE893C00}"/>
                    </a:ext>
                  </a:extLst>
                </p:cNvPr>
                <p:cNvSpPr/>
                <p:nvPr/>
              </p:nvSpPr>
              <p:spPr>
                <a:xfrm>
                  <a:off x="6880016" y="2224059"/>
                  <a:ext cx="1880558" cy="1880558"/>
                </a:xfrm>
                <a:prstGeom prst="ellipse">
                  <a:avLst/>
                </a:prstGeom>
                <a:no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4E355186-3D40-4532-94FE-A5FBBFA19FD1}"/>
                        </a:ext>
                      </a:extLst>
                    </p:cNvPr>
                    <p:cNvSpPr txBox="1"/>
                    <p:nvPr/>
                  </p:nvSpPr>
                  <p:spPr>
                    <a:xfrm>
                      <a:off x="8599140" y="2179877"/>
                      <a:ext cx="430972" cy="248596"/>
                    </a:xfrm>
                    <a:prstGeom prst="rect">
                      <a:avLst/>
                    </a:prstGeom>
                    <a:noFill/>
                  </p:spPr>
                  <p:txBody>
                    <a:bodyPr wrap="none" lIns="0" tIns="0" rIns="0" bIns="0" rtlCol="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m:rPr>
                                <m:sty m:val="p"/>
                              </m:rPr>
                              <a:rPr lang="vi-VN" altLang="ko-KR" sz="1400" i="1" dirty="0">
                                <a:solidFill>
                                  <a:schemeClr val="tx1">
                                    <a:lumMod val="85000"/>
                                    <a:lumOff val="15000"/>
                                  </a:schemeClr>
                                </a:solidFill>
                                <a:latin typeface="Cambria Math" panose="02040503050406030204" pitchFamily="18" charset="0"/>
                                <a:cs typeface="Times New Roman" panose="02020603050405020304" pitchFamily="18" charset="0"/>
                              </a:rPr>
                              <m:t>M</m:t>
                            </m:r>
                            <m:r>
                              <a:rPr lang="vi-VN" altLang="ko-KR" sz="1400" i="1" dirty="0">
                                <a:solidFill>
                                  <a:schemeClr val="tx1">
                                    <a:lumMod val="85000"/>
                                    <a:lumOff val="15000"/>
                                  </a:schemeClr>
                                </a:solidFill>
                                <a:latin typeface="Cambria Math" panose="02040503050406030204" pitchFamily="18" charset="0"/>
                                <a:cs typeface="Times New Roman" panose="02020603050405020304" pitchFamily="18" charset="0"/>
                              </a:rPr>
                              <m:t>ẫ</m:t>
                            </m:r>
                            <m:r>
                              <m:rPr>
                                <m:sty m:val="p"/>
                              </m:rPr>
                              <a:rPr lang="vi-VN" altLang="ko-KR" sz="1400" i="1" dirty="0">
                                <a:solidFill>
                                  <a:schemeClr val="tx1">
                                    <a:lumMod val="85000"/>
                                    <a:lumOff val="15000"/>
                                  </a:schemeClr>
                                </a:solidFill>
                                <a:latin typeface="Cambria Math" panose="02040503050406030204" pitchFamily="18" charset="0"/>
                                <a:cs typeface="Times New Roman" panose="02020603050405020304" pitchFamily="18" charset="0"/>
                              </a:rPr>
                              <m:t>u</m:t>
                            </m:r>
                          </m:oMath>
                        </m:oMathPara>
                      </a14:m>
                      <a:endParaRPr lang="ko-KR" altLang="en-US" sz="1400" i="1" dirty="0">
                        <a:solidFill>
                          <a:schemeClr val="tx1">
                            <a:lumMod val="85000"/>
                            <a:lumOff val="15000"/>
                          </a:schemeClr>
                        </a:solidFill>
                        <a:latin typeface="SamsungOne-400" panose="020B0503030303020204" pitchFamily="34" charset="0"/>
                        <a:cs typeface="Times New Roman" panose="02020603050405020304" pitchFamily="18" charset="0"/>
                      </a:endParaRPr>
                    </a:p>
                  </p:txBody>
                </p:sp>
              </mc:Choice>
              <mc:Fallback xmlns="">
                <p:sp>
                  <p:nvSpPr>
                    <p:cNvPr id="88" name="TextBox 87">
                      <a:extLst>
                        <a:ext uri="{FF2B5EF4-FFF2-40B4-BE49-F238E27FC236}">
                          <a16:creationId xmlns:a16="http://schemas.microsoft.com/office/drawing/2014/main" id="{4E355186-3D40-4532-94FE-A5FBBFA19FD1}"/>
                        </a:ext>
                      </a:extLst>
                    </p:cNvPr>
                    <p:cNvSpPr txBox="1">
                      <a:spLocks noRot="1" noChangeAspect="1" noMove="1" noResize="1" noEditPoints="1" noAdjustHandles="1" noChangeArrowheads="1" noChangeShapeType="1" noTextEdit="1"/>
                    </p:cNvSpPr>
                    <p:nvPr/>
                  </p:nvSpPr>
                  <p:spPr>
                    <a:xfrm>
                      <a:off x="8599140" y="2179877"/>
                      <a:ext cx="430972" cy="248596"/>
                    </a:xfrm>
                    <a:prstGeom prst="rect">
                      <a:avLst/>
                    </a:prstGeom>
                    <a:blipFill>
                      <a:blip r:embed="rId6"/>
                      <a:stretch>
                        <a:fillRect/>
                      </a:stretch>
                    </a:blipFill>
                  </p:spPr>
                  <p:txBody>
                    <a:bodyPr/>
                    <a:lstStyle/>
                    <a:p>
                      <a:r>
                        <a:rPr lang="en-US">
                          <a:noFill/>
                        </a:rPr>
                        <a:t> </a:t>
                      </a:r>
                    </a:p>
                  </p:txBody>
                </p:sp>
              </mc:Fallback>
            </mc:AlternateContent>
            <p:sp>
              <p:nvSpPr>
                <p:cNvPr id="89" name="타원 88">
                  <a:extLst>
                    <a:ext uri="{FF2B5EF4-FFF2-40B4-BE49-F238E27FC236}">
                      <a16:creationId xmlns:a16="http://schemas.microsoft.com/office/drawing/2014/main" id="{F98E1B77-C140-458C-B66E-40C37D784E3E}"/>
                    </a:ext>
                  </a:extLst>
                </p:cNvPr>
                <p:cNvSpPr/>
                <p:nvPr/>
              </p:nvSpPr>
              <p:spPr>
                <a:xfrm>
                  <a:off x="7802696" y="24382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4576C6A4-522F-4AB7-9FD9-F9A220FE6F27}"/>
                        </a:ext>
                      </a:extLst>
                    </p:cNvPr>
                    <p:cNvSpPr txBox="1"/>
                    <p:nvPr/>
                  </p:nvSpPr>
                  <p:spPr>
                    <a:xfrm>
                      <a:off x="7425393" y="4163988"/>
                      <a:ext cx="789808" cy="248596"/>
                    </a:xfrm>
                    <a:prstGeom prst="rect">
                      <a:avLst/>
                    </a:prstGeom>
                    <a:noFill/>
                  </p:spPr>
                  <p:txBody>
                    <a:bodyPr wrap="none" lIns="0" tIns="0" rIns="0" bIns="0" rtlCol="0">
                      <a:spAutoFit/>
                      <a:scene3d>
                        <a:camera prst="orthographicFront"/>
                        <a:lightRig rig="threePt" dir="t"/>
                      </a:scene3d>
                      <a:sp3d>
                        <a:bevelT w="0" h="6350"/>
                      </a:sp3d>
                    </a:bodyPr>
                    <a:lstStyle/>
                    <a:p>
                      <a:pPr algn="ctr"/>
                      <a14:m>
                        <m:oMath xmlns:m="http://schemas.openxmlformats.org/officeDocument/2006/math">
                          <m:r>
                            <m:rPr>
                              <m:sty m:val="p"/>
                            </m:rPr>
                            <a:rPr lang="vi-VN" altLang="ko-KR" sz="1400" i="1" dirty="0">
                              <a:solidFill>
                                <a:schemeClr val="tx1">
                                  <a:lumMod val="85000"/>
                                  <a:lumOff val="15000"/>
                                </a:schemeClr>
                              </a:solidFill>
                              <a:latin typeface="Cambria Math" panose="02040503050406030204" pitchFamily="18" charset="0"/>
                              <a:cs typeface="Times New Roman" panose="02020603050405020304" pitchFamily="18" charset="0"/>
                            </a:rPr>
                            <m:t>Qu</m:t>
                          </m:r>
                          <m:r>
                            <a:rPr lang="vi-VN" altLang="ko-KR" sz="1400" i="1" dirty="0">
                              <a:solidFill>
                                <a:schemeClr val="tx1">
                                  <a:lumMod val="85000"/>
                                  <a:lumOff val="15000"/>
                                </a:schemeClr>
                              </a:solidFill>
                              <a:latin typeface="Cambria Math" panose="02040503050406030204" pitchFamily="18" charset="0"/>
                              <a:cs typeface="Times New Roman" panose="02020603050405020304" pitchFamily="18" charset="0"/>
                            </a:rPr>
                            <m:t>ầ</m:t>
                          </m:r>
                          <m:r>
                            <m:rPr>
                              <m:sty m:val="p"/>
                            </m:rPr>
                            <a:rPr lang="vi-VN" altLang="ko-KR" sz="1400" i="1" dirty="0">
                              <a:solidFill>
                                <a:schemeClr val="tx1">
                                  <a:lumMod val="85000"/>
                                  <a:lumOff val="15000"/>
                                </a:schemeClr>
                              </a:solidFill>
                              <a:latin typeface="Cambria Math" panose="02040503050406030204" pitchFamily="18" charset="0"/>
                              <a:cs typeface="Times New Roman" panose="02020603050405020304" pitchFamily="18" charset="0"/>
                            </a:rPr>
                            <m:t>n</m:t>
                          </m:r>
                        </m:oMath>
                      </a14:m>
                      <a:r>
                        <a:rPr lang="vi-VN" altLang="ko-KR" sz="1400" i="1" dirty="0">
                          <a:solidFill>
                            <a:schemeClr val="tx1">
                              <a:lumMod val="85000"/>
                              <a:lumOff val="15000"/>
                            </a:schemeClr>
                          </a:solidFill>
                          <a:latin typeface="SamsungOne-400" panose="020B0503030303020204" pitchFamily="34" charset="0"/>
                          <a:cs typeface="Times New Roman" panose="02020603050405020304" pitchFamily="18" charset="0"/>
                        </a:rPr>
                        <a:t> thể</a:t>
                      </a:r>
                      <a:endParaRPr lang="ko-KR" altLang="en-US" sz="1400" i="1" dirty="0">
                        <a:solidFill>
                          <a:schemeClr val="tx1">
                            <a:lumMod val="85000"/>
                            <a:lumOff val="15000"/>
                          </a:schemeClr>
                        </a:solidFill>
                        <a:latin typeface="SamsungOne-400" panose="020B0503030303020204" pitchFamily="34" charset="0"/>
                        <a:cs typeface="Times New Roman" panose="02020603050405020304" pitchFamily="18" charset="0"/>
                      </a:endParaRPr>
                    </a:p>
                  </p:txBody>
                </p:sp>
              </mc:Choice>
              <mc:Fallback xmlns="">
                <p:sp>
                  <p:nvSpPr>
                    <p:cNvPr id="90" name="TextBox 89">
                      <a:extLst>
                        <a:ext uri="{FF2B5EF4-FFF2-40B4-BE49-F238E27FC236}">
                          <a16:creationId xmlns:a16="http://schemas.microsoft.com/office/drawing/2014/main" id="{4576C6A4-522F-4AB7-9FD9-F9A220FE6F27}"/>
                        </a:ext>
                      </a:extLst>
                    </p:cNvPr>
                    <p:cNvSpPr txBox="1">
                      <a:spLocks noRot="1" noChangeAspect="1" noMove="1" noResize="1" noEditPoints="1" noAdjustHandles="1" noChangeArrowheads="1" noChangeShapeType="1" noTextEdit="1"/>
                    </p:cNvSpPr>
                    <p:nvPr/>
                  </p:nvSpPr>
                  <p:spPr>
                    <a:xfrm>
                      <a:off x="7425393" y="4163988"/>
                      <a:ext cx="789808" cy="248596"/>
                    </a:xfrm>
                    <a:prstGeom prst="rect">
                      <a:avLst/>
                    </a:prstGeom>
                    <a:blipFill>
                      <a:blip r:embed="rId7"/>
                      <a:stretch>
                        <a:fillRect l="-893" r="-4464"/>
                      </a:stretch>
                    </a:blipFill>
                  </p:spPr>
                  <p:txBody>
                    <a:bodyPr/>
                    <a:lstStyle/>
                    <a:p>
                      <a:r>
                        <a:rPr lang="en-US">
                          <a:noFill/>
                        </a:rPr>
                        <a:t> </a:t>
                      </a:r>
                    </a:p>
                  </p:txBody>
                </p:sp>
              </mc:Fallback>
            </mc:AlternateContent>
            <p:sp>
              <p:nvSpPr>
                <p:cNvPr id="91" name="타원 90">
                  <a:extLst>
                    <a:ext uri="{FF2B5EF4-FFF2-40B4-BE49-F238E27FC236}">
                      <a16:creationId xmlns:a16="http://schemas.microsoft.com/office/drawing/2014/main" id="{F75D2DA8-B881-4C9F-B30C-92174440EA6F}"/>
                    </a:ext>
                  </a:extLst>
                </p:cNvPr>
                <p:cNvSpPr/>
                <p:nvPr/>
              </p:nvSpPr>
              <p:spPr>
                <a:xfrm>
                  <a:off x="8176552" y="261205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92" name="타원 91">
                  <a:extLst>
                    <a:ext uri="{FF2B5EF4-FFF2-40B4-BE49-F238E27FC236}">
                      <a16:creationId xmlns:a16="http://schemas.microsoft.com/office/drawing/2014/main" id="{D6133E7B-AF1A-48E5-BDFE-8B4E5024ECD7}"/>
                    </a:ext>
                  </a:extLst>
                </p:cNvPr>
                <p:cNvSpPr/>
                <p:nvPr/>
              </p:nvSpPr>
              <p:spPr>
                <a:xfrm>
                  <a:off x="8026534" y="274778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93" name="타원 92">
                  <a:extLst>
                    <a:ext uri="{FF2B5EF4-FFF2-40B4-BE49-F238E27FC236}">
                      <a16:creationId xmlns:a16="http://schemas.microsoft.com/office/drawing/2014/main" id="{EAE93FDB-7E25-4FC8-B0AA-6E33B7DBA0CB}"/>
                    </a:ext>
                  </a:extLst>
                </p:cNvPr>
                <p:cNvSpPr/>
                <p:nvPr/>
              </p:nvSpPr>
              <p:spPr>
                <a:xfrm>
                  <a:off x="8364672" y="299543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94" name="타원 93">
                  <a:extLst>
                    <a:ext uri="{FF2B5EF4-FFF2-40B4-BE49-F238E27FC236}">
                      <a16:creationId xmlns:a16="http://schemas.microsoft.com/office/drawing/2014/main" id="{4DDE1287-BDCD-4111-91A1-0FE1513D85F9}"/>
                    </a:ext>
                  </a:extLst>
                </p:cNvPr>
                <p:cNvSpPr/>
                <p:nvPr/>
              </p:nvSpPr>
              <p:spPr>
                <a:xfrm>
                  <a:off x="8507547" y="286208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95" name="타원 94">
                  <a:extLst>
                    <a:ext uri="{FF2B5EF4-FFF2-40B4-BE49-F238E27FC236}">
                      <a16:creationId xmlns:a16="http://schemas.microsoft.com/office/drawing/2014/main" id="{36F78F77-7126-4A89-8B6D-1B75E9EBAD50}"/>
                    </a:ext>
                  </a:extLst>
                </p:cNvPr>
                <p:cNvSpPr/>
                <p:nvPr/>
              </p:nvSpPr>
              <p:spPr>
                <a:xfrm>
                  <a:off x="7636009" y="267634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96" name="타원 95">
                  <a:extLst>
                    <a:ext uri="{FF2B5EF4-FFF2-40B4-BE49-F238E27FC236}">
                      <a16:creationId xmlns:a16="http://schemas.microsoft.com/office/drawing/2014/main" id="{E1A01F84-89FE-4FF0-8F95-5D1669209F4F}"/>
                    </a:ext>
                  </a:extLst>
                </p:cNvPr>
                <p:cNvSpPr/>
                <p:nvPr/>
              </p:nvSpPr>
              <p:spPr>
                <a:xfrm>
                  <a:off x="7364546" y="264776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97" name="타원 96">
                  <a:extLst>
                    <a:ext uri="{FF2B5EF4-FFF2-40B4-BE49-F238E27FC236}">
                      <a16:creationId xmlns:a16="http://schemas.microsoft.com/office/drawing/2014/main" id="{8DE09B36-5C28-4A0F-827E-CFE2C967D0AF}"/>
                    </a:ext>
                  </a:extLst>
                </p:cNvPr>
                <p:cNvSpPr/>
                <p:nvPr/>
              </p:nvSpPr>
              <p:spPr>
                <a:xfrm>
                  <a:off x="7309778" y="28954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98" name="타원 97">
                  <a:extLst>
                    <a:ext uri="{FF2B5EF4-FFF2-40B4-BE49-F238E27FC236}">
                      <a16:creationId xmlns:a16="http://schemas.microsoft.com/office/drawing/2014/main" id="{1E5D741E-4372-4E8F-A37F-D32FBB144D64}"/>
                    </a:ext>
                  </a:extLst>
                </p:cNvPr>
                <p:cNvSpPr/>
                <p:nvPr/>
              </p:nvSpPr>
              <p:spPr>
                <a:xfrm>
                  <a:off x="7183572" y="317402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99" name="타원 98">
                  <a:extLst>
                    <a:ext uri="{FF2B5EF4-FFF2-40B4-BE49-F238E27FC236}">
                      <a16:creationId xmlns:a16="http://schemas.microsoft.com/office/drawing/2014/main" id="{6FA90761-16DB-4D6E-8EB1-E74C27FDB860}"/>
                    </a:ext>
                  </a:extLst>
                </p:cNvPr>
                <p:cNvSpPr/>
                <p:nvPr/>
              </p:nvSpPr>
              <p:spPr>
                <a:xfrm>
                  <a:off x="7343116" y="315497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00" name="타원 99">
                  <a:extLst>
                    <a:ext uri="{FF2B5EF4-FFF2-40B4-BE49-F238E27FC236}">
                      <a16:creationId xmlns:a16="http://schemas.microsoft.com/office/drawing/2014/main" id="{2141FBB4-A851-4DE6-8DCC-6D397804FA90}"/>
                    </a:ext>
                  </a:extLst>
                </p:cNvPr>
                <p:cNvSpPr/>
                <p:nvPr/>
              </p:nvSpPr>
              <p:spPr>
                <a:xfrm>
                  <a:off x="7497897" y="325022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01" name="타원 100">
                  <a:extLst>
                    <a:ext uri="{FF2B5EF4-FFF2-40B4-BE49-F238E27FC236}">
                      <a16:creationId xmlns:a16="http://schemas.microsoft.com/office/drawing/2014/main" id="{C11E7478-EB94-403A-AAC2-BD77DEC4DDBB}"/>
                    </a:ext>
                  </a:extLst>
                </p:cNvPr>
                <p:cNvSpPr/>
                <p:nvPr/>
              </p:nvSpPr>
              <p:spPr>
                <a:xfrm>
                  <a:off x="7759835" y="32764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02" name="타원 101">
                  <a:extLst>
                    <a:ext uri="{FF2B5EF4-FFF2-40B4-BE49-F238E27FC236}">
                      <a16:creationId xmlns:a16="http://schemas.microsoft.com/office/drawing/2014/main" id="{D94EE9D7-09F7-4F02-B53F-D31FB514A2D8}"/>
                    </a:ext>
                  </a:extLst>
                </p:cNvPr>
                <p:cNvSpPr/>
                <p:nvPr/>
              </p:nvSpPr>
              <p:spPr>
                <a:xfrm>
                  <a:off x="7712210" y="305496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03" name="타원 102">
                  <a:extLst>
                    <a:ext uri="{FF2B5EF4-FFF2-40B4-BE49-F238E27FC236}">
                      <a16:creationId xmlns:a16="http://schemas.microsoft.com/office/drawing/2014/main" id="{0BB78836-9FE4-4C17-8B29-CF290FF01480}"/>
                    </a:ext>
                  </a:extLst>
                </p:cNvPr>
                <p:cNvSpPr/>
                <p:nvPr/>
              </p:nvSpPr>
              <p:spPr>
                <a:xfrm>
                  <a:off x="7628866" y="2933518"/>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04" name="타원 103">
                  <a:extLst>
                    <a:ext uri="{FF2B5EF4-FFF2-40B4-BE49-F238E27FC236}">
                      <a16:creationId xmlns:a16="http://schemas.microsoft.com/office/drawing/2014/main" id="{09E02017-4952-4F00-B086-A8B099A22ECF}"/>
                    </a:ext>
                  </a:extLst>
                </p:cNvPr>
                <p:cNvSpPr/>
                <p:nvPr/>
              </p:nvSpPr>
              <p:spPr>
                <a:xfrm>
                  <a:off x="7900328" y="299781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05" name="타원 104">
                  <a:extLst>
                    <a:ext uri="{FF2B5EF4-FFF2-40B4-BE49-F238E27FC236}">
                      <a16:creationId xmlns:a16="http://schemas.microsoft.com/office/drawing/2014/main" id="{DD00296F-E51C-443D-8BE3-F2BBB8B5D432}"/>
                    </a:ext>
                  </a:extLst>
                </p:cNvPr>
                <p:cNvSpPr/>
                <p:nvPr/>
              </p:nvSpPr>
              <p:spPr>
                <a:xfrm>
                  <a:off x="8133691" y="320974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06" name="타원 105">
                  <a:extLst>
                    <a:ext uri="{FF2B5EF4-FFF2-40B4-BE49-F238E27FC236}">
                      <a16:creationId xmlns:a16="http://schemas.microsoft.com/office/drawing/2014/main" id="{AD4AE805-8EBA-4920-BFFF-171F7F304A8A}"/>
                    </a:ext>
                  </a:extLst>
                </p:cNvPr>
                <p:cNvSpPr/>
                <p:nvPr/>
              </p:nvSpPr>
              <p:spPr>
                <a:xfrm>
                  <a:off x="8155122" y="341929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07" name="타원 106">
                  <a:extLst>
                    <a:ext uri="{FF2B5EF4-FFF2-40B4-BE49-F238E27FC236}">
                      <a16:creationId xmlns:a16="http://schemas.microsoft.com/office/drawing/2014/main" id="{FD2F9613-573A-4489-9A71-15DF9A4D0916}"/>
                    </a:ext>
                  </a:extLst>
                </p:cNvPr>
                <p:cNvSpPr/>
                <p:nvPr/>
              </p:nvSpPr>
              <p:spPr>
                <a:xfrm>
                  <a:off x="8312284" y="340024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08" name="타원 107">
                  <a:extLst>
                    <a:ext uri="{FF2B5EF4-FFF2-40B4-BE49-F238E27FC236}">
                      <a16:creationId xmlns:a16="http://schemas.microsoft.com/office/drawing/2014/main" id="{6EC86BF0-19F1-40FD-BA37-9D72E3574A2B}"/>
                    </a:ext>
                  </a:extLst>
                </p:cNvPr>
                <p:cNvSpPr/>
                <p:nvPr/>
              </p:nvSpPr>
              <p:spPr>
                <a:xfrm>
                  <a:off x="8336096" y="360741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09" name="타원 108">
                  <a:extLst>
                    <a:ext uri="{FF2B5EF4-FFF2-40B4-BE49-F238E27FC236}">
                      <a16:creationId xmlns:a16="http://schemas.microsoft.com/office/drawing/2014/main" id="{7870294F-2AC7-4AC5-A2C7-AE673502E91C}"/>
                    </a:ext>
                  </a:extLst>
                </p:cNvPr>
                <p:cNvSpPr/>
                <p:nvPr/>
              </p:nvSpPr>
              <p:spPr>
                <a:xfrm>
                  <a:off x="8031296" y="3595506"/>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10" name="타원 109">
                  <a:extLst>
                    <a:ext uri="{FF2B5EF4-FFF2-40B4-BE49-F238E27FC236}">
                      <a16:creationId xmlns:a16="http://schemas.microsoft.com/office/drawing/2014/main" id="{70105E48-5657-4E18-91BF-2F6C5A070C28}"/>
                    </a:ext>
                  </a:extLst>
                </p:cNvPr>
                <p:cNvSpPr/>
                <p:nvPr/>
              </p:nvSpPr>
              <p:spPr>
                <a:xfrm>
                  <a:off x="7759833" y="352883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11" name="타원 110">
                  <a:extLst>
                    <a:ext uri="{FF2B5EF4-FFF2-40B4-BE49-F238E27FC236}">
                      <a16:creationId xmlns:a16="http://schemas.microsoft.com/office/drawing/2014/main" id="{9A4A739E-5E45-41AB-8897-3F73D8D7D2E0}"/>
                    </a:ext>
                  </a:extLst>
                </p:cNvPr>
                <p:cNvSpPr/>
                <p:nvPr/>
              </p:nvSpPr>
              <p:spPr>
                <a:xfrm>
                  <a:off x="7445508" y="349549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12" name="타원 111">
                  <a:extLst>
                    <a:ext uri="{FF2B5EF4-FFF2-40B4-BE49-F238E27FC236}">
                      <a16:creationId xmlns:a16="http://schemas.microsoft.com/office/drawing/2014/main" id="{8C743A7F-EA1F-4F31-BA5B-2D70B832E66C}"/>
                    </a:ext>
                  </a:extLst>
                </p:cNvPr>
                <p:cNvSpPr/>
                <p:nvPr/>
              </p:nvSpPr>
              <p:spPr>
                <a:xfrm>
                  <a:off x="7212146" y="34288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13" name="타원 112">
                  <a:extLst>
                    <a:ext uri="{FF2B5EF4-FFF2-40B4-BE49-F238E27FC236}">
                      <a16:creationId xmlns:a16="http://schemas.microsoft.com/office/drawing/2014/main" id="{79184AF5-4F9B-4AEE-95E6-C33658E1DC9A}"/>
                    </a:ext>
                  </a:extLst>
                </p:cNvPr>
                <p:cNvSpPr/>
                <p:nvPr/>
              </p:nvSpPr>
              <p:spPr>
                <a:xfrm>
                  <a:off x="7474083" y="375743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14" name="타원 113">
                  <a:extLst>
                    <a:ext uri="{FF2B5EF4-FFF2-40B4-BE49-F238E27FC236}">
                      <a16:creationId xmlns:a16="http://schemas.microsoft.com/office/drawing/2014/main" id="{8E019F50-EFEB-4B7D-B372-2DFAE0C069AE}"/>
                    </a:ext>
                  </a:extLst>
                </p:cNvPr>
                <p:cNvSpPr/>
                <p:nvPr/>
              </p:nvSpPr>
              <p:spPr>
                <a:xfrm>
                  <a:off x="7745546" y="373838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15" name="타원 114">
                  <a:extLst>
                    <a:ext uri="{FF2B5EF4-FFF2-40B4-BE49-F238E27FC236}">
                      <a16:creationId xmlns:a16="http://schemas.microsoft.com/office/drawing/2014/main" id="{AF730F70-B2BC-4782-930F-88EABCC60BF6}"/>
                    </a:ext>
                  </a:extLst>
                </p:cNvPr>
                <p:cNvSpPr/>
                <p:nvPr/>
              </p:nvSpPr>
              <p:spPr>
                <a:xfrm>
                  <a:off x="8019390" y="379791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16" name="타원 115">
                  <a:extLst>
                    <a:ext uri="{FF2B5EF4-FFF2-40B4-BE49-F238E27FC236}">
                      <a16:creationId xmlns:a16="http://schemas.microsoft.com/office/drawing/2014/main" id="{1C3C3EEB-9752-40C4-9362-667966EE3ED7}"/>
                    </a:ext>
                  </a:extLst>
                </p:cNvPr>
                <p:cNvSpPr/>
                <p:nvPr/>
              </p:nvSpPr>
              <p:spPr>
                <a:xfrm>
                  <a:off x="7836034" y="3864588"/>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17" name="타원 116">
                  <a:extLst>
                    <a:ext uri="{FF2B5EF4-FFF2-40B4-BE49-F238E27FC236}">
                      <a16:creationId xmlns:a16="http://schemas.microsoft.com/office/drawing/2014/main" id="{76FB9859-8EF9-4B03-94DF-F22BD3CEF4B3}"/>
                    </a:ext>
                  </a:extLst>
                </p:cNvPr>
                <p:cNvSpPr/>
                <p:nvPr/>
              </p:nvSpPr>
              <p:spPr>
                <a:xfrm rot="18498949">
                  <a:off x="8001434" y="2204918"/>
                  <a:ext cx="426578" cy="1119695"/>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8" name="직선 화살표 연결선 117">
                  <a:extLst>
                    <a:ext uri="{FF2B5EF4-FFF2-40B4-BE49-F238E27FC236}">
                      <a16:creationId xmlns:a16="http://schemas.microsoft.com/office/drawing/2014/main" id="{4C8F0273-69E1-4FC0-AEB8-0BD62F30A408}"/>
                    </a:ext>
                  </a:extLst>
                </p:cNvPr>
                <p:cNvCxnSpPr/>
                <p:nvPr/>
              </p:nvCxnSpPr>
              <p:spPr>
                <a:xfrm flipH="1">
                  <a:off x="8435429" y="2416181"/>
                  <a:ext cx="210890" cy="21089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588531D-8F12-403C-B67D-9C7B10FC2E3F}"/>
                      </a:ext>
                    </a:extLst>
                  </p:cNvPr>
                  <p:cNvSpPr txBox="1"/>
                  <p:nvPr/>
                </p:nvSpPr>
                <p:spPr>
                  <a:xfrm>
                    <a:off x="2525840" y="3868886"/>
                    <a:ext cx="943579" cy="485518"/>
                  </a:xfrm>
                  <a:prstGeom prst="rect">
                    <a:avLst/>
                  </a:prstGeom>
                  <a:solidFill>
                    <a:schemeClr val="bg1"/>
                  </a:solidFill>
                </p:spPr>
                <p:txBody>
                  <a:bodyPr wrap="square" rtlCol="0">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𝝁</m:t>
                              </m:r>
                            </m:e>
                            <m:sub>
                              <m:r>
                                <a:rPr lang="en-US" sz="2400" b="1" i="1">
                                  <a:latin typeface="Cambria Math" panose="02040503050406030204" pitchFamily="18" charset="0"/>
                                  <a:ea typeface="Cambria Math" panose="02040503050406030204" pitchFamily="18" charset="0"/>
                                </a:rPr>
                                <m:t>𝟏</m:t>
                              </m:r>
                            </m:sub>
                          </m:sSub>
                          <m:r>
                            <a:rPr lang="en-US" sz="2400" b="1" i="1">
                              <a:latin typeface="Cambria Math" panose="02040503050406030204" pitchFamily="18" charset="0"/>
                              <a:ea typeface="Cambria Math" panose="02040503050406030204" pitchFamily="18" charset="0"/>
                            </a:rPr>
                            <m:t>,</m:t>
                          </m:r>
                          <m:sSubSup>
                            <m:sSubSupPr>
                              <m:ctrlPr>
                                <a:rPr lang="en-US" sz="2400" b="1" i="1">
                                  <a:latin typeface="Cambria Math" panose="02040503050406030204" pitchFamily="18" charset="0"/>
                                  <a:ea typeface="Cambria Math" panose="02040503050406030204" pitchFamily="18" charset="0"/>
                                </a:rPr>
                              </m:ctrlPr>
                            </m:sSubSupPr>
                            <m:e>
                              <m:r>
                                <a:rPr lang="en-US" sz="2400" b="1" i="1">
                                  <a:latin typeface="Cambria Math" panose="02040503050406030204" pitchFamily="18" charset="0"/>
                                  <a:ea typeface="Cambria Math" panose="02040503050406030204" pitchFamily="18" charset="0"/>
                                </a:rPr>
                                <m:t>𝝈</m:t>
                              </m:r>
                            </m:e>
                            <m:sub>
                              <m:r>
                                <a:rPr lang="en-US" sz="2400" b="1" i="1">
                                  <a:latin typeface="Cambria Math" panose="02040503050406030204" pitchFamily="18" charset="0"/>
                                  <a:ea typeface="Cambria Math" panose="02040503050406030204" pitchFamily="18" charset="0"/>
                                </a:rPr>
                                <m:t>𝟏</m:t>
                              </m:r>
                            </m:sub>
                            <m:sup>
                              <m:r>
                                <a:rPr lang="en-US" sz="2400" b="1" i="1">
                                  <a:latin typeface="Cambria Math" panose="02040503050406030204" pitchFamily="18" charset="0"/>
                                  <a:ea typeface="Cambria Math" panose="02040503050406030204" pitchFamily="18" charset="0"/>
                                </a:rPr>
                                <m:t>𝟐</m:t>
                              </m:r>
                            </m:sup>
                          </m:sSubSup>
                        </m:oMath>
                      </m:oMathPara>
                    </a14:m>
                    <a:endParaRPr lang="en-US" sz="2400" b="1" dirty="0">
                      <a:latin typeface="SamsungOne-700" panose="020B0803030303020204" pitchFamily="34" charset="0"/>
                      <a:ea typeface="SamsungOne-700" panose="020B0803030303020204" pitchFamily="34" charset="0"/>
                    </a:endParaRPr>
                  </a:p>
                </p:txBody>
              </p:sp>
            </mc:Choice>
            <mc:Fallback xmlns="">
              <p:sp>
                <p:nvSpPr>
                  <p:cNvPr id="89" name="TextBox 88">
                    <a:extLst>
                      <a:ext uri="{FF2B5EF4-FFF2-40B4-BE49-F238E27FC236}">
                        <a16:creationId xmlns:a16="http://schemas.microsoft.com/office/drawing/2014/main" xmlns:a14="http://schemas.microsoft.com/office/drawing/2010/main" xmlns="" id="{191EFFB7-0BF5-4D5E-A34A-DB3C84BF3051}"/>
                      </a:ext>
                    </a:extLst>
                  </p:cNvPr>
                  <p:cNvSpPr txBox="1">
                    <a:spLocks noRot="1" noChangeAspect="1" noMove="1" noResize="1" noEditPoints="1" noAdjustHandles="1" noChangeArrowheads="1" noChangeShapeType="1" noTextEdit="1"/>
                  </p:cNvSpPr>
                  <p:nvPr/>
                </p:nvSpPr>
                <p:spPr>
                  <a:xfrm>
                    <a:off x="2525840" y="3868886"/>
                    <a:ext cx="943579" cy="485518"/>
                  </a:xfrm>
                  <a:prstGeom prst="rect">
                    <a:avLst/>
                  </a:prstGeom>
                  <a:blipFill rotWithShape="0">
                    <a:blip r:embed="rId8"/>
                    <a:stretch>
                      <a:fillRect/>
                    </a:stretch>
                  </a:blipFill>
                </p:spPr>
                <p:txBody>
                  <a:bodyPr/>
                  <a:lstStyle/>
                  <a:p>
                    <a:r>
                      <a:rPr lang="ko-KR" altLang="en-US">
                        <a:noFill/>
                      </a:rPr>
                      <a:t> </a:t>
                    </a:r>
                  </a:p>
                </p:txBody>
              </p:sp>
            </mc:Fallback>
          </mc:AlternateContent>
        </p:grpSp>
        <p:grpSp>
          <p:nvGrpSpPr>
            <p:cNvPr id="31" name="그룹 30">
              <a:extLst>
                <a:ext uri="{FF2B5EF4-FFF2-40B4-BE49-F238E27FC236}">
                  <a16:creationId xmlns:a16="http://schemas.microsoft.com/office/drawing/2014/main" id="{C3C61D2B-2C8D-40E2-86DA-CA5B45180C88}"/>
                </a:ext>
              </a:extLst>
            </p:cNvPr>
            <p:cNvGrpSpPr/>
            <p:nvPr/>
          </p:nvGrpSpPr>
          <p:grpSpPr>
            <a:xfrm>
              <a:off x="5569475" y="3157711"/>
              <a:ext cx="1863370" cy="1934963"/>
              <a:chOff x="2276417" y="3032451"/>
              <a:chExt cx="1863370" cy="1934963"/>
            </a:xfrm>
          </p:grpSpPr>
          <p:grpSp>
            <p:nvGrpSpPr>
              <p:cNvPr id="32" name="그룹 31">
                <a:extLst>
                  <a:ext uri="{FF2B5EF4-FFF2-40B4-BE49-F238E27FC236}">
                    <a16:creationId xmlns:a16="http://schemas.microsoft.com/office/drawing/2014/main" id="{893BAF57-BAED-47DE-AF35-2BFF2344575F}"/>
                  </a:ext>
                </a:extLst>
              </p:cNvPr>
              <p:cNvGrpSpPr/>
              <p:nvPr/>
            </p:nvGrpSpPr>
            <p:grpSpPr>
              <a:xfrm>
                <a:off x="2276417" y="3032451"/>
                <a:ext cx="1863370" cy="1934963"/>
                <a:chOff x="6880016" y="2179877"/>
                <a:chExt cx="2150096" cy="2232707"/>
              </a:xfrm>
            </p:grpSpPr>
            <p:sp>
              <p:nvSpPr>
                <p:cNvPr id="48" name="타원 47">
                  <a:extLst>
                    <a:ext uri="{FF2B5EF4-FFF2-40B4-BE49-F238E27FC236}">
                      <a16:creationId xmlns:a16="http://schemas.microsoft.com/office/drawing/2014/main" id="{AE244497-5957-423F-A69C-CFFD04D600EE}"/>
                    </a:ext>
                  </a:extLst>
                </p:cNvPr>
                <p:cNvSpPr/>
                <p:nvPr/>
              </p:nvSpPr>
              <p:spPr>
                <a:xfrm>
                  <a:off x="6880016" y="2224059"/>
                  <a:ext cx="1880558" cy="1880558"/>
                </a:xfrm>
                <a:prstGeom prst="ellipse">
                  <a:avLst/>
                </a:prstGeom>
                <a:no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F8C69E04-47DE-4E36-83F1-0086128FC2EC}"/>
                        </a:ext>
                      </a:extLst>
                    </p:cNvPr>
                    <p:cNvSpPr txBox="1"/>
                    <p:nvPr/>
                  </p:nvSpPr>
                  <p:spPr>
                    <a:xfrm>
                      <a:off x="8599140" y="2179877"/>
                      <a:ext cx="430972" cy="248596"/>
                    </a:xfrm>
                    <a:prstGeom prst="rect">
                      <a:avLst/>
                    </a:prstGeom>
                    <a:noFill/>
                  </p:spPr>
                  <p:txBody>
                    <a:bodyPr wrap="none" lIns="0" tIns="0" rIns="0" bIns="0" rtlCol="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m:rPr>
                                <m:sty m:val="p"/>
                              </m:rPr>
                              <a:rPr lang="vi-VN" altLang="ko-KR" sz="1400" i="1" dirty="0">
                                <a:solidFill>
                                  <a:schemeClr val="tx1">
                                    <a:lumMod val="85000"/>
                                    <a:lumOff val="15000"/>
                                  </a:schemeClr>
                                </a:solidFill>
                                <a:latin typeface="Cambria Math" panose="02040503050406030204" pitchFamily="18" charset="0"/>
                                <a:cs typeface="Times New Roman" panose="02020603050405020304" pitchFamily="18" charset="0"/>
                              </a:rPr>
                              <m:t>M</m:t>
                            </m:r>
                            <m:r>
                              <a:rPr lang="vi-VN" altLang="ko-KR" sz="1400" i="1" dirty="0">
                                <a:solidFill>
                                  <a:schemeClr val="tx1">
                                    <a:lumMod val="85000"/>
                                    <a:lumOff val="15000"/>
                                  </a:schemeClr>
                                </a:solidFill>
                                <a:latin typeface="Cambria Math" panose="02040503050406030204" pitchFamily="18" charset="0"/>
                                <a:cs typeface="Times New Roman" panose="02020603050405020304" pitchFamily="18" charset="0"/>
                              </a:rPr>
                              <m:t>ẫ</m:t>
                            </m:r>
                            <m:r>
                              <m:rPr>
                                <m:sty m:val="p"/>
                              </m:rPr>
                              <a:rPr lang="vi-VN" altLang="ko-KR" sz="1400" i="1" dirty="0">
                                <a:solidFill>
                                  <a:schemeClr val="tx1">
                                    <a:lumMod val="85000"/>
                                    <a:lumOff val="15000"/>
                                  </a:schemeClr>
                                </a:solidFill>
                                <a:latin typeface="Cambria Math" panose="02040503050406030204" pitchFamily="18" charset="0"/>
                                <a:cs typeface="Times New Roman" panose="02020603050405020304" pitchFamily="18" charset="0"/>
                              </a:rPr>
                              <m:t>u</m:t>
                            </m:r>
                          </m:oMath>
                        </m:oMathPara>
                      </a14:m>
                      <a:endParaRPr lang="ko-KR" altLang="en-US" sz="1400" i="1" dirty="0">
                        <a:solidFill>
                          <a:schemeClr val="tx1">
                            <a:lumMod val="85000"/>
                            <a:lumOff val="15000"/>
                          </a:schemeClr>
                        </a:solidFill>
                        <a:latin typeface="SamsungOne-400" panose="020B0503030303020204" pitchFamily="34" charset="0"/>
                        <a:cs typeface="Times New Roman" panose="02020603050405020304" pitchFamily="18" charset="0"/>
                      </a:endParaRPr>
                    </a:p>
                  </p:txBody>
                </p:sp>
              </mc:Choice>
              <mc:Fallback xmlns="">
                <p:sp>
                  <p:nvSpPr>
                    <p:cNvPr id="49" name="TextBox 48">
                      <a:extLst>
                        <a:ext uri="{FF2B5EF4-FFF2-40B4-BE49-F238E27FC236}">
                          <a16:creationId xmlns:a16="http://schemas.microsoft.com/office/drawing/2014/main" id="{F8C69E04-47DE-4E36-83F1-0086128FC2EC}"/>
                        </a:ext>
                      </a:extLst>
                    </p:cNvPr>
                    <p:cNvSpPr txBox="1">
                      <a:spLocks noRot="1" noChangeAspect="1" noMove="1" noResize="1" noEditPoints="1" noAdjustHandles="1" noChangeArrowheads="1" noChangeShapeType="1" noTextEdit="1"/>
                    </p:cNvSpPr>
                    <p:nvPr/>
                  </p:nvSpPr>
                  <p:spPr>
                    <a:xfrm>
                      <a:off x="8599140" y="2179877"/>
                      <a:ext cx="430972" cy="248596"/>
                    </a:xfrm>
                    <a:prstGeom prst="rect">
                      <a:avLst/>
                    </a:prstGeom>
                    <a:blipFill>
                      <a:blip r:embed="rId6"/>
                      <a:stretch>
                        <a:fillRect/>
                      </a:stretch>
                    </a:blipFill>
                  </p:spPr>
                  <p:txBody>
                    <a:bodyPr/>
                    <a:lstStyle/>
                    <a:p>
                      <a:r>
                        <a:rPr lang="en-US">
                          <a:noFill/>
                        </a:rPr>
                        <a:t> </a:t>
                      </a:r>
                    </a:p>
                  </p:txBody>
                </p:sp>
              </mc:Fallback>
            </mc:AlternateContent>
            <p:sp>
              <p:nvSpPr>
                <p:cNvPr id="50" name="타원 49">
                  <a:extLst>
                    <a:ext uri="{FF2B5EF4-FFF2-40B4-BE49-F238E27FC236}">
                      <a16:creationId xmlns:a16="http://schemas.microsoft.com/office/drawing/2014/main" id="{29F6A8FB-F8E7-4907-8998-EF8090E4A4F2}"/>
                    </a:ext>
                  </a:extLst>
                </p:cNvPr>
                <p:cNvSpPr/>
                <p:nvPr/>
              </p:nvSpPr>
              <p:spPr>
                <a:xfrm>
                  <a:off x="7802696" y="24382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CE12F360-6C71-47A4-8FC7-445E5664AD53}"/>
                        </a:ext>
                      </a:extLst>
                    </p:cNvPr>
                    <p:cNvSpPr txBox="1"/>
                    <p:nvPr/>
                  </p:nvSpPr>
                  <p:spPr>
                    <a:xfrm>
                      <a:off x="7425393" y="4163988"/>
                      <a:ext cx="789808" cy="248596"/>
                    </a:xfrm>
                    <a:prstGeom prst="rect">
                      <a:avLst/>
                    </a:prstGeom>
                    <a:noFill/>
                  </p:spPr>
                  <p:txBody>
                    <a:bodyPr wrap="none" lIns="0" tIns="0" rIns="0" bIns="0" rtlCol="0">
                      <a:spAutoFit/>
                      <a:scene3d>
                        <a:camera prst="orthographicFront"/>
                        <a:lightRig rig="threePt" dir="t"/>
                      </a:scene3d>
                      <a:sp3d>
                        <a:bevelT w="0" h="6350"/>
                      </a:sp3d>
                    </a:bodyPr>
                    <a:lstStyle/>
                    <a:p>
                      <a:pPr algn="ctr"/>
                      <a14:m>
                        <m:oMath xmlns:m="http://schemas.openxmlformats.org/officeDocument/2006/math">
                          <m:r>
                            <m:rPr>
                              <m:sty m:val="p"/>
                            </m:rPr>
                            <a:rPr lang="vi-VN" altLang="ko-KR" sz="1400" i="1" dirty="0">
                              <a:solidFill>
                                <a:schemeClr val="tx1">
                                  <a:lumMod val="85000"/>
                                  <a:lumOff val="15000"/>
                                </a:schemeClr>
                              </a:solidFill>
                              <a:latin typeface="Cambria Math" panose="02040503050406030204" pitchFamily="18" charset="0"/>
                              <a:cs typeface="Times New Roman" panose="02020603050405020304" pitchFamily="18" charset="0"/>
                            </a:rPr>
                            <m:t>Qu</m:t>
                          </m:r>
                          <m:r>
                            <a:rPr lang="vi-VN" altLang="ko-KR" sz="1400" i="1" dirty="0">
                              <a:solidFill>
                                <a:schemeClr val="tx1">
                                  <a:lumMod val="85000"/>
                                  <a:lumOff val="15000"/>
                                </a:schemeClr>
                              </a:solidFill>
                              <a:latin typeface="Cambria Math" panose="02040503050406030204" pitchFamily="18" charset="0"/>
                              <a:cs typeface="Times New Roman" panose="02020603050405020304" pitchFamily="18" charset="0"/>
                            </a:rPr>
                            <m:t>ầ</m:t>
                          </m:r>
                          <m:r>
                            <m:rPr>
                              <m:sty m:val="p"/>
                            </m:rPr>
                            <a:rPr lang="vi-VN" altLang="ko-KR" sz="1400" i="1" dirty="0">
                              <a:solidFill>
                                <a:schemeClr val="tx1">
                                  <a:lumMod val="85000"/>
                                  <a:lumOff val="15000"/>
                                </a:schemeClr>
                              </a:solidFill>
                              <a:latin typeface="Cambria Math" panose="02040503050406030204" pitchFamily="18" charset="0"/>
                              <a:cs typeface="Times New Roman" panose="02020603050405020304" pitchFamily="18" charset="0"/>
                            </a:rPr>
                            <m:t>n</m:t>
                          </m:r>
                        </m:oMath>
                      </a14:m>
                      <a:r>
                        <a:rPr lang="vi-VN" altLang="ko-KR" sz="1400" i="1" dirty="0">
                          <a:solidFill>
                            <a:schemeClr val="tx1">
                              <a:lumMod val="85000"/>
                              <a:lumOff val="15000"/>
                            </a:schemeClr>
                          </a:solidFill>
                          <a:latin typeface="SamsungOne-400" panose="020B0503030303020204" pitchFamily="34" charset="0"/>
                          <a:cs typeface="Times New Roman" panose="02020603050405020304" pitchFamily="18" charset="0"/>
                        </a:rPr>
                        <a:t> thể</a:t>
                      </a:r>
                      <a:endParaRPr lang="ko-KR" altLang="en-US" sz="1400" i="1" dirty="0">
                        <a:solidFill>
                          <a:schemeClr val="tx1">
                            <a:lumMod val="85000"/>
                            <a:lumOff val="15000"/>
                          </a:schemeClr>
                        </a:solidFill>
                        <a:latin typeface="SamsungOne-400" panose="020B0503030303020204" pitchFamily="34" charset="0"/>
                        <a:cs typeface="Times New Roman" panose="02020603050405020304" pitchFamily="18" charset="0"/>
                      </a:endParaRPr>
                    </a:p>
                  </p:txBody>
                </p:sp>
              </mc:Choice>
              <mc:Fallback xmlns="">
                <p:sp>
                  <p:nvSpPr>
                    <p:cNvPr id="51" name="TextBox 50">
                      <a:extLst>
                        <a:ext uri="{FF2B5EF4-FFF2-40B4-BE49-F238E27FC236}">
                          <a16:creationId xmlns:a16="http://schemas.microsoft.com/office/drawing/2014/main" id="{CE12F360-6C71-47A4-8FC7-445E5664AD53}"/>
                        </a:ext>
                      </a:extLst>
                    </p:cNvPr>
                    <p:cNvSpPr txBox="1">
                      <a:spLocks noRot="1" noChangeAspect="1" noMove="1" noResize="1" noEditPoints="1" noAdjustHandles="1" noChangeArrowheads="1" noChangeShapeType="1" noTextEdit="1"/>
                    </p:cNvSpPr>
                    <p:nvPr/>
                  </p:nvSpPr>
                  <p:spPr>
                    <a:xfrm>
                      <a:off x="7425393" y="4163988"/>
                      <a:ext cx="789808" cy="248596"/>
                    </a:xfrm>
                    <a:prstGeom prst="rect">
                      <a:avLst/>
                    </a:prstGeom>
                    <a:blipFill>
                      <a:blip r:embed="rId7"/>
                      <a:stretch>
                        <a:fillRect l="-893" r="-4464"/>
                      </a:stretch>
                    </a:blipFill>
                  </p:spPr>
                  <p:txBody>
                    <a:bodyPr/>
                    <a:lstStyle/>
                    <a:p>
                      <a:r>
                        <a:rPr lang="en-US">
                          <a:noFill/>
                        </a:rPr>
                        <a:t> </a:t>
                      </a:r>
                    </a:p>
                  </p:txBody>
                </p:sp>
              </mc:Fallback>
            </mc:AlternateContent>
            <p:sp>
              <p:nvSpPr>
                <p:cNvPr id="52" name="타원 51">
                  <a:extLst>
                    <a:ext uri="{FF2B5EF4-FFF2-40B4-BE49-F238E27FC236}">
                      <a16:creationId xmlns:a16="http://schemas.microsoft.com/office/drawing/2014/main" id="{7954C4E1-5016-4038-821E-E9DBBEC5749A}"/>
                    </a:ext>
                  </a:extLst>
                </p:cNvPr>
                <p:cNvSpPr/>
                <p:nvPr/>
              </p:nvSpPr>
              <p:spPr>
                <a:xfrm>
                  <a:off x="8176552" y="261205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3" name="타원 52">
                  <a:extLst>
                    <a:ext uri="{FF2B5EF4-FFF2-40B4-BE49-F238E27FC236}">
                      <a16:creationId xmlns:a16="http://schemas.microsoft.com/office/drawing/2014/main" id="{53723D23-3081-4CAB-B682-1AA47AFD600C}"/>
                    </a:ext>
                  </a:extLst>
                </p:cNvPr>
                <p:cNvSpPr/>
                <p:nvPr/>
              </p:nvSpPr>
              <p:spPr>
                <a:xfrm>
                  <a:off x="8026534" y="274778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4" name="타원 53">
                  <a:extLst>
                    <a:ext uri="{FF2B5EF4-FFF2-40B4-BE49-F238E27FC236}">
                      <a16:creationId xmlns:a16="http://schemas.microsoft.com/office/drawing/2014/main" id="{2A819E1E-818C-4382-8D43-D7A5760D5F2A}"/>
                    </a:ext>
                  </a:extLst>
                </p:cNvPr>
                <p:cNvSpPr/>
                <p:nvPr/>
              </p:nvSpPr>
              <p:spPr>
                <a:xfrm>
                  <a:off x="8364672" y="299543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5" name="타원 54">
                  <a:extLst>
                    <a:ext uri="{FF2B5EF4-FFF2-40B4-BE49-F238E27FC236}">
                      <a16:creationId xmlns:a16="http://schemas.microsoft.com/office/drawing/2014/main" id="{DC5B1C5C-1E4E-4BC9-984C-A1050A663D53}"/>
                    </a:ext>
                  </a:extLst>
                </p:cNvPr>
                <p:cNvSpPr/>
                <p:nvPr/>
              </p:nvSpPr>
              <p:spPr>
                <a:xfrm>
                  <a:off x="8507547" y="286208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6" name="타원 55">
                  <a:extLst>
                    <a:ext uri="{FF2B5EF4-FFF2-40B4-BE49-F238E27FC236}">
                      <a16:creationId xmlns:a16="http://schemas.microsoft.com/office/drawing/2014/main" id="{54C1A964-8AAE-4B67-B9EF-25C7CB435DC6}"/>
                    </a:ext>
                  </a:extLst>
                </p:cNvPr>
                <p:cNvSpPr/>
                <p:nvPr/>
              </p:nvSpPr>
              <p:spPr>
                <a:xfrm>
                  <a:off x="7636009" y="267634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7" name="타원 56">
                  <a:extLst>
                    <a:ext uri="{FF2B5EF4-FFF2-40B4-BE49-F238E27FC236}">
                      <a16:creationId xmlns:a16="http://schemas.microsoft.com/office/drawing/2014/main" id="{F552CA5F-95B8-4F21-BC9B-A57C90E976B6}"/>
                    </a:ext>
                  </a:extLst>
                </p:cNvPr>
                <p:cNvSpPr/>
                <p:nvPr/>
              </p:nvSpPr>
              <p:spPr>
                <a:xfrm>
                  <a:off x="7364546" y="264776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8" name="타원 57">
                  <a:extLst>
                    <a:ext uri="{FF2B5EF4-FFF2-40B4-BE49-F238E27FC236}">
                      <a16:creationId xmlns:a16="http://schemas.microsoft.com/office/drawing/2014/main" id="{569F622D-4FE3-450D-AFF4-4E09331CF7FC}"/>
                    </a:ext>
                  </a:extLst>
                </p:cNvPr>
                <p:cNvSpPr/>
                <p:nvPr/>
              </p:nvSpPr>
              <p:spPr>
                <a:xfrm>
                  <a:off x="7309778" y="28954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9" name="타원 58">
                  <a:extLst>
                    <a:ext uri="{FF2B5EF4-FFF2-40B4-BE49-F238E27FC236}">
                      <a16:creationId xmlns:a16="http://schemas.microsoft.com/office/drawing/2014/main" id="{1E0AD41D-4806-4E60-A2FC-7B36EF08B828}"/>
                    </a:ext>
                  </a:extLst>
                </p:cNvPr>
                <p:cNvSpPr/>
                <p:nvPr/>
              </p:nvSpPr>
              <p:spPr>
                <a:xfrm>
                  <a:off x="7183572" y="317402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60" name="타원 59">
                  <a:extLst>
                    <a:ext uri="{FF2B5EF4-FFF2-40B4-BE49-F238E27FC236}">
                      <a16:creationId xmlns:a16="http://schemas.microsoft.com/office/drawing/2014/main" id="{8234240B-3C7C-47F8-94E8-F85B891EB2D9}"/>
                    </a:ext>
                  </a:extLst>
                </p:cNvPr>
                <p:cNvSpPr/>
                <p:nvPr/>
              </p:nvSpPr>
              <p:spPr>
                <a:xfrm>
                  <a:off x="7343116" y="315497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61" name="타원 60">
                  <a:extLst>
                    <a:ext uri="{FF2B5EF4-FFF2-40B4-BE49-F238E27FC236}">
                      <a16:creationId xmlns:a16="http://schemas.microsoft.com/office/drawing/2014/main" id="{058B0488-C592-4165-A236-C0A1BC28F6CE}"/>
                    </a:ext>
                  </a:extLst>
                </p:cNvPr>
                <p:cNvSpPr/>
                <p:nvPr/>
              </p:nvSpPr>
              <p:spPr>
                <a:xfrm>
                  <a:off x="7497897" y="325022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62" name="타원 61">
                  <a:extLst>
                    <a:ext uri="{FF2B5EF4-FFF2-40B4-BE49-F238E27FC236}">
                      <a16:creationId xmlns:a16="http://schemas.microsoft.com/office/drawing/2014/main" id="{F0943A51-56D1-45BC-B932-4A221A2DE079}"/>
                    </a:ext>
                  </a:extLst>
                </p:cNvPr>
                <p:cNvSpPr/>
                <p:nvPr/>
              </p:nvSpPr>
              <p:spPr>
                <a:xfrm>
                  <a:off x="7759835" y="32764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63" name="타원 62">
                  <a:extLst>
                    <a:ext uri="{FF2B5EF4-FFF2-40B4-BE49-F238E27FC236}">
                      <a16:creationId xmlns:a16="http://schemas.microsoft.com/office/drawing/2014/main" id="{0D562391-4C01-4C1A-BD38-93C451E146C3}"/>
                    </a:ext>
                  </a:extLst>
                </p:cNvPr>
                <p:cNvSpPr/>
                <p:nvPr/>
              </p:nvSpPr>
              <p:spPr>
                <a:xfrm>
                  <a:off x="7712210" y="305496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64" name="타원 63">
                  <a:extLst>
                    <a:ext uri="{FF2B5EF4-FFF2-40B4-BE49-F238E27FC236}">
                      <a16:creationId xmlns:a16="http://schemas.microsoft.com/office/drawing/2014/main" id="{173DE420-C9B6-4676-9E0A-4554815A3E57}"/>
                    </a:ext>
                  </a:extLst>
                </p:cNvPr>
                <p:cNvSpPr/>
                <p:nvPr/>
              </p:nvSpPr>
              <p:spPr>
                <a:xfrm>
                  <a:off x="7628866" y="2933518"/>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65" name="타원 64">
                  <a:extLst>
                    <a:ext uri="{FF2B5EF4-FFF2-40B4-BE49-F238E27FC236}">
                      <a16:creationId xmlns:a16="http://schemas.microsoft.com/office/drawing/2014/main" id="{291ECCFA-B1AF-43AA-B772-F31A70544291}"/>
                    </a:ext>
                  </a:extLst>
                </p:cNvPr>
                <p:cNvSpPr/>
                <p:nvPr/>
              </p:nvSpPr>
              <p:spPr>
                <a:xfrm>
                  <a:off x="7900328" y="299781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66" name="타원 65">
                  <a:extLst>
                    <a:ext uri="{FF2B5EF4-FFF2-40B4-BE49-F238E27FC236}">
                      <a16:creationId xmlns:a16="http://schemas.microsoft.com/office/drawing/2014/main" id="{99B55DD8-33DF-4042-B6C1-D08731F3A312}"/>
                    </a:ext>
                  </a:extLst>
                </p:cNvPr>
                <p:cNvSpPr/>
                <p:nvPr/>
              </p:nvSpPr>
              <p:spPr>
                <a:xfrm>
                  <a:off x="8133691" y="320974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67" name="타원 66">
                  <a:extLst>
                    <a:ext uri="{FF2B5EF4-FFF2-40B4-BE49-F238E27FC236}">
                      <a16:creationId xmlns:a16="http://schemas.microsoft.com/office/drawing/2014/main" id="{18F8FA4E-8E7F-4000-B41C-8E01C7030F5F}"/>
                    </a:ext>
                  </a:extLst>
                </p:cNvPr>
                <p:cNvSpPr/>
                <p:nvPr/>
              </p:nvSpPr>
              <p:spPr>
                <a:xfrm>
                  <a:off x="8155122" y="341929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68" name="타원 67">
                  <a:extLst>
                    <a:ext uri="{FF2B5EF4-FFF2-40B4-BE49-F238E27FC236}">
                      <a16:creationId xmlns:a16="http://schemas.microsoft.com/office/drawing/2014/main" id="{2D13295E-9604-4D64-AFBC-FC1C2E426760}"/>
                    </a:ext>
                  </a:extLst>
                </p:cNvPr>
                <p:cNvSpPr/>
                <p:nvPr/>
              </p:nvSpPr>
              <p:spPr>
                <a:xfrm>
                  <a:off x="8312284" y="340024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70" name="타원 69">
                  <a:extLst>
                    <a:ext uri="{FF2B5EF4-FFF2-40B4-BE49-F238E27FC236}">
                      <a16:creationId xmlns:a16="http://schemas.microsoft.com/office/drawing/2014/main" id="{8E26DFA7-0F79-4719-9909-5A7FCD675FDD}"/>
                    </a:ext>
                  </a:extLst>
                </p:cNvPr>
                <p:cNvSpPr/>
                <p:nvPr/>
              </p:nvSpPr>
              <p:spPr>
                <a:xfrm>
                  <a:off x="8336096" y="360741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75" name="타원 74">
                  <a:extLst>
                    <a:ext uri="{FF2B5EF4-FFF2-40B4-BE49-F238E27FC236}">
                      <a16:creationId xmlns:a16="http://schemas.microsoft.com/office/drawing/2014/main" id="{8E3A0A0D-A2B7-4442-8ADE-D7C72BDD3F29}"/>
                    </a:ext>
                  </a:extLst>
                </p:cNvPr>
                <p:cNvSpPr/>
                <p:nvPr/>
              </p:nvSpPr>
              <p:spPr>
                <a:xfrm>
                  <a:off x="8031296" y="3595506"/>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76" name="타원 75">
                  <a:extLst>
                    <a:ext uri="{FF2B5EF4-FFF2-40B4-BE49-F238E27FC236}">
                      <a16:creationId xmlns:a16="http://schemas.microsoft.com/office/drawing/2014/main" id="{1AA3B37F-F282-4818-B68A-D81F7C5B41C7}"/>
                    </a:ext>
                  </a:extLst>
                </p:cNvPr>
                <p:cNvSpPr/>
                <p:nvPr/>
              </p:nvSpPr>
              <p:spPr>
                <a:xfrm>
                  <a:off x="7759833" y="352883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77" name="타원 76">
                  <a:extLst>
                    <a:ext uri="{FF2B5EF4-FFF2-40B4-BE49-F238E27FC236}">
                      <a16:creationId xmlns:a16="http://schemas.microsoft.com/office/drawing/2014/main" id="{D8AE1A70-F8F0-4535-9464-9A9B26B1F89C}"/>
                    </a:ext>
                  </a:extLst>
                </p:cNvPr>
                <p:cNvSpPr/>
                <p:nvPr/>
              </p:nvSpPr>
              <p:spPr>
                <a:xfrm>
                  <a:off x="7445508" y="349549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78" name="타원 77">
                  <a:extLst>
                    <a:ext uri="{FF2B5EF4-FFF2-40B4-BE49-F238E27FC236}">
                      <a16:creationId xmlns:a16="http://schemas.microsoft.com/office/drawing/2014/main" id="{57C76FE5-F5CC-482C-B1CA-714A0098B47C}"/>
                    </a:ext>
                  </a:extLst>
                </p:cNvPr>
                <p:cNvSpPr/>
                <p:nvPr/>
              </p:nvSpPr>
              <p:spPr>
                <a:xfrm>
                  <a:off x="7212146" y="34288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79" name="타원 78">
                  <a:extLst>
                    <a:ext uri="{FF2B5EF4-FFF2-40B4-BE49-F238E27FC236}">
                      <a16:creationId xmlns:a16="http://schemas.microsoft.com/office/drawing/2014/main" id="{6FDAFB3D-E7A9-43C1-AF68-F82FC6CFD083}"/>
                    </a:ext>
                  </a:extLst>
                </p:cNvPr>
                <p:cNvSpPr/>
                <p:nvPr/>
              </p:nvSpPr>
              <p:spPr>
                <a:xfrm>
                  <a:off x="7474083" y="375743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80" name="타원 79">
                  <a:extLst>
                    <a:ext uri="{FF2B5EF4-FFF2-40B4-BE49-F238E27FC236}">
                      <a16:creationId xmlns:a16="http://schemas.microsoft.com/office/drawing/2014/main" id="{6C81310A-058E-4331-ADDD-287EB55B98E4}"/>
                    </a:ext>
                  </a:extLst>
                </p:cNvPr>
                <p:cNvSpPr/>
                <p:nvPr/>
              </p:nvSpPr>
              <p:spPr>
                <a:xfrm>
                  <a:off x="7745546" y="373838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81" name="타원 80">
                  <a:extLst>
                    <a:ext uri="{FF2B5EF4-FFF2-40B4-BE49-F238E27FC236}">
                      <a16:creationId xmlns:a16="http://schemas.microsoft.com/office/drawing/2014/main" id="{5B350309-476A-469E-B815-D01E2755AAAD}"/>
                    </a:ext>
                  </a:extLst>
                </p:cNvPr>
                <p:cNvSpPr/>
                <p:nvPr/>
              </p:nvSpPr>
              <p:spPr>
                <a:xfrm>
                  <a:off x="8019390" y="379791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82" name="타원 81">
                  <a:extLst>
                    <a:ext uri="{FF2B5EF4-FFF2-40B4-BE49-F238E27FC236}">
                      <a16:creationId xmlns:a16="http://schemas.microsoft.com/office/drawing/2014/main" id="{ACF7ADC7-F4B2-42DA-B0AA-1D93D5529062}"/>
                    </a:ext>
                  </a:extLst>
                </p:cNvPr>
                <p:cNvSpPr/>
                <p:nvPr/>
              </p:nvSpPr>
              <p:spPr>
                <a:xfrm>
                  <a:off x="7836034" y="3864588"/>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83" name="타원 82">
                  <a:extLst>
                    <a:ext uri="{FF2B5EF4-FFF2-40B4-BE49-F238E27FC236}">
                      <a16:creationId xmlns:a16="http://schemas.microsoft.com/office/drawing/2014/main" id="{5DAE0E1E-3041-4843-95BA-5C0FF68E4054}"/>
                    </a:ext>
                  </a:extLst>
                </p:cNvPr>
                <p:cNvSpPr/>
                <p:nvPr/>
              </p:nvSpPr>
              <p:spPr>
                <a:xfrm rot="18498949">
                  <a:off x="8001434" y="2204918"/>
                  <a:ext cx="426578" cy="1119695"/>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4" name="직선 화살표 연결선 83">
                  <a:extLst>
                    <a:ext uri="{FF2B5EF4-FFF2-40B4-BE49-F238E27FC236}">
                      <a16:creationId xmlns:a16="http://schemas.microsoft.com/office/drawing/2014/main" id="{8B25E358-FED1-4DDF-B812-69C2BD987E0B}"/>
                    </a:ext>
                  </a:extLst>
                </p:cNvPr>
                <p:cNvCxnSpPr/>
                <p:nvPr/>
              </p:nvCxnSpPr>
              <p:spPr>
                <a:xfrm flipH="1">
                  <a:off x="8435429" y="2416181"/>
                  <a:ext cx="210890" cy="21089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8001FD8-BEC8-41C0-856D-F153943AED92}"/>
                      </a:ext>
                    </a:extLst>
                  </p:cNvPr>
                  <p:cNvSpPr txBox="1"/>
                  <p:nvPr/>
                </p:nvSpPr>
                <p:spPr>
                  <a:xfrm>
                    <a:off x="2525840" y="3868886"/>
                    <a:ext cx="943579" cy="485518"/>
                  </a:xfrm>
                  <a:prstGeom prst="rect">
                    <a:avLst/>
                  </a:prstGeom>
                  <a:solidFill>
                    <a:schemeClr val="bg1"/>
                  </a:solidFill>
                </p:spPr>
                <p:txBody>
                  <a:bodyPr wrap="square" rtlCol="0">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𝝁</m:t>
                              </m:r>
                            </m:e>
                            <m:sub>
                              <m:r>
                                <a:rPr lang="en-US" sz="2400" b="1" i="1" smtClean="0">
                                  <a:latin typeface="Cambria Math" panose="02040503050406030204" pitchFamily="18" charset="0"/>
                                  <a:ea typeface="Cambria Math" panose="02040503050406030204" pitchFamily="18" charset="0"/>
                                </a:rPr>
                                <m:t>𝟐</m:t>
                              </m:r>
                            </m:sub>
                          </m:sSub>
                          <m:r>
                            <a:rPr lang="en-US" sz="2400" b="1" i="1">
                              <a:latin typeface="Cambria Math" panose="02040503050406030204" pitchFamily="18" charset="0"/>
                              <a:ea typeface="Cambria Math" panose="02040503050406030204" pitchFamily="18" charset="0"/>
                            </a:rPr>
                            <m:t>,</m:t>
                          </m:r>
                          <m:sSubSup>
                            <m:sSubSupPr>
                              <m:ctrlPr>
                                <a:rPr lang="en-US" sz="2400" b="1" i="1">
                                  <a:latin typeface="Cambria Math" panose="02040503050406030204" pitchFamily="18" charset="0"/>
                                  <a:ea typeface="Cambria Math" panose="02040503050406030204" pitchFamily="18" charset="0"/>
                                </a:rPr>
                              </m:ctrlPr>
                            </m:sSubSupPr>
                            <m:e>
                              <m:r>
                                <a:rPr lang="en-US" sz="2400" b="1" i="1">
                                  <a:latin typeface="Cambria Math" panose="02040503050406030204" pitchFamily="18" charset="0"/>
                                  <a:ea typeface="Cambria Math" panose="02040503050406030204" pitchFamily="18" charset="0"/>
                                </a:rPr>
                                <m:t>𝝈</m:t>
                              </m:r>
                            </m:e>
                            <m:sub>
                              <m:r>
                                <a:rPr lang="en-US" sz="2400" b="1" i="1" smtClean="0">
                                  <a:latin typeface="Cambria Math" panose="02040503050406030204" pitchFamily="18" charset="0"/>
                                  <a:ea typeface="Cambria Math" panose="02040503050406030204" pitchFamily="18" charset="0"/>
                                </a:rPr>
                                <m:t>𝟐</m:t>
                              </m:r>
                            </m:sub>
                            <m:sup>
                              <m:r>
                                <a:rPr lang="en-US" sz="2400" b="1" i="1">
                                  <a:latin typeface="Cambria Math" panose="02040503050406030204" pitchFamily="18" charset="0"/>
                                  <a:ea typeface="Cambria Math" panose="02040503050406030204" pitchFamily="18" charset="0"/>
                                </a:rPr>
                                <m:t>𝟐</m:t>
                              </m:r>
                            </m:sup>
                          </m:sSubSup>
                        </m:oMath>
                      </m:oMathPara>
                    </a14:m>
                    <a:endParaRPr lang="en-US" sz="2400" b="1" dirty="0">
                      <a:latin typeface="SamsungOne-700" panose="020B0803030303020204" pitchFamily="34" charset="0"/>
                      <a:ea typeface="SamsungOne-700" panose="020B0803030303020204" pitchFamily="34" charset="0"/>
                    </a:endParaRPr>
                  </a:p>
                </p:txBody>
              </p:sp>
            </mc:Choice>
            <mc:Fallback xmlns="">
              <p:sp>
                <p:nvSpPr>
                  <p:cNvPr id="92" name="TextBox 91">
                    <a:extLst>
                      <a:ext uri="{FF2B5EF4-FFF2-40B4-BE49-F238E27FC236}">
                        <a16:creationId xmlns:a16="http://schemas.microsoft.com/office/drawing/2014/main" xmlns:a14="http://schemas.microsoft.com/office/drawing/2010/main" xmlns="" id="{191EFFB7-0BF5-4D5E-A34A-DB3C84BF3051}"/>
                      </a:ext>
                    </a:extLst>
                  </p:cNvPr>
                  <p:cNvSpPr txBox="1">
                    <a:spLocks noRot="1" noChangeAspect="1" noMove="1" noResize="1" noEditPoints="1" noAdjustHandles="1" noChangeArrowheads="1" noChangeShapeType="1" noTextEdit="1"/>
                  </p:cNvSpPr>
                  <p:nvPr/>
                </p:nvSpPr>
                <p:spPr>
                  <a:xfrm>
                    <a:off x="2525840" y="3868886"/>
                    <a:ext cx="943579" cy="485518"/>
                  </a:xfrm>
                  <a:prstGeom prst="rect">
                    <a:avLst/>
                  </a:prstGeom>
                  <a:blipFill rotWithShape="0">
                    <a:blip r:embed="rId9"/>
                    <a:stretch>
                      <a:fillRect/>
                    </a:stretch>
                  </a:blipFill>
                </p:spPr>
                <p:txBody>
                  <a:bodyPr/>
                  <a:lstStyle/>
                  <a:p>
                    <a:r>
                      <a:rPr lang="ko-KR" altLang="en-US">
                        <a:noFill/>
                      </a:rPr>
                      <a:t> </a:t>
                    </a:r>
                  </a:p>
                </p:txBody>
              </p:sp>
            </mc:Fallback>
          </mc:AlternateContent>
        </p:grpSp>
      </p:grpSp>
      <p:sp>
        <p:nvSpPr>
          <p:cNvPr id="123" name="직사각형 122">
            <a:extLst>
              <a:ext uri="{FF2B5EF4-FFF2-40B4-BE49-F238E27FC236}">
                <a16:creationId xmlns:a16="http://schemas.microsoft.com/office/drawing/2014/main" id="{DD01F4C0-EED5-4A4A-B458-D50AE91826EF}"/>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10"/>
              </a:buBlip>
              <a:defRPr/>
            </a:pPr>
            <a:r>
              <a:rPr lang="en-US" altLang="ko-KR" sz="1400" dirty="0" err="1">
                <a:solidFill>
                  <a:schemeClr val="tx1"/>
                </a:solidFill>
                <a:latin typeface="SamsungOne-400" panose="020B0503030303020204" pitchFamily="34" charset="0"/>
                <a:ea typeface="SamsungOne-400" panose="020B0503030303020204" pitchFamily="34" charset="0"/>
              </a:rPr>
              <a:t>Kiểm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định</a:t>
            </a:r>
            <a:r>
              <a:rPr lang="en-US" altLang="ko-KR" sz="1400" dirty="0">
                <a:solidFill>
                  <a:schemeClr val="tx1"/>
                </a:solidFill>
                <a:latin typeface="SamsungOne-400" panose="020B0503030303020204" pitchFamily="34" charset="0"/>
                <a:ea typeface="SamsungOne-400" panose="020B0503030303020204" pitchFamily="34" charset="0"/>
              </a:rPr>
              <a:t> t </a:t>
            </a:r>
            <a:r>
              <a:rPr lang="en-US" altLang="ko-KR" sz="1400" dirty="0" err="1">
                <a:solidFill>
                  <a:schemeClr val="tx1"/>
                </a:solidFill>
                <a:latin typeface="SamsungOne-400" panose="020B0503030303020204" pitchFamily="34" charset="0"/>
                <a:ea typeface="SamsungOne-400" panose="020B0503030303020204" pitchFamily="34" charset="0"/>
              </a:rPr>
              <a:t>cho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hai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mẫu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độc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lập</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262621123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Thực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kiểm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định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giả</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thuyết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04</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73" name="직사각형 72">
            <a:extLst>
              <a:ext uri="{FF2B5EF4-FFF2-40B4-BE49-F238E27FC236}">
                <a16:creationId xmlns:a16="http://schemas.microsoft.com/office/drawing/2014/main" id="{D0D7AC7A-EB2C-49C9-95ED-4196E2C12849}"/>
              </a:ext>
            </a:extLst>
          </p:cNvPr>
          <p:cNvSpPr/>
          <p:nvPr/>
        </p:nvSpPr>
        <p:spPr>
          <a:xfrm>
            <a:off x="67507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Kiểm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định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ở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đuôi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phải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mc:AlternateContent xmlns:mc="http://schemas.openxmlformats.org/markup-compatibility/2006" xmlns:a14="http://schemas.microsoft.com/office/drawing/2010/main">
        <mc:Choice Requires="a14">
          <p:sp>
            <p:nvSpPr>
              <p:cNvPr id="123" name="내용 개체 틀 2">
                <a:extLst>
                  <a:ext uri="{FF2B5EF4-FFF2-40B4-BE49-F238E27FC236}">
                    <a16:creationId xmlns:a16="http://schemas.microsoft.com/office/drawing/2014/main" id="{CCAA37FA-665A-4254-92FF-EC6F39A677A8}"/>
                  </a:ext>
                </a:extLst>
              </p:cNvPr>
              <p:cNvSpPr txBox="1">
                <a:spLocks/>
              </p:cNvSpPr>
              <p:nvPr/>
            </p:nvSpPr>
            <p:spPr>
              <a:xfrm>
                <a:off x="847725" y="2042965"/>
                <a:ext cx="3239591" cy="713016"/>
              </a:xfrm>
              <a:prstGeom prst="rect">
                <a:avLst/>
              </a:prstGeom>
              <a:solidFill>
                <a:srgbClr val="F2F2F2"/>
              </a:solidFill>
            </p:spPr>
            <p:txBody>
              <a:bodyPr wrap="square">
                <a:spAutoFit/>
                <a:scene3d>
                  <a:camera prst="orthographicFront"/>
                  <a:lightRig rig="threePt" dir="t"/>
                </a:scene3d>
                <a:sp3d>
                  <a:bevelT w="0" h="6350"/>
                </a:sp3d>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latinLnBrk="0">
                  <a:lnSpc>
                    <a:spcPct val="100000"/>
                  </a:lnSpc>
                  <a:buNone/>
                </a:pPr>
                <a14:m>
                  <m:oMath xmlns:m="http://schemas.openxmlformats.org/officeDocument/2006/math">
                    <m:sSub>
                      <m:sSubPr>
                        <m:ctrlPr>
                          <a:rPr lang="en-US" altLang="ko-KR" sz="1600" i="1" smtClean="0">
                            <a:solidFill>
                              <a:schemeClr val="tx1"/>
                            </a:solidFill>
                            <a:latin typeface="Cambria Math" panose="02040503050406030204" pitchFamily="18" charset="0"/>
                            <a:cs typeface="Times New Roman" panose="02020603050405020304" pitchFamily="18" charset="0"/>
                          </a:rPr>
                        </m:ctrlPr>
                      </m:sSubPr>
                      <m:e>
                        <m:r>
                          <a:rPr lang="en-US" altLang="ko-KR" sz="1600" i="1">
                            <a:solidFill>
                              <a:schemeClr val="tx1"/>
                            </a:solidFill>
                            <a:latin typeface="Cambria Math" panose="02040503050406030204" pitchFamily="18" charset="0"/>
                            <a:cs typeface="Times New Roman" panose="02020603050405020304" pitchFamily="18" charset="0"/>
                          </a:rPr>
                          <m:t>𝐻</m:t>
                        </m:r>
                      </m:e>
                      <m:sub>
                        <m:r>
                          <a:rPr lang="en-US" altLang="ko-KR" sz="1600" i="1">
                            <a:solidFill>
                              <a:schemeClr val="tx1"/>
                            </a:solidFill>
                            <a:latin typeface="Cambria Math" panose="02040503050406030204" pitchFamily="18" charset="0"/>
                            <a:cs typeface="Times New Roman" panose="02020603050405020304" pitchFamily="18" charset="0"/>
                          </a:rPr>
                          <m:t>0</m:t>
                        </m:r>
                      </m:sub>
                    </m:sSub>
                  </m:oMath>
                </a14:m>
                <a:r>
                  <a:rPr lang="en-US" altLang="ko-KR" sz="1600" dirty="0">
                    <a:solidFill>
                      <a:schemeClr val="tx1"/>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600" dirty="0">
                    <a:latin typeface="SamsungOne-400" panose="020B0503030303020204" pitchFamily="34" charset="0"/>
                    <a:ea typeface="SamsungOne-400" panose="020B0503030303020204" pitchFamily="34" charset="0"/>
                    <a:cs typeface="Times New Roman" panose="02020603050405020304" pitchFamily="18" charset="0"/>
                  </a:rPr>
                  <a:t>:  </a:t>
                </a:r>
                <a14:m>
                  <m:oMath xmlns:m="http://schemas.openxmlformats.org/officeDocument/2006/math">
                    <m:sSub>
                      <m:sSubPr>
                        <m:ctrlPr>
                          <a:rPr lang="en-US" altLang="ko-KR" sz="1600" i="1">
                            <a:latin typeface="Cambria Math" panose="02040503050406030204" pitchFamily="18" charset="0"/>
                            <a:cs typeface="Times New Roman" panose="02020603050405020304" pitchFamily="18" charset="0"/>
                          </a:rPr>
                        </m:ctrlPr>
                      </m:sSubPr>
                      <m:e>
                        <m:r>
                          <a:rPr lang="ko-KR" altLang="en-US" sz="1600" i="1">
                            <a:latin typeface="Cambria Math" panose="02040503050406030204" pitchFamily="18" charset="0"/>
                            <a:cs typeface="Times New Roman" panose="02020603050405020304" pitchFamily="18" charset="0"/>
                          </a:rPr>
                          <m:t>𝜇</m:t>
                        </m:r>
                      </m:e>
                      <m:sub>
                        <m:r>
                          <a:rPr lang="en-US" altLang="ko-KR" sz="1600" i="1">
                            <a:latin typeface="Cambria Math" panose="02040503050406030204" pitchFamily="18" charset="0"/>
                            <a:cs typeface="Times New Roman" panose="02020603050405020304" pitchFamily="18" charset="0"/>
                          </a:rPr>
                          <m:t>1</m:t>
                        </m:r>
                      </m:sub>
                    </m:sSub>
                    <m:r>
                      <a:rPr lang="en-US" altLang="ko-KR" sz="1600" i="1">
                        <a:latin typeface="Cambria Math" panose="02040503050406030204" pitchFamily="18" charset="0"/>
                        <a:cs typeface="Times New Roman" panose="02020603050405020304" pitchFamily="18" charset="0"/>
                      </a:rPr>
                      <m:t>−</m:t>
                    </m:r>
                    <m:sSub>
                      <m:sSubPr>
                        <m:ctrlPr>
                          <a:rPr lang="en-US" altLang="ko-KR" sz="1600" i="1">
                            <a:latin typeface="Cambria Math" panose="02040503050406030204" pitchFamily="18" charset="0"/>
                            <a:cs typeface="Times New Roman" panose="02020603050405020304" pitchFamily="18" charset="0"/>
                          </a:rPr>
                        </m:ctrlPr>
                      </m:sSubPr>
                      <m:e>
                        <m:r>
                          <a:rPr lang="ko-KR" altLang="en-US" sz="1600" i="1">
                            <a:latin typeface="Cambria Math" panose="02040503050406030204" pitchFamily="18" charset="0"/>
                            <a:cs typeface="Times New Roman" panose="02020603050405020304" pitchFamily="18" charset="0"/>
                          </a:rPr>
                          <m:t>𝜇</m:t>
                        </m:r>
                      </m:e>
                      <m:sub>
                        <m:r>
                          <a:rPr lang="en-US" altLang="ko-KR" sz="1600" i="1">
                            <a:latin typeface="Cambria Math" panose="02040503050406030204" pitchFamily="18" charset="0"/>
                            <a:cs typeface="Times New Roman" panose="02020603050405020304" pitchFamily="18" charset="0"/>
                          </a:rPr>
                          <m:t>2</m:t>
                        </m:r>
                      </m:sub>
                    </m:sSub>
                    <m:r>
                      <a:rPr lang="en-US" altLang="ko-KR" sz="1600" i="1">
                        <a:solidFill>
                          <a:srgbClr val="FF0000"/>
                        </a:solidFill>
                        <a:latin typeface="Cambria Math" panose="02040503050406030204" pitchFamily="18" charset="0"/>
                        <a:cs typeface="Times New Roman" panose="02020603050405020304" pitchFamily="18" charset="0"/>
                      </a:rPr>
                      <m:t>≤</m:t>
                    </m:r>
                    <m:r>
                      <a:rPr lang="en-US" altLang="ko-KR" sz="1600" i="1">
                        <a:latin typeface="Cambria Math" panose="02040503050406030204" pitchFamily="18" charset="0"/>
                        <a:cs typeface="Times New Roman" panose="02020603050405020304" pitchFamily="18" charset="0"/>
                      </a:rPr>
                      <m:t>0</m:t>
                    </m:r>
                  </m:oMath>
                </a14:m>
                <a:r>
                  <a:rPr lang="en-US" altLang="ko-KR" sz="16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600" dirty="0">
                    <a:solidFill>
                      <a:srgbClr val="00B050"/>
                    </a:solidFill>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 </a:t>
                </a:r>
                <a:r>
                  <a:rPr lang="en-US" altLang="ko-KR" sz="1600" dirty="0">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    </a:t>
                </a:r>
                <a14:m>
                  <m:oMath xmlns:m="http://schemas.openxmlformats.org/officeDocument/2006/math">
                    <m:sSub>
                      <m:sSubPr>
                        <m:ctrlPr>
                          <a:rPr lang="en-US" altLang="ko-KR" sz="1600" i="1">
                            <a:latin typeface="Cambria Math" panose="02040503050406030204" pitchFamily="18" charset="0"/>
                            <a:cs typeface="Times New Roman" panose="02020603050405020304" pitchFamily="18" charset="0"/>
                          </a:rPr>
                        </m:ctrlPr>
                      </m:sSubPr>
                      <m:e>
                        <m:r>
                          <a:rPr lang="ko-KR" altLang="en-US" sz="1600" i="1">
                            <a:latin typeface="Cambria Math" panose="02040503050406030204" pitchFamily="18" charset="0"/>
                            <a:cs typeface="Times New Roman" panose="02020603050405020304" pitchFamily="18" charset="0"/>
                          </a:rPr>
                          <m:t>𝜇</m:t>
                        </m:r>
                      </m:e>
                      <m:sub>
                        <m:r>
                          <a:rPr lang="en-US" altLang="ko-KR" sz="1600" i="1">
                            <a:latin typeface="Cambria Math" panose="02040503050406030204" pitchFamily="18" charset="0"/>
                            <a:cs typeface="Times New Roman" panose="02020603050405020304" pitchFamily="18" charset="0"/>
                          </a:rPr>
                          <m:t>1</m:t>
                        </m:r>
                      </m:sub>
                    </m:sSub>
                    <m:r>
                      <a:rPr lang="en-US" altLang="ko-KR" sz="1600" i="1">
                        <a:solidFill>
                          <a:srgbClr val="FF0000"/>
                        </a:solidFill>
                        <a:latin typeface="Cambria Math" panose="02040503050406030204" pitchFamily="18" charset="0"/>
                        <a:cs typeface="Times New Roman" panose="02020603050405020304" pitchFamily="18" charset="0"/>
                      </a:rPr>
                      <m:t>≤</m:t>
                    </m:r>
                    <m:sSub>
                      <m:sSubPr>
                        <m:ctrlPr>
                          <a:rPr lang="en-US" altLang="ko-KR" sz="1600" i="1">
                            <a:latin typeface="Cambria Math" panose="02040503050406030204" pitchFamily="18" charset="0"/>
                            <a:cs typeface="Times New Roman" panose="02020603050405020304" pitchFamily="18" charset="0"/>
                          </a:rPr>
                        </m:ctrlPr>
                      </m:sSubPr>
                      <m:e>
                        <m:r>
                          <a:rPr lang="ko-KR" altLang="en-US" sz="1600" i="1">
                            <a:latin typeface="Cambria Math" panose="02040503050406030204" pitchFamily="18" charset="0"/>
                            <a:cs typeface="Times New Roman" panose="02020603050405020304" pitchFamily="18" charset="0"/>
                          </a:rPr>
                          <m:t>𝜇</m:t>
                        </m:r>
                      </m:e>
                      <m:sub>
                        <m:r>
                          <a:rPr lang="en-US" altLang="ko-KR" sz="1600" i="1">
                            <a:latin typeface="Cambria Math" panose="02040503050406030204" pitchFamily="18" charset="0"/>
                            <a:cs typeface="Times New Roman" panose="02020603050405020304" pitchFamily="18" charset="0"/>
                          </a:rPr>
                          <m:t>2</m:t>
                        </m:r>
                      </m:sub>
                    </m:sSub>
                  </m:oMath>
                </a14:m>
                <a:r>
                  <a:rPr lang="en-US" altLang="ko-KR" sz="1600" dirty="0">
                    <a:latin typeface="SamsungOne-400" panose="020B0503030303020204" pitchFamily="34" charset="0"/>
                    <a:ea typeface="SamsungOne-400" panose="020B0503030303020204" pitchFamily="34" charset="0"/>
                    <a:cs typeface="Times New Roman" panose="02020603050405020304" pitchFamily="18" charset="0"/>
                  </a:rPr>
                  <a:t> </a:t>
                </a:r>
              </a:p>
              <a:p>
                <a:pPr marL="0" indent="0" latinLnBrk="0">
                  <a:lnSpc>
                    <a:spcPct val="100000"/>
                  </a:lnSpc>
                  <a:buNone/>
                </a:pPr>
                <a14:m>
                  <m:oMath xmlns:m="http://schemas.openxmlformats.org/officeDocument/2006/math">
                    <m:sSub>
                      <m:sSubPr>
                        <m:ctrlPr>
                          <a:rPr lang="en-US" altLang="ko-KR" sz="1600" i="1">
                            <a:latin typeface="Cambria Math" panose="02040503050406030204" pitchFamily="18" charset="0"/>
                            <a:cs typeface="Times New Roman" panose="02020603050405020304" pitchFamily="18" charset="0"/>
                          </a:rPr>
                        </m:ctrlPr>
                      </m:sSubPr>
                      <m:e>
                        <m:r>
                          <a:rPr lang="en-US" altLang="ko-KR" sz="1600" i="1">
                            <a:latin typeface="Cambria Math" panose="02040503050406030204" pitchFamily="18" charset="0"/>
                            <a:cs typeface="Times New Roman" panose="02020603050405020304" pitchFamily="18" charset="0"/>
                          </a:rPr>
                          <m:t>𝐻</m:t>
                        </m:r>
                      </m:e>
                      <m:sub>
                        <m:r>
                          <a:rPr lang="en-US" altLang="ko-KR" sz="1600" i="1">
                            <a:latin typeface="Cambria Math" panose="02040503050406030204" pitchFamily="18" charset="0"/>
                            <a:cs typeface="Times New Roman" panose="02020603050405020304" pitchFamily="18" charset="0"/>
                          </a:rPr>
                          <m:t>1</m:t>
                        </m:r>
                      </m:sub>
                    </m:sSub>
                  </m:oMath>
                </a14:m>
                <a:r>
                  <a:rPr lang="en-US" altLang="ko-KR" sz="1600" dirty="0">
                    <a:latin typeface="SamsungOne-400" panose="020B0503030303020204" pitchFamily="34" charset="0"/>
                    <a:ea typeface="SamsungOne-400" panose="020B0503030303020204" pitchFamily="34" charset="0"/>
                    <a:cs typeface="Times New Roman" panose="02020603050405020304" pitchFamily="18" charset="0"/>
                  </a:rPr>
                  <a:t>  :  </a:t>
                </a:r>
                <a14:m>
                  <m:oMath xmlns:m="http://schemas.openxmlformats.org/officeDocument/2006/math">
                    <m:sSub>
                      <m:sSubPr>
                        <m:ctrlPr>
                          <a:rPr lang="en-US" altLang="ko-KR" sz="1600" i="1">
                            <a:latin typeface="Cambria Math" panose="02040503050406030204" pitchFamily="18" charset="0"/>
                            <a:cs typeface="Times New Roman" panose="02020603050405020304" pitchFamily="18" charset="0"/>
                          </a:rPr>
                        </m:ctrlPr>
                      </m:sSubPr>
                      <m:e>
                        <m:r>
                          <a:rPr lang="ko-KR" altLang="en-US" sz="1600" i="1">
                            <a:latin typeface="Cambria Math" panose="02040503050406030204" pitchFamily="18" charset="0"/>
                            <a:cs typeface="Times New Roman" panose="02020603050405020304" pitchFamily="18" charset="0"/>
                          </a:rPr>
                          <m:t>𝜇</m:t>
                        </m:r>
                      </m:e>
                      <m:sub>
                        <m:r>
                          <a:rPr lang="en-US" altLang="ko-KR" sz="1600" i="1">
                            <a:latin typeface="Cambria Math" panose="02040503050406030204" pitchFamily="18" charset="0"/>
                            <a:cs typeface="Times New Roman" panose="02020603050405020304" pitchFamily="18" charset="0"/>
                          </a:rPr>
                          <m:t>1</m:t>
                        </m:r>
                      </m:sub>
                    </m:sSub>
                    <m:r>
                      <a:rPr lang="en-US" altLang="ko-KR" sz="1600" i="1">
                        <a:latin typeface="Cambria Math" panose="02040503050406030204" pitchFamily="18" charset="0"/>
                        <a:cs typeface="Times New Roman" panose="02020603050405020304" pitchFamily="18" charset="0"/>
                      </a:rPr>
                      <m:t>−</m:t>
                    </m:r>
                    <m:sSub>
                      <m:sSubPr>
                        <m:ctrlPr>
                          <a:rPr lang="en-US" altLang="ko-KR" sz="1600" i="1">
                            <a:latin typeface="Cambria Math" panose="02040503050406030204" pitchFamily="18" charset="0"/>
                            <a:cs typeface="Times New Roman" panose="02020603050405020304" pitchFamily="18" charset="0"/>
                          </a:rPr>
                        </m:ctrlPr>
                      </m:sSubPr>
                      <m:e>
                        <m:r>
                          <a:rPr lang="ko-KR" altLang="en-US" sz="1600" i="1">
                            <a:latin typeface="Cambria Math" panose="02040503050406030204" pitchFamily="18" charset="0"/>
                            <a:cs typeface="Times New Roman" panose="02020603050405020304" pitchFamily="18" charset="0"/>
                          </a:rPr>
                          <m:t>𝜇</m:t>
                        </m:r>
                      </m:e>
                      <m:sub>
                        <m:r>
                          <a:rPr lang="en-US" altLang="ko-KR" sz="1600" i="1">
                            <a:latin typeface="Cambria Math" panose="02040503050406030204" pitchFamily="18" charset="0"/>
                            <a:cs typeface="Times New Roman" panose="02020603050405020304" pitchFamily="18" charset="0"/>
                          </a:rPr>
                          <m:t>2</m:t>
                        </m:r>
                      </m:sub>
                    </m:sSub>
                    <m:r>
                      <a:rPr lang="en-US" altLang="ko-KR" sz="1600" i="1">
                        <a:solidFill>
                          <a:srgbClr val="FF0000"/>
                        </a:solidFill>
                        <a:latin typeface="Cambria Math" panose="02040503050406030204" pitchFamily="18" charset="0"/>
                        <a:cs typeface="Times New Roman" panose="02020603050405020304" pitchFamily="18" charset="0"/>
                      </a:rPr>
                      <m:t>&gt;</m:t>
                    </m:r>
                    <m:r>
                      <a:rPr lang="en-US" altLang="ko-KR" sz="1600" i="1">
                        <a:latin typeface="Cambria Math" panose="02040503050406030204" pitchFamily="18" charset="0"/>
                        <a:cs typeface="Times New Roman" panose="02020603050405020304" pitchFamily="18" charset="0"/>
                      </a:rPr>
                      <m:t>0</m:t>
                    </m:r>
                  </m:oMath>
                </a14:m>
                <a:r>
                  <a:rPr lang="en-US" altLang="ko-KR" sz="16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600" dirty="0">
                    <a:solidFill>
                      <a:srgbClr val="00B050"/>
                    </a:solidFill>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a:t>
                </a:r>
                <a:r>
                  <a:rPr lang="en-US" altLang="ko-KR" sz="1600" dirty="0">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     </a:t>
                </a:r>
                <a14:m>
                  <m:oMath xmlns:m="http://schemas.openxmlformats.org/officeDocument/2006/math">
                    <m:sSub>
                      <m:sSubPr>
                        <m:ctrlPr>
                          <a:rPr lang="en-US" altLang="ko-KR" sz="1600" i="1">
                            <a:latin typeface="Cambria Math" panose="02040503050406030204" pitchFamily="18" charset="0"/>
                            <a:cs typeface="Times New Roman" panose="02020603050405020304" pitchFamily="18" charset="0"/>
                          </a:rPr>
                        </m:ctrlPr>
                      </m:sSubPr>
                      <m:e>
                        <m:r>
                          <a:rPr lang="ko-KR" altLang="en-US" sz="1600" i="1">
                            <a:latin typeface="Cambria Math" panose="02040503050406030204" pitchFamily="18" charset="0"/>
                            <a:cs typeface="Times New Roman" panose="02020603050405020304" pitchFamily="18" charset="0"/>
                          </a:rPr>
                          <m:t>𝜇</m:t>
                        </m:r>
                      </m:e>
                      <m:sub>
                        <m:r>
                          <a:rPr lang="en-US" altLang="ko-KR" sz="1600" i="1">
                            <a:latin typeface="Cambria Math" panose="02040503050406030204" pitchFamily="18" charset="0"/>
                            <a:cs typeface="Times New Roman" panose="02020603050405020304" pitchFamily="18" charset="0"/>
                          </a:rPr>
                          <m:t>1</m:t>
                        </m:r>
                      </m:sub>
                    </m:sSub>
                    <m:r>
                      <a:rPr lang="en-US" altLang="ko-KR" sz="1600" i="1">
                        <a:solidFill>
                          <a:srgbClr val="FF0000"/>
                        </a:solidFill>
                        <a:latin typeface="Cambria Math" panose="02040503050406030204" pitchFamily="18" charset="0"/>
                        <a:cs typeface="Times New Roman" panose="02020603050405020304" pitchFamily="18" charset="0"/>
                      </a:rPr>
                      <m:t>&gt;</m:t>
                    </m:r>
                    <m:sSub>
                      <m:sSubPr>
                        <m:ctrlPr>
                          <a:rPr lang="en-US" altLang="ko-KR" sz="1600" i="1">
                            <a:latin typeface="Cambria Math" panose="02040503050406030204" pitchFamily="18" charset="0"/>
                            <a:cs typeface="Times New Roman" panose="02020603050405020304" pitchFamily="18" charset="0"/>
                          </a:rPr>
                        </m:ctrlPr>
                      </m:sSubPr>
                      <m:e>
                        <m:r>
                          <a:rPr lang="ko-KR" altLang="en-US" sz="1600" i="1">
                            <a:latin typeface="Cambria Math" panose="02040503050406030204" pitchFamily="18" charset="0"/>
                            <a:cs typeface="Times New Roman" panose="02020603050405020304" pitchFamily="18" charset="0"/>
                          </a:rPr>
                          <m:t>𝜇</m:t>
                        </m:r>
                      </m:e>
                      <m:sub>
                        <m:r>
                          <a:rPr lang="en-US" altLang="ko-KR" sz="1600" i="1">
                            <a:latin typeface="Cambria Math" panose="02040503050406030204" pitchFamily="18" charset="0"/>
                            <a:cs typeface="Times New Roman" panose="02020603050405020304" pitchFamily="18" charset="0"/>
                          </a:rPr>
                          <m:t>2</m:t>
                        </m:r>
                      </m:sub>
                    </m:sSub>
                  </m:oMath>
                </a14:m>
                <a:endParaRPr lang="en-US" altLang="ko-KR" sz="1600" dirty="0">
                  <a:latin typeface="SamsungOne-400" panose="020B0503030303020204" pitchFamily="34" charset="0"/>
                  <a:ea typeface="SamsungOne-400" panose="020B0503030303020204" pitchFamily="34" charset="0"/>
                  <a:cs typeface="Times New Roman" panose="02020603050405020304" pitchFamily="18" charset="0"/>
                </a:endParaRPr>
              </a:p>
            </p:txBody>
          </p:sp>
        </mc:Choice>
        <mc:Fallback xmlns="">
          <p:sp>
            <p:nvSpPr>
              <p:cNvPr id="123" name="내용 개체 틀 2">
                <a:extLst>
                  <a:ext uri="{FF2B5EF4-FFF2-40B4-BE49-F238E27FC236}">
                    <a16:creationId xmlns:a16="http://schemas.microsoft.com/office/drawing/2014/main" id="{CCAA37FA-665A-4254-92FF-EC6F39A677A8}"/>
                  </a:ext>
                </a:extLst>
              </p:cNvPr>
              <p:cNvSpPr txBox="1">
                <a:spLocks noRot="1" noChangeAspect="1" noMove="1" noResize="1" noEditPoints="1" noAdjustHandles="1" noChangeArrowheads="1" noChangeShapeType="1" noTextEdit="1"/>
              </p:cNvSpPr>
              <p:nvPr/>
            </p:nvSpPr>
            <p:spPr>
              <a:xfrm>
                <a:off x="847725" y="2042965"/>
                <a:ext cx="3239591" cy="713016"/>
              </a:xfrm>
              <a:prstGeom prst="rect">
                <a:avLst/>
              </a:prstGeom>
              <a:blipFill>
                <a:blip r:embed="rId3"/>
                <a:stretch>
                  <a:fillRect/>
                </a:stretch>
              </a:blipFill>
            </p:spPr>
            <p:txBody>
              <a:bodyPr/>
              <a:lstStyle/>
              <a:p>
                <a:r>
                  <a:rPr lang="ko-KR" altLang="en-US">
                    <a:noFill/>
                  </a:rPr>
                  <a:t> </a:t>
                </a:r>
              </a:p>
            </p:txBody>
          </p:sp>
        </mc:Fallback>
      </mc:AlternateContent>
      <p:sp>
        <p:nvSpPr>
          <p:cNvPr id="124" name="직사각형 123">
            <a:extLst>
              <a:ext uri="{FF2B5EF4-FFF2-40B4-BE49-F238E27FC236}">
                <a16:creationId xmlns:a16="http://schemas.microsoft.com/office/drawing/2014/main" id="{3FE5F508-D742-481B-8880-08B5F9DE134C}"/>
              </a:ext>
            </a:extLst>
          </p:cNvPr>
          <p:cNvSpPr/>
          <p:nvPr/>
        </p:nvSpPr>
        <p:spPr>
          <a:xfrm>
            <a:off x="675071" y="2870819"/>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Kiểm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định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ở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đuôi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mc:AlternateContent xmlns:mc="http://schemas.openxmlformats.org/markup-compatibility/2006" xmlns:a14="http://schemas.microsoft.com/office/drawing/2010/main">
        <mc:Choice Requires="a14">
          <p:sp>
            <p:nvSpPr>
              <p:cNvPr id="125" name="내용 개체 틀 2">
                <a:extLst>
                  <a:ext uri="{FF2B5EF4-FFF2-40B4-BE49-F238E27FC236}">
                    <a16:creationId xmlns:a16="http://schemas.microsoft.com/office/drawing/2014/main" id="{FBF00DDD-68C5-41AE-B57C-8F699B97ABFF}"/>
                  </a:ext>
                </a:extLst>
              </p:cNvPr>
              <p:cNvSpPr txBox="1">
                <a:spLocks/>
              </p:cNvSpPr>
              <p:nvPr/>
            </p:nvSpPr>
            <p:spPr>
              <a:xfrm>
                <a:off x="847725" y="3212976"/>
                <a:ext cx="3239591" cy="713016"/>
              </a:xfrm>
              <a:prstGeom prst="rect">
                <a:avLst/>
              </a:prstGeom>
              <a:solidFill>
                <a:srgbClr val="F2F2F2"/>
              </a:solidFill>
            </p:spPr>
            <p:txBody>
              <a:bodyPr wrap="square">
                <a:spAutoFit/>
                <a:scene3d>
                  <a:camera prst="orthographicFront"/>
                  <a:lightRig rig="threePt" dir="t"/>
                </a:scene3d>
                <a:sp3d>
                  <a:bevelT w="0" h="6350"/>
                </a:sp3d>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latinLnBrk="0">
                  <a:lnSpc>
                    <a:spcPct val="100000"/>
                  </a:lnSpc>
                  <a:buNone/>
                </a:pPr>
                <a14:m>
                  <m:oMath xmlns:m="http://schemas.openxmlformats.org/officeDocument/2006/math">
                    <m:sSub>
                      <m:sSubPr>
                        <m:ctrlPr>
                          <a:rPr lang="en-US" altLang="ko-KR" sz="1600" i="1">
                            <a:latin typeface="Cambria Math" panose="02040503050406030204" pitchFamily="18" charset="0"/>
                            <a:cs typeface="Times New Roman" panose="02020603050405020304" pitchFamily="18" charset="0"/>
                          </a:rPr>
                        </m:ctrlPr>
                      </m:sSubPr>
                      <m:e>
                        <m:r>
                          <a:rPr lang="en-US" altLang="ko-KR" sz="1600" i="1">
                            <a:latin typeface="Cambria Math" panose="02040503050406030204" pitchFamily="18" charset="0"/>
                            <a:cs typeface="Times New Roman" panose="02020603050405020304" pitchFamily="18" charset="0"/>
                          </a:rPr>
                          <m:t>𝐻</m:t>
                        </m:r>
                      </m:e>
                      <m:sub>
                        <m:r>
                          <a:rPr lang="en-US" altLang="ko-KR" sz="1600" i="1">
                            <a:latin typeface="Cambria Math" panose="02040503050406030204" pitchFamily="18" charset="0"/>
                            <a:cs typeface="Times New Roman" panose="02020603050405020304" pitchFamily="18" charset="0"/>
                          </a:rPr>
                          <m:t>0</m:t>
                        </m:r>
                      </m:sub>
                    </m:sSub>
                  </m:oMath>
                </a14:m>
                <a:r>
                  <a:rPr lang="en-US" altLang="ko-KR" sz="1600" dirty="0">
                    <a:latin typeface="SamsungOne-400" panose="020B0503030303020204" pitchFamily="34" charset="0"/>
                    <a:ea typeface="SamsungOne-400" panose="020B0503030303020204" pitchFamily="34" charset="0"/>
                    <a:cs typeface="Times New Roman" panose="02020603050405020304" pitchFamily="18" charset="0"/>
                  </a:rPr>
                  <a:t>  :  </a:t>
                </a:r>
                <a14:m>
                  <m:oMath xmlns:m="http://schemas.openxmlformats.org/officeDocument/2006/math">
                    <m:sSub>
                      <m:sSubPr>
                        <m:ctrlPr>
                          <a:rPr lang="en-US" altLang="ko-KR" sz="1600" i="1">
                            <a:latin typeface="Cambria Math" panose="02040503050406030204" pitchFamily="18" charset="0"/>
                            <a:cs typeface="Times New Roman" panose="02020603050405020304" pitchFamily="18" charset="0"/>
                          </a:rPr>
                        </m:ctrlPr>
                      </m:sSubPr>
                      <m:e>
                        <m:r>
                          <a:rPr lang="ko-KR" altLang="en-US" sz="1600" i="1">
                            <a:latin typeface="Cambria Math" panose="02040503050406030204" pitchFamily="18" charset="0"/>
                            <a:cs typeface="Times New Roman" panose="02020603050405020304" pitchFamily="18" charset="0"/>
                          </a:rPr>
                          <m:t>𝜇</m:t>
                        </m:r>
                      </m:e>
                      <m:sub>
                        <m:r>
                          <a:rPr lang="en-US" altLang="ko-KR" sz="1600" i="1">
                            <a:latin typeface="Cambria Math" panose="02040503050406030204" pitchFamily="18" charset="0"/>
                            <a:cs typeface="Times New Roman" panose="02020603050405020304" pitchFamily="18" charset="0"/>
                          </a:rPr>
                          <m:t>1</m:t>
                        </m:r>
                      </m:sub>
                    </m:sSub>
                    <m:r>
                      <a:rPr lang="en-US" altLang="ko-KR" sz="1600" i="1">
                        <a:latin typeface="Cambria Math" panose="02040503050406030204" pitchFamily="18" charset="0"/>
                        <a:cs typeface="Times New Roman" panose="02020603050405020304" pitchFamily="18" charset="0"/>
                      </a:rPr>
                      <m:t>−</m:t>
                    </m:r>
                    <m:sSub>
                      <m:sSubPr>
                        <m:ctrlPr>
                          <a:rPr lang="en-US" altLang="ko-KR" sz="1600" i="1">
                            <a:latin typeface="Cambria Math" panose="02040503050406030204" pitchFamily="18" charset="0"/>
                            <a:cs typeface="Times New Roman" panose="02020603050405020304" pitchFamily="18" charset="0"/>
                          </a:rPr>
                        </m:ctrlPr>
                      </m:sSubPr>
                      <m:e>
                        <m:r>
                          <a:rPr lang="ko-KR" altLang="en-US" sz="1600" i="1">
                            <a:latin typeface="Cambria Math" panose="02040503050406030204" pitchFamily="18" charset="0"/>
                            <a:cs typeface="Times New Roman" panose="02020603050405020304" pitchFamily="18" charset="0"/>
                          </a:rPr>
                          <m:t>𝜇</m:t>
                        </m:r>
                      </m:e>
                      <m:sub>
                        <m:r>
                          <a:rPr lang="en-US" altLang="ko-KR" sz="1600" i="1">
                            <a:latin typeface="Cambria Math" panose="02040503050406030204" pitchFamily="18" charset="0"/>
                            <a:cs typeface="Times New Roman" panose="02020603050405020304" pitchFamily="18" charset="0"/>
                          </a:rPr>
                          <m:t>2</m:t>
                        </m:r>
                      </m:sub>
                    </m:sSub>
                    <m:r>
                      <a:rPr lang="ko-KR" altLang="en-US" sz="1600" i="1">
                        <a:solidFill>
                          <a:srgbClr val="FF0000"/>
                        </a:solidFill>
                        <a:latin typeface="Cambria Math" panose="02040503050406030204" pitchFamily="18" charset="0"/>
                        <a:cs typeface="Times New Roman" panose="02020603050405020304" pitchFamily="18" charset="0"/>
                      </a:rPr>
                      <m:t>≥</m:t>
                    </m:r>
                    <m:r>
                      <a:rPr lang="en-US" altLang="ko-KR" sz="1600" i="1">
                        <a:latin typeface="Cambria Math" panose="02040503050406030204" pitchFamily="18" charset="0"/>
                        <a:cs typeface="Times New Roman" panose="02020603050405020304" pitchFamily="18" charset="0"/>
                      </a:rPr>
                      <m:t>0</m:t>
                    </m:r>
                  </m:oMath>
                </a14:m>
                <a:r>
                  <a:rPr lang="en-US" altLang="ko-KR" sz="16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600" dirty="0">
                    <a:solidFill>
                      <a:srgbClr val="00B050"/>
                    </a:solidFill>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a:t>
                </a:r>
                <a:r>
                  <a:rPr lang="en-US" altLang="ko-KR" sz="1600" dirty="0">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     </a:t>
                </a:r>
                <a14:m>
                  <m:oMath xmlns:m="http://schemas.openxmlformats.org/officeDocument/2006/math">
                    <m:sSub>
                      <m:sSubPr>
                        <m:ctrlPr>
                          <a:rPr lang="en-US" altLang="ko-KR" sz="1600" i="1">
                            <a:latin typeface="Cambria Math" panose="02040503050406030204" pitchFamily="18" charset="0"/>
                            <a:cs typeface="Times New Roman" panose="02020603050405020304" pitchFamily="18" charset="0"/>
                          </a:rPr>
                        </m:ctrlPr>
                      </m:sSubPr>
                      <m:e>
                        <m:r>
                          <a:rPr lang="ko-KR" altLang="en-US" sz="1600" i="1">
                            <a:latin typeface="Cambria Math" panose="02040503050406030204" pitchFamily="18" charset="0"/>
                            <a:cs typeface="Times New Roman" panose="02020603050405020304" pitchFamily="18" charset="0"/>
                          </a:rPr>
                          <m:t>𝜇</m:t>
                        </m:r>
                      </m:e>
                      <m:sub>
                        <m:r>
                          <a:rPr lang="en-US" altLang="ko-KR" sz="1600" i="1">
                            <a:latin typeface="Cambria Math" panose="02040503050406030204" pitchFamily="18" charset="0"/>
                            <a:cs typeface="Times New Roman" panose="02020603050405020304" pitchFamily="18" charset="0"/>
                          </a:rPr>
                          <m:t>1</m:t>
                        </m:r>
                      </m:sub>
                    </m:sSub>
                    <m:r>
                      <a:rPr lang="ko-KR" altLang="en-US" sz="1600" i="1">
                        <a:solidFill>
                          <a:srgbClr val="FF0000"/>
                        </a:solidFill>
                        <a:latin typeface="Cambria Math" panose="02040503050406030204" pitchFamily="18" charset="0"/>
                        <a:cs typeface="Times New Roman" panose="02020603050405020304" pitchFamily="18" charset="0"/>
                      </a:rPr>
                      <m:t>≥</m:t>
                    </m:r>
                    <m:sSub>
                      <m:sSubPr>
                        <m:ctrlPr>
                          <a:rPr lang="en-US" altLang="ko-KR" sz="1600" i="1">
                            <a:latin typeface="Cambria Math" panose="02040503050406030204" pitchFamily="18" charset="0"/>
                            <a:cs typeface="Times New Roman" panose="02020603050405020304" pitchFamily="18" charset="0"/>
                          </a:rPr>
                        </m:ctrlPr>
                      </m:sSubPr>
                      <m:e>
                        <m:r>
                          <a:rPr lang="ko-KR" altLang="en-US" sz="1600" i="1">
                            <a:latin typeface="Cambria Math" panose="02040503050406030204" pitchFamily="18" charset="0"/>
                            <a:cs typeface="Times New Roman" panose="02020603050405020304" pitchFamily="18" charset="0"/>
                          </a:rPr>
                          <m:t>𝜇</m:t>
                        </m:r>
                      </m:e>
                      <m:sub>
                        <m:r>
                          <a:rPr lang="en-US" altLang="ko-KR" sz="1600" i="1">
                            <a:latin typeface="Cambria Math" panose="02040503050406030204" pitchFamily="18" charset="0"/>
                            <a:cs typeface="Times New Roman" panose="02020603050405020304" pitchFamily="18" charset="0"/>
                          </a:rPr>
                          <m:t>2</m:t>
                        </m:r>
                      </m:sub>
                    </m:sSub>
                  </m:oMath>
                </a14:m>
                <a:endParaRPr lang="en-US" altLang="ko-KR" sz="1600" dirty="0">
                  <a:solidFill>
                    <a:srgbClr val="FF0000"/>
                  </a:solidFill>
                  <a:latin typeface="SamsungOne-400" panose="020B0503030303020204" pitchFamily="34" charset="0"/>
                  <a:ea typeface="SamsungOne-400" panose="020B0503030303020204" pitchFamily="34" charset="0"/>
                  <a:cs typeface="Times New Roman" panose="02020603050405020304" pitchFamily="18" charset="0"/>
                </a:endParaRPr>
              </a:p>
              <a:p>
                <a:pPr marL="0" indent="0" algn="just" latinLnBrk="0">
                  <a:lnSpc>
                    <a:spcPct val="100000"/>
                  </a:lnSpc>
                  <a:buNone/>
                </a:pPr>
                <a14:m>
                  <m:oMath xmlns:m="http://schemas.openxmlformats.org/officeDocument/2006/math">
                    <m:sSub>
                      <m:sSubPr>
                        <m:ctrlPr>
                          <a:rPr lang="en-US" altLang="ko-KR" sz="1600" i="1">
                            <a:latin typeface="Cambria Math" panose="02040503050406030204" pitchFamily="18" charset="0"/>
                            <a:cs typeface="Times New Roman" panose="02020603050405020304" pitchFamily="18" charset="0"/>
                          </a:rPr>
                        </m:ctrlPr>
                      </m:sSubPr>
                      <m:e>
                        <m:r>
                          <a:rPr lang="en-US" altLang="ko-KR" sz="1600" i="1">
                            <a:latin typeface="Cambria Math" panose="02040503050406030204" pitchFamily="18" charset="0"/>
                            <a:cs typeface="Times New Roman" panose="02020603050405020304" pitchFamily="18" charset="0"/>
                          </a:rPr>
                          <m:t>𝐻</m:t>
                        </m:r>
                      </m:e>
                      <m:sub>
                        <m:r>
                          <a:rPr lang="en-US" altLang="ko-KR" sz="1600" i="1">
                            <a:latin typeface="Cambria Math" panose="02040503050406030204" pitchFamily="18" charset="0"/>
                            <a:cs typeface="Times New Roman" panose="02020603050405020304" pitchFamily="18" charset="0"/>
                          </a:rPr>
                          <m:t>1</m:t>
                        </m:r>
                      </m:sub>
                    </m:sSub>
                  </m:oMath>
                </a14:m>
                <a:r>
                  <a:rPr lang="en-US" altLang="ko-KR" sz="1600" dirty="0">
                    <a:latin typeface="SamsungOne-400" panose="020B0503030303020204" pitchFamily="34" charset="0"/>
                    <a:ea typeface="SamsungOne-400" panose="020B0503030303020204" pitchFamily="34" charset="0"/>
                    <a:cs typeface="Times New Roman" panose="02020603050405020304" pitchFamily="18" charset="0"/>
                  </a:rPr>
                  <a:t>  :  </a:t>
                </a:r>
                <a14:m>
                  <m:oMath xmlns:m="http://schemas.openxmlformats.org/officeDocument/2006/math">
                    <m:sSub>
                      <m:sSubPr>
                        <m:ctrlPr>
                          <a:rPr lang="en-US" altLang="ko-KR" sz="1600" i="1">
                            <a:latin typeface="Cambria Math" panose="02040503050406030204" pitchFamily="18" charset="0"/>
                            <a:cs typeface="Times New Roman" panose="02020603050405020304" pitchFamily="18" charset="0"/>
                          </a:rPr>
                        </m:ctrlPr>
                      </m:sSubPr>
                      <m:e>
                        <m:r>
                          <a:rPr lang="ko-KR" altLang="en-US" sz="1600" i="1">
                            <a:latin typeface="Cambria Math" panose="02040503050406030204" pitchFamily="18" charset="0"/>
                            <a:cs typeface="Times New Roman" panose="02020603050405020304" pitchFamily="18" charset="0"/>
                          </a:rPr>
                          <m:t>𝜇</m:t>
                        </m:r>
                      </m:e>
                      <m:sub>
                        <m:r>
                          <a:rPr lang="en-US" altLang="ko-KR" sz="1600" i="1">
                            <a:latin typeface="Cambria Math" panose="02040503050406030204" pitchFamily="18" charset="0"/>
                            <a:cs typeface="Times New Roman" panose="02020603050405020304" pitchFamily="18" charset="0"/>
                          </a:rPr>
                          <m:t>1</m:t>
                        </m:r>
                      </m:sub>
                    </m:sSub>
                    <m:r>
                      <a:rPr lang="en-US" altLang="ko-KR" sz="1600" i="1">
                        <a:latin typeface="Cambria Math" panose="02040503050406030204" pitchFamily="18" charset="0"/>
                        <a:cs typeface="Times New Roman" panose="02020603050405020304" pitchFamily="18" charset="0"/>
                      </a:rPr>
                      <m:t>−</m:t>
                    </m:r>
                    <m:sSub>
                      <m:sSubPr>
                        <m:ctrlPr>
                          <a:rPr lang="en-US" altLang="ko-KR" sz="1600" i="1">
                            <a:latin typeface="Cambria Math" panose="02040503050406030204" pitchFamily="18" charset="0"/>
                            <a:cs typeface="Times New Roman" panose="02020603050405020304" pitchFamily="18" charset="0"/>
                          </a:rPr>
                        </m:ctrlPr>
                      </m:sSubPr>
                      <m:e>
                        <m:r>
                          <a:rPr lang="ko-KR" altLang="en-US" sz="1600" i="1">
                            <a:latin typeface="Cambria Math" panose="02040503050406030204" pitchFamily="18" charset="0"/>
                            <a:cs typeface="Times New Roman" panose="02020603050405020304" pitchFamily="18" charset="0"/>
                          </a:rPr>
                          <m:t>𝜇</m:t>
                        </m:r>
                      </m:e>
                      <m:sub>
                        <m:r>
                          <a:rPr lang="en-US" altLang="ko-KR" sz="1600" i="1">
                            <a:latin typeface="Cambria Math" panose="02040503050406030204" pitchFamily="18" charset="0"/>
                            <a:cs typeface="Times New Roman" panose="02020603050405020304" pitchFamily="18" charset="0"/>
                          </a:rPr>
                          <m:t>2</m:t>
                        </m:r>
                      </m:sub>
                    </m:sSub>
                    <m:r>
                      <a:rPr lang="en-US" altLang="ko-KR" sz="1600" i="1">
                        <a:solidFill>
                          <a:srgbClr val="FF0000"/>
                        </a:solidFill>
                        <a:latin typeface="Cambria Math" panose="02040503050406030204" pitchFamily="18" charset="0"/>
                        <a:cs typeface="Times New Roman" panose="02020603050405020304" pitchFamily="18" charset="0"/>
                      </a:rPr>
                      <m:t>&lt;</m:t>
                    </m:r>
                    <m:r>
                      <a:rPr lang="en-US" altLang="ko-KR" sz="1600" i="1">
                        <a:latin typeface="Cambria Math" panose="02040503050406030204" pitchFamily="18" charset="0"/>
                        <a:cs typeface="Times New Roman" panose="02020603050405020304" pitchFamily="18" charset="0"/>
                      </a:rPr>
                      <m:t>0</m:t>
                    </m:r>
                  </m:oMath>
                </a14:m>
                <a:r>
                  <a:rPr lang="en-US" altLang="ko-KR" sz="1600" dirty="0">
                    <a:solidFill>
                      <a:srgbClr val="FF0000"/>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600" dirty="0">
                    <a:solidFill>
                      <a:srgbClr val="00B050"/>
                    </a:solidFill>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a:t>
                </a:r>
                <a:r>
                  <a:rPr lang="en-US" altLang="ko-KR" sz="1600" dirty="0">
                    <a:solidFill>
                      <a:srgbClr val="FF0000"/>
                    </a:solidFill>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     </a:t>
                </a:r>
                <a14:m>
                  <m:oMath xmlns:m="http://schemas.openxmlformats.org/officeDocument/2006/math">
                    <m:sSub>
                      <m:sSubPr>
                        <m:ctrlPr>
                          <a:rPr lang="en-US" altLang="ko-KR" sz="1600" i="1">
                            <a:latin typeface="Cambria Math" panose="02040503050406030204" pitchFamily="18" charset="0"/>
                            <a:cs typeface="Times New Roman" panose="02020603050405020304" pitchFamily="18" charset="0"/>
                          </a:rPr>
                        </m:ctrlPr>
                      </m:sSubPr>
                      <m:e>
                        <m:r>
                          <a:rPr lang="ko-KR" altLang="en-US" sz="1600" i="1">
                            <a:latin typeface="Cambria Math" panose="02040503050406030204" pitchFamily="18" charset="0"/>
                            <a:cs typeface="Times New Roman" panose="02020603050405020304" pitchFamily="18" charset="0"/>
                          </a:rPr>
                          <m:t>𝜇</m:t>
                        </m:r>
                      </m:e>
                      <m:sub>
                        <m:r>
                          <a:rPr lang="en-US" altLang="ko-KR" sz="1600" i="1">
                            <a:latin typeface="Cambria Math" panose="02040503050406030204" pitchFamily="18" charset="0"/>
                            <a:cs typeface="Times New Roman" panose="02020603050405020304" pitchFamily="18" charset="0"/>
                          </a:rPr>
                          <m:t>1</m:t>
                        </m:r>
                      </m:sub>
                    </m:sSub>
                    <m:r>
                      <a:rPr lang="en-US" altLang="ko-KR" sz="1600" i="1">
                        <a:solidFill>
                          <a:srgbClr val="FF0000"/>
                        </a:solidFill>
                        <a:latin typeface="Cambria Math" panose="02040503050406030204" pitchFamily="18" charset="0"/>
                        <a:cs typeface="Times New Roman" panose="02020603050405020304" pitchFamily="18" charset="0"/>
                      </a:rPr>
                      <m:t>&lt;</m:t>
                    </m:r>
                    <m:sSub>
                      <m:sSubPr>
                        <m:ctrlPr>
                          <a:rPr lang="en-US" altLang="ko-KR" sz="1600" i="1">
                            <a:latin typeface="Cambria Math" panose="02040503050406030204" pitchFamily="18" charset="0"/>
                            <a:cs typeface="Times New Roman" panose="02020603050405020304" pitchFamily="18" charset="0"/>
                          </a:rPr>
                        </m:ctrlPr>
                      </m:sSubPr>
                      <m:e>
                        <m:r>
                          <a:rPr lang="ko-KR" altLang="en-US" sz="1600" i="1">
                            <a:latin typeface="Cambria Math" panose="02040503050406030204" pitchFamily="18" charset="0"/>
                            <a:cs typeface="Times New Roman" panose="02020603050405020304" pitchFamily="18" charset="0"/>
                          </a:rPr>
                          <m:t>𝜇</m:t>
                        </m:r>
                      </m:e>
                      <m:sub>
                        <m:r>
                          <a:rPr lang="en-US" altLang="ko-KR" sz="1600" i="1">
                            <a:latin typeface="Cambria Math" panose="02040503050406030204" pitchFamily="18" charset="0"/>
                            <a:cs typeface="Times New Roman" panose="02020603050405020304" pitchFamily="18" charset="0"/>
                          </a:rPr>
                          <m:t>2</m:t>
                        </m:r>
                      </m:sub>
                    </m:sSub>
                  </m:oMath>
                </a14:m>
                <a:endParaRPr lang="en-US" altLang="ko-KR" sz="1600" dirty="0">
                  <a:latin typeface="SamsungOne-400" panose="020B0503030303020204" pitchFamily="34" charset="0"/>
                  <a:ea typeface="SamsungOne-400" panose="020B0503030303020204" pitchFamily="34" charset="0"/>
                  <a:cs typeface="Times New Roman" panose="02020603050405020304" pitchFamily="18" charset="0"/>
                </a:endParaRPr>
              </a:p>
            </p:txBody>
          </p:sp>
        </mc:Choice>
        <mc:Fallback xmlns="">
          <p:sp>
            <p:nvSpPr>
              <p:cNvPr id="125" name="내용 개체 틀 2">
                <a:extLst>
                  <a:ext uri="{FF2B5EF4-FFF2-40B4-BE49-F238E27FC236}">
                    <a16:creationId xmlns:a16="http://schemas.microsoft.com/office/drawing/2014/main" id="{FBF00DDD-68C5-41AE-B57C-8F699B97ABFF}"/>
                  </a:ext>
                </a:extLst>
              </p:cNvPr>
              <p:cNvSpPr txBox="1">
                <a:spLocks noRot="1" noChangeAspect="1" noMove="1" noResize="1" noEditPoints="1" noAdjustHandles="1" noChangeArrowheads="1" noChangeShapeType="1" noTextEdit="1"/>
              </p:cNvSpPr>
              <p:nvPr/>
            </p:nvSpPr>
            <p:spPr>
              <a:xfrm>
                <a:off x="847725" y="3212976"/>
                <a:ext cx="3239591" cy="713016"/>
              </a:xfrm>
              <a:prstGeom prst="rect">
                <a:avLst/>
              </a:prstGeom>
              <a:blipFill>
                <a:blip r:embed="rId4"/>
                <a:stretch>
                  <a:fillRect/>
                </a:stretch>
              </a:blipFill>
            </p:spPr>
            <p:txBody>
              <a:bodyPr/>
              <a:lstStyle/>
              <a:p>
                <a:r>
                  <a:rPr lang="ko-KR" altLang="en-US">
                    <a:noFill/>
                  </a:rPr>
                  <a:t> </a:t>
                </a:r>
              </a:p>
            </p:txBody>
          </p:sp>
        </mc:Fallback>
      </mc:AlternateContent>
      <p:sp>
        <p:nvSpPr>
          <p:cNvPr id="126" name="직사각형 125">
            <a:extLst>
              <a:ext uri="{FF2B5EF4-FFF2-40B4-BE49-F238E27FC236}">
                <a16:creationId xmlns:a16="http://schemas.microsoft.com/office/drawing/2014/main" id="{A81FC5FD-B4D2-4EA4-935A-2DF653F4B6ED}"/>
              </a:ext>
            </a:extLst>
          </p:cNvPr>
          <p:cNvSpPr/>
          <p:nvPr/>
        </p:nvSpPr>
        <p:spPr>
          <a:xfrm>
            <a:off x="675071" y="4055222"/>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Kiểm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định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ở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hai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đuôi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mc:AlternateContent xmlns:mc="http://schemas.openxmlformats.org/markup-compatibility/2006" xmlns:a14="http://schemas.microsoft.com/office/drawing/2010/main">
        <mc:Choice Requires="a14">
          <p:sp>
            <p:nvSpPr>
              <p:cNvPr id="127" name="내용 개체 틀 2">
                <a:extLst>
                  <a:ext uri="{FF2B5EF4-FFF2-40B4-BE49-F238E27FC236}">
                    <a16:creationId xmlns:a16="http://schemas.microsoft.com/office/drawing/2014/main" id="{84944175-9EF0-4112-AA0A-7A2B9DFCC326}"/>
                  </a:ext>
                </a:extLst>
              </p:cNvPr>
              <p:cNvSpPr txBox="1">
                <a:spLocks/>
              </p:cNvSpPr>
              <p:nvPr/>
            </p:nvSpPr>
            <p:spPr>
              <a:xfrm>
                <a:off x="847725" y="4397379"/>
                <a:ext cx="3239591" cy="713016"/>
              </a:xfrm>
              <a:prstGeom prst="rect">
                <a:avLst/>
              </a:prstGeom>
              <a:solidFill>
                <a:srgbClr val="F2F2F2"/>
              </a:solidFill>
            </p:spPr>
            <p:txBody>
              <a:bodyPr wrap="square">
                <a:spAutoFit/>
                <a:scene3d>
                  <a:camera prst="orthographicFront"/>
                  <a:lightRig rig="threePt" dir="t"/>
                </a:scene3d>
                <a:sp3d>
                  <a:bevelT w="0" h="6350"/>
                </a:sp3d>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latinLnBrk="0">
                  <a:lnSpc>
                    <a:spcPct val="100000"/>
                  </a:lnSpc>
                  <a:buNone/>
                </a:pPr>
                <a14:m>
                  <m:oMath xmlns:m="http://schemas.openxmlformats.org/officeDocument/2006/math">
                    <m:sSub>
                      <m:sSubPr>
                        <m:ctrlPr>
                          <a:rPr lang="en-US" altLang="ko-KR" sz="1600" i="1">
                            <a:latin typeface="Cambria Math" panose="02040503050406030204" pitchFamily="18" charset="0"/>
                            <a:cs typeface="Times New Roman" panose="02020603050405020304" pitchFamily="18" charset="0"/>
                          </a:rPr>
                        </m:ctrlPr>
                      </m:sSubPr>
                      <m:e>
                        <m:r>
                          <a:rPr lang="en-US" altLang="ko-KR" sz="1600" i="1">
                            <a:latin typeface="Cambria Math" panose="02040503050406030204" pitchFamily="18" charset="0"/>
                            <a:cs typeface="Times New Roman" panose="02020603050405020304" pitchFamily="18" charset="0"/>
                          </a:rPr>
                          <m:t>𝐻</m:t>
                        </m:r>
                      </m:e>
                      <m:sub>
                        <m:r>
                          <a:rPr lang="en-US" altLang="ko-KR" sz="1600" i="1">
                            <a:latin typeface="Cambria Math" panose="02040503050406030204" pitchFamily="18" charset="0"/>
                            <a:cs typeface="Times New Roman" panose="02020603050405020304" pitchFamily="18" charset="0"/>
                          </a:rPr>
                          <m:t>0</m:t>
                        </m:r>
                      </m:sub>
                    </m:sSub>
                  </m:oMath>
                </a14:m>
                <a:r>
                  <a:rPr lang="en-US" altLang="ko-KR" sz="1600" dirty="0">
                    <a:latin typeface="SamsungOne-400" panose="020B0503030303020204" pitchFamily="34" charset="0"/>
                    <a:ea typeface="SamsungOne-400" panose="020B0503030303020204" pitchFamily="34" charset="0"/>
                    <a:cs typeface="Times New Roman" panose="02020603050405020304" pitchFamily="18" charset="0"/>
                  </a:rPr>
                  <a:t>  :  </a:t>
                </a:r>
                <a14:m>
                  <m:oMath xmlns:m="http://schemas.openxmlformats.org/officeDocument/2006/math">
                    <m:sSub>
                      <m:sSubPr>
                        <m:ctrlPr>
                          <a:rPr lang="en-US" altLang="ko-KR" sz="1600" i="1">
                            <a:latin typeface="Cambria Math" panose="02040503050406030204" pitchFamily="18" charset="0"/>
                            <a:cs typeface="Times New Roman" panose="02020603050405020304" pitchFamily="18" charset="0"/>
                          </a:rPr>
                        </m:ctrlPr>
                      </m:sSubPr>
                      <m:e>
                        <m:r>
                          <a:rPr lang="ko-KR" altLang="en-US" sz="1600" i="1">
                            <a:latin typeface="Cambria Math" panose="02040503050406030204" pitchFamily="18" charset="0"/>
                            <a:cs typeface="Times New Roman" panose="02020603050405020304" pitchFamily="18" charset="0"/>
                          </a:rPr>
                          <m:t>𝜇</m:t>
                        </m:r>
                      </m:e>
                      <m:sub>
                        <m:r>
                          <a:rPr lang="en-US" altLang="ko-KR" sz="1600" i="1">
                            <a:latin typeface="Cambria Math" panose="02040503050406030204" pitchFamily="18" charset="0"/>
                            <a:cs typeface="Times New Roman" panose="02020603050405020304" pitchFamily="18" charset="0"/>
                          </a:rPr>
                          <m:t>1</m:t>
                        </m:r>
                      </m:sub>
                    </m:sSub>
                    <m:r>
                      <a:rPr lang="en-US" altLang="ko-KR" sz="1600" i="1">
                        <a:latin typeface="Cambria Math" panose="02040503050406030204" pitchFamily="18" charset="0"/>
                        <a:cs typeface="Times New Roman" panose="02020603050405020304" pitchFamily="18" charset="0"/>
                      </a:rPr>
                      <m:t>−</m:t>
                    </m:r>
                    <m:sSub>
                      <m:sSubPr>
                        <m:ctrlPr>
                          <a:rPr lang="en-US" altLang="ko-KR" sz="1600" i="1">
                            <a:latin typeface="Cambria Math" panose="02040503050406030204" pitchFamily="18" charset="0"/>
                            <a:cs typeface="Times New Roman" panose="02020603050405020304" pitchFamily="18" charset="0"/>
                          </a:rPr>
                        </m:ctrlPr>
                      </m:sSubPr>
                      <m:e>
                        <m:r>
                          <a:rPr lang="ko-KR" altLang="en-US" sz="1600" i="1">
                            <a:latin typeface="Cambria Math" panose="02040503050406030204" pitchFamily="18" charset="0"/>
                            <a:cs typeface="Times New Roman" panose="02020603050405020304" pitchFamily="18" charset="0"/>
                          </a:rPr>
                          <m:t>𝜇</m:t>
                        </m:r>
                      </m:e>
                      <m:sub>
                        <m:r>
                          <a:rPr lang="en-US" altLang="ko-KR" sz="1600" i="1">
                            <a:latin typeface="Cambria Math" panose="02040503050406030204" pitchFamily="18" charset="0"/>
                            <a:cs typeface="Times New Roman" panose="02020603050405020304" pitchFamily="18" charset="0"/>
                          </a:rPr>
                          <m:t>2</m:t>
                        </m:r>
                      </m:sub>
                    </m:sSub>
                    <m:r>
                      <a:rPr lang="en-US" altLang="ko-KR" sz="1600" i="1">
                        <a:solidFill>
                          <a:srgbClr val="FF0000"/>
                        </a:solidFill>
                        <a:latin typeface="Cambria Math" panose="02040503050406030204" pitchFamily="18" charset="0"/>
                        <a:cs typeface="Times New Roman" panose="02020603050405020304" pitchFamily="18" charset="0"/>
                      </a:rPr>
                      <m:t>=</m:t>
                    </m:r>
                    <m:r>
                      <a:rPr lang="en-US" altLang="ko-KR" sz="1600" i="1">
                        <a:latin typeface="Cambria Math" panose="02040503050406030204" pitchFamily="18" charset="0"/>
                        <a:cs typeface="Times New Roman" panose="02020603050405020304" pitchFamily="18" charset="0"/>
                      </a:rPr>
                      <m:t>0</m:t>
                    </m:r>
                  </m:oMath>
                </a14:m>
                <a:r>
                  <a:rPr lang="en-US" altLang="ko-KR" sz="16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600" dirty="0">
                    <a:solidFill>
                      <a:srgbClr val="00B050"/>
                    </a:solidFill>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 </a:t>
                </a:r>
                <a:r>
                  <a:rPr lang="en-US" altLang="ko-KR" sz="1600" dirty="0">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    </a:t>
                </a:r>
                <a14:m>
                  <m:oMath xmlns:m="http://schemas.openxmlformats.org/officeDocument/2006/math">
                    <m:sSub>
                      <m:sSubPr>
                        <m:ctrlPr>
                          <a:rPr lang="en-US" altLang="ko-KR" sz="1600" i="1">
                            <a:latin typeface="Cambria Math" panose="02040503050406030204" pitchFamily="18" charset="0"/>
                            <a:cs typeface="Times New Roman" panose="02020603050405020304" pitchFamily="18" charset="0"/>
                          </a:rPr>
                        </m:ctrlPr>
                      </m:sSubPr>
                      <m:e>
                        <m:r>
                          <a:rPr lang="ko-KR" altLang="en-US" sz="1600" i="1">
                            <a:latin typeface="Cambria Math" panose="02040503050406030204" pitchFamily="18" charset="0"/>
                            <a:cs typeface="Times New Roman" panose="02020603050405020304" pitchFamily="18" charset="0"/>
                          </a:rPr>
                          <m:t>𝜇</m:t>
                        </m:r>
                      </m:e>
                      <m:sub>
                        <m:r>
                          <a:rPr lang="en-US" altLang="ko-KR" sz="1600" i="1">
                            <a:latin typeface="Cambria Math" panose="02040503050406030204" pitchFamily="18" charset="0"/>
                            <a:cs typeface="Times New Roman" panose="02020603050405020304" pitchFamily="18" charset="0"/>
                          </a:rPr>
                          <m:t>1</m:t>
                        </m:r>
                      </m:sub>
                    </m:sSub>
                    <m:r>
                      <a:rPr lang="en-US" altLang="ko-KR" sz="1600" i="1">
                        <a:solidFill>
                          <a:srgbClr val="FF0000"/>
                        </a:solidFill>
                        <a:latin typeface="Cambria Math" panose="02040503050406030204" pitchFamily="18" charset="0"/>
                        <a:cs typeface="Times New Roman" panose="02020603050405020304" pitchFamily="18" charset="0"/>
                      </a:rPr>
                      <m:t>=</m:t>
                    </m:r>
                    <m:sSub>
                      <m:sSubPr>
                        <m:ctrlPr>
                          <a:rPr lang="en-US" altLang="ko-KR" sz="1600" i="1">
                            <a:latin typeface="Cambria Math" panose="02040503050406030204" pitchFamily="18" charset="0"/>
                            <a:cs typeface="Times New Roman" panose="02020603050405020304" pitchFamily="18" charset="0"/>
                          </a:rPr>
                        </m:ctrlPr>
                      </m:sSubPr>
                      <m:e>
                        <m:r>
                          <a:rPr lang="ko-KR" altLang="en-US" sz="1600" i="1">
                            <a:latin typeface="Cambria Math" panose="02040503050406030204" pitchFamily="18" charset="0"/>
                            <a:cs typeface="Times New Roman" panose="02020603050405020304" pitchFamily="18" charset="0"/>
                          </a:rPr>
                          <m:t>𝜇</m:t>
                        </m:r>
                      </m:e>
                      <m:sub>
                        <m:r>
                          <a:rPr lang="en-US" altLang="ko-KR" sz="1600" i="1">
                            <a:latin typeface="Cambria Math" panose="02040503050406030204" pitchFamily="18" charset="0"/>
                            <a:cs typeface="Times New Roman" panose="02020603050405020304" pitchFamily="18" charset="0"/>
                          </a:rPr>
                          <m:t>2</m:t>
                        </m:r>
                      </m:sub>
                    </m:sSub>
                  </m:oMath>
                </a14:m>
                <a:endParaRPr lang="en-US" altLang="ko-KR" sz="1600" dirty="0">
                  <a:latin typeface="SamsungOne-400" panose="020B0503030303020204" pitchFamily="34" charset="0"/>
                  <a:ea typeface="SamsungOne-400" panose="020B0503030303020204" pitchFamily="34" charset="0"/>
                  <a:cs typeface="Times New Roman" panose="02020603050405020304" pitchFamily="18" charset="0"/>
                </a:endParaRPr>
              </a:p>
              <a:p>
                <a:pPr marL="0" indent="0" algn="just" latinLnBrk="0">
                  <a:lnSpc>
                    <a:spcPct val="100000"/>
                  </a:lnSpc>
                  <a:buNone/>
                </a:pPr>
                <a14:m>
                  <m:oMath xmlns:m="http://schemas.openxmlformats.org/officeDocument/2006/math">
                    <m:sSub>
                      <m:sSubPr>
                        <m:ctrlPr>
                          <a:rPr lang="en-US" altLang="ko-KR" sz="1600" i="1">
                            <a:latin typeface="Cambria Math" panose="02040503050406030204" pitchFamily="18" charset="0"/>
                            <a:cs typeface="Times New Roman" panose="02020603050405020304" pitchFamily="18" charset="0"/>
                          </a:rPr>
                        </m:ctrlPr>
                      </m:sSubPr>
                      <m:e>
                        <m:r>
                          <a:rPr lang="en-US" altLang="ko-KR" sz="1600" i="1">
                            <a:latin typeface="Cambria Math" panose="02040503050406030204" pitchFamily="18" charset="0"/>
                            <a:cs typeface="Times New Roman" panose="02020603050405020304" pitchFamily="18" charset="0"/>
                          </a:rPr>
                          <m:t>𝐻</m:t>
                        </m:r>
                      </m:e>
                      <m:sub>
                        <m:r>
                          <a:rPr lang="en-US" altLang="ko-KR" sz="1600" i="1">
                            <a:latin typeface="Cambria Math" panose="02040503050406030204" pitchFamily="18" charset="0"/>
                            <a:cs typeface="Times New Roman" panose="02020603050405020304" pitchFamily="18" charset="0"/>
                          </a:rPr>
                          <m:t>1</m:t>
                        </m:r>
                      </m:sub>
                    </m:sSub>
                  </m:oMath>
                </a14:m>
                <a:r>
                  <a:rPr lang="en-US" altLang="ko-KR" sz="1600" dirty="0">
                    <a:latin typeface="SamsungOne-400" panose="020B0503030303020204" pitchFamily="34" charset="0"/>
                    <a:ea typeface="SamsungOne-400" panose="020B0503030303020204" pitchFamily="34" charset="0"/>
                    <a:cs typeface="Times New Roman" panose="02020603050405020304" pitchFamily="18" charset="0"/>
                  </a:rPr>
                  <a:t>  :  </a:t>
                </a:r>
                <a14:m>
                  <m:oMath xmlns:m="http://schemas.openxmlformats.org/officeDocument/2006/math">
                    <m:sSub>
                      <m:sSubPr>
                        <m:ctrlPr>
                          <a:rPr lang="en-US" altLang="ko-KR" sz="1600" i="1">
                            <a:latin typeface="Cambria Math" panose="02040503050406030204" pitchFamily="18" charset="0"/>
                            <a:cs typeface="Times New Roman" panose="02020603050405020304" pitchFamily="18" charset="0"/>
                          </a:rPr>
                        </m:ctrlPr>
                      </m:sSubPr>
                      <m:e>
                        <m:r>
                          <a:rPr lang="ko-KR" altLang="en-US" sz="1600" i="1">
                            <a:latin typeface="Cambria Math" panose="02040503050406030204" pitchFamily="18" charset="0"/>
                            <a:cs typeface="Times New Roman" panose="02020603050405020304" pitchFamily="18" charset="0"/>
                          </a:rPr>
                          <m:t>𝜇</m:t>
                        </m:r>
                      </m:e>
                      <m:sub>
                        <m:r>
                          <a:rPr lang="en-US" altLang="ko-KR" sz="1600" i="1">
                            <a:latin typeface="Cambria Math" panose="02040503050406030204" pitchFamily="18" charset="0"/>
                            <a:cs typeface="Times New Roman" panose="02020603050405020304" pitchFamily="18" charset="0"/>
                          </a:rPr>
                          <m:t>1</m:t>
                        </m:r>
                      </m:sub>
                    </m:sSub>
                    <m:r>
                      <a:rPr lang="en-US" altLang="ko-KR" sz="1600" i="1">
                        <a:latin typeface="Cambria Math" panose="02040503050406030204" pitchFamily="18" charset="0"/>
                        <a:cs typeface="Times New Roman" panose="02020603050405020304" pitchFamily="18" charset="0"/>
                      </a:rPr>
                      <m:t>−</m:t>
                    </m:r>
                    <m:sSub>
                      <m:sSubPr>
                        <m:ctrlPr>
                          <a:rPr lang="en-US" altLang="ko-KR" sz="1600" i="1">
                            <a:latin typeface="Cambria Math" panose="02040503050406030204" pitchFamily="18" charset="0"/>
                            <a:cs typeface="Times New Roman" panose="02020603050405020304" pitchFamily="18" charset="0"/>
                          </a:rPr>
                        </m:ctrlPr>
                      </m:sSubPr>
                      <m:e>
                        <m:r>
                          <a:rPr lang="ko-KR" altLang="en-US" sz="1600" i="1">
                            <a:latin typeface="Cambria Math" panose="02040503050406030204" pitchFamily="18" charset="0"/>
                            <a:cs typeface="Times New Roman" panose="02020603050405020304" pitchFamily="18" charset="0"/>
                          </a:rPr>
                          <m:t>𝜇</m:t>
                        </m:r>
                      </m:e>
                      <m:sub>
                        <m:r>
                          <a:rPr lang="en-US" altLang="ko-KR" sz="1600" i="1">
                            <a:latin typeface="Cambria Math" panose="02040503050406030204" pitchFamily="18" charset="0"/>
                            <a:cs typeface="Times New Roman" panose="02020603050405020304" pitchFamily="18" charset="0"/>
                          </a:rPr>
                          <m:t>2</m:t>
                        </m:r>
                      </m:sub>
                    </m:sSub>
                    <m:r>
                      <a:rPr lang="ko-KR" altLang="en-US" sz="1600" i="1">
                        <a:solidFill>
                          <a:srgbClr val="FF0000"/>
                        </a:solidFill>
                        <a:latin typeface="Cambria Math" panose="02040503050406030204" pitchFamily="18" charset="0"/>
                        <a:cs typeface="Times New Roman" panose="02020603050405020304" pitchFamily="18" charset="0"/>
                      </a:rPr>
                      <m:t>≠</m:t>
                    </m:r>
                    <m:r>
                      <a:rPr lang="en-US" altLang="ko-KR" sz="1600" i="1">
                        <a:latin typeface="Cambria Math" panose="02040503050406030204" pitchFamily="18" charset="0"/>
                        <a:cs typeface="Times New Roman" panose="02020603050405020304" pitchFamily="18" charset="0"/>
                      </a:rPr>
                      <m:t>0</m:t>
                    </m:r>
                  </m:oMath>
                </a14:m>
                <a:r>
                  <a:rPr lang="en-US" altLang="ko-KR" sz="1600"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600" dirty="0">
                    <a:solidFill>
                      <a:srgbClr val="00B050"/>
                    </a:solidFill>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a:t>
                </a:r>
                <a:r>
                  <a:rPr lang="en-US" altLang="ko-KR" sz="1600" dirty="0">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     </a:t>
                </a:r>
                <a14:m>
                  <m:oMath xmlns:m="http://schemas.openxmlformats.org/officeDocument/2006/math">
                    <m:sSub>
                      <m:sSubPr>
                        <m:ctrlPr>
                          <a:rPr lang="en-US" altLang="ko-KR" sz="1600" i="1">
                            <a:latin typeface="Cambria Math" panose="02040503050406030204" pitchFamily="18" charset="0"/>
                            <a:cs typeface="Times New Roman" panose="02020603050405020304" pitchFamily="18" charset="0"/>
                          </a:rPr>
                        </m:ctrlPr>
                      </m:sSubPr>
                      <m:e>
                        <m:r>
                          <a:rPr lang="ko-KR" altLang="en-US" sz="1600" i="1">
                            <a:latin typeface="Cambria Math" panose="02040503050406030204" pitchFamily="18" charset="0"/>
                            <a:cs typeface="Times New Roman" panose="02020603050405020304" pitchFamily="18" charset="0"/>
                          </a:rPr>
                          <m:t>𝜇</m:t>
                        </m:r>
                      </m:e>
                      <m:sub>
                        <m:r>
                          <a:rPr lang="en-US" altLang="ko-KR" sz="1600" i="1">
                            <a:latin typeface="Cambria Math" panose="02040503050406030204" pitchFamily="18" charset="0"/>
                            <a:cs typeface="Times New Roman" panose="02020603050405020304" pitchFamily="18" charset="0"/>
                          </a:rPr>
                          <m:t>1</m:t>
                        </m:r>
                      </m:sub>
                    </m:sSub>
                    <m:r>
                      <a:rPr lang="ko-KR" altLang="en-US" sz="1600" i="1">
                        <a:solidFill>
                          <a:srgbClr val="FF0000"/>
                        </a:solidFill>
                        <a:latin typeface="Cambria Math" panose="02040503050406030204" pitchFamily="18" charset="0"/>
                        <a:cs typeface="Times New Roman" panose="02020603050405020304" pitchFamily="18" charset="0"/>
                      </a:rPr>
                      <m:t>≠</m:t>
                    </m:r>
                    <m:sSub>
                      <m:sSubPr>
                        <m:ctrlPr>
                          <a:rPr lang="en-US" altLang="ko-KR" sz="1600" i="1">
                            <a:latin typeface="Cambria Math" panose="02040503050406030204" pitchFamily="18" charset="0"/>
                            <a:cs typeface="Times New Roman" panose="02020603050405020304" pitchFamily="18" charset="0"/>
                          </a:rPr>
                        </m:ctrlPr>
                      </m:sSubPr>
                      <m:e>
                        <m:r>
                          <a:rPr lang="ko-KR" altLang="en-US" sz="1600" i="1">
                            <a:latin typeface="Cambria Math" panose="02040503050406030204" pitchFamily="18" charset="0"/>
                            <a:cs typeface="Times New Roman" panose="02020603050405020304" pitchFamily="18" charset="0"/>
                          </a:rPr>
                          <m:t>𝜇</m:t>
                        </m:r>
                      </m:e>
                      <m:sub>
                        <m:r>
                          <a:rPr lang="en-US" altLang="ko-KR" sz="1600" i="1">
                            <a:latin typeface="Cambria Math" panose="02040503050406030204" pitchFamily="18" charset="0"/>
                            <a:cs typeface="Times New Roman" panose="02020603050405020304" pitchFamily="18" charset="0"/>
                          </a:rPr>
                          <m:t>2</m:t>
                        </m:r>
                      </m:sub>
                    </m:sSub>
                  </m:oMath>
                </a14:m>
                <a:r>
                  <a:rPr lang="en-US" altLang="ko-KR" sz="1600" dirty="0">
                    <a:latin typeface="SamsungOne-400" panose="020B0503030303020204" pitchFamily="34" charset="0"/>
                    <a:ea typeface="SamsungOne-400" panose="020B0503030303020204" pitchFamily="34" charset="0"/>
                    <a:cs typeface="Times New Roman" panose="02020603050405020304" pitchFamily="18" charset="0"/>
                  </a:rPr>
                  <a:t>     </a:t>
                </a:r>
              </a:p>
            </p:txBody>
          </p:sp>
        </mc:Choice>
        <mc:Fallback xmlns="">
          <p:sp>
            <p:nvSpPr>
              <p:cNvPr id="127" name="내용 개체 틀 2">
                <a:extLst>
                  <a:ext uri="{FF2B5EF4-FFF2-40B4-BE49-F238E27FC236}">
                    <a16:creationId xmlns:a16="http://schemas.microsoft.com/office/drawing/2014/main" id="{84944175-9EF0-4112-AA0A-7A2B9DFCC326}"/>
                  </a:ext>
                </a:extLst>
              </p:cNvPr>
              <p:cNvSpPr txBox="1">
                <a:spLocks noRot="1" noChangeAspect="1" noMove="1" noResize="1" noEditPoints="1" noAdjustHandles="1" noChangeArrowheads="1" noChangeShapeType="1" noTextEdit="1"/>
              </p:cNvSpPr>
              <p:nvPr/>
            </p:nvSpPr>
            <p:spPr>
              <a:xfrm>
                <a:off x="847725" y="4397379"/>
                <a:ext cx="3239591" cy="713016"/>
              </a:xfrm>
              <a:prstGeom prst="rect">
                <a:avLst/>
              </a:prstGeom>
              <a:blipFill>
                <a:blip r:embed="rId5"/>
                <a:stretch>
                  <a:fillRect/>
                </a:stretch>
              </a:blipFill>
            </p:spPr>
            <p:txBody>
              <a:bodyPr/>
              <a:lstStyle/>
              <a:p>
                <a:r>
                  <a:rPr lang="ko-KR" altLang="en-US">
                    <a:noFill/>
                  </a:rPr>
                  <a:t> </a:t>
                </a:r>
              </a:p>
            </p:txBody>
          </p:sp>
        </mc:Fallback>
      </mc:AlternateContent>
      <p:sp>
        <p:nvSpPr>
          <p:cNvPr id="128" name="TextBox 127">
            <a:extLst>
              <a:ext uri="{FF2B5EF4-FFF2-40B4-BE49-F238E27FC236}">
                <a16:creationId xmlns:a16="http://schemas.microsoft.com/office/drawing/2014/main" id="{F58AE8A1-5B8F-4EAB-B570-BB6DE6DEB084}"/>
              </a:ext>
            </a:extLst>
          </p:cNvPr>
          <p:cNvSpPr txBox="1"/>
          <p:nvPr/>
        </p:nvSpPr>
        <p:spPr>
          <a:xfrm>
            <a:off x="5154132" y="2934954"/>
            <a:ext cx="3145392" cy="115745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prstClr val="black">
                    <a:lumMod val="85000"/>
                    <a:lumOff val="15000"/>
                  </a:prstClr>
                </a:solidFill>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vi-VN" altLang="ko-KR" dirty="0">
                <a:solidFill>
                  <a:schemeClr val="tx1">
                    <a:lumMod val="85000"/>
                    <a:lumOff val="15000"/>
                  </a:schemeClr>
                </a:solidFill>
                <a:ea typeface="SamsungOne-400" panose="020B0503030303020204" pitchFamily="34" charset="0"/>
                <a:cs typeface="Times New Roman" panose="02020603050405020304" pitchFamily="18" charset="0"/>
              </a:rPr>
              <a:t>Bạn nên xét hai trường hợp:</a:t>
            </a:r>
          </a:p>
          <a:p>
            <a:pPr algn="l"/>
            <a:endParaRPr lang="vi-VN" altLang="ko-KR" dirty="0">
              <a:solidFill>
                <a:schemeClr val="tx1">
                  <a:lumMod val="85000"/>
                  <a:lumOff val="15000"/>
                </a:schemeClr>
              </a:solidFill>
              <a:ea typeface="SamsungOne-400" panose="020B0503030303020204" pitchFamily="34" charset="0"/>
              <a:cs typeface="Times New Roman" panose="02020603050405020304" pitchFamily="18" charset="0"/>
            </a:endParaRPr>
          </a:p>
          <a:p>
            <a:pPr algn="l"/>
            <a:r>
              <a:rPr lang="vi-VN" altLang="ko-KR" dirty="0">
                <a:solidFill>
                  <a:schemeClr val="tx1">
                    <a:lumMod val="85000"/>
                    <a:lumOff val="15000"/>
                  </a:schemeClr>
                </a:solidFill>
                <a:ea typeface="SamsungOne-400" panose="020B0503030303020204" pitchFamily="34" charset="0"/>
                <a:cs typeface="Times New Roman" panose="02020603050405020304" pitchFamily="18" charset="0"/>
              </a:rPr>
              <a:t>1) Các phương sai bằng nhau.</a:t>
            </a:r>
          </a:p>
          <a:p>
            <a:pPr algn="l"/>
            <a:r>
              <a:rPr lang="vi-VN" altLang="ko-KR" dirty="0">
                <a:solidFill>
                  <a:schemeClr val="tx1">
                    <a:lumMod val="85000"/>
                    <a:lumOff val="15000"/>
                  </a:schemeClr>
                </a:solidFill>
                <a:ea typeface="SamsungOne-400" panose="020B0503030303020204" pitchFamily="34" charset="0"/>
                <a:cs typeface="Times New Roman" panose="02020603050405020304" pitchFamily="18" charset="0"/>
              </a:rPr>
              <a:t>2) Các phương sai không bằng nhau.</a:t>
            </a:r>
          </a:p>
        </p:txBody>
      </p:sp>
      <p:pic>
        <p:nvPicPr>
          <p:cNvPr id="129" name="그림 128">
            <a:extLst>
              <a:ext uri="{FF2B5EF4-FFF2-40B4-BE49-F238E27FC236}">
                <a16:creationId xmlns:a16="http://schemas.microsoft.com/office/drawing/2014/main" id="{1D2B6021-EA41-4248-A449-E566C32A8AB5}"/>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119764" y="3866523"/>
            <a:ext cx="432048" cy="432048"/>
          </a:xfrm>
          <a:prstGeom prst="rect">
            <a:avLst/>
          </a:prstGeom>
        </p:spPr>
      </p:pic>
      <p:sp>
        <p:nvSpPr>
          <p:cNvPr id="18" name="직사각형 17">
            <a:extLst>
              <a:ext uri="{FF2B5EF4-FFF2-40B4-BE49-F238E27FC236}">
                <a16:creationId xmlns:a16="http://schemas.microsoft.com/office/drawing/2014/main" id="{03C05B70-1BE5-4F34-A8D1-F4FC62AF7B76}"/>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7"/>
              </a:buBlip>
              <a:defRPr/>
            </a:pPr>
            <a:r>
              <a:rPr lang="en-US" altLang="ko-KR" sz="1400" dirty="0" err="1">
                <a:solidFill>
                  <a:schemeClr val="tx1"/>
                </a:solidFill>
                <a:latin typeface="SamsungOne-400" panose="020B0503030303020204" pitchFamily="34" charset="0"/>
                <a:ea typeface="SamsungOne-400" panose="020B0503030303020204" pitchFamily="34" charset="0"/>
              </a:rPr>
              <a:t>Kiểm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định</a:t>
            </a:r>
            <a:r>
              <a:rPr lang="en-US" altLang="ko-KR" sz="1400" dirty="0">
                <a:solidFill>
                  <a:schemeClr val="tx1"/>
                </a:solidFill>
                <a:latin typeface="SamsungOne-400" panose="020B0503030303020204" pitchFamily="34" charset="0"/>
                <a:ea typeface="SamsungOne-400" panose="020B0503030303020204" pitchFamily="34" charset="0"/>
              </a:rPr>
              <a:t> t </a:t>
            </a:r>
            <a:r>
              <a:rPr lang="en-US" altLang="ko-KR" sz="1400" dirty="0" err="1">
                <a:solidFill>
                  <a:schemeClr val="tx1"/>
                </a:solidFill>
                <a:latin typeface="SamsungOne-400" panose="020B0503030303020204" pitchFamily="34" charset="0"/>
                <a:ea typeface="SamsungOne-400" panose="020B0503030303020204" pitchFamily="34" charset="0"/>
              </a:rPr>
              <a:t>cho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hai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mẫu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độc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lập</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184820547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Thực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kiểm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định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giả</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thuyết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04</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73" name="직사각형 72">
            <a:extLst>
              <a:ext uri="{FF2B5EF4-FFF2-40B4-BE49-F238E27FC236}">
                <a16:creationId xmlns:a16="http://schemas.microsoft.com/office/drawing/2014/main" id="{D0D7AC7A-EB2C-49C9-95ED-4196E2C12849}"/>
              </a:ext>
            </a:extLst>
          </p:cNvPr>
          <p:cNvSpPr/>
          <p:nvPr/>
        </p:nvSpPr>
        <p:spPr>
          <a:xfrm>
            <a:off x="67507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hai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quần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hai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mẫu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Ghép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đôi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nvGrpSpPr>
          <p:cNvPr id="2" name="그룹 1">
            <a:extLst>
              <a:ext uri="{FF2B5EF4-FFF2-40B4-BE49-F238E27FC236}">
                <a16:creationId xmlns:a16="http://schemas.microsoft.com/office/drawing/2014/main" id="{A13555C0-5E82-44D6-993B-1A618B172542}"/>
              </a:ext>
            </a:extLst>
          </p:cNvPr>
          <p:cNvGrpSpPr/>
          <p:nvPr/>
        </p:nvGrpSpPr>
        <p:grpSpPr>
          <a:xfrm>
            <a:off x="2500373" y="2345172"/>
            <a:ext cx="4814120" cy="2487984"/>
            <a:chOff x="2618720" y="3157711"/>
            <a:chExt cx="4814120" cy="2487984"/>
          </a:xfrm>
        </p:grpSpPr>
        <p:grpSp>
          <p:nvGrpSpPr>
            <p:cNvPr id="16" name="그룹 15">
              <a:extLst>
                <a:ext uri="{FF2B5EF4-FFF2-40B4-BE49-F238E27FC236}">
                  <a16:creationId xmlns:a16="http://schemas.microsoft.com/office/drawing/2014/main" id="{282F8936-5E12-46FA-A804-2E08E3D87881}"/>
                </a:ext>
              </a:extLst>
            </p:cNvPr>
            <p:cNvGrpSpPr/>
            <p:nvPr/>
          </p:nvGrpSpPr>
          <p:grpSpPr>
            <a:xfrm>
              <a:off x="3879169" y="4711200"/>
              <a:ext cx="2144486" cy="934495"/>
              <a:chOff x="3652383" y="4585940"/>
              <a:chExt cx="2144486" cy="934495"/>
            </a:xfrm>
          </p:grpSpPr>
          <p:grpSp>
            <p:nvGrpSpPr>
              <p:cNvPr id="17" name="Group 22">
                <a:extLst>
                  <a:ext uri="{FF2B5EF4-FFF2-40B4-BE49-F238E27FC236}">
                    <a16:creationId xmlns:a16="http://schemas.microsoft.com/office/drawing/2014/main" id="{6E11CC5C-49E9-46ED-826E-163AA60E0B1B}"/>
                  </a:ext>
                </a:extLst>
              </p:cNvPr>
              <p:cNvGrpSpPr/>
              <p:nvPr/>
            </p:nvGrpSpPr>
            <p:grpSpPr>
              <a:xfrm>
                <a:off x="3868845" y="4585940"/>
                <a:ext cx="1711563" cy="595657"/>
                <a:chOff x="5239823" y="4716237"/>
                <a:chExt cx="2091774" cy="675273"/>
              </a:xfrm>
            </p:grpSpPr>
            <p:cxnSp>
              <p:nvCxnSpPr>
                <p:cNvPr id="19" name="Straight Arrow Connector 26">
                  <a:extLst>
                    <a:ext uri="{FF2B5EF4-FFF2-40B4-BE49-F238E27FC236}">
                      <a16:creationId xmlns:a16="http://schemas.microsoft.com/office/drawing/2014/main" id="{7AF5B347-CAA1-4428-BB5A-10B5C1292D13}"/>
                    </a:ext>
                  </a:extLst>
                </p:cNvPr>
                <p:cNvCxnSpPr>
                  <a:cxnSpLocks/>
                </p:cNvCxnSpPr>
                <p:nvPr/>
              </p:nvCxnSpPr>
              <p:spPr>
                <a:xfrm flipH="1" flipV="1">
                  <a:off x="5239823" y="4716237"/>
                  <a:ext cx="994468" cy="675273"/>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24">
                  <a:extLst>
                    <a:ext uri="{FF2B5EF4-FFF2-40B4-BE49-F238E27FC236}">
                      <a16:creationId xmlns:a16="http://schemas.microsoft.com/office/drawing/2014/main" id="{9D2439B3-5EDE-406F-9534-0E0BE40908F8}"/>
                    </a:ext>
                  </a:extLst>
                </p:cNvPr>
                <p:cNvCxnSpPr>
                  <a:cxnSpLocks/>
                </p:cNvCxnSpPr>
                <p:nvPr/>
              </p:nvCxnSpPr>
              <p:spPr>
                <a:xfrm flipV="1">
                  <a:off x="6234291" y="4747409"/>
                  <a:ext cx="1097306" cy="644101"/>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D6F0B514-43E8-4F85-B926-6C3460BEEEA9}"/>
                  </a:ext>
                </a:extLst>
              </p:cNvPr>
              <p:cNvSpPr txBox="1"/>
              <p:nvPr/>
            </p:nvSpPr>
            <p:spPr>
              <a:xfrm>
                <a:off x="3652383" y="5181881"/>
                <a:ext cx="2144486" cy="3385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prstClr val="black">
                        <a:lumMod val="85000"/>
                        <a:lumOff val="15000"/>
                      </a:prstClr>
                    </a:solidFill>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vi-VN" sz="1600" dirty="0">
                    <a:latin typeface="Arial" panose="020B0503030303020204" pitchFamily="34" charset="0"/>
                    <a:ea typeface="SamsungOne-400" panose="020B0503030303020204" pitchFamily="34" charset="0"/>
                    <a:cs typeface="Times New Roman" panose="02020603050405020304" pitchFamily="18" charset="0"/>
                  </a:rPr>
                  <a:t>Ghép đôi một - một.</a:t>
                </a:r>
              </a:p>
            </p:txBody>
          </p:sp>
        </p:grpSp>
        <p:grpSp>
          <p:nvGrpSpPr>
            <p:cNvPr id="21" name="그룹 20">
              <a:extLst>
                <a:ext uri="{FF2B5EF4-FFF2-40B4-BE49-F238E27FC236}">
                  <a16:creationId xmlns:a16="http://schemas.microsoft.com/office/drawing/2014/main" id="{9C03A4D6-5214-460E-93E6-44889BA9A4F2}"/>
                </a:ext>
              </a:extLst>
            </p:cNvPr>
            <p:cNvGrpSpPr/>
            <p:nvPr/>
          </p:nvGrpSpPr>
          <p:grpSpPr>
            <a:xfrm>
              <a:off x="2618720" y="3157711"/>
              <a:ext cx="4814120" cy="1934963"/>
              <a:chOff x="2618720" y="3157711"/>
              <a:chExt cx="4814120" cy="1934963"/>
            </a:xfrm>
          </p:grpSpPr>
          <p:grpSp>
            <p:nvGrpSpPr>
              <p:cNvPr id="22" name="그룹 21">
                <a:extLst>
                  <a:ext uri="{FF2B5EF4-FFF2-40B4-BE49-F238E27FC236}">
                    <a16:creationId xmlns:a16="http://schemas.microsoft.com/office/drawing/2014/main" id="{1AB861E5-D164-457A-BF65-96F6809F2842}"/>
                  </a:ext>
                </a:extLst>
              </p:cNvPr>
              <p:cNvGrpSpPr/>
              <p:nvPr/>
            </p:nvGrpSpPr>
            <p:grpSpPr>
              <a:xfrm>
                <a:off x="2618720" y="3196001"/>
                <a:ext cx="1641905" cy="1896673"/>
                <a:chOff x="2276414" y="3070741"/>
                <a:chExt cx="1641905" cy="1896673"/>
              </a:xfrm>
            </p:grpSpPr>
            <p:grpSp>
              <p:nvGrpSpPr>
                <p:cNvPr id="60" name="그룹 59">
                  <a:extLst>
                    <a:ext uri="{FF2B5EF4-FFF2-40B4-BE49-F238E27FC236}">
                      <a16:creationId xmlns:a16="http://schemas.microsoft.com/office/drawing/2014/main" id="{269E67F5-C67B-43C8-A259-7FB20EF53204}"/>
                    </a:ext>
                  </a:extLst>
                </p:cNvPr>
                <p:cNvGrpSpPr/>
                <p:nvPr/>
              </p:nvGrpSpPr>
              <p:grpSpPr>
                <a:xfrm>
                  <a:off x="2276414" y="3070741"/>
                  <a:ext cx="1641905" cy="1896673"/>
                  <a:chOff x="6880016" y="2224059"/>
                  <a:chExt cx="1894554" cy="2188525"/>
                </a:xfrm>
              </p:grpSpPr>
              <p:sp>
                <p:nvSpPr>
                  <p:cNvPr id="62" name="타원 61">
                    <a:extLst>
                      <a:ext uri="{FF2B5EF4-FFF2-40B4-BE49-F238E27FC236}">
                        <a16:creationId xmlns:a16="http://schemas.microsoft.com/office/drawing/2014/main" id="{03A3B8FA-C9C3-46F7-8211-47230806502A}"/>
                      </a:ext>
                    </a:extLst>
                  </p:cNvPr>
                  <p:cNvSpPr/>
                  <p:nvPr/>
                </p:nvSpPr>
                <p:spPr>
                  <a:xfrm>
                    <a:off x="6880016" y="2224059"/>
                    <a:ext cx="1880558" cy="1880558"/>
                  </a:xfrm>
                  <a:prstGeom prst="ellipse">
                    <a:avLst/>
                  </a:prstGeom>
                  <a:no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타원 62">
                    <a:extLst>
                      <a:ext uri="{FF2B5EF4-FFF2-40B4-BE49-F238E27FC236}">
                        <a16:creationId xmlns:a16="http://schemas.microsoft.com/office/drawing/2014/main" id="{CBFF6D57-F886-4123-8B61-9E4C124A0BAF}"/>
                      </a:ext>
                    </a:extLst>
                  </p:cNvPr>
                  <p:cNvSpPr/>
                  <p:nvPr/>
                </p:nvSpPr>
                <p:spPr>
                  <a:xfrm>
                    <a:off x="7883294" y="2489509"/>
                    <a:ext cx="70757" cy="72000"/>
                  </a:xfrm>
                  <a:prstGeom prst="ellipse">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219D1E4-07D5-4CD5-8F20-6BB9F5C0ED2A}"/>
                          </a:ext>
                        </a:extLst>
                      </p:cNvPr>
                      <p:cNvSpPr txBox="1"/>
                      <p:nvPr/>
                    </p:nvSpPr>
                    <p:spPr>
                      <a:xfrm>
                        <a:off x="7425393" y="4163988"/>
                        <a:ext cx="789808" cy="248596"/>
                      </a:xfrm>
                      <a:prstGeom prst="rect">
                        <a:avLst/>
                      </a:prstGeom>
                      <a:noFill/>
                    </p:spPr>
                    <p:txBody>
                      <a:bodyPr wrap="none" lIns="0" tIns="0" rIns="0" bIns="0" rtlCol="0">
                        <a:spAutoFit/>
                        <a:scene3d>
                          <a:camera prst="orthographicFront"/>
                          <a:lightRig rig="threePt" dir="t"/>
                        </a:scene3d>
                        <a:sp3d>
                          <a:bevelT w="0" h="6350"/>
                        </a:sp3d>
                      </a:bodyPr>
                      <a:lstStyle/>
                      <a:p>
                        <a:pPr algn="ctr"/>
                        <a14:m>
                          <m:oMath xmlns:m="http://schemas.openxmlformats.org/officeDocument/2006/math">
                            <m:r>
                              <m:rPr>
                                <m:sty m:val="p"/>
                              </m:rPr>
                              <a:rPr lang="vi-VN" altLang="ko-KR" sz="1400" i="1" dirty="0">
                                <a:solidFill>
                                  <a:schemeClr val="tx1">
                                    <a:lumMod val="85000"/>
                                    <a:lumOff val="15000"/>
                                  </a:schemeClr>
                                </a:solidFill>
                                <a:latin typeface="Cambria Math" panose="02040503050406030204" pitchFamily="18" charset="0"/>
                                <a:cs typeface="Times New Roman" panose="02020603050405020304" pitchFamily="18" charset="0"/>
                              </a:rPr>
                              <m:t>Qu</m:t>
                            </m:r>
                            <m:r>
                              <a:rPr lang="vi-VN" altLang="ko-KR" sz="1400" i="1" dirty="0">
                                <a:solidFill>
                                  <a:schemeClr val="tx1">
                                    <a:lumMod val="85000"/>
                                    <a:lumOff val="15000"/>
                                  </a:schemeClr>
                                </a:solidFill>
                                <a:latin typeface="Cambria Math" panose="02040503050406030204" pitchFamily="18" charset="0"/>
                                <a:cs typeface="Times New Roman" panose="02020603050405020304" pitchFamily="18" charset="0"/>
                              </a:rPr>
                              <m:t>ầ</m:t>
                            </m:r>
                            <m:r>
                              <m:rPr>
                                <m:sty m:val="p"/>
                              </m:rPr>
                              <a:rPr lang="vi-VN" altLang="ko-KR" sz="1400" i="1" dirty="0">
                                <a:solidFill>
                                  <a:schemeClr val="tx1">
                                    <a:lumMod val="85000"/>
                                    <a:lumOff val="15000"/>
                                  </a:schemeClr>
                                </a:solidFill>
                                <a:latin typeface="Cambria Math" panose="02040503050406030204" pitchFamily="18" charset="0"/>
                                <a:cs typeface="Times New Roman" panose="02020603050405020304" pitchFamily="18" charset="0"/>
                              </a:rPr>
                              <m:t>n</m:t>
                            </m:r>
                          </m:oMath>
                        </a14:m>
                        <a:r>
                          <a:rPr lang="vi-VN" altLang="ko-KR" sz="1400" i="1" dirty="0">
                            <a:solidFill>
                              <a:schemeClr val="tx1">
                                <a:lumMod val="85000"/>
                                <a:lumOff val="15000"/>
                              </a:schemeClr>
                            </a:solidFill>
                            <a:latin typeface="SamsungOne-400" panose="020B0503030303020204" pitchFamily="34" charset="0"/>
                            <a:cs typeface="Times New Roman" panose="02020603050405020304" pitchFamily="18" charset="0"/>
                          </a:rPr>
                          <a:t> thể</a:t>
                        </a:r>
                        <a:endParaRPr lang="ko-KR" altLang="en-US" sz="1400" i="1" dirty="0">
                          <a:solidFill>
                            <a:schemeClr val="tx1">
                              <a:lumMod val="85000"/>
                              <a:lumOff val="15000"/>
                            </a:schemeClr>
                          </a:solidFill>
                          <a:latin typeface="SamsungOne-400" panose="020B0503030303020204" pitchFamily="34" charset="0"/>
                          <a:cs typeface="Times New Roman" panose="02020603050405020304" pitchFamily="18" charset="0"/>
                        </a:endParaRPr>
                      </a:p>
                    </p:txBody>
                  </p:sp>
                </mc:Choice>
                <mc:Fallback xmlns="">
                  <p:sp>
                    <p:nvSpPr>
                      <p:cNvPr id="64" name="TextBox 63">
                        <a:extLst>
                          <a:ext uri="{FF2B5EF4-FFF2-40B4-BE49-F238E27FC236}">
                            <a16:creationId xmlns:a16="http://schemas.microsoft.com/office/drawing/2014/main" id="{D219D1E4-07D5-4CD5-8F20-6BB9F5C0ED2A}"/>
                          </a:ext>
                        </a:extLst>
                      </p:cNvPr>
                      <p:cNvSpPr txBox="1">
                        <a:spLocks noRot="1" noChangeAspect="1" noMove="1" noResize="1" noEditPoints="1" noAdjustHandles="1" noChangeArrowheads="1" noChangeShapeType="1" noTextEdit="1"/>
                      </p:cNvSpPr>
                      <p:nvPr/>
                    </p:nvSpPr>
                    <p:spPr>
                      <a:xfrm>
                        <a:off x="7425393" y="4163988"/>
                        <a:ext cx="789808" cy="248596"/>
                      </a:xfrm>
                      <a:prstGeom prst="rect">
                        <a:avLst/>
                      </a:prstGeom>
                      <a:blipFill>
                        <a:blip r:embed="rId3"/>
                        <a:stretch>
                          <a:fillRect l="-893" r="-3571"/>
                        </a:stretch>
                      </a:blipFill>
                    </p:spPr>
                    <p:txBody>
                      <a:bodyPr/>
                      <a:lstStyle/>
                      <a:p>
                        <a:r>
                          <a:rPr lang="en-US">
                            <a:noFill/>
                          </a:rPr>
                          <a:t> </a:t>
                        </a:r>
                      </a:p>
                    </p:txBody>
                  </p:sp>
                </mc:Fallback>
              </mc:AlternateContent>
              <p:sp>
                <p:nvSpPr>
                  <p:cNvPr id="65" name="타원 64">
                    <a:extLst>
                      <a:ext uri="{FF2B5EF4-FFF2-40B4-BE49-F238E27FC236}">
                        <a16:creationId xmlns:a16="http://schemas.microsoft.com/office/drawing/2014/main" id="{6AEB91B2-3C76-460B-9FE4-7C5D95EF3A21}"/>
                      </a:ext>
                    </a:extLst>
                  </p:cNvPr>
                  <p:cNvSpPr/>
                  <p:nvPr/>
                </p:nvSpPr>
                <p:spPr>
                  <a:xfrm>
                    <a:off x="8176552" y="2612051"/>
                    <a:ext cx="70757" cy="72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66" name="타원 65">
                    <a:extLst>
                      <a:ext uri="{FF2B5EF4-FFF2-40B4-BE49-F238E27FC236}">
                        <a16:creationId xmlns:a16="http://schemas.microsoft.com/office/drawing/2014/main" id="{44EE87ED-67A6-4070-B935-F993021620C1}"/>
                      </a:ext>
                    </a:extLst>
                  </p:cNvPr>
                  <p:cNvSpPr/>
                  <p:nvPr/>
                </p:nvSpPr>
                <p:spPr>
                  <a:xfrm>
                    <a:off x="8176552" y="2842887"/>
                    <a:ext cx="70757" cy="72000"/>
                  </a:xfrm>
                  <a:prstGeom prst="ellipse">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67" name="타원 66">
                    <a:extLst>
                      <a:ext uri="{FF2B5EF4-FFF2-40B4-BE49-F238E27FC236}">
                        <a16:creationId xmlns:a16="http://schemas.microsoft.com/office/drawing/2014/main" id="{25C11E6D-5AF3-4722-A820-58600FD5D9D6}"/>
                      </a:ext>
                    </a:extLst>
                  </p:cNvPr>
                  <p:cNvSpPr/>
                  <p:nvPr/>
                </p:nvSpPr>
                <p:spPr>
                  <a:xfrm>
                    <a:off x="8462270" y="2973423"/>
                    <a:ext cx="70757" cy="72000"/>
                  </a:xfrm>
                  <a:prstGeom prst="ellipse">
                    <a:avLst/>
                  </a:prstGeom>
                  <a:solidFill>
                    <a:srgbClr val="FF4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68" name="타원 67">
                    <a:extLst>
                      <a:ext uri="{FF2B5EF4-FFF2-40B4-BE49-F238E27FC236}">
                        <a16:creationId xmlns:a16="http://schemas.microsoft.com/office/drawing/2014/main" id="{58109D0A-FE84-4503-9DC2-70F044BA3774}"/>
                      </a:ext>
                    </a:extLst>
                  </p:cNvPr>
                  <p:cNvSpPr/>
                  <p:nvPr/>
                </p:nvSpPr>
                <p:spPr>
                  <a:xfrm>
                    <a:off x="7636009" y="267634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70" name="타원 69">
                    <a:extLst>
                      <a:ext uri="{FF2B5EF4-FFF2-40B4-BE49-F238E27FC236}">
                        <a16:creationId xmlns:a16="http://schemas.microsoft.com/office/drawing/2014/main" id="{E7C4356D-E0CF-4D0D-9D92-B7D42B427B84}"/>
                      </a:ext>
                    </a:extLst>
                  </p:cNvPr>
                  <p:cNvSpPr/>
                  <p:nvPr/>
                </p:nvSpPr>
                <p:spPr>
                  <a:xfrm>
                    <a:off x="7364546" y="264776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74" name="타원 73">
                    <a:extLst>
                      <a:ext uri="{FF2B5EF4-FFF2-40B4-BE49-F238E27FC236}">
                        <a16:creationId xmlns:a16="http://schemas.microsoft.com/office/drawing/2014/main" id="{232702F4-36C2-4AD7-9420-07BF3AE86B92}"/>
                      </a:ext>
                    </a:extLst>
                  </p:cNvPr>
                  <p:cNvSpPr/>
                  <p:nvPr/>
                </p:nvSpPr>
                <p:spPr>
                  <a:xfrm>
                    <a:off x="7309778" y="28954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75" name="타원 74">
                    <a:extLst>
                      <a:ext uri="{FF2B5EF4-FFF2-40B4-BE49-F238E27FC236}">
                        <a16:creationId xmlns:a16="http://schemas.microsoft.com/office/drawing/2014/main" id="{F74DB4EF-C84A-4C08-AF99-9D9ABEB70EA4}"/>
                      </a:ext>
                    </a:extLst>
                  </p:cNvPr>
                  <p:cNvSpPr/>
                  <p:nvPr/>
                </p:nvSpPr>
                <p:spPr>
                  <a:xfrm>
                    <a:off x="7183572" y="317402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76" name="타원 75">
                    <a:extLst>
                      <a:ext uri="{FF2B5EF4-FFF2-40B4-BE49-F238E27FC236}">
                        <a16:creationId xmlns:a16="http://schemas.microsoft.com/office/drawing/2014/main" id="{30160CB6-565D-471D-A7E9-FADDE0CB64A9}"/>
                      </a:ext>
                    </a:extLst>
                  </p:cNvPr>
                  <p:cNvSpPr/>
                  <p:nvPr/>
                </p:nvSpPr>
                <p:spPr>
                  <a:xfrm>
                    <a:off x="7343116" y="315497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77" name="타원 76">
                    <a:extLst>
                      <a:ext uri="{FF2B5EF4-FFF2-40B4-BE49-F238E27FC236}">
                        <a16:creationId xmlns:a16="http://schemas.microsoft.com/office/drawing/2014/main" id="{AE0B7521-2C64-4436-BA04-F5C75CF44112}"/>
                      </a:ext>
                    </a:extLst>
                  </p:cNvPr>
                  <p:cNvSpPr/>
                  <p:nvPr/>
                </p:nvSpPr>
                <p:spPr>
                  <a:xfrm>
                    <a:off x="7497897" y="325022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78" name="타원 77">
                    <a:extLst>
                      <a:ext uri="{FF2B5EF4-FFF2-40B4-BE49-F238E27FC236}">
                        <a16:creationId xmlns:a16="http://schemas.microsoft.com/office/drawing/2014/main" id="{20859F59-528C-4DF1-8237-D74838C3BB21}"/>
                      </a:ext>
                    </a:extLst>
                  </p:cNvPr>
                  <p:cNvSpPr/>
                  <p:nvPr/>
                </p:nvSpPr>
                <p:spPr>
                  <a:xfrm>
                    <a:off x="7759835" y="32764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79" name="타원 78">
                    <a:extLst>
                      <a:ext uri="{FF2B5EF4-FFF2-40B4-BE49-F238E27FC236}">
                        <a16:creationId xmlns:a16="http://schemas.microsoft.com/office/drawing/2014/main" id="{92FCA830-94E1-43CE-A4D2-3AD4AB8BF673}"/>
                      </a:ext>
                    </a:extLst>
                  </p:cNvPr>
                  <p:cNvSpPr/>
                  <p:nvPr/>
                </p:nvSpPr>
                <p:spPr>
                  <a:xfrm>
                    <a:off x="7712210" y="305496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80" name="타원 79">
                    <a:extLst>
                      <a:ext uri="{FF2B5EF4-FFF2-40B4-BE49-F238E27FC236}">
                        <a16:creationId xmlns:a16="http://schemas.microsoft.com/office/drawing/2014/main" id="{A409CF6C-9CB5-4016-8721-98626C418600}"/>
                      </a:ext>
                    </a:extLst>
                  </p:cNvPr>
                  <p:cNvSpPr/>
                  <p:nvPr/>
                </p:nvSpPr>
                <p:spPr>
                  <a:xfrm>
                    <a:off x="7628866" y="2933518"/>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81" name="타원 80">
                    <a:extLst>
                      <a:ext uri="{FF2B5EF4-FFF2-40B4-BE49-F238E27FC236}">
                        <a16:creationId xmlns:a16="http://schemas.microsoft.com/office/drawing/2014/main" id="{B46E8770-72BD-4650-B7AD-B326E6E110F5}"/>
                      </a:ext>
                    </a:extLst>
                  </p:cNvPr>
                  <p:cNvSpPr/>
                  <p:nvPr/>
                </p:nvSpPr>
                <p:spPr>
                  <a:xfrm>
                    <a:off x="7900328" y="299781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82" name="타원 81">
                    <a:extLst>
                      <a:ext uri="{FF2B5EF4-FFF2-40B4-BE49-F238E27FC236}">
                        <a16:creationId xmlns:a16="http://schemas.microsoft.com/office/drawing/2014/main" id="{5531FA10-51A6-4881-A879-58BAD1CB3594}"/>
                      </a:ext>
                    </a:extLst>
                  </p:cNvPr>
                  <p:cNvSpPr/>
                  <p:nvPr/>
                </p:nvSpPr>
                <p:spPr>
                  <a:xfrm>
                    <a:off x="8133691" y="320974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83" name="타원 82">
                    <a:extLst>
                      <a:ext uri="{FF2B5EF4-FFF2-40B4-BE49-F238E27FC236}">
                        <a16:creationId xmlns:a16="http://schemas.microsoft.com/office/drawing/2014/main" id="{30B9D613-D2E5-4A87-A827-6BD2D6044921}"/>
                      </a:ext>
                    </a:extLst>
                  </p:cNvPr>
                  <p:cNvSpPr/>
                  <p:nvPr/>
                </p:nvSpPr>
                <p:spPr>
                  <a:xfrm>
                    <a:off x="8155122" y="341929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84" name="타원 83">
                    <a:extLst>
                      <a:ext uri="{FF2B5EF4-FFF2-40B4-BE49-F238E27FC236}">
                        <a16:creationId xmlns:a16="http://schemas.microsoft.com/office/drawing/2014/main" id="{6AB58001-0A74-4F6B-9ECD-851FA715F726}"/>
                      </a:ext>
                    </a:extLst>
                  </p:cNvPr>
                  <p:cNvSpPr/>
                  <p:nvPr/>
                </p:nvSpPr>
                <p:spPr>
                  <a:xfrm>
                    <a:off x="8312284" y="340024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85" name="타원 84">
                    <a:extLst>
                      <a:ext uri="{FF2B5EF4-FFF2-40B4-BE49-F238E27FC236}">
                        <a16:creationId xmlns:a16="http://schemas.microsoft.com/office/drawing/2014/main" id="{C6CA4350-7B4F-4730-ABF8-47474AB95599}"/>
                      </a:ext>
                    </a:extLst>
                  </p:cNvPr>
                  <p:cNvSpPr/>
                  <p:nvPr/>
                </p:nvSpPr>
                <p:spPr>
                  <a:xfrm>
                    <a:off x="8336096" y="360741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86" name="타원 85">
                    <a:extLst>
                      <a:ext uri="{FF2B5EF4-FFF2-40B4-BE49-F238E27FC236}">
                        <a16:creationId xmlns:a16="http://schemas.microsoft.com/office/drawing/2014/main" id="{6C689804-C8B6-4C7B-B05E-3182B8A74AF9}"/>
                      </a:ext>
                    </a:extLst>
                  </p:cNvPr>
                  <p:cNvSpPr/>
                  <p:nvPr/>
                </p:nvSpPr>
                <p:spPr>
                  <a:xfrm>
                    <a:off x="8031296" y="3595506"/>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87" name="타원 86">
                    <a:extLst>
                      <a:ext uri="{FF2B5EF4-FFF2-40B4-BE49-F238E27FC236}">
                        <a16:creationId xmlns:a16="http://schemas.microsoft.com/office/drawing/2014/main" id="{D1D42015-E045-4599-A2E4-5099E2D26A83}"/>
                      </a:ext>
                    </a:extLst>
                  </p:cNvPr>
                  <p:cNvSpPr/>
                  <p:nvPr/>
                </p:nvSpPr>
                <p:spPr>
                  <a:xfrm>
                    <a:off x="7759833" y="352883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88" name="타원 87">
                    <a:extLst>
                      <a:ext uri="{FF2B5EF4-FFF2-40B4-BE49-F238E27FC236}">
                        <a16:creationId xmlns:a16="http://schemas.microsoft.com/office/drawing/2014/main" id="{D541CC00-EBBB-42EA-8535-8D6CA684A1EA}"/>
                      </a:ext>
                    </a:extLst>
                  </p:cNvPr>
                  <p:cNvSpPr/>
                  <p:nvPr/>
                </p:nvSpPr>
                <p:spPr>
                  <a:xfrm>
                    <a:off x="7445508" y="349549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89" name="타원 88">
                    <a:extLst>
                      <a:ext uri="{FF2B5EF4-FFF2-40B4-BE49-F238E27FC236}">
                        <a16:creationId xmlns:a16="http://schemas.microsoft.com/office/drawing/2014/main" id="{60DC4A83-AD1C-4078-B9BF-284DA980142A}"/>
                      </a:ext>
                    </a:extLst>
                  </p:cNvPr>
                  <p:cNvSpPr/>
                  <p:nvPr/>
                </p:nvSpPr>
                <p:spPr>
                  <a:xfrm>
                    <a:off x="7212146" y="34288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90" name="타원 89">
                    <a:extLst>
                      <a:ext uri="{FF2B5EF4-FFF2-40B4-BE49-F238E27FC236}">
                        <a16:creationId xmlns:a16="http://schemas.microsoft.com/office/drawing/2014/main" id="{D60A1420-058C-4CCB-8B6D-1B7AEAFC43A7}"/>
                      </a:ext>
                    </a:extLst>
                  </p:cNvPr>
                  <p:cNvSpPr/>
                  <p:nvPr/>
                </p:nvSpPr>
                <p:spPr>
                  <a:xfrm>
                    <a:off x="7474083" y="375743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91" name="타원 90">
                    <a:extLst>
                      <a:ext uri="{FF2B5EF4-FFF2-40B4-BE49-F238E27FC236}">
                        <a16:creationId xmlns:a16="http://schemas.microsoft.com/office/drawing/2014/main" id="{4B6CB475-6781-4F84-BE0C-83750AAD5B8A}"/>
                      </a:ext>
                    </a:extLst>
                  </p:cNvPr>
                  <p:cNvSpPr/>
                  <p:nvPr/>
                </p:nvSpPr>
                <p:spPr>
                  <a:xfrm>
                    <a:off x="7745546" y="373838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92" name="타원 91">
                    <a:extLst>
                      <a:ext uri="{FF2B5EF4-FFF2-40B4-BE49-F238E27FC236}">
                        <a16:creationId xmlns:a16="http://schemas.microsoft.com/office/drawing/2014/main" id="{BEFBA8BB-7B89-429B-9C27-80759E28318A}"/>
                      </a:ext>
                    </a:extLst>
                  </p:cNvPr>
                  <p:cNvSpPr/>
                  <p:nvPr/>
                </p:nvSpPr>
                <p:spPr>
                  <a:xfrm>
                    <a:off x="8019390" y="379791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93" name="타원 92">
                    <a:extLst>
                      <a:ext uri="{FF2B5EF4-FFF2-40B4-BE49-F238E27FC236}">
                        <a16:creationId xmlns:a16="http://schemas.microsoft.com/office/drawing/2014/main" id="{0DAD9573-0BFA-4907-AD1C-B0DAE34CA221}"/>
                      </a:ext>
                    </a:extLst>
                  </p:cNvPr>
                  <p:cNvSpPr/>
                  <p:nvPr/>
                </p:nvSpPr>
                <p:spPr>
                  <a:xfrm>
                    <a:off x="7836034" y="3864588"/>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94" name="타원 93">
                    <a:extLst>
                      <a:ext uri="{FF2B5EF4-FFF2-40B4-BE49-F238E27FC236}">
                        <a16:creationId xmlns:a16="http://schemas.microsoft.com/office/drawing/2014/main" id="{EFAF3A78-B258-4D2D-A6C4-761E2663C68E}"/>
                      </a:ext>
                    </a:extLst>
                  </p:cNvPr>
                  <p:cNvSpPr/>
                  <p:nvPr/>
                </p:nvSpPr>
                <p:spPr>
                  <a:xfrm rot="18498949">
                    <a:off x="8001434" y="2204918"/>
                    <a:ext cx="426578" cy="1119695"/>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FD5715D7-F62E-4794-92CC-3AE710133BD8}"/>
                        </a:ext>
                      </a:extLst>
                    </p:cNvPr>
                    <p:cNvSpPr txBox="1"/>
                    <p:nvPr/>
                  </p:nvSpPr>
                  <p:spPr>
                    <a:xfrm>
                      <a:off x="2525840" y="3868886"/>
                      <a:ext cx="943579" cy="485518"/>
                    </a:xfrm>
                    <a:prstGeom prst="rect">
                      <a:avLst/>
                    </a:prstGeom>
                    <a:solidFill>
                      <a:schemeClr val="bg1"/>
                    </a:solidFill>
                  </p:spPr>
                  <p:txBody>
                    <a:bodyPr wrap="square" rtlCol="0">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𝝁</m:t>
                                </m:r>
                              </m:e>
                              <m:sub>
                                <m:r>
                                  <a:rPr lang="en-US" sz="2400" b="1" i="1">
                                    <a:latin typeface="Cambria Math" panose="02040503050406030204" pitchFamily="18" charset="0"/>
                                    <a:ea typeface="Cambria Math" panose="02040503050406030204" pitchFamily="18" charset="0"/>
                                  </a:rPr>
                                  <m:t>𝟏</m:t>
                                </m:r>
                              </m:sub>
                            </m:sSub>
                            <m:r>
                              <a:rPr lang="en-US" sz="2400" b="1" i="1">
                                <a:latin typeface="Cambria Math" panose="02040503050406030204" pitchFamily="18" charset="0"/>
                                <a:ea typeface="Cambria Math" panose="02040503050406030204" pitchFamily="18" charset="0"/>
                              </a:rPr>
                              <m:t>,</m:t>
                            </m:r>
                            <m:sSubSup>
                              <m:sSubSupPr>
                                <m:ctrlPr>
                                  <a:rPr lang="en-US" sz="2400" b="1" i="1">
                                    <a:latin typeface="Cambria Math" panose="02040503050406030204" pitchFamily="18" charset="0"/>
                                    <a:ea typeface="Cambria Math" panose="02040503050406030204" pitchFamily="18" charset="0"/>
                                  </a:rPr>
                                </m:ctrlPr>
                              </m:sSubSupPr>
                              <m:e>
                                <m:r>
                                  <a:rPr lang="en-US" sz="2400" b="1" i="1">
                                    <a:latin typeface="Cambria Math" panose="02040503050406030204" pitchFamily="18" charset="0"/>
                                    <a:ea typeface="Cambria Math" panose="02040503050406030204" pitchFamily="18" charset="0"/>
                                  </a:rPr>
                                  <m:t>𝝈</m:t>
                                </m:r>
                              </m:e>
                              <m:sub>
                                <m:r>
                                  <a:rPr lang="en-US" sz="2400" b="1" i="1">
                                    <a:latin typeface="Cambria Math" panose="02040503050406030204" pitchFamily="18" charset="0"/>
                                    <a:ea typeface="Cambria Math" panose="02040503050406030204" pitchFamily="18" charset="0"/>
                                  </a:rPr>
                                  <m:t>𝟏</m:t>
                                </m:r>
                              </m:sub>
                              <m:sup>
                                <m:r>
                                  <a:rPr lang="en-US" sz="2400" b="1" i="1">
                                    <a:latin typeface="Cambria Math" panose="02040503050406030204" pitchFamily="18" charset="0"/>
                                    <a:ea typeface="Cambria Math" panose="02040503050406030204" pitchFamily="18" charset="0"/>
                                  </a:rPr>
                                  <m:t>𝟐</m:t>
                                </m:r>
                              </m:sup>
                            </m:sSubSup>
                          </m:oMath>
                        </m:oMathPara>
                      </a14:m>
                      <a:endParaRPr lang="en-US" sz="2400" b="1" dirty="0">
                        <a:latin typeface="SamsungOne-700" panose="020B0803030303020204" pitchFamily="34" charset="0"/>
                        <a:ea typeface="SamsungOne-700" panose="020B0803030303020204" pitchFamily="34" charset="0"/>
                      </a:endParaRPr>
                    </a:p>
                  </p:txBody>
                </p:sp>
              </mc:Choice>
              <mc:Fallback xmlns="">
                <p:sp>
                  <p:nvSpPr>
                    <p:cNvPr id="45" name="TextBox 44">
                      <a:extLst>
                        <a:ext uri="{FF2B5EF4-FFF2-40B4-BE49-F238E27FC236}">
                          <a16:creationId xmlns:a16="http://schemas.microsoft.com/office/drawing/2014/main" xmlns:a14="http://schemas.microsoft.com/office/drawing/2010/main" xmlns="" id="{191EFFB7-0BF5-4D5E-A34A-DB3C84BF3051}"/>
                        </a:ext>
                      </a:extLst>
                    </p:cNvPr>
                    <p:cNvSpPr txBox="1">
                      <a:spLocks noRot="1" noChangeAspect="1" noMove="1" noResize="1" noEditPoints="1" noAdjustHandles="1" noChangeArrowheads="1" noChangeShapeType="1" noTextEdit="1"/>
                    </p:cNvSpPr>
                    <p:nvPr/>
                  </p:nvSpPr>
                  <p:spPr>
                    <a:xfrm>
                      <a:off x="2525840" y="3868886"/>
                      <a:ext cx="943579" cy="485518"/>
                    </a:xfrm>
                    <a:prstGeom prst="rect">
                      <a:avLst/>
                    </a:prstGeom>
                    <a:blipFill rotWithShape="0">
                      <a:blip r:embed="rId4"/>
                      <a:stretch>
                        <a:fillRect/>
                      </a:stretch>
                    </a:blipFill>
                  </p:spPr>
                  <p:txBody>
                    <a:bodyPr/>
                    <a:lstStyle/>
                    <a:p>
                      <a:r>
                        <a:rPr lang="ko-KR" altLang="en-US">
                          <a:noFill/>
                        </a:rPr>
                        <a:t> </a:t>
                      </a:r>
                    </a:p>
                  </p:txBody>
                </p:sp>
              </mc:Fallback>
            </mc:AlternateContent>
          </p:grpSp>
          <p:grpSp>
            <p:nvGrpSpPr>
              <p:cNvPr id="26" name="그룹 25">
                <a:extLst>
                  <a:ext uri="{FF2B5EF4-FFF2-40B4-BE49-F238E27FC236}">
                    <a16:creationId xmlns:a16="http://schemas.microsoft.com/office/drawing/2014/main" id="{0F456125-C196-4B3A-8F69-4021EB8700DE}"/>
                  </a:ext>
                </a:extLst>
              </p:cNvPr>
              <p:cNvGrpSpPr/>
              <p:nvPr/>
            </p:nvGrpSpPr>
            <p:grpSpPr>
              <a:xfrm>
                <a:off x="5569470" y="3157711"/>
                <a:ext cx="1863370" cy="1934963"/>
                <a:chOff x="2276412" y="3032451"/>
                <a:chExt cx="1863370" cy="1934963"/>
              </a:xfrm>
            </p:grpSpPr>
            <p:grpSp>
              <p:nvGrpSpPr>
                <p:cNvPr id="27" name="그룹 26">
                  <a:extLst>
                    <a:ext uri="{FF2B5EF4-FFF2-40B4-BE49-F238E27FC236}">
                      <a16:creationId xmlns:a16="http://schemas.microsoft.com/office/drawing/2014/main" id="{A40CFD47-A11E-46A4-A79C-7B8085922887}"/>
                    </a:ext>
                  </a:extLst>
                </p:cNvPr>
                <p:cNvGrpSpPr/>
                <p:nvPr/>
              </p:nvGrpSpPr>
              <p:grpSpPr>
                <a:xfrm>
                  <a:off x="2276412" y="3032451"/>
                  <a:ext cx="1863370" cy="1934963"/>
                  <a:chOff x="6880016" y="2179877"/>
                  <a:chExt cx="2150098" cy="2232707"/>
                </a:xfrm>
              </p:grpSpPr>
              <p:sp>
                <p:nvSpPr>
                  <p:cNvPr id="29" name="타원 28">
                    <a:extLst>
                      <a:ext uri="{FF2B5EF4-FFF2-40B4-BE49-F238E27FC236}">
                        <a16:creationId xmlns:a16="http://schemas.microsoft.com/office/drawing/2014/main" id="{DDC81BF4-ACB7-468F-A3D6-03AE9B4B9B21}"/>
                      </a:ext>
                    </a:extLst>
                  </p:cNvPr>
                  <p:cNvSpPr/>
                  <p:nvPr/>
                </p:nvSpPr>
                <p:spPr>
                  <a:xfrm>
                    <a:off x="6880016" y="2224059"/>
                    <a:ext cx="1880558" cy="1880558"/>
                  </a:xfrm>
                  <a:prstGeom prst="ellipse">
                    <a:avLst/>
                  </a:prstGeom>
                  <a:no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E29B269-C56C-4536-A654-0F6C4AAC2886}"/>
                          </a:ext>
                        </a:extLst>
                      </p:cNvPr>
                      <p:cNvSpPr txBox="1"/>
                      <p:nvPr/>
                    </p:nvSpPr>
                    <p:spPr>
                      <a:xfrm>
                        <a:off x="8599141" y="2179877"/>
                        <a:ext cx="430973" cy="248596"/>
                      </a:xfrm>
                      <a:prstGeom prst="rect">
                        <a:avLst/>
                      </a:prstGeom>
                      <a:noFill/>
                    </p:spPr>
                    <p:txBody>
                      <a:bodyPr wrap="none" lIns="0" tIns="0" rIns="0" bIns="0" rtlCol="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m:rPr>
                                  <m:sty m:val="p"/>
                                </m:rPr>
                                <a:rPr lang="vi-VN" altLang="ko-KR" sz="1400" i="1" dirty="0">
                                  <a:solidFill>
                                    <a:schemeClr val="tx1">
                                      <a:lumMod val="85000"/>
                                      <a:lumOff val="15000"/>
                                    </a:schemeClr>
                                  </a:solidFill>
                                  <a:latin typeface="Cambria Math" panose="02040503050406030204" pitchFamily="18" charset="0"/>
                                  <a:cs typeface="Times New Roman" panose="02020603050405020304" pitchFamily="18" charset="0"/>
                                </a:rPr>
                                <m:t>M</m:t>
                              </m:r>
                              <m:r>
                                <a:rPr lang="vi-VN" altLang="ko-KR" sz="1400" i="1" dirty="0">
                                  <a:solidFill>
                                    <a:schemeClr val="tx1">
                                      <a:lumMod val="85000"/>
                                      <a:lumOff val="15000"/>
                                    </a:schemeClr>
                                  </a:solidFill>
                                  <a:latin typeface="Cambria Math" panose="02040503050406030204" pitchFamily="18" charset="0"/>
                                  <a:cs typeface="Times New Roman" panose="02020603050405020304" pitchFamily="18" charset="0"/>
                                </a:rPr>
                                <m:t>ẫ</m:t>
                              </m:r>
                              <m:r>
                                <m:rPr>
                                  <m:sty m:val="p"/>
                                </m:rPr>
                                <a:rPr lang="vi-VN" altLang="ko-KR" sz="1400" i="1" dirty="0">
                                  <a:solidFill>
                                    <a:schemeClr val="tx1">
                                      <a:lumMod val="85000"/>
                                      <a:lumOff val="15000"/>
                                    </a:schemeClr>
                                  </a:solidFill>
                                  <a:latin typeface="Cambria Math" panose="02040503050406030204" pitchFamily="18" charset="0"/>
                                  <a:cs typeface="Times New Roman" panose="02020603050405020304" pitchFamily="18" charset="0"/>
                                </a:rPr>
                                <m:t>u</m:t>
                              </m:r>
                            </m:oMath>
                          </m:oMathPara>
                        </a14:m>
                        <a:endParaRPr lang="ko-KR" altLang="en-US" sz="1400" i="1" dirty="0">
                          <a:solidFill>
                            <a:schemeClr val="tx1">
                              <a:lumMod val="85000"/>
                              <a:lumOff val="15000"/>
                            </a:schemeClr>
                          </a:solidFill>
                          <a:latin typeface="SamsungOne-400" panose="020B0503030303020204" pitchFamily="34" charset="0"/>
                          <a:cs typeface="Times New Roman" panose="02020603050405020304" pitchFamily="18" charset="0"/>
                        </a:endParaRPr>
                      </a:p>
                    </p:txBody>
                  </p:sp>
                </mc:Choice>
                <mc:Fallback xmlns="">
                  <p:sp>
                    <p:nvSpPr>
                      <p:cNvPr id="30" name="TextBox 29">
                        <a:extLst>
                          <a:ext uri="{FF2B5EF4-FFF2-40B4-BE49-F238E27FC236}">
                            <a16:creationId xmlns:a16="http://schemas.microsoft.com/office/drawing/2014/main" id="{7E29B269-C56C-4536-A654-0F6C4AAC2886}"/>
                          </a:ext>
                        </a:extLst>
                      </p:cNvPr>
                      <p:cNvSpPr txBox="1">
                        <a:spLocks noRot="1" noChangeAspect="1" noMove="1" noResize="1" noEditPoints="1" noAdjustHandles="1" noChangeArrowheads="1" noChangeShapeType="1" noTextEdit="1"/>
                      </p:cNvSpPr>
                      <p:nvPr/>
                    </p:nvSpPr>
                    <p:spPr>
                      <a:xfrm>
                        <a:off x="8599141" y="2179877"/>
                        <a:ext cx="430973" cy="248596"/>
                      </a:xfrm>
                      <a:prstGeom prst="rect">
                        <a:avLst/>
                      </a:prstGeom>
                      <a:blipFill>
                        <a:blip r:embed="rId5"/>
                        <a:stretch>
                          <a:fillRect/>
                        </a:stretch>
                      </a:blipFill>
                    </p:spPr>
                    <p:txBody>
                      <a:bodyPr/>
                      <a:lstStyle/>
                      <a:p>
                        <a:r>
                          <a:rPr lang="en-US">
                            <a:noFill/>
                          </a:rPr>
                          <a:t> </a:t>
                        </a:r>
                      </a:p>
                    </p:txBody>
                  </p:sp>
                </mc:Fallback>
              </mc:AlternateContent>
              <p:sp>
                <p:nvSpPr>
                  <p:cNvPr id="31" name="타원 30">
                    <a:extLst>
                      <a:ext uri="{FF2B5EF4-FFF2-40B4-BE49-F238E27FC236}">
                        <a16:creationId xmlns:a16="http://schemas.microsoft.com/office/drawing/2014/main" id="{83D8768B-B0C4-4B7B-B658-5EC3D0ACF765}"/>
                      </a:ext>
                    </a:extLst>
                  </p:cNvPr>
                  <p:cNvSpPr/>
                  <p:nvPr/>
                </p:nvSpPr>
                <p:spPr>
                  <a:xfrm>
                    <a:off x="7883294" y="2489509"/>
                    <a:ext cx="70757" cy="72000"/>
                  </a:xfrm>
                  <a:prstGeom prst="ellipse">
                    <a:avLst/>
                  </a:prstGeom>
                  <a:solidFill>
                    <a:srgbClr val="FFB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01A300E9-FA52-4225-AA42-2B7CFE249DDA}"/>
                          </a:ext>
                        </a:extLst>
                      </p:cNvPr>
                      <p:cNvSpPr txBox="1"/>
                      <p:nvPr/>
                    </p:nvSpPr>
                    <p:spPr>
                      <a:xfrm>
                        <a:off x="7425392" y="4163988"/>
                        <a:ext cx="789809" cy="248596"/>
                      </a:xfrm>
                      <a:prstGeom prst="rect">
                        <a:avLst/>
                      </a:prstGeom>
                      <a:noFill/>
                    </p:spPr>
                    <p:txBody>
                      <a:bodyPr wrap="none" lIns="0" tIns="0" rIns="0" bIns="0" rtlCol="0">
                        <a:spAutoFit/>
                        <a:scene3d>
                          <a:camera prst="orthographicFront"/>
                          <a:lightRig rig="threePt" dir="t"/>
                        </a:scene3d>
                        <a:sp3d>
                          <a:bevelT w="0" h="6350"/>
                        </a:sp3d>
                      </a:bodyPr>
                      <a:lstStyle/>
                      <a:p>
                        <a:pPr algn="ctr"/>
                        <a14:m>
                          <m:oMath xmlns:m="http://schemas.openxmlformats.org/officeDocument/2006/math">
                            <m:r>
                              <m:rPr>
                                <m:sty m:val="p"/>
                              </m:rPr>
                              <a:rPr lang="vi-VN" altLang="ko-KR" sz="1400" i="1" dirty="0">
                                <a:solidFill>
                                  <a:schemeClr val="tx1">
                                    <a:lumMod val="85000"/>
                                    <a:lumOff val="15000"/>
                                  </a:schemeClr>
                                </a:solidFill>
                                <a:latin typeface="Cambria Math" panose="02040503050406030204" pitchFamily="18" charset="0"/>
                                <a:cs typeface="Times New Roman" panose="02020603050405020304" pitchFamily="18" charset="0"/>
                              </a:rPr>
                              <m:t>Qu</m:t>
                            </m:r>
                            <m:r>
                              <a:rPr lang="vi-VN" altLang="ko-KR" sz="1400" i="1" dirty="0">
                                <a:solidFill>
                                  <a:schemeClr val="tx1">
                                    <a:lumMod val="85000"/>
                                    <a:lumOff val="15000"/>
                                  </a:schemeClr>
                                </a:solidFill>
                                <a:latin typeface="Cambria Math" panose="02040503050406030204" pitchFamily="18" charset="0"/>
                                <a:cs typeface="Times New Roman" panose="02020603050405020304" pitchFamily="18" charset="0"/>
                              </a:rPr>
                              <m:t>à</m:t>
                            </m:r>
                            <m:r>
                              <m:rPr>
                                <m:sty m:val="p"/>
                              </m:rPr>
                              <a:rPr lang="vi-VN" altLang="ko-KR" sz="1400" i="1" dirty="0">
                                <a:solidFill>
                                  <a:schemeClr val="tx1">
                                    <a:lumMod val="85000"/>
                                    <a:lumOff val="15000"/>
                                  </a:schemeClr>
                                </a:solidFill>
                                <a:latin typeface="Cambria Math" panose="02040503050406030204" pitchFamily="18" charset="0"/>
                                <a:cs typeface="Times New Roman" panose="02020603050405020304" pitchFamily="18" charset="0"/>
                              </a:rPr>
                              <m:t>n</m:t>
                            </m:r>
                          </m:oMath>
                        </a14:m>
                        <a:r>
                          <a:rPr lang="vi-VN" altLang="ko-KR" sz="1400" i="1" dirty="0">
                            <a:solidFill>
                              <a:schemeClr val="tx1">
                                <a:lumMod val="85000"/>
                                <a:lumOff val="15000"/>
                              </a:schemeClr>
                            </a:solidFill>
                            <a:latin typeface="SamsungOne-400" panose="020B0503030303020204" pitchFamily="34" charset="0"/>
                            <a:cs typeface="Times New Roman" panose="02020603050405020304" pitchFamily="18" charset="0"/>
                          </a:rPr>
                          <a:t> thể</a:t>
                        </a:r>
                        <a:endParaRPr lang="ko-KR" altLang="en-US" sz="1400" i="1" dirty="0">
                          <a:solidFill>
                            <a:schemeClr val="tx1">
                              <a:lumMod val="85000"/>
                              <a:lumOff val="15000"/>
                            </a:schemeClr>
                          </a:solidFill>
                          <a:latin typeface="SamsungOne-400" panose="020B0503030303020204" pitchFamily="34" charset="0"/>
                          <a:cs typeface="Times New Roman" panose="02020603050405020304" pitchFamily="18" charset="0"/>
                        </a:endParaRPr>
                      </a:p>
                    </p:txBody>
                  </p:sp>
                </mc:Choice>
                <mc:Fallback xmlns="">
                  <p:sp>
                    <p:nvSpPr>
                      <p:cNvPr id="32" name="TextBox 31">
                        <a:extLst>
                          <a:ext uri="{FF2B5EF4-FFF2-40B4-BE49-F238E27FC236}">
                            <a16:creationId xmlns:a16="http://schemas.microsoft.com/office/drawing/2014/main" id="{01A300E9-FA52-4225-AA42-2B7CFE249DDA}"/>
                          </a:ext>
                        </a:extLst>
                      </p:cNvPr>
                      <p:cNvSpPr txBox="1">
                        <a:spLocks noRot="1" noChangeAspect="1" noMove="1" noResize="1" noEditPoints="1" noAdjustHandles="1" noChangeArrowheads="1" noChangeShapeType="1" noTextEdit="1"/>
                      </p:cNvSpPr>
                      <p:nvPr/>
                    </p:nvSpPr>
                    <p:spPr>
                      <a:xfrm>
                        <a:off x="7425392" y="4163988"/>
                        <a:ext cx="789809" cy="248596"/>
                      </a:xfrm>
                      <a:prstGeom prst="rect">
                        <a:avLst/>
                      </a:prstGeom>
                      <a:blipFill>
                        <a:blip r:embed="rId6"/>
                        <a:stretch>
                          <a:fillRect l="-893" r="-4464"/>
                        </a:stretch>
                      </a:blipFill>
                    </p:spPr>
                    <p:txBody>
                      <a:bodyPr/>
                      <a:lstStyle/>
                      <a:p>
                        <a:r>
                          <a:rPr lang="en-US">
                            <a:noFill/>
                          </a:rPr>
                          <a:t> </a:t>
                        </a:r>
                      </a:p>
                    </p:txBody>
                  </p:sp>
                </mc:Fallback>
              </mc:AlternateContent>
              <p:sp>
                <p:nvSpPr>
                  <p:cNvPr id="33" name="타원 32">
                    <a:extLst>
                      <a:ext uri="{FF2B5EF4-FFF2-40B4-BE49-F238E27FC236}">
                        <a16:creationId xmlns:a16="http://schemas.microsoft.com/office/drawing/2014/main" id="{43F3577D-D2B2-436B-8813-F107C2E4897F}"/>
                      </a:ext>
                    </a:extLst>
                  </p:cNvPr>
                  <p:cNvSpPr/>
                  <p:nvPr/>
                </p:nvSpPr>
                <p:spPr>
                  <a:xfrm>
                    <a:off x="8176552" y="2612051"/>
                    <a:ext cx="70757" cy="72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34" name="타원 33">
                    <a:extLst>
                      <a:ext uri="{FF2B5EF4-FFF2-40B4-BE49-F238E27FC236}">
                        <a16:creationId xmlns:a16="http://schemas.microsoft.com/office/drawing/2014/main" id="{FAB92F6C-3EC3-485C-BA91-B9D4FB43D20E}"/>
                      </a:ext>
                    </a:extLst>
                  </p:cNvPr>
                  <p:cNvSpPr/>
                  <p:nvPr/>
                </p:nvSpPr>
                <p:spPr>
                  <a:xfrm>
                    <a:off x="8176552" y="2842887"/>
                    <a:ext cx="70757" cy="72000"/>
                  </a:xfrm>
                  <a:prstGeom prst="ellipse">
                    <a:avLst/>
                  </a:prstGeom>
                  <a:solidFill>
                    <a:srgbClr val="00B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35" name="타원 34">
                    <a:extLst>
                      <a:ext uri="{FF2B5EF4-FFF2-40B4-BE49-F238E27FC236}">
                        <a16:creationId xmlns:a16="http://schemas.microsoft.com/office/drawing/2014/main" id="{BB9D43F4-5AB8-4A9A-A73F-BDBB47B0661A}"/>
                      </a:ext>
                    </a:extLst>
                  </p:cNvPr>
                  <p:cNvSpPr/>
                  <p:nvPr/>
                </p:nvSpPr>
                <p:spPr>
                  <a:xfrm>
                    <a:off x="8462270" y="2973423"/>
                    <a:ext cx="70757" cy="72000"/>
                  </a:xfrm>
                  <a:prstGeom prst="ellipse">
                    <a:avLst/>
                  </a:prstGeom>
                  <a:solidFill>
                    <a:srgbClr val="FF4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36" name="타원 35">
                    <a:extLst>
                      <a:ext uri="{FF2B5EF4-FFF2-40B4-BE49-F238E27FC236}">
                        <a16:creationId xmlns:a16="http://schemas.microsoft.com/office/drawing/2014/main" id="{68EB6340-154C-4BA7-8CC3-149DB99C57F5}"/>
                      </a:ext>
                    </a:extLst>
                  </p:cNvPr>
                  <p:cNvSpPr/>
                  <p:nvPr/>
                </p:nvSpPr>
                <p:spPr>
                  <a:xfrm>
                    <a:off x="7636009" y="267634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37" name="타원 36">
                    <a:extLst>
                      <a:ext uri="{FF2B5EF4-FFF2-40B4-BE49-F238E27FC236}">
                        <a16:creationId xmlns:a16="http://schemas.microsoft.com/office/drawing/2014/main" id="{4D9E9600-6F88-40CE-B9D8-C9BAE48D1591}"/>
                      </a:ext>
                    </a:extLst>
                  </p:cNvPr>
                  <p:cNvSpPr/>
                  <p:nvPr/>
                </p:nvSpPr>
                <p:spPr>
                  <a:xfrm>
                    <a:off x="7364546" y="264776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38" name="타원 37">
                    <a:extLst>
                      <a:ext uri="{FF2B5EF4-FFF2-40B4-BE49-F238E27FC236}">
                        <a16:creationId xmlns:a16="http://schemas.microsoft.com/office/drawing/2014/main" id="{B47B461E-8804-4014-8CAA-9A23465051A8}"/>
                      </a:ext>
                    </a:extLst>
                  </p:cNvPr>
                  <p:cNvSpPr/>
                  <p:nvPr/>
                </p:nvSpPr>
                <p:spPr>
                  <a:xfrm>
                    <a:off x="7309778" y="28954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39" name="타원 38">
                    <a:extLst>
                      <a:ext uri="{FF2B5EF4-FFF2-40B4-BE49-F238E27FC236}">
                        <a16:creationId xmlns:a16="http://schemas.microsoft.com/office/drawing/2014/main" id="{45C93202-0306-45D4-9838-0EE2D74BF3EE}"/>
                      </a:ext>
                    </a:extLst>
                  </p:cNvPr>
                  <p:cNvSpPr/>
                  <p:nvPr/>
                </p:nvSpPr>
                <p:spPr>
                  <a:xfrm>
                    <a:off x="7183572" y="317402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40" name="타원 39">
                    <a:extLst>
                      <a:ext uri="{FF2B5EF4-FFF2-40B4-BE49-F238E27FC236}">
                        <a16:creationId xmlns:a16="http://schemas.microsoft.com/office/drawing/2014/main" id="{9C7E4016-9F36-419C-9D90-CC82127C3907}"/>
                      </a:ext>
                    </a:extLst>
                  </p:cNvPr>
                  <p:cNvSpPr/>
                  <p:nvPr/>
                </p:nvSpPr>
                <p:spPr>
                  <a:xfrm>
                    <a:off x="7343116" y="315497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41" name="타원 40">
                    <a:extLst>
                      <a:ext uri="{FF2B5EF4-FFF2-40B4-BE49-F238E27FC236}">
                        <a16:creationId xmlns:a16="http://schemas.microsoft.com/office/drawing/2014/main" id="{B433A74B-1919-44C3-857C-D57686B2FA7D}"/>
                      </a:ext>
                    </a:extLst>
                  </p:cNvPr>
                  <p:cNvSpPr/>
                  <p:nvPr/>
                </p:nvSpPr>
                <p:spPr>
                  <a:xfrm>
                    <a:off x="7497897" y="325022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42" name="타원 41">
                    <a:extLst>
                      <a:ext uri="{FF2B5EF4-FFF2-40B4-BE49-F238E27FC236}">
                        <a16:creationId xmlns:a16="http://schemas.microsoft.com/office/drawing/2014/main" id="{BC7816C2-E407-4997-92D9-602ECDDF0539}"/>
                      </a:ext>
                    </a:extLst>
                  </p:cNvPr>
                  <p:cNvSpPr/>
                  <p:nvPr/>
                </p:nvSpPr>
                <p:spPr>
                  <a:xfrm>
                    <a:off x="7759835" y="32764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43" name="타원 42">
                    <a:extLst>
                      <a:ext uri="{FF2B5EF4-FFF2-40B4-BE49-F238E27FC236}">
                        <a16:creationId xmlns:a16="http://schemas.microsoft.com/office/drawing/2014/main" id="{BDF58DC7-7388-4CFC-9301-54E3CA8265E5}"/>
                      </a:ext>
                    </a:extLst>
                  </p:cNvPr>
                  <p:cNvSpPr/>
                  <p:nvPr/>
                </p:nvSpPr>
                <p:spPr>
                  <a:xfrm>
                    <a:off x="7712210" y="305496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44" name="타원 43">
                    <a:extLst>
                      <a:ext uri="{FF2B5EF4-FFF2-40B4-BE49-F238E27FC236}">
                        <a16:creationId xmlns:a16="http://schemas.microsoft.com/office/drawing/2014/main" id="{04A81205-469F-4C5D-B396-937255E651DF}"/>
                      </a:ext>
                    </a:extLst>
                  </p:cNvPr>
                  <p:cNvSpPr/>
                  <p:nvPr/>
                </p:nvSpPr>
                <p:spPr>
                  <a:xfrm>
                    <a:off x="7628866" y="2933518"/>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45" name="타원 44">
                    <a:extLst>
                      <a:ext uri="{FF2B5EF4-FFF2-40B4-BE49-F238E27FC236}">
                        <a16:creationId xmlns:a16="http://schemas.microsoft.com/office/drawing/2014/main" id="{AD4C4CCA-6611-4DFC-9026-1D7D5052EAEC}"/>
                      </a:ext>
                    </a:extLst>
                  </p:cNvPr>
                  <p:cNvSpPr/>
                  <p:nvPr/>
                </p:nvSpPr>
                <p:spPr>
                  <a:xfrm>
                    <a:off x="7900328" y="299781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46" name="타원 45">
                    <a:extLst>
                      <a:ext uri="{FF2B5EF4-FFF2-40B4-BE49-F238E27FC236}">
                        <a16:creationId xmlns:a16="http://schemas.microsoft.com/office/drawing/2014/main" id="{D88B7AFD-5F0A-4B92-BA8E-39659D0B974E}"/>
                      </a:ext>
                    </a:extLst>
                  </p:cNvPr>
                  <p:cNvSpPr/>
                  <p:nvPr/>
                </p:nvSpPr>
                <p:spPr>
                  <a:xfrm>
                    <a:off x="8133691" y="320974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47" name="타원 46">
                    <a:extLst>
                      <a:ext uri="{FF2B5EF4-FFF2-40B4-BE49-F238E27FC236}">
                        <a16:creationId xmlns:a16="http://schemas.microsoft.com/office/drawing/2014/main" id="{FC5EBF4D-0E42-4995-BB31-C24F4215780E}"/>
                      </a:ext>
                    </a:extLst>
                  </p:cNvPr>
                  <p:cNvSpPr/>
                  <p:nvPr/>
                </p:nvSpPr>
                <p:spPr>
                  <a:xfrm>
                    <a:off x="8155122" y="341929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48" name="타원 47">
                    <a:extLst>
                      <a:ext uri="{FF2B5EF4-FFF2-40B4-BE49-F238E27FC236}">
                        <a16:creationId xmlns:a16="http://schemas.microsoft.com/office/drawing/2014/main" id="{2A918334-2DC8-4B2D-8756-991895C8617D}"/>
                      </a:ext>
                    </a:extLst>
                  </p:cNvPr>
                  <p:cNvSpPr/>
                  <p:nvPr/>
                </p:nvSpPr>
                <p:spPr>
                  <a:xfrm>
                    <a:off x="8312284" y="340024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49" name="타원 48">
                    <a:extLst>
                      <a:ext uri="{FF2B5EF4-FFF2-40B4-BE49-F238E27FC236}">
                        <a16:creationId xmlns:a16="http://schemas.microsoft.com/office/drawing/2014/main" id="{91C85697-D9EE-478D-87C0-460AC4F3EAEA}"/>
                      </a:ext>
                    </a:extLst>
                  </p:cNvPr>
                  <p:cNvSpPr/>
                  <p:nvPr/>
                </p:nvSpPr>
                <p:spPr>
                  <a:xfrm>
                    <a:off x="8336096" y="360741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0" name="타원 49">
                    <a:extLst>
                      <a:ext uri="{FF2B5EF4-FFF2-40B4-BE49-F238E27FC236}">
                        <a16:creationId xmlns:a16="http://schemas.microsoft.com/office/drawing/2014/main" id="{051332E7-3B71-4B17-B26A-140742021B67}"/>
                      </a:ext>
                    </a:extLst>
                  </p:cNvPr>
                  <p:cNvSpPr/>
                  <p:nvPr/>
                </p:nvSpPr>
                <p:spPr>
                  <a:xfrm>
                    <a:off x="8031296" y="3595506"/>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1" name="타원 50">
                    <a:extLst>
                      <a:ext uri="{FF2B5EF4-FFF2-40B4-BE49-F238E27FC236}">
                        <a16:creationId xmlns:a16="http://schemas.microsoft.com/office/drawing/2014/main" id="{75DD73C7-2DD0-49D9-9672-1F763B707070}"/>
                      </a:ext>
                    </a:extLst>
                  </p:cNvPr>
                  <p:cNvSpPr/>
                  <p:nvPr/>
                </p:nvSpPr>
                <p:spPr>
                  <a:xfrm>
                    <a:off x="7759833" y="352883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2" name="타원 51">
                    <a:extLst>
                      <a:ext uri="{FF2B5EF4-FFF2-40B4-BE49-F238E27FC236}">
                        <a16:creationId xmlns:a16="http://schemas.microsoft.com/office/drawing/2014/main" id="{5C72A0D3-FDA8-4B00-9DD1-7D4E972EFBC9}"/>
                      </a:ext>
                    </a:extLst>
                  </p:cNvPr>
                  <p:cNvSpPr/>
                  <p:nvPr/>
                </p:nvSpPr>
                <p:spPr>
                  <a:xfrm>
                    <a:off x="7445508" y="349549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3" name="타원 52">
                    <a:extLst>
                      <a:ext uri="{FF2B5EF4-FFF2-40B4-BE49-F238E27FC236}">
                        <a16:creationId xmlns:a16="http://schemas.microsoft.com/office/drawing/2014/main" id="{F7DB5E39-B9EB-4382-84E3-7A98810BE78C}"/>
                      </a:ext>
                    </a:extLst>
                  </p:cNvPr>
                  <p:cNvSpPr/>
                  <p:nvPr/>
                </p:nvSpPr>
                <p:spPr>
                  <a:xfrm>
                    <a:off x="7212146" y="34288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4" name="타원 53">
                    <a:extLst>
                      <a:ext uri="{FF2B5EF4-FFF2-40B4-BE49-F238E27FC236}">
                        <a16:creationId xmlns:a16="http://schemas.microsoft.com/office/drawing/2014/main" id="{34682B81-4B49-4297-8EC7-D4DBEA0DA57D}"/>
                      </a:ext>
                    </a:extLst>
                  </p:cNvPr>
                  <p:cNvSpPr/>
                  <p:nvPr/>
                </p:nvSpPr>
                <p:spPr>
                  <a:xfrm>
                    <a:off x="7474083" y="375743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5" name="타원 54">
                    <a:extLst>
                      <a:ext uri="{FF2B5EF4-FFF2-40B4-BE49-F238E27FC236}">
                        <a16:creationId xmlns:a16="http://schemas.microsoft.com/office/drawing/2014/main" id="{A73A6699-973E-48D3-8776-5E6F230B02F7}"/>
                      </a:ext>
                    </a:extLst>
                  </p:cNvPr>
                  <p:cNvSpPr/>
                  <p:nvPr/>
                </p:nvSpPr>
                <p:spPr>
                  <a:xfrm>
                    <a:off x="7745546" y="373838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6" name="타원 55">
                    <a:extLst>
                      <a:ext uri="{FF2B5EF4-FFF2-40B4-BE49-F238E27FC236}">
                        <a16:creationId xmlns:a16="http://schemas.microsoft.com/office/drawing/2014/main" id="{4BA374D1-BE21-463E-9FBA-C828CE9EEE75}"/>
                      </a:ext>
                    </a:extLst>
                  </p:cNvPr>
                  <p:cNvSpPr/>
                  <p:nvPr/>
                </p:nvSpPr>
                <p:spPr>
                  <a:xfrm>
                    <a:off x="8019390" y="379791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7" name="타원 56">
                    <a:extLst>
                      <a:ext uri="{FF2B5EF4-FFF2-40B4-BE49-F238E27FC236}">
                        <a16:creationId xmlns:a16="http://schemas.microsoft.com/office/drawing/2014/main" id="{6FB90B66-FD0A-4899-A915-6A1C9D80B22F}"/>
                      </a:ext>
                    </a:extLst>
                  </p:cNvPr>
                  <p:cNvSpPr/>
                  <p:nvPr/>
                </p:nvSpPr>
                <p:spPr>
                  <a:xfrm>
                    <a:off x="7836034" y="3864588"/>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8" name="타원 57">
                    <a:extLst>
                      <a:ext uri="{FF2B5EF4-FFF2-40B4-BE49-F238E27FC236}">
                        <a16:creationId xmlns:a16="http://schemas.microsoft.com/office/drawing/2014/main" id="{045A6F45-9CA3-47FD-A21E-2B773603E75B}"/>
                      </a:ext>
                    </a:extLst>
                  </p:cNvPr>
                  <p:cNvSpPr/>
                  <p:nvPr/>
                </p:nvSpPr>
                <p:spPr>
                  <a:xfrm rot="18498949">
                    <a:off x="8001434" y="2204918"/>
                    <a:ext cx="426578" cy="1119695"/>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9" name="직선 화살표 연결선 58">
                    <a:extLst>
                      <a:ext uri="{FF2B5EF4-FFF2-40B4-BE49-F238E27FC236}">
                        <a16:creationId xmlns:a16="http://schemas.microsoft.com/office/drawing/2014/main" id="{D8B0A1F6-2D35-4876-BDEE-6B5252BC7AAC}"/>
                      </a:ext>
                    </a:extLst>
                  </p:cNvPr>
                  <p:cNvCxnSpPr/>
                  <p:nvPr/>
                </p:nvCxnSpPr>
                <p:spPr>
                  <a:xfrm flipH="1">
                    <a:off x="8435429" y="2416181"/>
                    <a:ext cx="210890" cy="21089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D49ED93-27BF-4910-B7EB-D43D37EF9608}"/>
                        </a:ext>
                      </a:extLst>
                    </p:cNvPr>
                    <p:cNvSpPr txBox="1"/>
                    <p:nvPr/>
                  </p:nvSpPr>
                  <p:spPr>
                    <a:xfrm>
                      <a:off x="2525840" y="3868886"/>
                      <a:ext cx="943579" cy="485518"/>
                    </a:xfrm>
                    <a:prstGeom prst="rect">
                      <a:avLst/>
                    </a:prstGeom>
                    <a:solidFill>
                      <a:schemeClr val="bg1"/>
                    </a:solidFill>
                  </p:spPr>
                  <p:txBody>
                    <a:bodyPr wrap="square" rtlCol="0">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𝝁</m:t>
                                </m:r>
                              </m:e>
                              <m:sub>
                                <m:r>
                                  <a:rPr lang="en-US" sz="2400" b="1" i="1" smtClean="0">
                                    <a:latin typeface="Cambria Math" panose="02040503050406030204" pitchFamily="18" charset="0"/>
                                    <a:ea typeface="Cambria Math" panose="02040503050406030204" pitchFamily="18" charset="0"/>
                                  </a:rPr>
                                  <m:t>𝟐</m:t>
                                </m:r>
                              </m:sub>
                            </m:sSub>
                            <m:r>
                              <a:rPr lang="en-US" sz="2400" b="1" i="1">
                                <a:latin typeface="Cambria Math" panose="02040503050406030204" pitchFamily="18" charset="0"/>
                                <a:ea typeface="Cambria Math" panose="02040503050406030204" pitchFamily="18" charset="0"/>
                              </a:rPr>
                              <m:t>,</m:t>
                            </m:r>
                            <m:sSubSup>
                              <m:sSubSupPr>
                                <m:ctrlPr>
                                  <a:rPr lang="en-US" sz="2400" b="1" i="1">
                                    <a:latin typeface="Cambria Math" panose="02040503050406030204" pitchFamily="18" charset="0"/>
                                    <a:ea typeface="Cambria Math" panose="02040503050406030204" pitchFamily="18" charset="0"/>
                                  </a:rPr>
                                </m:ctrlPr>
                              </m:sSubSupPr>
                              <m:e>
                                <m:r>
                                  <a:rPr lang="en-US" sz="2400" b="1" i="1">
                                    <a:latin typeface="Cambria Math" panose="02040503050406030204" pitchFamily="18" charset="0"/>
                                    <a:ea typeface="Cambria Math" panose="02040503050406030204" pitchFamily="18" charset="0"/>
                                  </a:rPr>
                                  <m:t>𝝈</m:t>
                                </m:r>
                              </m:e>
                              <m:sub>
                                <m:r>
                                  <a:rPr lang="en-US" sz="2400" b="1" i="1" smtClean="0">
                                    <a:latin typeface="Cambria Math" panose="02040503050406030204" pitchFamily="18" charset="0"/>
                                    <a:ea typeface="Cambria Math" panose="02040503050406030204" pitchFamily="18" charset="0"/>
                                  </a:rPr>
                                  <m:t>𝟐</m:t>
                                </m:r>
                              </m:sub>
                              <m:sup>
                                <m:r>
                                  <a:rPr lang="en-US" sz="2400" b="1" i="1">
                                    <a:latin typeface="Cambria Math" panose="02040503050406030204" pitchFamily="18" charset="0"/>
                                    <a:ea typeface="Cambria Math" panose="02040503050406030204" pitchFamily="18" charset="0"/>
                                  </a:rPr>
                                  <m:t>𝟐</m:t>
                                </m:r>
                              </m:sup>
                            </m:sSubSup>
                          </m:oMath>
                        </m:oMathPara>
                      </a14:m>
                      <a:endParaRPr lang="en-US" sz="2400" b="1" dirty="0">
                        <a:latin typeface="SamsungOne-700" panose="020B0803030303020204" pitchFamily="34" charset="0"/>
                        <a:ea typeface="SamsungOne-700" panose="020B0803030303020204" pitchFamily="34" charset="0"/>
                      </a:endParaRPr>
                    </a:p>
                  </p:txBody>
                </p:sp>
              </mc:Choice>
              <mc:Fallback xmlns="">
                <p:sp>
                  <p:nvSpPr>
                    <p:cNvPr id="81" name="TextBox 80">
                      <a:extLst>
                        <a:ext uri="{FF2B5EF4-FFF2-40B4-BE49-F238E27FC236}">
                          <a16:creationId xmlns:a16="http://schemas.microsoft.com/office/drawing/2014/main" xmlns:a14="http://schemas.microsoft.com/office/drawing/2010/main" xmlns="" id="{191EFFB7-0BF5-4D5E-A34A-DB3C84BF3051}"/>
                        </a:ext>
                      </a:extLst>
                    </p:cNvPr>
                    <p:cNvSpPr txBox="1">
                      <a:spLocks noRot="1" noChangeAspect="1" noMove="1" noResize="1" noEditPoints="1" noAdjustHandles="1" noChangeArrowheads="1" noChangeShapeType="1" noTextEdit="1"/>
                    </p:cNvSpPr>
                    <p:nvPr/>
                  </p:nvSpPr>
                  <p:spPr>
                    <a:xfrm>
                      <a:off x="2525840" y="3868886"/>
                      <a:ext cx="943579" cy="485518"/>
                    </a:xfrm>
                    <a:prstGeom prst="rect">
                      <a:avLst/>
                    </a:prstGeom>
                    <a:blipFill rotWithShape="0">
                      <a:blip r:embed="rId7"/>
                      <a:stretch>
                        <a:fillRect/>
                      </a:stretch>
                    </a:blipFill>
                  </p:spPr>
                  <p:txBody>
                    <a:bodyPr/>
                    <a:lstStyle/>
                    <a:p>
                      <a:r>
                        <a:rPr lang="ko-KR" altLang="en-US">
                          <a:noFill/>
                        </a:rPr>
                        <a:t> </a:t>
                      </a:r>
                    </a:p>
                  </p:txBody>
                </p:sp>
              </mc:Fallback>
            </mc:AlternateContent>
          </p:grpSp>
        </p:grpSp>
        <p:cxnSp>
          <p:nvCxnSpPr>
            <p:cNvPr id="95" name="직선 연결선 94">
              <a:extLst>
                <a:ext uri="{FF2B5EF4-FFF2-40B4-BE49-F238E27FC236}">
                  <a16:creationId xmlns:a16="http://schemas.microsoft.com/office/drawing/2014/main" id="{298357E1-8EDA-496F-9AD4-11E8972A326C}"/>
                </a:ext>
              </a:extLst>
            </p:cNvPr>
            <p:cNvCxnSpPr>
              <a:stCxn id="63" idx="6"/>
              <a:endCxn id="31" idx="2"/>
            </p:cNvCxnSpPr>
            <p:nvPr/>
          </p:nvCxnSpPr>
          <p:spPr>
            <a:xfrm>
              <a:off x="3549525" y="3457251"/>
              <a:ext cx="2889431" cy="0"/>
            </a:xfrm>
            <a:prstGeom prst="line">
              <a:avLst/>
            </a:prstGeom>
            <a:ln>
              <a:solidFill>
                <a:srgbClr val="FFB546"/>
              </a:solidFill>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FF0CB273-2C7B-471C-A062-D6A97414AD8C}"/>
                </a:ext>
              </a:extLst>
            </p:cNvPr>
            <p:cNvCxnSpPr>
              <a:stCxn id="65" idx="6"/>
              <a:endCxn id="33" idx="2"/>
            </p:cNvCxnSpPr>
            <p:nvPr/>
          </p:nvCxnSpPr>
          <p:spPr>
            <a:xfrm>
              <a:off x="3803676" y="3563451"/>
              <a:ext cx="2889431"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7" name="직선 연결선 96">
              <a:extLst>
                <a:ext uri="{FF2B5EF4-FFF2-40B4-BE49-F238E27FC236}">
                  <a16:creationId xmlns:a16="http://schemas.microsoft.com/office/drawing/2014/main" id="{B1C6F9C4-2057-40AB-BBC2-0234DA382506}"/>
                </a:ext>
              </a:extLst>
            </p:cNvPr>
            <p:cNvCxnSpPr>
              <a:stCxn id="66" idx="6"/>
              <a:endCxn id="34" idx="2"/>
            </p:cNvCxnSpPr>
            <p:nvPr/>
          </p:nvCxnSpPr>
          <p:spPr>
            <a:xfrm>
              <a:off x="3803676" y="3763504"/>
              <a:ext cx="2889431" cy="0"/>
            </a:xfrm>
            <a:prstGeom prst="line">
              <a:avLst/>
            </a:prstGeom>
            <a:ln>
              <a:solidFill>
                <a:srgbClr val="00B3E3"/>
              </a:solidFill>
            </a:ln>
          </p:spPr>
          <p:style>
            <a:lnRef idx="1">
              <a:schemeClr val="accent1"/>
            </a:lnRef>
            <a:fillRef idx="0">
              <a:schemeClr val="accent1"/>
            </a:fillRef>
            <a:effectRef idx="0">
              <a:schemeClr val="accent1"/>
            </a:effectRef>
            <a:fontRef idx="minor">
              <a:schemeClr val="tx1"/>
            </a:fontRef>
          </p:style>
        </p:cxnSp>
        <p:cxnSp>
          <p:nvCxnSpPr>
            <p:cNvPr id="98" name="직선 연결선 97">
              <a:extLst>
                <a:ext uri="{FF2B5EF4-FFF2-40B4-BE49-F238E27FC236}">
                  <a16:creationId xmlns:a16="http://schemas.microsoft.com/office/drawing/2014/main" id="{D2D303E6-68B0-4BC7-96FD-A880B374D088}"/>
                </a:ext>
              </a:extLst>
            </p:cNvPr>
            <p:cNvCxnSpPr>
              <a:cxnSpLocks/>
              <a:stCxn id="67" idx="6"/>
              <a:endCxn id="35" idx="2"/>
            </p:cNvCxnSpPr>
            <p:nvPr/>
          </p:nvCxnSpPr>
          <p:spPr>
            <a:xfrm>
              <a:off x="4051292" y="3876632"/>
              <a:ext cx="2889431" cy="0"/>
            </a:xfrm>
            <a:prstGeom prst="line">
              <a:avLst/>
            </a:prstGeom>
            <a:ln>
              <a:solidFill>
                <a:srgbClr val="FF4337"/>
              </a:solidFill>
            </a:ln>
          </p:spPr>
          <p:style>
            <a:lnRef idx="1">
              <a:schemeClr val="accent1"/>
            </a:lnRef>
            <a:fillRef idx="0">
              <a:schemeClr val="accent1"/>
            </a:fillRef>
            <a:effectRef idx="0">
              <a:schemeClr val="accent1"/>
            </a:effectRef>
            <a:fontRef idx="minor">
              <a:schemeClr val="tx1"/>
            </a:fontRef>
          </p:style>
        </p:cxnSp>
        <p:grpSp>
          <p:nvGrpSpPr>
            <p:cNvPr id="99" name="그룹 98">
              <a:extLst>
                <a:ext uri="{FF2B5EF4-FFF2-40B4-BE49-F238E27FC236}">
                  <a16:creationId xmlns:a16="http://schemas.microsoft.com/office/drawing/2014/main" id="{BA69987A-6001-49CC-9425-AE067275DED8}"/>
                </a:ext>
              </a:extLst>
            </p:cNvPr>
            <p:cNvGrpSpPr/>
            <p:nvPr/>
          </p:nvGrpSpPr>
          <p:grpSpPr>
            <a:xfrm>
              <a:off x="3966709" y="3157711"/>
              <a:ext cx="515380" cy="387559"/>
              <a:chOff x="3966709" y="3157711"/>
              <a:chExt cx="515380" cy="387559"/>
            </a:xfrm>
          </p:grpSpPr>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3DFDE2E-ABB9-4862-AFA6-21D8E7807203}"/>
                      </a:ext>
                    </a:extLst>
                  </p:cNvPr>
                  <p:cNvSpPr txBox="1"/>
                  <p:nvPr/>
                </p:nvSpPr>
                <p:spPr>
                  <a:xfrm>
                    <a:off x="4108589" y="3157711"/>
                    <a:ext cx="373500" cy="215444"/>
                  </a:xfrm>
                  <a:prstGeom prst="rect">
                    <a:avLst/>
                  </a:prstGeom>
                  <a:noFill/>
                </p:spPr>
                <p:txBody>
                  <a:bodyPr wrap="none" lIns="0" tIns="0" rIns="0" bIns="0" rtlCol="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m:rPr>
                              <m:sty m:val="p"/>
                            </m:rPr>
                            <a:rPr lang="vi-VN" altLang="ko-KR" sz="1400" i="1" dirty="0">
                              <a:solidFill>
                                <a:schemeClr val="tx1">
                                  <a:lumMod val="85000"/>
                                  <a:lumOff val="15000"/>
                                </a:schemeClr>
                              </a:solidFill>
                              <a:latin typeface="Cambria Math" panose="02040503050406030204" pitchFamily="18" charset="0"/>
                              <a:cs typeface="Times New Roman" panose="02020603050405020304" pitchFamily="18" charset="0"/>
                            </a:rPr>
                            <m:t>M</m:t>
                          </m:r>
                          <m:r>
                            <a:rPr lang="vi-VN" altLang="ko-KR" sz="1400" i="1" dirty="0">
                              <a:solidFill>
                                <a:schemeClr val="tx1">
                                  <a:lumMod val="85000"/>
                                  <a:lumOff val="15000"/>
                                </a:schemeClr>
                              </a:solidFill>
                              <a:latin typeface="Cambria Math" panose="02040503050406030204" pitchFamily="18" charset="0"/>
                              <a:cs typeface="Times New Roman" panose="02020603050405020304" pitchFamily="18" charset="0"/>
                            </a:rPr>
                            <m:t>ẫ</m:t>
                          </m:r>
                          <m:r>
                            <m:rPr>
                              <m:sty m:val="p"/>
                            </m:rPr>
                            <a:rPr lang="vi-VN" altLang="ko-KR" sz="1400" i="1" dirty="0">
                              <a:solidFill>
                                <a:schemeClr val="tx1">
                                  <a:lumMod val="85000"/>
                                  <a:lumOff val="15000"/>
                                </a:schemeClr>
                              </a:solidFill>
                              <a:latin typeface="Cambria Math" panose="02040503050406030204" pitchFamily="18" charset="0"/>
                              <a:cs typeface="Times New Roman" panose="02020603050405020304" pitchFamily="18" charset="0"/>
                            </a:rPr>
                            <m:t>u</m:t>
                          </m:r>
                        </m:oMath>
                      </m:oMathPara>
                    </a14:m>
                    <a:endParaRPr lang="ko-KR" altLang="en-US" sz="1400" i="1" dirty="0">
                      <a:solidFill>
                        <a:schemeClr val="tx1">
                          <a:lumMod val="85000"/>
                          <a:lumOff val="15000"/>
                        </a:schemeClr>
                      </a:solidFill>
                      <a:latin typeface="SamsungOne-400" panose="020B0503030303020204" pitchFamily="34" charset="0"/>
                      <a:cs typeface="Times New Roman" panose="02020603050405020304" pitchFamily="18" charset="0"/>
                    </a:endParaRPr>
                  </a:p>
                </p:txBody>
              </p:sp>
            </mc:Choice>
            <mc:Fallback xmlns="">
              <p:sp>
                <p:nvSpPr>
                  <p:cNvPr id="100" name="TextBox 99">
                    <a:extLst>
                      <a:ext uri="{FF2B5EF4-FFF2-40B4-BE49-F238E27FC236}">
                        <a16:creationId xmlns:a16="http://schemas.microsoft.com/office/drawing/2014/main" id="{C3DFDE2E-ABB9-4862-AFA6-21D8E7807203}"/>
                      </a:ext>
                    </a:extLst>
                  </p:cNvPr>
                  <p:cNvSpPr txBox="1">
                    <a:spLocks noRot="1" noChangeAspect="1" noMove="1" noResize="1" noEditPoints="1" noAdjustHandles="1" noChangeArrowheads="1" noChangeShapeType="1" noTextEdit="1"/>
                  </p:cNvSpPr>
                  <p:nvPr/>
                </p:nvSpPr>
                <p:spPr>
                  <a:xfrm>
                    <a:off x="4108589" y="3157711"/>
                    <a:ext cx="373500" cy="215444"/>
                  </a:xfrm>
                  <a:prstGeom prst="rect">
                    <a:avLst/>
                  </a:prstGeom>
                  <a:blipFill>
                    <a:blip r:embed="rId5"/>
                    <a:stretch>
                      <a:fillRect/>
                    </a:stretch>
                  </a:blipFill>
                </p:spPr>
                <p:txBody>
                  <a:bodyPr/>
                  <a:lstStyle/>
                  <a:p>
                    <a:r>
                      <a:rPr lang="en-US">
                        <a:noFill/>
                      </a:rPr>
                      <a:t> </a:t>
                    </a:r>
                  </a:p>
                </p:txBody>
              </p:sp>
            </mc:Fallback>
          </mc:AlternateContent>
          <p:cxnSp>
            <p:nvCxnSpPr>
              <p:cNvPr id="101" name="직선 화살표 연결선 100">
                <a:extLst>
                  <a:ext uri="{FF2B5EF4-FFF2-40B4-BE49-F238E27FC236}">
                    <a16:creationId xmlns:a16="http://schemas.microsoft.com/office/drawing/2014/main" id="{BBD3624A-8D3A-4142-B7CD-2193D3B68882}"/>
                  </a:ext>
                </a:extLst>
              </p:cNvPr>
              <p:cNvCxnSpPr/>
              <p:nvPr/>
            </p:nvCxnSpPr>
            <p:spPr>
              <a:xfrm flipH="1">
                <a:off x="3966709" y="3362503"/>
                <a:ext cx="182767" cy="18276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02" name="그룹 101">
            <a:extLst>
              <a:ext uri="{FF2B5EF4-FFF2-40B4-BE49-F238E27FC236}">
                <a16:creationId xmlns:a16="http://schemas.microsoft.com/office/drawing/2014/main" id="{BFF0B401-7B5F-47A9-B2AB-A101D2B63A45}"/>
              </a:ext>
            </a:extLst>
          </p:cNvPr>
          <p:cNvGrpSpPr/>
          <p:nvPr/>
        </p:nvGrpSpPr>
        <p:grpSpPr>
          <a:xfrm>
            <a:off x="846956" y="5163884"/>
            <a:ext cx="7308261" cy="345461"/>
            <a:chOff x="903506" y="2429380"/>
            <a:chExt cx="7308261" cy="345461"/>
          </a:xfrm>
        </p:grpSpPr>
        <p:sp>
          <p:nvSpPr>
            <p:cNvPr id="103" name="사각형: 둥근 모서리 2">
              <a:extLst>
                <a:ext uri="{FF2B5EF4-FFF2-40B4-BE49-F238E27FC236}">
                  <a16:creationId xmlns:a16="http://schemas.microsoft.com/office/drawing/2014/main" id="{83073138-F1B0-4B54-818B-AF702B4D9B75}"/>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p:sp>
          <p:nvSpPr>
            <p:cNvPr id="104" name="직사각형 103">
              <a:extLst>
                <a:ext uri="{FF2B5EF4-FFF2-40B4-BE49-F238E27FC236}">
                  <a16:creationId xmlns:a16="http://schemas.microsoft.com/office/drawing/2014/main" id="{4932B50D-B4C6-4CB8-9F64-7FDE6DF0320D}"/>
                </a:ext>
              </a:extLst>
            </p:cNvPr>
            <p:cNvSpPr/>
            <p:nvPr/>
          </p:nvSpPr>
          <p:spPr>
            <a:xfrm>
              <a:off x="1279004" y="2429380"/>
              <a:ext cx="6932763"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ctr">
              <a:spAutoFit/>
              <a:scene3d>
                <a:camera prst="orthographicFront"/>
                <a:lightRig rig="threePt" dir="t"/>
              </a:scene3d>
              <a:sp3d>
                <a:bevelT w="0" h="6350"/>
              </a:sp3d>
            </a:bodyPr>
            <a:lstStyle/>
            <a:p>
              <a:pPr>
                <a:spcAft>
                  <a:spcPts val="8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Sự thay đổi huyết áp của cùng các đối tượng kiểm định trước và sau khi uống một loại thuốc mới. </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endParaRPr>
            </a:p>
          </p:txBody>
        </p:sp>
      </p:grpSp>
      <p:sp>
        <p:nvSpPr>
          <p:cNvPr id="105" name="직사각형 104">
            <a:extLst>
              <a:ext uri="{FF2B5EF4-FFF2-40B4-BE49-F238E27FC236}">
                <a16:creationId xmlns:a16="http://schemas.microsoft.com/office/drawing/2014/main" id="{135D3A72-B1D5-4BBE-B9F2-B70732AA16D2}"/>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8"/>
              </a:buBlip>
              <a:defRPr/>
            </a:pPr>
            <a:r>
              <a:rPr lang="en-US" altLang="ko-KR" sz="1400" dirty="0" err="1">
                <a:solidFill>
                  <a:schemeClr val="tx1"/>
                </a:solidFill>
                <a:latin typeface="SamsungOne-400" panose="020B0503030303020204" pitchFamily="34" charset="0"/>
                <a:ea typeface="SamsungOne-400" panose="020B0503030303020204" pitchFamily="34" charset="0"/>
              </a:rPr>
              <a:t>Kiểm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định</a:t>
            </a:r>
            <a:r>
              <a:rPr lang="en-US" altLang="ko-KR" sz="1400" dirty="0">
                <a:solidFill>
                  <a:schemeClr val="tx1"/>
                </a:solidFill>
                <a:latin typeface="SamsungOne-400" panose="020B0503030303020204" pitchFamily="34" charset="0"/>
                <a:ea typeface="SamsungOne-400" panose="020B0503030303020204" pitchFamily="34" charset="0"/>
              </a:rPr>
              <a:t> t </a:t>
            </a:r>
            <a:r>
              <a:rPr lang="en-US" altLang="ko-KR" sz="1400" dirty="0" err="1">
                <a:solidFill>
                  <a:schemeClr val="tx1"/>
                </a:solidFill>
                <a:latin typeface="SamsungOne-400" panose="020B0503030303020204" pitchFamily="34" charset="0"/>
                <a:ea typeface="SamsungOne-400" panose="020B0503030303020204" pitchFamily="34" charset="0"/>
              </a:rPr>
              <a:t>cho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hai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mẫu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ghép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cặp</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112074102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Thực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kiểm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định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giả</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thuyết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04</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mc:AlternateContent xmlns:mc="http://schemas.openxmlformats.org/markup-compatibility/2006" xmlns:a14="http://schemas.microsoft.com/office/drawing/2010/main">
        <mc:Choice Requires="a14">
          <p:sp>
            <p:nvSpPr>
              <p:cNvPr id="73" name="직사각형 72">
                <a:extLst>
                  <a:ext uri="{FF2B5EF4-FFF2-40B4-BE49-F238E27FC236}">
                    <a16:creationId xmlns:a16="http://schemas.microsoft.com/office/drawing/2014/main" id="{D0D7AC7A-EB2C-49C9-95ED-4196E2C12849}"/>
                  </a:ext>
                </a:extLst>
              </p:cNvPr>
              <p:cNvSpPr/>
              <p:nvPr/>
            </p:nvSpPr>
            <p:spPr>
              <a:xfrm>
                <a:off x="675071" y="1700808"/>
                <a:ext cx="8632825" cy="2484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Cho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kiểm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định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 ta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hoặc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hai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nhóm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mẫu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ANOVA có thể phát hiện các chênh lệch về số trung bình của </a:t>
                </a:r>
                <a:r>
                  <a:rPr lang="vi-VN" altLang="ko-KR" sz="1300" dirty="0">
                    <a:solidFill>
                      <a:srgbClr val="FF0000"/>
                    </a:solidFill>
                    <a:latin typeface="SamsungOne-400" panose="020B0503030303020204" pitchFamily="34" charset="0"/>
                    <a:ea typeface="SamsungOne-400" panose="020B0503030303020204" pitchFamily="34" charset="0"/>
                  </a:rPr>
                  <a:t>hai hoặc nhiều hơn hai nhóm</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77800">
                  <a:spcAft>
                    <a:spcPts val="800"/>
                  </a:spcAft>
                  <a:buClr>
                    <a:srgbClr val="193EB0"/>
                  </a:buCl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thuyết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sSub>
                      <m:sSubPr>
                        <m:ctrlPr>
                          <a:rPr lang="en-US" altLang="ko-KR" sz="1400" b="1"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400" b="1"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𝑯</m:t>
                        </m:r>
                      </m:e>
                      <m:sub>
                        <m:r>
                          <a:rPr lang="en-US" altLang="ko-KR" sz="1400" b="1"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𝟎</m:t>
                        </m:r>
                      </m:sub>
                    </m:sSub>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𝜇</a:t>
                </a:r>
                <a:r>
                  <a:rPr lang="en-US" altLang="ko-KR" sz="800" dirty="0">
                    <a:solidFill>
                      <a:schemeClr val="tx1">
                        <a:lumMod val="85000"/>
                        <a:lumOff val="15000"/>
                      </a:schemeClr>
                    </a:solidFill>
                    <a:latin typeface="SamsungOne-400" panose="020B0503030303020204" pitchFamily="34" charset="0"/>
                    <a:ea typeface="SamsungOne-400" panose="020B0503030303020204" pitchFamily="34" charset="0"/>
                  </a:rPr>
                  <a:t>1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𝜇</a:t>
                </a:r>
                <a:r>
                  <a:rPr lang="en-US" altLang="ko-KR" sz="800" dirty="0">
                    <a:solidFill>
                      <a:schemeClr val="tx1">
                        <a:lumMod val="85000"/>
                        <a:lumOff val="15000"/>
                      </a:schemeClr>
                    </a:solidFill>
                    <a:latin typeface="SamsungOne-400" panose="020B0503030303020204" pitchFamily="34" charset="0"/>
                    <a:ea typeface="SamsungOne-400" panose="020B0503030303020204" pitchFamily="34" charset="0"/>
                  </a:rPr>
                  <a:t>2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𝜇</a:t>
                </a:r>
                <a:r>
                  <a:rPr lang="en-US" altLang="ko-KR" sz="800" dirty="0">
                    <a:solidFill>
                      <a:schemeClr val="tx1">
                        <a:lumMod val="85000"/>
                        <a:lumOff val="15000"/>
                      </a:schemeClr>
                    </a:solidFill>
                    <a:latin typeface="SamsungOne-400" panose="020B0503030303020204" pitchFamily="34" charset="0"/>
                    <a:ea typeface="SamsungOne-400" panose="020B0503030303020204" pitchFamily="34" charset="0"/>
                  </a:rPr>
                  <a:t>3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  </a:t>
                </a:r>
              </a:p>
              <a:p>
                <a:pPr marL="177800">
                  <a:spcAft>
                    <a:spcPts val="8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Giả thuyết thay thế </a:t>
                </a:r>
                <a14:m>
                  <m:oMath xmlns:m="http://schemas.openxmlformats.org/officeDocument/2006/math">
                    <m:sSub>
                      <m:sSubPr>
                        <m:ctrlPr>
                          <a:rPr lang="en-US" altLang="ko-KR" sz="1300" b="1" i="1" smtClean="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300" b="1"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𝑯</m:t>
                        </m:r>
                      </m:e>
                      <m:sub>
                        <m:r>
                          <a:rPr lang="en-US" altLang="ko-KR" sz="1300" b="1"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𝟏</m:t>
                        </m:r>
                      </m:sub>
                    </m:sSub>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Có ít nhất một trường hợp mà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𝜇𝑖 ≠ 𝜇𝑗                    </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Giả định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1)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phối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dữ</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Chuẩn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244600">
                  <a:spcAft>
                    <a:spcPts val="8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2)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Phương sai của các nhóm là giống nhau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244600">
                  <a:spcAft>
                    <a:spcPts val="8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3)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nhóm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lập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nhau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Phân phối F được sử dụng để tính trị số p.</a:t>
                </a:r>
              </a:p>
            </p:txBody>
          </p:sp>
        </mc:Choice>
        <mc:Fallback xmlns="">
          <p:sp>
            <p:nvSpPr>
              <p:cNvPr id="73" name="직사각형 72">
                <a:extLst>
                  <a:ext uri="{FF2B5EF4-FFF2-40B4-BE49-F238E27FC236}">
                    <a16:creationId xmlns:a16="http://schemas.microsoft.com/office/drawing/2014/main" id="{D0D7AC7A-EB2C-49C9-95ED-4196E2C12849}"/>
                  </a:ext>
                </a:extLst>
              </p:cNvPr>
              <p:cNvSpPr>
                <a:spLocks noRot="1" noChangeAspect="1" noMove="1" noResize="1" noEditPoints="1" noAdjustHandles="1" noChangeArrowheads="1" noChangeShapeType="1" noTextEdit="1"/>
              </p:cNvSpPr>
              <p:nvPr/>
            </p:nvSpPr>
            <p:spPr>
              <a:xfrm>
                <a:off x="675071" y="1700808"/>
                <a:ext cx="8632825" cy="2484893"/>
              </a:xfrm>
              <a:prstGeom prst="rect">
                <a:avLst/>
              </a:prstGeom>
              <a:blipFill>
                <a:blip r:embed="rId3"/>
                <a:stretch>
                  <a:fillRect l="-71"/>
                </a:stretch>
              </a:blipFill>
              <a:ln>
                <a:noFill/>
              </a:ln>
            </p:spPr>
            <p:txBody>
              <a:bodyPr/>
              <a:lstStyle/>
              <a:p>
                <a:r>
                  <a:rPr lang="en-US">
                    <a:noFill/>
                  </a:rPr>
                  <a:t> </a:t>
                </a:r>
              </a:p>
            </p:txBody>
          </p:sp>
        </mc:Fallback>
      </mc:AlternateContent>
      <p:sp>
        <p:nvSpPr>
          <p:cNvPr id="11" name="직사각형 10">
            <a:extLst>
              <a:ext uri="{FF2B5EF4-FFF2-40B4-BE49-F238E27FC236}">
                <a16:creationId xmlns:a16="http://schemas.microsoft.com/office/drawing/2014/main" id="{64F6C03D-296D-405C-B623-A8533439213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Phân tích Phương sai </a:t>
            </a:r>
            <a:r>
              <a:rPr lang="en-US" altLang="ko-KR" sz="1400" dirty="0">
                <a:solidFill>
                  <a:schemeClr val="tx1"/>
                </a:solidFill>
                <a:latin typeface="SamsungOne-400" panose="020B0503030303020204" pitchFamily="34" charset="0"/>
                <a:ea typeface="SamsungOne-400" panose="020B0503030303020204" pitchFamily="34" charset="0"/>
              </a:rPr>
              <a:t>(ANOVA)</a:t>
            </a:r>
          </a:p>
        </p:txBody>
      </p:sp>
    </p:spTree>
    <p:extLst>
      <p:ext uri="{BB962C8B-B14F-4D97-AF65-F5344CB8AC3E}">
        <p14:creationId xmlns:p14="http://schemas.microsoft.com/office/powerpoint/2010/main" val="175633631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Bài tập </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Coding #0207</a:t>
            </a:r>
          </a:p>
        </p:txBody>
      </p:sp>
      <p:grpSp>
        <p:nvGrpSpPr>
          <p:cNvPr id="11" name="그룹 10">
            <a:extLst>
              <a:ext uri="{FF2B5EF4-FFF2-40B4-BE49-F238E27FC236}">
                <a16:creationId xmlns:a16="http://schemas.microsoft.com/office/drawing/2014/main" id="{A2A7775F-AE07-4A60-B96A-7B00D8607BDB}"/>
              </a:ext>
            </a:extLst>
          </p:cNvPr>
          <p:cNvGrpSpPr/>
          <p:nvPr/>
        </p:nvGrpSpPr>
        <p:grpSpPr>
          <a:xfrm>
            <a:off x="558798" y="2060849"/>
            <a:ext cx="8797129" cy="3960439"/>
            <a:chOff x="558798" y="2060849"/>
            <a:chExt cx="8797129" cy="3960439"/>
          </a:xfrm>
        </p:grpSpPr>
        <p:sp>
          <p:nvSpPr>
            <p:cNvPr id="12" name="직사각형 11">
              <a:extLst>
                <a:ext uri="{FF2B5EF4-FFF2-40B4-BE49-F238E27FC236}">
                  <a16:creationId xmlns:a16="http://schemas.microsoft.com/office/drawing/2014/main" id="{0E2B63F1-717C-45E5-9484-DF4505693008}"/>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5" name="그룹 14">
              <a:extLst>
                <a:ext uri="{FF2B5EF4-FFF2-40B4-BE49-F238E27FC236}">
                  <a16:creationId xmlns:a16="http://schemas.microsoft.com/office/drawing/2014/main" id="{AC1F47E5-59C0-4468-B93D-A8F7F0C32C93}"/>
                </a:ext>
              </a:extLst>
            </p:cNvPr>
            <p:cNvGrpSpPr/>
            <p:nvPr/>
          </p:nvGrpSpPr>
          <p:grpSpPr>
            <a:xfrm>
              <a:off x="558798" y="3945816"/>
              <a:ext cx="8797129" cy="576572"/>
              <a:chOff x="4778069" y="4391025"/>
              <a:chExt cx="2349160" cy="431802"/>
            </a:xfrm>
          </p:grpSpPr>
          <p:sp>
            <p:nvSpPr>
              <p:cNvPr id="18" name="직사각형 17">
                <a:extLst>
                  <a:ext uri="{FF2B5EF4-FFF2-40B4-BE49-F238E27FC236}">
                    <a16:creationId xmlns:a16="http://schemas.microsoft.com/office/drawing/2014/main" id="{3C6A9AF5-127F-406D-B69A-2777F03F88E5}"/>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21" name="직사각형 133">
                <a:extLst>
                  <a:ext uri="{FF2B5EF4-FFF2-40B4-BE49-F238E27FC236}">
                    <a16:creationId xmlns:a16="http://schemas.microsoft.com/office/drawing/2014/main" id="{21A3736B-043B-48A0-AE25-A04C3CBB178F}"/>
                  </a:ext>
                </a:extLst>
              </p:cNvPr>
              <p:cNvSpPr/>
              <p:nvPr/>
            </p:nvSpPr>
            <p:spPr>
              <a:xfrm>
                <a:off x="4852511" y="4528465"/>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vi-VN" altLang="ko-KR"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Làm theo các bước thực hành trong tệp </a:t>
                </a:r>
                <a:r>
                  <a:rPr lang="en-US" altLang="ko-KR"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'ex_0207.ipynb’.</a:t>
                </a:r>
              </a:p>
            </p:txBody>
          </p:sp>
        </p:grpSp>
        <p:pic>
          <p:nvPicPr>
            <p:cNvPr id="16" name="그림 15" descr="텍스트, 클립아트이(가) 표시된 사진&#10;&#10;자동 생성된 설명">
              <a:extLst>
                <a:ext uri="{FF2B5EF4-FFF2-40B4-BE49-F238E27FC236}">
                  <a16:creationId xmlns:a16="http://schemas.microsoft.com/office/drawing/2014/main" id="{70D03265-398A-4B21-9492-31D700046C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3" name="그룹 1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Thực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kiểm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định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giả</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thuyết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spTree>
    <p:extLst>
      <p:ext uri="{BB962C8B-B14F-4D97-AF65-F5344CB8AC3E}">
        <p14:creationId xmlns:p14="http://schemas.microsoft.com/office/powerpoint/2010/main" val="3470380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Quy</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tắc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01</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Quy</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tắc</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xác</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suất</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
        <p:nvSpPr>
          <p:cNvPr id="40" name="직사각형 39">
            <a:extLst>
              <a:ext uri="{FF2B5EF4-FFF2-40B4-BE49-F238E27FC236}">
                <a16:creationId xmlns:a16="http://schemas.microsoft.com/office/drawing/2014/main" id="{3A76204B-18F3-4CF1-ACE4-AFDF6C8ED0B9}"/>
              </a:ext>
            </a:extLst>
          </p:cNvPr>
          <p:cNvSpPr/>
          <p:nvPr/>
        </p:nvSpPr>
        <p:spPr>
          <a:xfrm>
            <a:off x="673032" y="2219443"/>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0"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Cho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cố</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i="1" dirty="0">
                <a:solidFill>
                  <a:schemeClr val="tx1">
                    <a:lumMod val="85000"/>
                    <a:lumOff val="15000"/>
                  </a:schemeClr>
                </a:solidFill>
                <a:latin typeface="SamsungOne-400" panose="020B0503030303020204" pitchFamily="34" charset="0"/>
                <a:ea typeface="SamsungOne-400" panose="020B0503030303020204" pitchFamily="34" charset="0"/>
              </a:rPr>
              <a:t>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i="1" dirty="0">
                <a:solidFill>
                  <a:schemeClr val="tx1">
                    <a:lumMod val="85000"/>
                    <a:lumOff val="15000"/>
                  </a:schemeClr>
                </a:solidFill>
                <a:latin typeface="SamsungOne-400" panose="020B0503030303020204" pitchFamily="34" charset="0"/>
                <a:ea typeface="SamsungOne-400" panose="020B0503030303020204" pitchFamily="34" charset="0"/>
              </a:rPr>
              <a:t>B</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nvGrpSpPr>
          <p:cNvPr id="2" name="그룹 1">
            <a:extLst>
              <a:ext uri="{FF2B5EF4-FFF2-40B4-BE49-F238E27FC236}">
                <a16:creationId xmlns:a16="http://schemas.microsoft.com/office/drawing/2014/main" id="{82403F7D-3B1E-4911-8E9C-015E7B2AD0D3}"/>
              </a:ext>
            </a:extLst>
          </p:cNvPr>
          <p:cNvGrpSpPr/>
          <p:nvPr/>
        </p:nvGrpSpPr>
        <p:grpSpPr>
          <a:xfrm>
            <a:off x="4087006" y="2693138"/>
            <a:ext cx="4190541" cy="2067728"/>
            <a:chOff x="4087006" y="2693138"/>
            <a:chExt cx="4190541" cy="2067728"/>
          </a:xfrm>
        </p:grpSpPr>
        <p:sp>
          <p:nvSpPr>
            <p:cNvPr id="14" name="TextBox 13">
              <a:extLst>
                <a:ext uri="{FF2B5EF4-FFF2-40B4-BE49-F238E27FC236}">
                  <a16:creationId xmlns:a16="http://schemas.microsoft.com/office/drawing/2014/main" id="{A0F666FB-89DB-4504-97DD-AF3E2FBA0ED5}"/>
                </a:ext>
              </a:extLst>
            </p:cNvPr>
            <p:cNvSpPr txBox="1"/>
            <p:nvPr/>
          </p:nvSpPr>
          <p:spPr>
            <a:xfrm>
              <a:off x="6469218" y="2693138"/>
              <a:ext cx="1808329" cy="4362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defPPr>
                <a:defRPr lang="en-US"/>
              </a:defPPr>
              <a:lvl1pPr lvl="0" algn="just">
                <a:lnSpc>
                  <a:spcPct val="150000"/>
                </a:lnSpc>
                <a:defRPr sz="13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400" dirty="0"/>
                <a:t>“</a:t>
              </a:r>
              <a:r>
                <a:rPr lang="vi-VN" altLang="ko-KR" sz="1400" dirty="0"/>
                <a:t>Quy tắc cộng</a:t>
              </a:r>
              <a:r>
                <a:rPr lang="en-US" altLang="ko-KR" sz="1400" dirty="0"/>
                <a:t>”</a:t>
              </a:r>
              <a:endParaRPr lang="ko-KR" altLang="en-US" sz="1400" dirty="0"/>
            </a:p>
          </p:txBody>
        </p:sp>
        <p:grpSp>
          <p:nvGrpSpPr>
            <p:cNvPr id="15" name="그룹 14">
              <a:extLst>
                <a:ext uri="{FF2B5EF4-FFF2-40B4-BE49-F238E27FC236}">
                  <a16:creationId xmlns:a16="http://schemas.microsoft.com/office/drawing/2014/main" id="{72C1FCB4-E757-4E87-9EFA-698B72D35654}"/>
                </a:ext>
              </a:extLst>
            </p:cNvPr>
            <p:cNvGrpSpPr/>
            <p:nvPr/>
          </p:nvGrpSpPr>
          <p:grpSpPr>
            <a:xfrm>
              <a:off x="4087006" y="3396421"/>
              <a:ext cx="1728813" cy="1364445"/>
              <a:chOff x="4087006" y="4367711"/>
              <a:chExt cx="1728813" cy="1364445"/>
            </a:xfrm>
          </p:grpSpPr>
          <p:sp>
            <p:nvSpPr>
              <p:cNvPr id="16" name="타원 15">
                <a:extLst>
                  <a:ext uri="{FF2B5EF4-FFF2-40B4-BE49-F238E27FC236}">
                    <a16:creationId xmlns:a16="http://schemas.microsoft.com/office/drawing/2014/main" id="{CB1DE106-BCDD-4EBF-A294-D4093BAD05B4}"/>
                  </a:ext>
                </a:extLst>
              </p:cNvPr>
              <p:cNvSpPr/>
              <p:nvPr/>
            </p:nvSpPr>
            <p:spPr>
              <a:xfrm>
                <a:off x="4735819" y="4652156"/>
                <a:ext cx="1080000" cy="1080000"/>
              </a:xfrm>
              <a:prstGeom prst="ellipse">
                <a:avLst/>
              </a:prstGeom>
              <a:solidFill>
                <a:srgbClr val="1429A0">
                  <a:alpha val="20000"/>
                </a:srgbClr>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700" panose="020B0803030303020204" pitchFamily="34" charset="0"/>
                </a:endParaRPr>
              </a:p>
            </p:txBody>
          </p:sp>
          <p:sp>
            <p:nvSpPr>
              <p:cNvPr id="17" name="타원 16">
                <a:extLst>
                  <a:ext uri="{FF2B5EF4-FFF2-40B4-BE49-F238E27FC236}">
                    <a16:creationId xmlns:a16="http://schemas.microsoft.com/office/drawing/2014/main" id="{2E91C64C-26B5-4252-BED4-7552FBA0BFE5}"/>
                  </a:ext>
                </a:extLst>
              </p:cNvPr>
              <p:cNvSpPr/>
              <p:nvPr/>
            </p:nvSpPr>
            <p:spPr>
              <a:xfrm>
                <a:off x="4087006" y="4652156"/>
                <a:ext cx="1080000" cy="1080000"/>
              </a:xfrm>
              <a:prstGeom prst="ellipse">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700" panose="020B0803030303020204" pitchFamily="34" charset="0"/>
                </a:endParaRPr>
              </a:p>
            </p:txBody>
          </p:sp>
          <p:sp>
            <p:nvSpPr>
              <p:cNvPr id="18" name="TextBox 17">
                <a:extLst>
                  <a:ext uri="{FF2B5EF4-FFF2-40B4-BE49-F238E27FC236}">
                    <a16:creationId xmlns:a16="http://schemas.microsoft.com/office/drawing/2014/main" id="{B31CF7C2-F261-4A0D-B91C-E388A5D06D3E}"/>
                  </a:ext>
                </a:extLst>
              </p:cNvPr>
              <p:cNvSpPr txBox="1"/>
              <p:nvPr/>
            </p:nvSpPr>
            <p:spPr>
              <a:xfrm>
                <a:off x="4087006" y="4367711"/>
                <a:ext cx="317462" cy="276999"/>
              </a:xfrm>
              <a:prstGeom prst="rect">
                <a:avLst/>
              </a:prstGeom>
              <a:noFill/>
            </p:spPr>
            <p:txBody>
              <a:bodyPr wrap="square" lIns="0" tIns="0" rIns="0" bIns="0" rtlCol="0">
                <a:spAutoFit/>
              </a:bodyPr>
              <a:lstStyle/>
              <a:p>
                <a:pPr algn="ctr"/>
                <a:r>
                  <a:rPr lang="en-US" dirty="0">
                    <a:solidFill>
                      <a:srgbClr val="FF0000"/>
                    </a:solidFill>
                    <a:latin typeface="SamsungOne-700" panose="020B0803030303020204" pitchFamily="34" charset="0"/>
                    <a:ea typeface="SamsungOne-700" panose="020B0803030303020204" pitchFamily="34" charset="0"/>
                    <a:cs typeface="Times New Roman" panose="02020603050405020304" pitchFamily="18" charset="0"/>
                  </a:rPr>
                  <a:t>A</a:t>
                </a:r>
              </a:p>
            </p:txBody>
          </p:sp>
          <p:sp>
            <p:nvSpPr>
              <p:cNvPr id="19" name="TextBox 18">
                <a:extLst>
                  <a:ext uri="{FF2B5EF4-FFF2-40B4-BE49-F238E27FC236}">
                    <a16:creationId xmlns:a16="http://schemas.microsoft.com/office/drawing/2014/main" id="{BF45A6E0-30B2-4FE5-A0FC-4D3A444ADF2D}"/>
                  </a:ext>
                </a:extLst>
              </p:cNvPr>
              <p:cNvSpPr txBox="1"/>
              <p:nvPr/>
            </p:nvSpPr>
            <p:spPr>
              <a:xfrm>
                <a:off x="5498357" y="4367711"/>
                <a:ext cx="317462" cy="276999"/>
              </a:xfrm>
              <a:prstGeom prst="rect">
                <a:avLst/>
              </a:prstGeom>
              <a:noFill/>
            </p:spPr>
            <p:txBody>
              <a:bodyPr wrap="square" lIns="0" tIns="0" rIns="0" bIns="0" rtlCol="0">
                <a:spAutoFit/>
              </a:bodyPr>
              <a:lstStyle/>
              <a:p>
                <a:pPr algn="ctr"/>
                <a:r>
                  <a:rPr lang="en-US" dirty="0">
                    <a:solidFill>
                      <a:srgbClr val="1429A0"/>
                    </a:solidFill>
                    <a:latin typeface="SamsungOne-700" panose="020B0803030303020204" pitchFamily="34" charset="0"/>
                    <a:ea typeface="SamsungOne-700" panose="020B0803030303020204" pitchFamily="34" charset="0"/>
                    <a:cs typeface="Times New Roman" panose="02020603050405020304" pitchFamily="18" charset="0"/>
                  </a:rPr>
                  <a:t>B</a:t>
                </a:r>
              </a:p>
            </p:txBody>
          </p:sp>
        </p:grpSp>
      </p:grpSp>
      <p:sp>
        <p:nvSpPr>
          <p:cNvPr id="21" name="직사각형 20">
            <a:extLst>
              <a:ext uri="{FF2B5EF4-FFF2-40B4-BE49-F238E27FC236}">
                <a16:creationId xmlns:a16="http://schemas.microsoft.com/office/drawing/2014/main" id="{9E9680E5-C3B8-4984-B843-DB147D359E2E}"/>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Cộng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suất</a:t>
            </a:r>
            <a:endParaRPr lang="en-US" altLang="ko-KR" sz="1400" dirty="0">
              <a:solidFill>
                <a:schemeClr val="tx1"/>
              </a:solidFill>
              <a:latin typeface="SamsungOne-400" panose="020B0503030303020204" pitchFamily="34" charset="0"/>
              <a:ea typeface="SamsungOne-400" panose="020B0503030303020204" pitchFamily="34" charset="0"/>
            </a:endParaRPr>
          </a:p>
        </p:txBody>
      </p:sp>
      <mc:AlternateContent xmlns:mc="http://schemas.openxmlformats.org/markup-compatibility/2006" xmlns:a14="http://schemas.microsoft.com/office/drawing/2010/main">
        <mc:Choice Requires="a14">
          <p:sp>
            <p:nvSpPr>
              <p:cNvPr id="27" name="직사각형 26">
                <a:extLst>
                  <a:ext uri="{FF2B5EF4-FFF2-40B4-BE49-F238E27FC236}">
                    <a16:creationId xmlns:a16="http://schemas.microsoft.com/office/drawing/2014/main" id="{B6FF4335-B159-4D13-84DC-4865D5426082}"/>
                  </a:ext>
                </a:extLst>
              </p:cNvPr>
              <p:cNvSpPr/>
              <p:nvPr/>
            </p:nvSpPr>
            <p:spPr>
              <a:xfrm>
                <a:off x="3161422" y="2674861"/>
                <a:ext cx="3579983" cy="4616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lvl="0" algn="just">
                  <a:lnSpc>
                    <a:spcPct val="150000"/>
                  </a:lnSpc>
                </a:pPr>
                <a14:m>
                  <m:oMathPara xmlns:m="http://schemas.openxmlformats.org/officeDocument/2006/math">
                    <m:oMathParaPr>
                      <m:jc m:val="centerGroup"/>
                    </m:oMathParaPr>
                    <m:oMath xmlns:m="http://schemas.openxmlformats.org/officeDocument/2006/math">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𝐵</m:t>
                          </m:r>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𝐵</m:t>
                          </m:r>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𝐵</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oMath>
                  </m:oMathPara>
                </a14:m>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mc:Choice>
        <mc:Fallback xmlns="">
          <p:sp>
            <p:nvSpPr>
              <p:cNvPr id="27" name="직사각형 26">
                <a:extLst>
                  <a:ext uri="{FF2B5EF4-FFF2-40B4-BE49-F238E27FC236}">
                    <a16:creationId xmlns:a16="http://schemas.microsoft.com/office/drawing/2014/main" id="{B6FF4335-B159-4D13-84DC-4865D5426082}"/>
                  </a:ext>
                </a:extLst>
              </p:cNvPr>
              <p:cNvSpPr>
                <a:spLocks noRot="1" noChangeAspect="1" noMove="1" noResize="1" noEditPoints="1" noAdjustHandles="1" noChangeArrowheads="1" noChangeShapeType="1" noTextEdit="1"/>
              </p:cNvSpPr>
              <p:nvPr/>
            </p:nvSpPr>
            <p:spPr>
              <a:xfrm>
                <a:off x="3161422" y="2674861"/>
                <a:ext cx="3579983" cy="461665"/>
              </a:xfrm>
              <a:prstGeom prst="rect">
                <a:avLst/>
              </a:prstGeom>
              <a:blipFill>
                <a:blip r:embed="rId4"/>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332013757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Thực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kiểm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định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giả</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thuyết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04</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Kiểm</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định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giả</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thuyết</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về</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tần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suất</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p>
        </p:txBody>
      </p:sp>
      <p:sp>
        <p:nvSpPr>
          <p:cNvPr id="40" name="직사각형 39">
            <a:extLst>
              <a:ext uri="{FF2B5EF4-FFF2-40B4-BE49-F238E27FC236}">
                <a16:creationId xmlns:a16="http://schemas.microsoft.com/office/drawing/2014/main" id="{3A76204B-18F3-4CF1-ACE4-AFDF6C8ED0B9}"/>
              </a:ext>
            </a:extLst>
          </p:cNvPr>
          <p:cNvSpPr/>
          <p:nvPr/>
        </p:nvSpPr>
        <p:spPr>
          <a:xfrm>
            <a:off x="675071" y="2219443"/>
            <a:ext cx="8632825" cy="15769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Bảng một chiều hoặc “bảng tần suất” tóm tắt biến phân loại.</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So sánh các tần suất được quan sát với một mô hình cho trước (tần suất kỳ vọng). </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Giả thuyết không              </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𝑯</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_</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𝟎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Bảng tần suất được quan sát và mô hình kỳ vọng giống nhau. </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Giả thuyết thay thế   </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𝑯</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_</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𝟏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Bảng tần suất được quan sát và mô hình kỳ vọng khác nhau. </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Có tên gọi khác là “phép kiểm định tính phù hợp”. </a:t>
            </a:r>
          </a:p>
        </p:txBody>
      </p:sp>
      <p:sp>
        <p:nvSpPr>
          <p:cNvPr id="10" name="직사각형 9">
            <a:extLst>
              <a:ext uri="{FF2B5EF4-FFF2-40B4-BE49-F238E27FC236}">
                <a16:creationId xmlns:a16="http://schemas.microsoft.com/office/drawing/2014/main" id="{E24C1E5D-E6DE-46CE-A271-3F2AD43E9E01}"/>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Kiểm định Chi-bình phương cho bảng một chiều:</a:t>
            </a:r>
          </a:p>
        </p:txBody>
      </p:sp>
    </p:spTree>
    <p:extLst>
      <p:ext uri="{BB962C8B-B14F-4D97-AF65-F5344CB8AC3E}">
        <p14:creationId xmlns:p14="http://schemas.microsoft.com/office/powerpoint/2010/main" val="33910588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Thực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kiểm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định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giả</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thuyết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04</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73" name="직사각형 72">
            <a:extLst>
              <a:ext uri="{FF2B5EF4-FFF2-40B4-BE49-F238E27FC236}">
                <a16:creationId xmlns:a16="http://schemas.microsoft.com/office/drawing/2014/main" id="{D0D7AC7A-EB2C-49C9-95ED-4196E2C12849}"/>
              </a:ext>
            </a:extLst>
          </p:cNvPr>
          <p:cNvSpPr/>
          <p:nvPr/>
        </p:nvSpPr>
        <p:spPr>
          <a:xfrm>
            <a:off x="67507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Thống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kê</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kiểm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định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sp>
        <p:nvSpPr>
          <p:cNvPr id="9" name="직사각형 8">
            <a:extLst>
              <a:ext uri="{FF2B5EF4-FFF2-40B4-BE49-F238E27FC236}">
                <a16:creationId xmlns:a16="http://schemas.microsoft.com/office/drawing/2014/main" id="{04E42801-D997-4C75-868E-20F3DCFA21AB}"/>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Kiểm định Chi-bình phương cho bảng một chiều:</a:t>
            </a:r>
          </a:p>
        </p:txBody>
      </p:sp>
      <mc:AlternateContent xmlns:mc="http://schemas.openxmlformats.org/markup-compatibility/2006" xmlns:a14="http://schemas.microsoft.com/office/drawing/2010/main">
        <mc:Choice Requires="a14">
          <p:sp>
            <p:nvSpPr>
              <p:cNvPr id="7" name="Rectangle 12">
                <a:extLst>
                  <a:ext uri="{FF2B5EF4-FFF2-40B4-BE49-F238E27FC236}">
                    <a16:creationId xmlns:a16="http://schemas.microsoft.com/office/drawing/2014/main" id="{EA13E500-2C92-4A50-8838-B1F043CA6212}"/>
                  </a:ext>
                </a:extLst>
              </p:cNvPr>
              <p:cNvSpPr/>
              <p:nvPr/>
            </p:nvSpPr>
            <p:spPr>
              <a:xfrm>
                <a:off x="3454449" y="2111915"/>
                <a:ext cx="3620378" cy="8922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Aft>
                    <a:spcPts val="800"/>
                  </a:spcAft>
                </a:pPr>
                <a14:m>
                  <m:oMathPara xmlns:m="http://schemas.openxmlformats.org/officeDocument/2006/math">
                    <m:oMathParaPr>
                      <m:jc m:val="centerGroup"/>
                    </m:oMathParaPr>
                    <m:oMath xmlns:m="http://schemas.openxmlformats.org/officeDocument/2006/math">
                      <m:r>
                        <m:rPr>
                          <m:sty m:val="p"/>
                        </m:rPr>
                        <a:rPr lang="vi-VN"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Th</m:t>
                      </m:r>
                      <m:r>
                        <a:rPr lang="vi-VN"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ố</m:t>
                      </m:r>
                      <m:r>
                        <m:rPr>
                          <m:sty m:val="p"/>
                        </m:rPr>
                        <a:rPr lang="vi-VN"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ng</m:t>
                      </m:r>
                      <m:r>
                        <a:rPr lang="vi-VN" altLang="ko-KR" sz="1600" b="0" i="1" smtClean="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r>
                        <m:rPr>
                          <m:sty m:val="p"/>
                        </m:rPr>
                        <a:rPr lang="vi-VN"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k</m:t>
                      </m:r>
                      <m:r>
                        <a:rPr lang="vi-VN"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ê </m:t>
                      </m:r>
                      <m:r>
                        <m:rPr>
                          <m:sty m:val="p"/>
                        </m:rPr>
                        <a:rPr lang="vi-VN"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ki</m:t>
                      </m:r>
                      <m:r>
                        <a:rPr lang="vi-VN"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ể</m:t>
                      </m:r>
                      <m:r>
                        <m:rPr>
                          <m:sty m:val="p"/>
                        </m:rPr>
                        <a:rPr lang="vi-VN"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m:t>
                      </m:r>
                      <m:r>
                        <a:rPr lang="vi-VN" altLang="ko-KR" sz="1600" b="0" i="1" smtClean="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r>
                        <a:rPr lang="vi-VN"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đị</m:t>
                      </m:r>
                      <m:r>
                        <m:rPr>
                          <m:sty m:val="p"/>
                        </m:rPr>
                        <a:rPr lang="vi-VN"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nh</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nary>
                        <m:naryPr>
                          <m: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naryPr>
                        <m:sub>
                          <m:r>
                            <m:rPr>
                              <m:brk m:alnAt="23"/>
                            </m:r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𝑖</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sub>
                        <m: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𝑘</m:t>
                          </m:r>
                        </m:sup>
                        <m:e>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sSup>
                                <m:sSup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pPr>
                                <m:e>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dPr>
                                    <m:e>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𝑂</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𝑖</m:t>
                                          </m:r>
                                        </m:sub>
                                      </m:s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𝐸</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𝑖</m:t>
                                          </m:r>
                                        </m:sub>
                                      </m:sSub>
                                    </m:e>
                                  </m:d>
                                </m:e>
                                <m: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sup>
                              </m:sSup>
                            </m:num>
                            <m:den>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𝐸</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𝑖</m:t>
                                  </m:r>
                                </m:sub>
                              </m:sSub>
                            </m:den>
                          </m:f>
                        </m:e>
                      </m:nary>
                    </m:oMath>
                  </m:oMathPara>
                </a14:m>
                <a:endParaRPr lang="en-US" altLang="ko-KR" sz="1600" dirty="0">
                  <a:solidFill>
                    <a:schemeClr val="tx1">
                      <a:lumMod val="85000"/>
                      <a:lumOff val="15000"/>
                    </a:schemeClr>
                  </a:solidFill>
                  <a:latin typeface="SamsungOne-400" panose="020B0503030303020204" pitchFamily="34" charset="0"/>
                  <a:ea typeface="SamsungOne-400" panose="020B0503030303020204" pitchFamily="34" charset="0"/>
                </a:endParaRPr>
              </a:p>
            </p:txBody>
          </p:sp>
        </mc:Choice>
        <mc:Fallback xmlns="">
          <p:sp>
            <p:nvSpPr>
              <p:cNvPr id="7" name="Rectangle 12">
                <a:extLst>
                  <a:ext uri="{FF2B5EF4-FFF2-40B4-BE49-F238E27FC236}">
                    <a16:creationId xmlns:a16="http://schemas.microsoft.com/office/drawing/2014/main" id="{EA13E500-2C92-4A50-8838-B1F043CA6212}"/>
                  </a:ext>
                </a:extLst>
              </p:cNvPr>
              <p:cNvSpPr>
                <a:spLocks noRot="1" noChangeAspect="1" noMove="1" noResize="1" noEditPoints="1" noAdjustHandles="1" noChangeArrowheads="1" noChangeShapeType="1" noTextEdit="1"/>
              </p:cNvSpPr>
              <p:nvPr/>
            </p:nvSpPr>
            <p:spPr>
              <a:xfrm>
                <a:off x="3454449" y="2111915"/>
                <a:ext cx="3620378" cy="892232"/>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58C07B45-BF25-414C-95DC-0F85E3050BFF}"/>
                  </a:ext>
                </a:extLst>
              </p:cNvPr>
              <p:cNvSpPr/>
              <p:nvPr/>
            </p:nvSpPr>
            <p:spPr>
              <a:xfrm>
                <a:off x="675071" y="3212976"/>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14:m>
                  <m:oMath xmlns:m="http://schemas.openxmlformats.org/officeDocument/2006/math">
                    <m:sSub>
                      <m:sSubPr>
                        <m:ctrlPr>
                          <a:rPr lang="en-US" altLang="ko-KR" sz="12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2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𝐸</m:t>
                        </m:r>
                      </m:e>
                      <m:sub>
                        <m:r>
                          <a:rPr lang="en-US" altLang="ko-KR" sz="12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𝑖</m:t>
                        </m:r>
                      </m:sub>
                    </m:sSub>
                  </m:oMath>
                </a14:m>
                <a:r>
                  <a:rPr lang="vi-VN" sz="1300" dirty="0">
                    <a:solidFill>
                      <a:schemeClr val="tx1">
                        <a:lumMod val="85000"/>
                        <a:lumOff val="15000"/>
                      </a:schemeClr>
                    </a:solidFill>
                    <a:latin typeface="Samsung One 400"/>
                    <a:ea typeface="SamsungOne-400" panose="020B0503030303020204" pitchFamily="34" charset="0"/>
                  </a:rPr>
                  <a:t> là các tần suất kỳ vọng và </a:t>
                </a:r>
                <a14:m>
                  <m:oMath xmlns:m="http://schemas.openxmlformats.org/officeDocument/2006/math">
                    <m:sSub>
                      <m:sSubPr>
                        <m:ctrlPr>
                          <a:rPr lang="en-US" altLang="ko-KR" sz="12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2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𝑂</m:t>
                        </m:r>
                      </m:e>
                      <m:sub>
                        <m:r>
                          <a:rPr lang="en-US" altLang="ko-KR" sz="12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𝑖</m:t>
                        </m:r>
                      </m:sub>
                    </m:sSub>
                  </m:oMath>
                </a14:m>
                <a:r>
                  <a:rPr lang="vi-VN" sz="800" dirty="0">
                    <a:solidFill>
                      <a:schemeClr val="tx1">
                        <a:lumMod val="85000"/>
                        <a:lumOff val="15000"/>
                      </a:schemeClr>
                    </a:solidFill>
                    <a:latin typeface="Samsung One 400"/>
                    <a:ea typeface="SamsungOne-400" panose="020B0503030303020204" pitchFamily="34" charset="0"/>
                  </a:rPr>
                  <a:t> </a:t>
                </a:r>
                <a:r>
                  <a:rPr lang="vi-VN" sz="1300" dirty="0">
                    <a:solidFill>
                      <a:schemeClr val="tx1">
                        <a:lumMod val="85000"/>
                        <a:lumOff val="15000"/>
                      </a:schemeClr>
                    </a:solidFill>
                    <a:latin typeface="Samsung One 400"/>
                    <a:ea typeface="SamsungOne-400" panose="020B0503030303020204" pitchFamily="34" charset="0"/>
                  </a:rPr>
                  <a:t>là các tần suất được quan sát.</a:t>
                </a:r>
                <a:endParaRPr lang="en-US" altLang="ko-KR" sz="1300" dirty="0">
                  <a:solidFill>
                    <a:schemeClr val="tx1">
                      <a:lumMod val="85000"/>
                      <a:lumOff val="15000"/>
                    </a:schemeClr>
                  </a:solidFill>
                  <a:latin typeface="Samsung One 40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𝑘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là số lượng loại và kiểu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Thống kê kiểm định tuân theo phân phối Chi-bình phương có bậc tự do là = </a:t>
                </a:r>
                <a:r>
                  <a:rPr lang="vi-VN" altLang="ko-KR" sz="1300" i="1" dirty="0">
                    <a:solidFill>
                      <a:schemeClr val="tx1">
                        <a:lumMod val="85000"/>
                        <a:lumOff val="15000"/>
                      </a:schemeClr>
                    </a:solidFill>
                    <a:latin typeface="SamsungOne-400" panose="020B0503030303020204" pitchFamily="34" charset="0"/>
                    <a:ea typeface="SamsungOne-400" panose="020B0503030303020204" pitchFamily="34" charset="0"/>
                  </a:rPr>
                  <a:t>k</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-1.</a:t>
                </a:r>
              </a:p>
            </p:txBody>
          </p:sp>
        </mc:Choice>
        <mc:Fallback xmlns="">
          <p:sp>
            <p:nvSpPr>
              <p:cNvPr id="8" name="직사각형 7">
                <a:extLst>
                  <a:ext uri="{FF2B5EF4-FFF2-40B4-BE49-F238E27FC236}">
                    <a16:creationId xmlns:a16="http://schemas.microsoft.com/office/drawing/2014/main" id="{58C07B45-BF25-414C-95DC-0F85E3050BFF}"/>
                  </a:ext>
                </a:extLst>
              </p:cNvPr>
              <p:cNvSpPr>
                <a:spLocks noRot="1" noChangeAspect="1" noMove="1" noResize="1" noEditPoints="1" noAdjustHandles="1" noChangeArrowheads="1" noChangeShapeType="1" noTextEdit="1"/>
              </p:cNvSpPr>
              <p:nvPr/>
            </p:nvSpPr>
            <p:spPr>
              <a:xfrm>
                <a:off x="675071" y="3212976"/>
                <a:ext cx="8632825" cy="950755"/>
              </a:xfrm>
              <a:prstGeom prst="rect">
                <a:avLst/>
              </a:prstGeom>
              <a:blipFill>
                <a:blip r:embed="rId5"/>
                <a:stretch>
                  <a:fillRect l="-7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63945470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Thực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kiểm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định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giả</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thuyết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04</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73" name="직사각형 72">
            <a:extLst>
              <a:ext uri="{FF2B5EF4-FFF2-40B4-BE49-F238E27FC236}">
                <a16:creationId xmlns:a16="http://schemas.microsoft.com/office/drawing/2014/main" id="{D0D7AC7A-EB2C-49C9-95ED-4196E2C12849}"/>
              </a:ext>
            </a:extLst>
          </p:cNvPr>
          <p:cNvSpPr/>
          <p:nvPr/>
        </p:nvSpPr>
        <p:spPr>
          <a:xfrm>
            <a:off x="67507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bảng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ngẫu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nhiên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tóm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tắt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hai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loại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nvGrpSpPr>
          <p:cNvPr id="9" name="그룹 8">
            <a:extLst>
              <a:ext uri="{FF2B5EF4-FFF2-40B4-BE49-F238E27FC236}">
                <a16:creationId xmlns:a16="http://schemas.microsoft.com/office/drawing/2014/main" id="{4043A819-D658-45E6-83BC-13BC1866405A}"/>
              </a:ext>
            </a:extLst>
          </p:cNvPr>
          <p:cNvGrpSpPr/>
          <p:nvPr/>
        </p:nvGrpSpPr>
        <p:grpSpPr>
          <a:xfrm>
            <a:off x="846956" y="2060848"/>
            <a:ext cx="7308261" cy="345461"/>
            <a:chOff x="903506" y="2429380"/>
            <a:chExt cx="7308261" cy="345461"/>
          </a:xfrm>
        </p:grpSpPr>
        <p:sp>
          <p:nvSpPr>
            <p:cNvPr id="10" name="사각형: 둥근 모서리 2">
              <a:extLst>
                <a:ext uri="{FF2B5EF4-FFF2-40B4-BE49-F238E27FC236}">
                  <a16:creationId xmlns:a16="http://schemas.microsoft.com/office/drawing/2014/main" id="{A50F8255-A00D-48E7-A0E4-903D230390CB}"/>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p:sp>
          <p:nvSpPr>
            <p:cNvPr id="11" name="직사각형 10">
              <a:extLst>
                <a:ext uri="{FF2B5EF4-FFF2-40B4-BE49-F238E27FC236}">
                  <a16:creationId xmlns:a16="http://schemas.microsoft.com/office/drawing/2014/main" id="{D2A4EE48-731D-4230-84F6-A073C1A5C6B4}"/>
                </a:ext>
              </a:extLst>
            </p:cNvPr>
            <p:cNvSpPr/>
            <p:nvPr/>
          </p:nvSpPr>
          <p:spPr>
            <a:xfrm>
              <a:off x="1279004" y="2429380"/>
              <a:ext cx="6932763"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ctr">
              <a:spAutoFit/>
              <a:scene3d>
                <a:camera prst="orthographicFront"/>
                <a:lightRig rig="threePt" dir="t"/>
              </a:scene3d>
              <a:sp3d>
                <a:bevelT w="0" h="6350"/>
              </a:sp3d>
            </a:bodyPr>
            <a:lstStyle/>
            <a:p>
              <a:pPr>
                <a:spcAft>
                  <a:spcPts val="8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Ma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trận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nhẫm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lẫn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Học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máy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endParaRPr>
            </a:p>
          </p:txBody>
        </p:sp>
      </p:grpSp>
      <p:sp>
        <p:nvSpPr>
          <p:cNvPr id="12" name="직사각형 11">
            <a:extLst>
              <a:ext uri="{FF2B5EF4-FFF2-40B4-BE49-F238E27FC236}">
                <a16:creationId xmlns:a16="http://schemas.microsoft.com/office/drawing/2014/main" id="{BD9F2FD5-6212-48CA-A2FC-024AEB54E4E3}"/>
              </a:ext>
            </a:extLst>
          </p:cNvPr>
          <p:cNvSpPr/>
          <p:nvPr/>
        </p:nvSpPr>
        <p:spPr>
          <a:xfrm>
            <a:off x="675071" y="2481785"/>
            <a:ext cx="8632825" cy="12743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tần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suất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kiểm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định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sự</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tồn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mối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quan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hệ</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giữa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hai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loại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p>
          <a:p>
            <a:pPr marL="177800">
              <a:spcAft>
                <a:spcPts val="800"/>
              </a:spcAft>
              <a:buClr>
                <a:srgbClr val="193EB0"/>
              </a:buCl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thuyết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𝑯</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_</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𝟎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loại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lập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nhau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p>
          <a:p>
            <a:pPr marL="177800">
              <a:spcAft>
                <a:spcPts val="800"/>
              </a:spcAft>
              <a:buClr>
                <a:srgbClr val="193EB0"/>
              </a:buCl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thuyết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thay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thế</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𝑯</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_</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𝟏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loại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lập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nhau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77800">
              <a:spcAft>
                <a:spcPts val="800"/>
              </a:spcAft>
              <a:buClr>
                <a:srgbClr val="193EB0"/>
              </a:buCl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gọi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kiểm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định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tính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lập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p>
        </p:txBody>
      </p:sp>
      <p:sp>
        <p:nvSpPr>
          <p:cNvPr id="13" name="직사각형 12">
            <a:extLst>
              <a:ext uri="{FF2B5EF4-FFF2-40B4-BE49-F238E27FC236}">
                <a16:creationId xmlns:a16="http://schemas.microsoft.com/office/drawing/2014/main" id="{50098ACA-E90F-4539-B3BE-56F8DD66FD97}"/>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Kiểm định Chi-bình phương cho bảng hai chiều:</a:t>
            </a:r>
          </a:p>
        </p:txBody>
      </p:sp>
    </p:spTree>
    <p:extLst>
      <p:ext uri="{BB962C8B-B14F-4D97-AF65-F5344CB8AC3E}">
        <p14:creationId xmlns:p14="http://schemas.microsoft.com/office/powerpoint/2010/main" val="44962193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Thực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kiểm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định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giả</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thuyết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04</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73" name="직사각형 72">
            <a:extLst>
              <a:ext uri="{FF2B5EF4-FFF2-40B4-BE49-F238E27FC236}">
                <a16:creationId xmlns:a16="http://schemas.microsoft.com/office/drawing/2014/main" id="{D0D7AC7A-EB2C-49C9-95ED-4196E2C12849}"/>
              </a:ext>
            </a:extLst>
          </p:cNvPr>
          <p:cNvSpPr/>
          <p:nvPr/>
        </p:nvSpPr>
        <p:spPr>
          <a:xfrm>
            <a:off x="67507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Thống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kê</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kiểm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định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sp>
        <p:nvSpPr>
          <p:cNvPr id="9" name="직사각형 8">
            <a:extLst>
              <a:ext uri="{FF2B5EF4-FFF2-40B4-BE49-F238E27FC236}">
                <a16:creationId xmlns:a16="http://schemas.microsoft.com/office/drawing/2014/main" id="{3F89C44B-FC29-47AF-9466-18B9C980E13A}"/>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Kiểm định Chi-bình phương cho bảng hai chiều:</a:t>
            </a:r>
          </a:p>
        </p:txBody>
      </p:sp>
      <mc:AlternateContent xmlns:mc="http://schemas.openxmlformats.org/markup-compatibility/2006" xmlns:a14="http://schemas.microsoft.com/office/drawing/2010/main">
        <mc:Choice Requires="a14">
          <p:sp>
            <p:nvSpPr>
              <p:cNvPr id="7" name="Rectangle 12">
                <a:extLst>
                  <a:ext uri="{FF2B5EF4-FFF2-40B4-BE49-F238E27FC236}">
                    <a16:creationId xmlns:a16="http://schemas.microsoft.com/office/drawing/2014/main" id="{BDA98925-0032-467C-AB1A-4C1D835F9568}"/>
                  </a:ext>
                </a:extLst>
              </p:cNvPr>
              <p:cNvSpPr/>
              <p:nvPr/>
            </p:nvSpPr>
            <p:spPr>
              <a:xfrm>
                <a:off x="3454449" y="2103420"/>
                <a:ext cx="3999968" cy="9092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Aft>
                    <a:spcPts val="800"/>
                  </a:spcAft>
                </a:pPr>
                <a14:m>
                  <m:oMathPara xmlns:m="http://schemas.openxmlformats.org/officeDocument/2006/math">
                    <m:oMathParaPr>
                      <m:jc m:val="centerGroup"/>
                    </m:oMathParaPr>
                    <m:oMath xmlns:m="http://schemas.openxmlformats.org/officeDocument/2006/math">
                      <m:r>
                        <m:rPr>
                          <m:sty m:val="p"/>
                        </m:rPr>
                        <a:rPr lang="vi-VN"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Th</m:t>
                      </m:r>
                      <m:r>
                        <a:rPr lang="vi-VN"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ố</m:t>
                      </m:r>
                      <m:r>
                        <m:rPr>
                          <m:sty m:val="p"/>
                        </m:rPr>
                        <a:rPr lang="vi-VN"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ng</m:t>
                      </m:r>
                      <m:r>
                        <a:rPr lang="vi-VN" altLang="ko-KR" sz="1600" b="0" i="1" smtClean="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r>
                        <m:rPr>
                          <m:sty m:val="p"/>
                        </m:rPr>
                        <a:rPr lang="vi-VN"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k</m:t>
                      </m:r>
                      <m:r>
                        <a:rPr lang="vi-VN"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ê </m:t>
                      </m:r>
                      <m:r>
                        <m:rPr>
                          <m:sty m:val="p"/>
                        </m:rPr>
                        <a:rPr lang="vi-VN"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ki</m:t>
                      </m:r>
                      <m:r>
                        <a:rPr lang="vi-VN"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ể</m:t>
                      </m:r>
                      <m:r>
                        <m:rPr>
                          <m:sty m:val="p"/>
                        </m:rPr>
                        <a:rPr lang="vi-VN"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m:t>
                      </m:r>
                      <m:r>
                        <a:rPr lang="vi-VN" altLang="ko-KR" sz="1600" b="0" i="1" smtClean="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 </m:t>
                      </m:r>
                      <m:r>
                        <a:rPr lang="vi-VN"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đị</m:t>
                      </m:r>
                      <m:r>
                        <m:rPr>
                          <m:sty m:val="p"/>
                        </m:rPr>
                        <a:rPr lang="vi-VN"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nh</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nary>
                        <m:naryPr>
                          <m: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naryPr>
                        <m:sub>
                          <m:r>
                            <m:rPr>
                              <m:brk m:alnAt="23"/>
                            </m:r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𝑖</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sub>
                        <m: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𝑟</m:t>
                          </m:r>
                        </m:sup>
                        <m:e>
                          <m:nary>
                            <m:naryPr>
                              <m: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naryPr>
                            <m:sub>
                              <m:r>
                                <m:rPr>
                                  <m:brk m:alnAt="23"/>
                                </m:r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𝑗</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sub>
                            <m: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𝑐</m:t>
                              </m:r>
                            </m:sup>
                            <m:e>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sSup>
                                    <m:sSup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pPr>
                                    <m:e>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dPr>
                                        <m:e>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𝑂</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𝑖𝑗</m:t>
                                              </m:r>
                                            </m:sub>
                                          </m:s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𝐸</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𝑖𝑗</m:t>
                                              </m:r>
                                            </m:sub>
                                          </m:sSub>
                                        </m:e>
                                      </m:d>
                                    </m:e>
                                    <m: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sup>
                                  </m:sSup>
                                </m:num>
                                <m:den>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𝐸</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𝑖𝑗</m:t>
                                      </m:r>
                                    </m:sub>
                                  </m:sSub>
                                </m:den>
                              </m:f>
                            </m:e>
                          </m:nary>
                        </m:e>
                      </m:nary>
                    </m:oMath>
                  </m:oMathPara>
                </a14:m>
                <a:endParaRPr lang="en-US" altLang="ko-KR" sz="1600" dirty="0">
                  <a:solidFill>
                    <a:schemeClr val="tx1">
                      <a:lumMod val="85000"/>
                      <a:lumOff val="15000"/>
                    </a:schemeClr>
                  </a:solidFill>
                  <a:latin typeface="SamsungOne-400" panose="020B0503030303020204" pitchFamily="34" charset="0"/>
                  <a:ea typeface="SamsungOne-400" panose="020B0503030303020204" pitchFamily="34" charset="0"/>
                </a:endParaRPr>
              </a:p>
            </p:txBody>
          </p:sp>
        </mc:Choice>
        <mc:Fallback xmlns="">
          <p:sp>
            <p:nvSpPr>
              <p:cNvPr id="7" name="Rectangle 12">
                <a:extLst>
                  <a:ext uri="{FF2B5EF4-FFF2-40B4-BE49-F238E27FC236}">
                    <a16:creationId xmlns:a16="http://schemas.microsoft.com/office/drawing/2014/main" id="{BDA98925-0032-467C-AB1A-4C1D835F9568}"/>
                  </a:ext>
                </a:extLst>
              </p:cNvPr>
              <p:cNvSpPr>
                <a:spLocks noRot="1" noChangeAspect="1" noMove="1" noResize="1" noEditPoints="1" noAdjustHandles="1" noChangeArrowheads="1" noChangeShapeType="1" noTextEdit="1"/>
              </p:cNvSpPr>
              <p:nvPr/>
            </p:nvSpPr>
            <p:spPr>
              <a:xfrm>
                <a:off x="3454449" y="2103420"/>
                <a:ext cx="3999968" cy="909223"/>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FEB5823F-8675-45F7-9C20-E91DDF808480}"/>
                  </a:ext>
                </a:extLst>
              </p:cNvPr>
              <p:cNvSpPr/>
              <p:nvPr/>
            </p:nvSpPr>
            <p:spPr>
              <a:xfrm>
                <a:off x="675071" y="3212976"/>
                <a:ext cx="8632825" cy="9612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14:m>
                  <m:oMath xmlns:m="http://schemas.openxmlformats.org/officeDocument/2006/math">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𝐸</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𝑖</m:t>
                        </m:r>
                      </m:sub>
                    </m:sSub>
                  </m:oMath>
                </a14:m>
                <a:r>
                  <a:rPr lang="vi-VN" sz="1300" dirty="0">
                    <a:solidFill>
                      <a:schemeClr val="tx1">
                        <a:lumMod val="85000"/>
                        <a:lumOff val="15000"/>
                      </a:schemeClr>
                    </a:solidFill>
                    <a:latin typeface="Samsung One 400"/>
                    <a:ea typeface="SamsungOne-400" panose="020B0503030303020204" pitchFamily="34" charset="0"/>
                  </a:rPr>
                  <a:t> là các tần suất kỳ vọng và </a:t>
                </a:r>
                <a14:m>
                  <m:oMath xmlns:m="http://schemas.openxmlformats.org/officeDocument/2006/math">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𝑂</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𝑖</m:t>
                        </m:r>
                      </m:sub>
                    </m:sSub>
                  </m:oMath>
                </a14:m>
                <a:r>
                  <a:rPr lang="vi-VN" sz="800" dirty="0">
                    <a:solidFill>
                      <a:schemeClr val="tx1">
                        <a:lumMod val="85000"/>
                        <a:lumOff val="15000"/>
                      </a:schemeClr>
                    </a:solidFill>
                    <a:latin typeface="Samsung One 400"/>
                    <a:ea typeface="SamsungOne-400" panose="020B0503030303020204" pitchFamily="34" charset="0"/>
                  </a:rPr>
                  <a:t> </a:t>
                </a:r>
                <a:r>
                  <a:rPr lang="vi-VN" sz="1300" dirty="0">
                    <a:solidFill>
                      <a:schemeClr val="tx1">
                        <a:lumMod val="85000"/>
                        <a:lumOff val="15000"/>
                      </a:schemeClr>
                    </a:solidFill>
                    <a:latin typeface="Samsung One 400"/>
                    <a:ea typeface="SamsungOne-400" panose="020B0503030303020204" pitchFamily="34" charset="0"/>
                  </a:rPr>
                  <a:t>là các tần suất được quan sát.</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𝑟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số</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hàng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số</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bảng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hai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chiều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Thống kê kiểm định tuân theo phân phối Chi-bình phương có bậc tự do là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𝑟 −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1) ×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𝑐 −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1).</a:t>
                </a:r>
              </a:p>
            </p:txBody>
          </p:sp>
        </mc:Choice>
        <mc:Fallback xmlns="">
          <p:sp>
            <p:nvSpPr>
              <p:cNvPr id="8" name="직사각형 7">
                <a:extLst>
                  <a:ext uri="{FF2B5EF4-FFF2-40B4-BE49-F238E27FC236}">
                    <a16:creationId xmlns:a16="http://schemas.microsoft.com/office/drawing/2014/main" id="{FEB5823F-8675-45F7-9C20-E91DDF808480}"/>
                  </a:ext>
                </a:extLst>
              </p:cNvPr>
              <p:cNvSpPr>
                <a:spLocks noRot="1" noChangeAspect="1" noMove="1" noResize="1" noEditPoints="1" noAdjustHandles="1" noChangeArrowheads="1" noChangeShapeType="1" noTextEdit="1"/>
              </p:cNvSpPr>
              <p:nvPr/>
            </p:nvSpPr>
            <p:spPr>
              <a:xfrm>
                <a:off x="675071" y="3212976"/>
                <a:ext cx="8632825" cy="961207"/>
              </a:xfrm>
              <a:prstGeom prst="rect">
                <a:avLst/>
              </a:prstGeom>
              <a:blipFill>
                <a:blip r:embed="rId5"/>
                <a:stretch>
                  <a:fillRect l="-7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4726356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Bài tập </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Coding #0208</a:t>
            </a:r>
          </a:p>
        </p:txBody>
      </p:sp>
      <p:grpSp>
        <p:nvGrpSpPr>
          <p:cNvPr id="11" name="그룹 10">
            <a:extLst>
              <a:ext uri="{FF2B5EF4-FFF2-40B4-BE49-F238E27FC236}">
                <a16:creationId xmlns:a16="http://schemas.microsoft.com/office/drawing/2014/main" id="{A2A7775F-AE07-4A60-B96A-7B00D8607BDB}"/>
              </a:ext>
            </a:extLst>
          </p:cNvPr>
          <p:cNvGrpSpPr/>
          <p:nvPr/>
        </p:nvGrpSpPr>
        <p:grpSpPr>
          <a:xfrm>
            <a:off x="558798" y="2060849"/>
            <a:ext cx="8797129" cy="3960439"/>
            <a:chOff x="558798" y="2060849"/>
            <a:chExt cx="8797129" cy="3960439"/>
          </a:xfrm>
        </p:grpSpPr>
        <p:sp>
          <p:nvSpPr>
            <p:cNvPr id="12" name="직사각형 11">
              <a:extLst>
                <a:ext uri="{FF2B5EF4-FFF2-40B4-BE49-F238E27FC236}">
                  <a16:creationId xmlns:a16="http://schemas.microsoft.com/office/drawing/2014/main" id="{0E2B63F1-717C-45E5-9484-DF4505693008}"/>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5" name="그룹 14">
              <a:extLst>
                <a:ext uri="{FF2B5EF4-FFF2-40B4-BE49-F238E27FC236}">
                  <a16:creationId xmlns:a16="http://schemas.microsoft.com/office/drawing/2014/main" id="{AC1F47E5-59C0-4468-B93D-A8F7F0C32C93}"/>
                </a:ext>
              </a:extLst>
            </p:cNvPr>
            <p:cNvGrpSpPr/>
            <p:nvPr/>
          </p:nvGrpSpPr>
          <p:grpSpPr>
            <a:xfrm>
              <a:off x="558798" y="3945816"/>
              <a:ext cx="8797129" cy="576572"/>
              <a:chOff x="4778069" y="4391025"/>
              <a:chExt cx="2349160" cy="431802"/>
            </a:xfrm>
          </p:grpSpPr>
          <p:sp>
            <p:nvSpPr>
              <p:cNvPr id="18" name="직사각형 17">
                <a:extLst>
                  <a:ext uri="{FF2B5EF4-FFF2-40B4-BE49-F238E27FC236}">
                    <a16:creationId xmlns:a16="http://schemas.microsoft.com/office/drawing/2014/main" id="{3C6A9AF5-127F-406D-B69A-2777F03F88E5}"/>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21" name="직사각형 133">
                <a:extLst>
                  <a:ext uri="{FF2B5EF4-FFF2-40B4-BE49-F238E27FC236}">
                    <a16:creationId xmlns:a16="http://schemas.microsoft.com/office/drawing/2014/main" id="{21A3736B-043B-48A0-AE25-A04C3CBB178F}"/>
                  </a:ext>
                </a:extLst>
              </p:cNvPr>
              <p:cNvSpPr/>
              <p:nvPr/>
            </p:nvSpPr>
            <p:spPr>
              <a:xfrm>
                <a:off x="4852511" y="4528465"/>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vi-VN" altLang="ko-KR"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Làm theo các bước thực hành trong tệp </a:t>
                </a:r>
                <a:r>
                  <a:rPr lang="en-US" altLang="ko-KR"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'ex_0208.ipynb’.</a:t>
                </a:r>
              </a:p>
            </p:txBody>
          </p:sp>
        </p:grpSp>
        <p:pic>
          <p:nvPicPr>
            <p:cNvPr id="16" name="그림 15" descr="텍스트, 클립아트이(가) 표시된 사진&#10;&#10;자동 생성된 설명">
              <a:extLst>
                <a:ext uri="{FF2B5EF4-FFF2-40B4-BE49-F238E27FC236}">
                  <a16:creationId xmlns:a16="http://schemas.microsoft.com/office/drawing/2014/main" id="{70D03265-398A-4B21-9492-31D700046C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3" name="그룹 1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Thực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kiểm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định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giả</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thuyết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spTree>
    <p:extLst>
      <p:ext uri="{BB962C8B-B14F-4D97-AF65-F5344CB8AC3E}">
        <p14:creationId xmlns:p14="http://schemas.microsoft.com/office/powerpoint/2010/main" val="403704196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Bài tập </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Coding #0209</a:t>
            </a:r>
          </a:p>
        </p:txBody>
      </p:sp>
      <p:grpSp>
        <p:nvGrpSpPr>
          <p:cNvPr id="11" name="그룹 10">
            <a:extLst>
              <a:ext uri="{FF2B5EF4-FFF2-40B4-BE49-F238E27FC236}">
                <a16:creationId xmlns:a16="http://schemas.microsoft.com/office/drawing/2014/main" id="{A2A7775F-AE07-4A60-B96A-7B00D8607BDB}"/>
              </a:ext>
            </a:extLst>
          </p:cNvPr>
          <p:cNvGrpSpPr/>
          <p:nvPr/>
        </p:nvGrpSpPr>
        <p:grpSpPr>
          <a:xfrm>
            <a:off x="558798" y="2060849"/>
            <a:ext cx="8797129" cy="3960439"/>
            <a:chOff x="558798" y="2060849"/>
            <a:chExt cx="8797129" cy="3960439"/>
          </a:xfrm>
        </p:grpSpPr>
        <p:sp>
          <p:nvSpPr>
            <p:cNvPr id="12" name="직사각형 11">
              <a:extLst>
                <a:ext uri="{FF2B5EF4-FFF2-40B4-BE49-F238E27FC236}">
                  <a16:creationId xmlns:a16="http://schemas.microsoft.com/office/drawing/2014/main" id="{0E2B63F1-717C-45E5-9484-DF4505693008}"/>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5" name="그룹 14">
              <a:extLst>
                <a:ext uri="{FF2B5EF4-FFF2-40B4-BE49-F238E27FC236}">
                  <a16:creationId xmlns:a16="http://schemas.microsoft.com/office/drawing/2014/main" id="{AC1F47E5-59C0-4468-B93D-A8F7F0C32C93}"/>
                </a:ext>
              </a:extLst>
            </p:cNvPr>
            <p:cNvGrpSpPr/>
            <p:nvPr/>
          </p:nvGrpSpPr>
          <p:grpSpPr>
            <a:xfrm>
              <a:off x="558798" y="3945816"/>
              <a:ext cx="8797129" cy="576572"/>
              <a:chOff x="4778069" y="4391025"/>
              <a:chExt cx="2349160" cy="431802"/>
            </a:xfrm>
          </p:grpSpPr>
          <p:sp>
            <p:nvSpPr>
              <p:cNvPr id="18" name="직사각형 17">
                <a:extLst>
                  <a:ext uri="{FF2B5EF4-FFF2-40B4-BE49-F238E27FC236}">
                    <a16:creationId xmlns:a16="http://schemas.microsoft.com/office/drawing/2014/main" id="{3C6A9AF5-127F-406D-B69A-2777F03F88E5}"/>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21" name="직사각형 133">
                <a:extLst>
                  <a:ext uri="{FF2B5EF4-FFF2-40B4-BE49-F238E27FC236}">
                    <a16:creationId xmlns:a16="http://schemas.microsoft.com/office/drawing/2014/main" id="{21A3736B-043B-48A0-AE25-A04C3CBB178F}"/>
                  </a:ext>
                </a:extLst>
              </p:cNvPr>
              <p:cNvSpPr/>
              <p:nvPr/>
            </p:nvSpPr>
            <p:spPr>
              <a:xfrm>
                <a:off x="4852511" y="4528465"/>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vi-VN" altLang="ko-KR"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Làm theo các bước thực hành trong tệp </a:t>
                </a:r>
                <a:r>
                  <a:rPr lang="en-US" altLang="ko-KR"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'ex_0209.ipynb’.</a:t>
                </a:r>
              </a:p>
            </p:txBody>
          </p:sp>
        </p:grpSp>
        <p:pic>
          <p:nvPicPr>
            <p:cNvPr id="16" name="그림 15" descr="텍스트, 클립아트이(가) 표시된 사진&#10;&#10;자동 생성된 설명">
              <a:extLst>
                <a:ext uri="{FF2B5EF4-FFF2-40B4-BE49-F238E27FC236}">
                  <a16:creationId xmlns:a16="http://schemas.microsoft.com/office/drawing/2014/main" id="{70D03265-398A-4B21-9492-31D700046C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3" name="그룹 1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Thực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kiểm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định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giả</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thuyết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spTree>
    <p:extLst>
      <p:ext uri="{BB962C8B-B14F-4D97-AF65-F5344CB8AC3E}">
        <p14:creationId xmlns:p14="http://schemas.microsoft.com/office/powerpoint/2010/main" val="227209680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Thực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kiểm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định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giả</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thuyết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04</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Kiểm định giả thuyết về Phương sai </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
        <p:nvSpPr>
          <p:cNvPr id="40" name="직사각형 39">
            <a:extLst>
              <a:ext uri="{FF2B5EF4-FFF2-40B4-BE49-F238E27FC236}">
                <a16:creationId xmlns:a16="http://schemas.microsoft.com/office/drawing/2014/main" id="{3A76204B-18F3-4CF1-ACE4-AFDF6C8ED0B9}"/>
              </a:ext>
            </a:extLst>
          </p:cNvPr>
          <p:cNvSpPr/>
          <p:nvPr/>
        </p:nvSpPr>
        <p:spPr>
          <a:xfrm>
            <a:off x="675071" y="2219443"/>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quần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mẫu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2" name="그룹 1">
            <a:extLst>
              <a:ext uri="{FF2B5EF4-FFF2-40B4-BE49-F238E27FC236}">
                <a16:creationId xmlns:a16="http://schemas.microsoft.com/office/drawing/2014/main" id="{5F1CC33B-2A1F-4D41-AA46-F68DCC1D0652}"/>
              </a:ext>
            </a:extLst>
          </p:cNvPr>
          <p:cNvGrpSpPr/>
          <p:nvPr/>
        </p:nvGrpSpPr>
        <p:grpSpPr>
          <a:xfrm>
            <a:off x="2483551" y="2852936"/>
            <a:ext cx="4914133" cy="1981505"/>
            <a:chOff x="3000085" y="2661132"/>
            <a:chExt cx="4914133" cy="1981505"/>
          </a:xfrm>
        </p:grpSpPr>
        <p:grpSp>
          <p:nvGrpSpPr>
            <p:cNvPr id="16" name="Group 7">
              <a:extLst>
                <a:ext uri="{FF2B5EF4-FFF2-40B4-BE49-F238E27FC236}">
                  <a16:creationId xmlns:a16="http://schemas.microsoft.com/office/drawing/2014/main" id="{585E88B5-0766-4864-B7FD-B1C49258C55B}"/>
                </a:ext>
              </a:extLst>
            </p:cNvPr>
            <p:cNvGrpSpPr/>
            <p:nvPr/>
          </p:nvGrpSpPr>
          <p:grpSpPr>
            <a:xfrm>
              <a:off x="4695675" y="3124345"/>
              <a:ext cx="3218543" cy="609309"/>
              <a:chOff x="7083126" y="4093645"/>
              <a:chExt cx="3782747" cy="584775"/>
            </a:xfrm>
          </p:grpSpPr>
          <p:cxnSp>
            <p:nvCxnSpPr>
              <p:cNvPr id="30" name="Straight Arrow Connector 9">
                <a:extLst>
                  <a:ext uri="{FF2B5EF4-FFF2-40B4-BE49-F238E27FC236}">
                    <a16:creationId xmlns:a16="http://schemas.microsoft.com/office/drawing/2014/main" id="{B9BED509-FC7F-4745-A726-BF421ED9511A}"/>
                  </a:ext>
                </a:extLst>
              </p:cNvPr>
              <p:cNvCxnSpPr>
                <a:cxnSpLocks/>
                <a:stCxn id="31" idx="1"/>
              </p:cNvCxnSpPr>
              <p:nvPr/>
            </p:nvCxnSpPr>
            <p:spPr>
              <a:xfrm flipH="1">
                <a:off x="7083126" y="4344721"/>
                <a:ext cx="1101106" cy="333699"/>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808E61B-70B1-4A45-903C-A9F79793BEE6}"/>
                      </a:ext>
                    </a:extLst>
                  </p:cNvPr>
                  <p:cNvSpPr txBox="1"/>
                  <p:nvPr/>
                </p:nvSpPr>
                <p:spPr>
                  <a:xfrm>
                    <a:off x="8184232" y="4093645"/>
                    <a:ext cx="2681641" cy="56122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a:solidFill>
                          <a:prstClr val="black">
                            <a:lumMod val="85000"/>
                            <a:lumOff val="15000"/>
                          </a:prstClr>
                        </a:solidFill>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vi-VN" sz="1600" dirty="0">
                        <a:latin typeface="Arial" panose="020B0503030303020204" pitchFamily="34" charset="0"/>
                        <a:ea typeface="SamsungOne-400" panose="020B0503030303020204" pitchFamily="34" charset="0"/>
                        <a:cs typeface="Times New Roman" panose="02020603050405020304" pitchFamily="18" charset="0"/>
                      </a:rPr>
                      <a:t>So sánh </a:t>
                    </a:r>
                    <a14:m>
                      <m:oMath xmlns:m="http://schemas.openxmlformats.org/officeDocument/2006/math">
                        <m:sSup>
                          <m:sSupPr>
                            <m:ctrlPr>
                              <a:rPr lang="en-US" altLang="ko-KR" sz="1600" i="1" dirty="0" smtClean="0">
                                <a:solidFill>
                                  <a:srgbClr val="FF0000"/>
                                </a:solidFill>
                                <a:latin typeface="Cambria Math" panose="02040503050406030204" pitchFamily="18" charset="0"/>
                                <a:cs typeface="Times New Roman" panose="02020603050405020304" pitchFamily="18" charset="0"/>
                              </a:rPr>
                            </m:ctrlPr>
                          </m:sSupPr>
                          <m:e>
                            <m:r>
                              <a:rPr lang="ko-KR" altLang="en-US" sz="1600" i="1" dirty="0">
                                <a:solidFill>
                                  <a:srgbClr val="FF0000"/>
                                </a:solidFill>
                                <a:latin typeface="Cambria Math" panose="02040503050406030204" pitchFamily="18" charset="0"/>
                                <a:cs typeface="Times New Roman" panose="02020603050405020304" pitchFamily="18" charset="0"/>
                              </a:rPr>
                              <m:t>𝜎</m:t>
                            </m:r>
                          </m:e>
                          <m:sup>
                            <m:r>
                              <a:rPr lang="en-US" altLang="ko-KR" sz="1600" i="1" dirty="0">
                                <a:solidFill>
                                  <a:srgbClr val="FF0000"/>
                                </a:solidFill>
                                <a:latin typeface="Cambria Math" panose="02040503050406030204" pitchFamily="18" charset="0"/>
                                <a:cs typeface="Times New Roman" panose="02020603050405020304" pitchFamily="18" charset="0"/>
                              </a:rPr>
                              <m:t>2</m:t>
                            </m:r>
                          </m:sup>
                        </m:sSup>
                      </m:oMath>
                    </a14:m>
                    <a:r>
                      <a:rPr lang="vi-VN" sz="1600" dirty="0">
                        <a:solidFill>
                          <a:srgbClr val="FF0000"/>
                        </a:solidFill>
                        <a:latin typeface="Arial" panose="020B0503030303020204" pitchFamily="34" charset="0"/>
                        <a:ea typeface="SamsungOne-400" panose="020B0503030303020204" pitchFamily="34" charset="0"/>
                        <a:cs typeface="Times New Roman" panose="02020603050405020304" pitchFamily="18" charset="0"/>
                      </a:rPr>
                      <a:t> </a:t>
                    </a:r>
                    <a:r>
                      <a:rPr lang="vi-VN" sz="1600" dirty="0">
                        <a:latin typeface="Arial" panose="020B0503030303020204" pitchFamily="34" charset="0"/>
                        <a:ea typeface="SamsungOne-400" panose="020B0503030303020204" pitchFamily="34" charset="0"/>
                        <a:cs typeface="Times New Roman" panose="02020603050405020304" pitchFamily="18" charset="0"/>
                      </a:rPr>
                      <a:t>với một con số cụ thể </a:t>
                    </a:r>
                    <a14:m>
                      <m:oMath xmlns:m="http://schemas.openxmlformats.org/officeDocument/2006/math">
                        <m:sSup>
                          <m:sSupPr>
                            <m:ctrlPr>
                              <a:rPr lang="en-US" altLang="ko-KR" sz="1600" i="1" dirty="0">
                                <a:solidFill>
                                  <a:srgbClr val="FF0000"/>
                                </a:solidFill>
                                <a:latin typeface="Cambria Math" panose="02040503050406030204" pitchFamily="18" charset="0"/>
                                <a:cs typeface="Times New Roman" panose="02020603050405020304" pitchFamily="18" charset="0"/>
                              </a:rPr>
                            </m:ctrlPr>
                          </m:sSupPr>
                          <m:e>
                            <m:sSub>
                              <m:sSubPr>
                                <m:ctrlPr>
                                  <a:rPr lang="en-US" altLang="ko-KR" sz="1600" i="1" dirty="0">
                                    <a:solidFill>
                                      <a:srgbClr val="FF0000"/>
                                    </a:solidFill>
                                    <a:latin typeface="Cambria Math" panose="02040503050406030204" pitchFamily="18" charset="0"/>
                                    <a:cs typeface="Times New Roman" panose="02020603050405020304" pitchFamily="18" charset="0"/>
                                  </a:rPr>
                                </m:ctrlPr>
                              </m:sSubPr>
                              <m:e>
                                <m:r>
                                  <a:rPr lang="ko-KR" altLang="en-US" sz="1600" i="1" dirty="0">
                                    <a:solidFill>
                                      <a:srgbClr val="FF0000"/>
                                    </a:solidFill>
                                    <a:latin typeface="Cambria Math" panose="02040503050406030204" pitchFamily="18" charset="0"/>
                                    <a:cs typeface="Times New Roman" panose="02020603050405020304" pitchFamily="18" charset="0"/>
                                  </a:rPr>
                                  <m:t>𝜎</m:t>
                                </m:r>
                              </m:e>
                              <m:sub>
                                <m:r>
                                  <a:rPr lang="en-US" altLang="ko-KR" sz="1600" i="1" dirty="0">
                                    <a:solidFill>
                                      <a:srgbClr val="FF0000"/>
                                    </a:solidFill>
                                    <a:latin typeface="Cambria Math" panose="02040503050406030204" pitchFamily="18" charset="0"/>
                                    <a:cs typeface="Times New Roman" panose="02020603050405020304" pitchFamily="18" charset="0"/>
                                  </a:rPr>
                                  <m:t>0</m:t>
                                </m:r>
                              </m:sub>
                            </m:sSub>
                          </m:e>
                          <m:sup>
                            <m:r>
                              <a:rPr lang="en-US" altLang="ko-KR" sz="1600" i="1" dirty="0">
                                <a:solidFill>
                                  <a:srgbClr val="FF0000"/>
                                </a:solidFill>
                                <a:latin typeface="Cambria Math" panose="02040503050406030204" pitchFamily="18" charset="0"/>
                                <a:cs typeface="Times New Roman" panose="02020603050405020304" pitchFamily="18" charset="0"/>
                              </a:rPr>
                              <m:t>2</m:t>
                            </m:r>
                          </m:sup>
                        </m:sSup>
                      </m:oMath>
                    </a14:m>
                    <a:r>
                      <a:rPr lang="vi-VN" sz="1600" dirty="0">
                        <a:latin typeface="Arial" panose="020B0503030303020204" pitchFamily="34" charset="0"/>
                        <a:ea typeface="SamsungOne-400" panose="020B0503030303020204" pitchFamily="34" charset="0"/>
                        <a:cs typeface="Times New Roman" panose="02020603050405020304" pitchFamily="18" charset="0"/>
                      </a:rPr>
                      <a:t>.</a:t>
                    </a:r>
                  </a:p>
                </p:txBody>
              </p:sp>
            </mc:Choice>
            <mc:Fallback xmlns="">
              <p:sp>
                <p:nvSpPr>
                  <p:cNvPr id="31" name="TextBox 30">
                    <a:extLst>
                      <a:ext uri="{FF2B5EF4-FFF2-40B4-BE49-F238E27FC236}">
                        <a16:creationId xmlns:a16="http://schemas.microsoft.com/office/drawing/2014/main" id="{E808E61B-70B1-4A45-903C-A9F79793BEE6}"/>
                      </a:ext>
                    </a:extLst>
                  </p:cNvPr>
                  <p:cNvSpPr txBox="1">
                    <a:spLocks noRot="1" noChangeAspect="1" noMove="1" noResize="1" noEditPoints="1" noAdjustHandles="1" noChangeArrowheads="1" noChangeShapeType="1" noTextEdit="1"/>
                  </p:cNvSpPr>
                  <p:nvPr/>
                </p:nvSpPr>
                <p:spPr>
                  <a:xfrm>
                    <a:off x="8184232" y="4093645"/>
                    <a:ext cx="2681641" cy="561229"/>
                  </a:xfrm>
                  <a:prstGeom prst="rect">
                    <a:avLst/>
                  </a:prstGeom>
                  <a:blipFill>
                    <a:blip r:embed="rId3"/>
                    <a:stretch>
                      <a:fillRect t="-2041" b="-11224"/>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9B66A8C1-280F-4FE1-8CD6-296448934D8D}"/>
                    </a:ext>
                  </a:extLst>
                </p:cNvPr>
                <p:cNvSpPr txBox="1"/>
                <p:nvPr/>
              </p:nvSpPr>
              <p:spPr>
                <a:xfrm>
                  <a:off x="4944828" y="2661132"/>
                  <a:ext cx="708759" cy="296941"/>
                </a:xfrm>
                <a:prstGeom prst="rect">
                  <a:avLst/>
                </a:prstGeom>
                <a:solidFill>
                  <a:schemeClr val="bg1"/>
                </a:solidFill>
              </p:spPr>
              <p:txBody>
                <a:bodyPr wrap="square" rtlCol="0">
                  <a:spAutoFit/>
                </a:bodyPr>
                <a:lstStyle/>
                <a:p>
                  <a:pPr/>
                  <a14:m>
                    <m:oMathPara xmlns:m="http://schemas.openxmlformats.org/officeDocument/2006/math">
                      <m:oMathParaPr>
                        <m:jc m:val="center"/>
                      </m:oMathParaPr>
                      <m:oMath xmlns:m="http://schemas.openxmlformats.org/officeDocument/2006/math">
                        <m:acc>
                          <m:accPr>
                            <m:chr m:val="̅"/>
                            <m:ctrlPr>
                              <a:rPr lang="en-US" sz="1300" b="1" i="1">
                                <a:latin typeface="Cambria Math" panose="02040503050406030204" pitchFamily="18" charset="0"/>
                                <a:ea typeface="Cambria Math" panose="02040503050406030204" pitchFamily="18" charset="0"/>
                              </a:rPr>
                            </m:ctrlPr>
                          </m:accPr>
                          <m:e>
                            <m:r>
                              <a:rPr lang="en-US" sz="1300" b="1" i="1">
                                <a:latin typeface="Cambria Math" panose="02040503050406030204" pitchFamily="18" charset="0"/>
                                <a:ea typeface="Cambria Math" panose="02040503050406030204" pitchFamily="18" charset="0"/>
                              </a:rPr>
                              <m:t>𝑿</m:t>
                            </m:r>
                          </m:e>
                        </m:acc>
                        <m:r>
                          <a:rPr lang="en-US" sz="1300" b="1" i="1">
                            <a:latin typeface="Cambria Math" panose="02040503050406030204" pitchFamily="18" charset="0"/>
                            <a:ea typeface="Cambria Math" panose="02040503050406030204" pitchFamily="18" charset="0"/>
                          </a:rPr>
                          <m:t>, </m:t>
                        </m:r>
                        <m:sSup>
                          <m:sSupPr>
                            <m:ctrlPr>
                              <a:rPr lang="en-US" sz="1300" b="1" i="1">
                                <a:latin typeface="Cambria Math" panose="02040503050406030204" pitchFamily="18" charset="0"/>
                                <a:ea typeface="Cambria Math" panose="02040503050406030204" pitchFamily="18" charset="0"/>
                              </a:rPr>
                            </m:ctrlPr>
                          </m:sSupPr>
                          <m:e>
                            <m:r>
                              <a:rPr lang="en-US" sz="1300" b="1" i="1">
                                <a:latin typeface="Cambria Math" panose="02040503050406030204" pitchFamily="18" charset="0"/>
                                <a:ea typeface="Cambria Math" panose="02040503050406030204" pitchFamily="18" charset="0"/>
                              </a:rPr>
                              <m:t>𝒔</m:t>
                            </m:r>
                          </m:e>
                          <m:sup>
                            <m:r>
                              <a:rPr lang="en-US" sz="1300" b="1" i="1">
                                <a:latin typeface="Cambria Math" panose="02040503050406030204" pitchFamily="18" charset="0"/>
                                <a:ea typeface="Cambria Math" panose="02040503050406030204" pitchFamily="18" charset="0"/>
                              </a:rPr>
                              <m:t>𝟐</m:t>
                            </m:r>
                          </m:sup>
                        </m:sSup>
                        <m:r>
                          <a:rPr lang="en-US" sz="1300" b="1" i="1">
                            <a:latin typeface="Cambria Math" panose="02040503050406030204" pitchFamily="18" charset="0"/>
                            <a:ea typeface="Cambria Math" panose="02040503050406030204" pitchFamily="18" charset="0"/>
                          </a:rPr>
                          <m:t>,</m:t>
                        </m:r>
                        <m:r>
                          <a:rPr lang="en-US" sz="1300" b="1" i="1">
                            <a:latin typeface="Cambria Math" panose="02040503050406030204" pitchFamily="18" charset="0"/>
                            <a:ea typeface="Cambria Math" panose="02040503050406030204" pitchFamily="18" charset="0"/>
                          </a:rPr>
                          <m:t>𝒏</m:t>
                        </m:r>
                      </m:oMath>
                    </m:oMathPara>
                  </a14:m>
                  <a:endParaRPr lang="en-US" sz="1300" b="1" dirty="0">
                    <a:latin typeface="SamsungOne-400" panose="020B0503030303020204" pitchFamily="34" charset="0"/>
                    <a:ea typeface="SamsungOne-400" panose="020B0503030303020204" pitchFamily="34" charset="0"/>
                  </a:endParaRPr>
                </a:p>
              </p:txBody>
            </p:sp>
          </mc:Choice>
          <mc:Fallback xmlns="">
            <p:sp>
              <p:nvSpPr>
                <p:cNvPr id="32" name="TextBox 31">
                  <a:extLst>
                    <a:ext uri="{FF2B5EF4-FFF2-40B4-BE49-F238E27FC236}">
                      <a16:creationId xmlns:a16="http://schemas.microsoft.com/office/drawing/2014/main" id="{9B66A8C1-280F-4FE1-8CD6-296448934D8D}"/>
                    </a:ext>
                  </a:extLst>
                </p:cNvPr>
                <p:cNvSpPr txBox="1">
                  <a:spLocks noRot="1" noChangeAspect="1" noMove="1" noResize="1" noEditPoints="1" noAdjustHandles="1" noChangeArrowheads="1" noChangeShapeType="1" noTextEdit="1"/>
                </p:cNvSpPr>
                <p:nvPr/>
              </p:nvSpPr>
              <p:spPr>
                <a:xfrm>
                  <a:off x="4944828" y="2661132"/>
                  <a:ext cx="708759" cy="296941"/>
                </a:xfrm>
                <a:prstGeom prst="rect">
                  <a:avLst/>
                </a:prstGeom>
                <a:blipFill>
                  <a:blip r:embed="rId4"/>
                  <a:stretch>
                    <a:fillRect/>
                  </a:stretch>
                </a:blipFill>
              </p:spPr>
              <p:txBody>
                <a:bodyPr/>
                <a:lstStyle/>
                <a:p>
                  <a:r>
                    <a:rPr lang="ko-KR" altLang="en-US">
                      <a:noFill/>
                    </a:rPr>
                    <a:t> </a:t>
                  </a:r>
                </a:p>
              </p:txBody>
            </p:sp>
          </mc:Fallback>
        </mc:AlternateContent>
        <p:grpSp>
          <p:nvGrpSpPr>
            <p:cNvPr id="33" name="그룹 32">
              <a:extLst>
                <a:ext uri="{FF2B5EF4-FFF2-40B4-BE49-F238E27FC236}">
                  <a16:creationId xmlns:a16="http://schemas.microsoft.com/office/drawing/2014/main" id="{B4B569A8-9B0C-45B4-A67C-CBAD27A7DE8B}"/>
                </a:ext>
              </a:extLst>
            </p:cNvPr>
            <p:cNvGrpSpPr/>
            <p:nvPr/>
          </p:nvGrpSpPr>
          <p:grpSpPr>
            <a:xfrm>
              <a:off x="3000085" y="2707674"/>
              <a:ext cx="1863372" cy="1934963"/>
              <a:chOff x="6880016" y="2179877"/>
              <a:chExt cx="2150100" cy="2232707"/>
            </a:xfrm>
          </p:grpSpPr>
          <p:sp>
            <p:nvSpPr>
              <p:cNvPr id="34" name="타원 33">
                <a:extLst>
                  <a:ext uri="{FF2B5EF4-FFF2-40B4-BE49-F238E27FC236}">
                    <a16:creationId xmlns:a16="http://schemas.microsoft.com/office/drawing/2014/main" id="{082424FE-32E3-4EC8-B7EE-BAC8F96A1C72}"/>
                  </a:ext>
                </a:extLst>
              </p:cNvPr>
              <p:cNvSpPr/>
              <p:nvPr/>
            </p:nvSpPr>
            <p:spPr>
              <a:xfrm>
                <a:off x="6880016" y="2224059"/>
                <a:ext cx="1880558" cy="1880558"/>
              </a:xfrm>
              <a:prstGeom prst="ellipse">
                <a:avLst/>
              </a:prstGeom>
              <a:no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6D475FB-25D0-415B-9E11-8435761A513F}"/>
                      </a:ext>
                    </a:extLst>
                  </p:cNvPr>
                  <p:cNvSpPr txBox="1"/>
                  <p:nvPr/>
                </p:nvSpPr>
                <p:spPr>
                  <a:xfrm>
                    <a:off x="8599143" y="2179877"/>
                    <a:ext cx="430973" cy="248596"/>
                  </a:xfrm>
                  <a:prstGeom prst="rect">
                    <a:avLst/>
                  </a:prstGeom>
                  <a:noFill/>
                </p:spPr>
                <p:txBody>
                  <a:bodyPr wrap="none" lIns="0" tIns="0" rIns="0" bIns="0" rtlCol="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m:rPr>
                              <m:sty m:val="p"/>
                            </m:rPr>
                            <a:rPr lang="vi-VN" altLang="ko-KR" sz="1400" i="1" dirty="0">
                              <a:solidFill>
                                <a:schemeClr val="tx1">
                                  <a:lumMod val="85000"/>
                                  <a:lumOff val="15000"/>
                                </a:schemeClr>
                              </a:solidFill>
                              <a:latin typeface="Cambria Math" panose="02040503050406030204" pitchFamily="18" charset="0"/>
                              <a:cs typeface="Times New Roman" panose="02020603050405020304" pitchFamily="18" charset="0"/>
                            </a:rPr>
                            <m:t>M</m:t>
                          </m:r>
                          <m:r>
                            <a:rPr lang="vi-VN" altLang="ko-KR" sz="1400" i="1" dirty="0">
                              <a:solidFill>
                                <a:schemeClr val="tx1">
                                  <a:lumMod val="85000"/>
                                  <a:lumOff val="15000"/>
                                </a:schemeClr>
                              </a:solidFill>
                              <a:latin typeface="Cambria Math" panose="02040503050406030204" pitchFamily="18" charset="0"/>
                              <a:cs typeface="Times New Roman" panose="02020603050405020304" pitchFamily="18" charset="0"/>
                            </a:rPr>
                            <m:t>ẫ</m:t>
                          </m:r>
                          <m:r>
                            <m:rPr>
                              <m:sty m:val="p"/>
                            </m:rPr>
                            <a:rPr lang="vi-VN" altLang="ko-KR" sz="1400" i="1" dirty="0">
                              <a:solidFill>
                                <a:schemeClr val="tx1">
                                  <a:lumMod val="85000"/>
                                  <a:lumOff val="15000"/>
                                </a:schemeClr>
                              </a:solidFill>
                              <a:latin typeface="Cambria Math" panose="02040503050406030204" pitchFamily="18" charset="0"/>
                              <a:cs typeface="Times New Roman" panose="02020603050405020304" pitchFamily="18" charset="0"/>
                            </a:rPr>
                            <m:t>u</m:t>
                          </m:r>
                        </m:oMath>
                      </m:oMathPara>
                    </a14:m>
                    <a:endParaRPr lang="ko-KR" altLang="en-US" sz="1400" i="1" dirty="0">
                      <a:solidFill>
                        <a:schemeClr val="tx1">
                          <a:lumMod val="85000"/>
                          <a:lumOff val="15000"/>
                        </a:schemeClr>
                      </a:solidFill>
                      <a:latin typeface="SamsungOne-400" panose="020B0503030303020204" pitchFamily="34" charset="0"/>
                      <a:cs typeface="Times New Roman" panose="02020603050405020304" pitchFamily="18" charset="0"/>
                    </a:endParaRPr>
                  </a:p>
                </p:txBody>
              </p:sp>
            </mc:Choice>
            <mc:Fallback xmlns="">
              <p:sp>
                <p:nvSpPr>
                  <p:cNvPr id="35" name="TextBox 34">
                    <a:extLst>
                      <a:ext uri="{FF2B5EF4-FFF2-40B4-BE49-F238E27FC236}">
                        <a16:creationId xmlns:a16="http://schemas.microsoft.com/office/drawing/2014/main" id="{16D475FB-25D0-415B-9E11-8435761A513F}"/>
                      </a:ext>
                    </a:extLst>
                  </p:cNvPr>
                  <p:cNvSpPr txBox="1">
                    <a:spLocks noRot="1" noChangeAspect="1" noMove="1" noResize="1" noEditPoints="1" noAdjustHandles="1" noChangeArrowheads="1" noChangeShapeType="1" noTextEdit="1"/>
                  </p:cNvSpPr>
                  <p:nvPr/>
                </p:nvSpPr>
                <p:spPr>
                  <a:xfrm>
                    <a:off x="8599143" y="2179877"/>
                    <a:ext cx="430973" cy="248596"/>
                  </a:xfrm>
                  <a:prstGeom prst="rect">
                    <a:avLst/>
                  </a:prstGeom>
                  <a:blipFill>
                    <a:blip r:embed="rId5"/>
                    <a:stretch>
                      <a:fillRect/>
                    </a:stretch>
                  </a:blipFill>
                </p:spPr>
                <p:txBody>
                  <a:bodyPr/>
                  <a:lstStyle/>
                  <a:p>
                    <a:r>
                      <a:rPr lang="en-US">
                        <a:noFill/>
                      </a:rPr>
                      <a:t> </a:t>
                    </a:r>
                  </a:p>
                </p:txBody>
              </p:sp>
            </mc:Fallback>
          </mc:AlternateContent>
          <p:sp>
            <p:nvSpPr>
              <p:cNvPr id="36" name="타원 35">
                <a:extLst>
                  <a:ext uri="{FF2B5EF4-FFF2-40B4-BE49-F238E27FC236}">
                    <a16:creationId xmlns:a16="http://schemas.microsoft.com/office/drawing/2014/main" id="{8721C935-2A03-4339-B921-1BE063A4E55E}"/>
                  </a:ext>
                </a:extLst>
              </p:cNvPr>
              <p:cNvSpPr/>
              <p:nvPr/>
            </p:nvSpPr>
            <p:spPr>
              <a:xfrm>
                <a:off x="7802696" y="24382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C0A5B3-FDDE-4AAB-965E-013A0FB58AAC}"/>
                      </a:ext>
                    </a:extLst>
                  </p:cNvPr>
                  <p:cNvSpPr txBox="1"/>
                  <p:nvPr/>
                </p:nvSpPr>
                <p:spPr>
                  <a:xfrm>
                    <a:off x="7425393" y="4163988"/>
                    <a:ext cx="789808" cy="248596"/>
                  </a:xfrm>
                  <a:prstGeom prst="rect">
                    <a:avLst/>
                  </a:prstGeom>
                  <a:noFill/>
                </p:spPr>
                <p:txBody>
                  <a:bodyPr wrap="none" lIns="0" tIns="0" rIns="0" bIns="0" rtlCol="0">
                    <a:spAutoFit/>
                    <a:scene3d>
                      <a:camera prst="orthographicFront"/>
                      <a:lightRig rig="threePt" dir="t"/>
                    </a:scene3d>
                    <a:sp3d>
                      <a:bevelT w="0" h="6350"/>
                    </a:sp3d>
                  </a:bodyPr>
                  <a:lstStyle/>
                  <a:p>
                    <a:pPr algn="ctr"/>
                    <a14:m>
                      <m:oMath xmlns:m="http://schemas.openxmlformats.org/officeDocument/2006/math">
                        <m:r>
                          <m:rPr>
                            <m:sty m:val="p"/>
                          </m:rPr>
                          <a:rPr lang="vi-VN" altLang="ko-KR" sz="1400" i="1" dirty="0">
                            <a:solidFill>
                              <a:schemeClr val="tx1">
                                <a:lumMod val="85000"/>
                                <a:lumOff val="15000"/>
                              </a:schemeClr>
                            </a:solidFill>
                            <a:latin typeface="Cambria Math" panose="02040503050406030204" pitchFamily="18" charset="0"/>
                            <a:cs typeface="Times New Roman" panose="02020603050405020304" pitchFamily="18" charset="0"/>
                          </a:rPr>
                          <m:t>Qu</m:t>
                        </m:r>
                        <m:r>
                          <a:rPr lang="vi-VN" altLang="ko-KR" sz="1400" i="1" dirty="0">
                            <a:solidFill>
                              <a:schemeClr val="tx1">
                                <a:lumMod val="85000"/>
                                <a:lumOff val="15000"/>
                              </a:schemeClr>
                            </a:solidFill>
                            <a:latin typeface="Cambria Math" panose="02040503050406030204" pitchFamily="18" charset="0"/>
                            <a:cs typeface="Times New Roman" panose="02020603050405020304" pitchFamily="18" charset="0"/>
                          </a:rPr>
                          <m:t>ầ</m:t>
                        </m:r>
                        <m:r>
                          <m:rPr>
                            <m:sty m:val="p"/>
                          </m:rPr>
                          <a:rPr lang="vi-VN" altLang="ko-KR" sz="1400" i="1" dirty="0">
                            <a:solidFill>
                              <a:schemeClr val="tx1">
                                <a:lumMod val="85000"/>
                                <a:lumOff val="15000"/>
                              </a:schemeClr>
                            </a:solidFill>
                            <a:latin typeface="Cambria Math" panose="02040503050406030204" pitchFamily="18" charset="0"/>
                            <a:cs typeface="Times New Roman" panose="02020603050405020304" pitchFamily="18" charset="0"/>
                          </a:rPr>
                          <m:t>n</m:t>
                        </m:r>
                      </m:oMath>
                    </a14:m>
                    <a:r>
                      <a:rPr lang="vi-VN" altLang="ko-KR" sz="1400" i="1" dirty="0">
                        <a:solidFill>
                          <a:schemeClr val="tx1">
                            <a:lumMod val="85000"/>
                            <a:lumOff val="15000"/>
                          </a:schemeClr>
                        </a:solidFill>
                        <a:latin typeface="SamsungOne-400" panose="020B0503030303020204" pitchFamily="34" charset="0"/>
                        <a:cs typeface="Times New Roman" panose="02020603050405020304" pitchFamily="18" charset="0"/>
                      </a:rPr>
                      <a:t> thể</a:t>
                    </a:r>
                    <a:endParaRPr lang="ko-KR" altLang="en-US" sz="1400" i="1" dirty="0">
                      <a:solidFill>
                        <a:schemeClr val="tx1">
                          <a:lumMod val="85000"/>
                          <a:lumOff val="15000"/>
                        </a:schemeClr>
                      </a:solidFill>
                      <a:latin typeface="SamsungOne-400" panose="020B0503030303020204" pitchFamily="34" charset="0"/>
                      <a:cs typeface="Times New Roman" panose="02020603050405020304" pitchFamily="18" charset="0"/>
                    </a:endParaRPr>
                  </a:p>
                </p:txBody>
              </p:sp>
            </mc:Choice>
            <mc:Fallback xmlns="">
              <p:sp>
                <p:nvSpPr>
                  <p:cNvPr id="37" name="TextBox 36">
                    <a:extLst>
                      <a:ext uri="{FF2B5EF4-FFF2-40B4-BE49-F238E27FC236}">
                        <a16:creationId xmlns:a16="http://schemas.microsoft.com/office/drawing/2014/main" id="{A5C0A5B3-FDDE-4AAB-965E-013A0FB58AAC}"/>
                      </a:ext>
                    </a:extLst>
                  </p:cNvPr>
                  <p:cNvSpPr txBox="1">
                    <a:spLocks noRot="1" noChangeAspect="1" noMove="1" noResize="1" noEditPoints="1" noAdjustHandles="1" noChangeArrowheads="1" noChangeShapeType="1" noTextEdit="1"/>
                  </p:cNvSpPr>
                  <p:nvPr/>
                </p:nvSpPr>
                <p:spPr>
                  <a:xfrm>
                    <a:off x="7425393" y="4163988"/>
                    <a:ext cx="789808" cy="248596"/>
                  </a:xfrm>
                  <a:prstGeom prst="rect">
                    <a:avLst/>
                  </a:prstGeom>
                  <a:blipFill>
                    <a:blip r:embed="rId6"/>
                    <a:stretch>
                      <a:fillRect l="-893" r="-4464"/>
                    </a:stretch>
                  </a:blipFill>
                </p:spPr>
                <p:txBody>
                  <a:bodyPr/>
                  <a:lstStyle/>
                  <a:p>
                    <a:r>
                      <a:rPr lang="en-US">
                        <a:noFill/>
                      </a:rPr>
                      <a:t> </a:t>
                    </a:r>
                  </a:p>
                </p:txBody>
              </p:sp>
            </mc:Fallback>
          </mc:AlternateContent>
          <p:sp>
            <p:nvSpPr>
              <p:cNvPr id="38" name="타원 37">
                <a:extLst>
                  <a:ext uri="{FF2B5EF4-FFF2-40B4-BE49-F238E27FC236}">
                    <a16:creationId xmlns:a16="http://schemas.microsoft.com/office/drawing/2014/main" id="{D9621900-A1C3-4481-BB93-8E2C88014B72}"/>
                  </a:ext>
                </a:extLst>
              </p:cNvPr>
              <p:cNvSpPr/>
              <p:nvPr/>
            </p:nvSpPr>
            <p:spPr>
              <a:xfrm>
                <a:off x="8176552" y="261205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39" name="타원 38">
                <a:extLst>
                  <a:ext uri="{FF2B5EF4-FFF2-40B4-BE49-F238E27FC236}">
                    <a16:creationId xmlns:a16="http://schemas.microsoft.com/office/drawing/2014/main" id="{ADE7FB1B-8146-47F6-A1F0-ADD108E14BD3}"/>
                  </a:ext>
                </a:extLst>
              </p:cNvPr>
              <p:cNvSpPr/>
              <p:nvPr/>
            </p:nvSpPr>
            <p:spPr>
              <a:xfrm>
                <a:off x="8026534" y="274778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41" name="타원 40">
                <a:extLst>
                  <a:ext uri="{FF2B5EF4-FFF2-40B4-BE49-F238E27FC236}">
                    <a16:creationId xmlns:a16="http://schemas.microsoft.com/office/drawing/2014/main" id="{4DDA4C2A-BB84-44AE-A2E9-527306885C46}"/>
                  </a:ext>
                </a:extLst>
              </p:cNvPr>
              <p:cNvSpPr/>
              <p:nvPr/>
            </p:nvSpPr>
            <p:spPr>
              <a:xfrm>
                <a:off x="8364672" y="299543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42" name="타원 41">
                <a:extLst>
                  <a:ext uri="{FF2B5EF4-FFF2-40B4-BE49-F238E27FC236}">
                    <a16:creationId xmlns:a16="http://schemas.microsoft.com/office/drawing/2014/main" id="{3F94D512-619E-463B-96A1-E6454A6A1158}"/>
                  </a:ext>
                </a:extLst>
              </p:cNvPr>
              <p:cNvSpPr/>
              <p:nvPr/>
            </p:nvSpPr>
            <p:spPr>
              <a:xfrm>
                <a:off x="8507547" y="286208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43" name="타원 42">
                <a:extLst>
                  <a:ext uri="{FF2B5EF4-FFF2-40B4-BE49-F238E27FC236}">
                    <a16:creationId xmlns:a16="http://schemas.microsoft.com/office/drawing/2014/main" id="{3DD83A8C-177A-40CD-BECE-9EFB39BE7B0A}"/>
                  </a:ext>
                </a:extLst>
              </p:cNvPr>
              <p:cNvSpPr/>
              <p:nvPr/>
            </p:nvSpPr>
            <p:spPr>
              <a:xfrm>
                <a:off x="7636009" y="267634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44" name="타원 43">
                <a:extLst>
                  <a:ext uri="{FF2B5EF4-FFF2-40B4-BE49-F238E27FC236}">
                    <a16:creationId xmlns:a16="http://schemas.microsoft.com/office/drawing/2014/main" id="{7230BEEF-9D0C-4305-86C4-5C5150CCC98C}"/>
                  </a:ext>
                </a:extLst>
              </p:cNvPr>
              <p:cNvSpPr/>
              <p:nvPr/>
            </p:nvSpPr>
            <p:spPr>
              <a:xfrm>
                <a:off x="7364546" y="264776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45" name="타원 44">
                <a:extLst>
                  <a:ext uri="{FF2B5EF4-FFF2-40B4-BE49-F238E27FC236}">
                    <a16:creationId xmlns:a16="http://schemas.microsoft.com/office/drawing/2014/main" id="{8A06C422-8569-446A-A45E-E81416863210}"/>
                  </a:ext>
                </a:extLst>
              </p:cNvPr>
              <p:cNvSpPr/>
              <p:nvPr/>
            </p:nvSpPr>
            <p:spPr>
              <a:xfrm>
                <a:off x="7309778" y="28954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46" name="타원 45">
                <a:extLst>
                  <a:ext uri="{FF2B5EF4-FFF2-40B4-BE49-F238E27FC236}">
                    <a16:creationId xmlns:a16="http://schemas.microsoft.com/office/drawing/2014/main" id="{ED40ED72-3877-4063-B7C1-38A19C1D5785}"/>
                  </a:ext>
                </a:extLst>
              </p:cNvPr>
              <p:cNvSpPr/>
              <p:nvPr/>
            </p:nvSpPr>
            <p:spPr>
              <a:xfrm>
                <a:off x="7183572" y="317402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47" name="타원 46">
                <a:extLst>
                  <a:ext uri="{FF2B5EF4-FFF2-40B4-BE49-F238E27FC236}">
                    <a16:creationId xmlns:a16="http://schemas.microsoft.com/office/drawing/2014/main" id="{91B187C8-DEED-46AB-A8A2-5D2658EF1386}"/>
                  </a:ext>
                </a:extLst>
              </p:cNvPr>
              <p:cNvSpPr/>
              <p:nvPr/>
            </p:nvSpPr>
            <p:spPr>
              <a:xfrm>
                <a:off x="7343116" y="315497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48" name="타원 47">
                <a:extLst>
                  <a:ext uri="{FF2B5EF4-FFF2-40B4-BE49-F238E27FC236}">
                    <a16:creationId xmlns:a16="http://schemas.microsoft.com/office/drawing/2014/main" id="{C120C63E-8CEF-4099-8F69-F2E9D91E3583}"/>
                  </a:ext>
                </a:extLst>
              </p:cNvPr>
              <p:cNvSpPr/>
              <p:nvPr/>
            </p:nvSpPr>
            <p:spPr>
              <a:xfrm>
                <a:off x="7497897" y="325022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49" name="타원 48">
                <a:extLst>
                  <a:ext uri="{FF2B5EF4-FFF2-40B4-BE49-F238E27FC236}">
                    <a16:creationId xmlns:a16="http://schemas.microsoft.com/office/drawing/2014/main" id="{A222307B-81EA-4EC9-9B02-D50652CEDAC8}"/>
                  </a:ext>
                </a:extLst>
              </p:cNvPr>
              <p:cNvSpPr/>
              <p:nvPr/>
            </p:nvSpPr>
            <p:spPr>
              <a:xfrm>
                <a:off x="7759835" y="32764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0" name="타원 49">
                <a:extLst>
                  <a:ext uri="{FF2B5EF4-FFF2-40B4-BE49-F238E27FC236}">
                    <a16:creationId xmlns:a16="http://schemas.microsoft.com/office/drawing/2014/main" id="{20B88CDE-F6D6-40DA-9272-5462C4DAA0ED}"/>
                  </a:ext>
                </a:extLst>
              </p:cNvPr>
              <p:cNvSpPr/>
              <p:nvPr/>
            </p:nvSpPr>
            <p:spPr>
              <a:xfrm>
                <a:off x="7712210" y="305496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1" name="타원 50">
                <a:extLst>
                  <a:ext uri="{FF2B5EF4-FFF2-40B4-BE49-F238E27FC236}">
                    <a16:creationId xmlns:a16="http://schemas.microsoft.com/office/drawing/2014/main" id="{6D16B91A-1F1D-4D01-B022-9D3A65D3F76E}"/>
                  </a:ext>
                </a:extLst>
              </p:cNvPr>
              <p:cNvSpPr/>
              <p:nvPr/>
            </p:nvSpPr>
            <p:spPr>
              <a:xfrm>
                <a:off x="7628866" y="2933518"/>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2" name="타원 51">
                <a:extLst>
                  <a:ext uri="{FF2B5EF4-FFF2-40B4-BE49-F238E27FC236}">
                    <a16:creationId xmlns:a16="http://schemas.microsoft.com/office/drawing/2014/main" id="{0A8F1F2F-897D-4DA7-8866-9B9B4B4A8765}"/>
                  </a:ext>
                </a:extLst>
              </p:cNvPr>
              <p:cNvSpPr/>
              <p:nvPr/>
            </p:nvSpPr>
            <p:spPr>
              <a:xfrm>
                <a:off x="7900328" y="299781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3" name="타원 52">
                <a:extLst>
                  <a:ext uri="{FF2B5EF4-FFF2-40B4-BE49-F238E27FC236}">
                    <a16:creationId xmlns:a16="http://schemas.microsoft.com/office/drawing/2014/main" id="{D068EB27-B1AE-46EF-A485-8294178707E0}"/>
                  </a:ext>
                </a:extLst>
              </p:cNvPr>
              <p:cNvSpPr/>
              <p:nvPr/>
            </p:nvSpPr>
            <p:spPr>
              <a:xfrm>
                <a:off x="8133691" y="320974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4" name="타원 53">
                <a:extLst>
                  <a:ext uri="{FF2B5EF4-FFF2-40B4-BE49-F238E27FC236}">
                    <a16:creationId xmlns:a16="http://schemas.microsoft.com/office/drawing/2014/main" id="{28FB25EF-AEED-43B7-B662-C4ECC3B7F343}"/>
                  </a:ext>
                </a:extLst>
              </p:cNvPr>
              <p:cNvSpPr/>
              <p:nvPr/>
            </p:nvSpPr>
            <p:spPr>
              <a:xfrm>
                <a:off x="8155122" y="341929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5" name="타원 54">
                <a:extLst>
                  <a:ext uri="{FF2B5EF4-FFF2-40B4-BE49-F238E27FC236}">
                    <a16:creationId xmlns:a16="http://schemas.microsoft.com/office/drawing/2014/main" id="{E2DAE118-335D-4F02-81D1-816E1BFC5F9A}"/>
                  </a:ext>
                </a:extLst>
              </p:cNvPr>
              <p:cNvSpPr/>
              <p:nvPr/>
            </p:nvSpPr>
            <p:spPr>
              <a:xfrm>
                <a:off x="8312284" y="340024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6" name="타원 55">
                <a:extLst>
                  <a:ext uri="{FF2B5EF4-FFF2-40B4-BE49-F238E27FC236}">
                    <a16:creationId xmlns:a16="http://schemas.microsoft.com/office/drawing/2014/main" id="{F9356182-92B6-43C5-90A5-3FE886F87EF2}"/>
                  </a:ext>
                </a:extLst>
              </p:cNvPr>
              <p:cNvSpPr/>
              <p:nvPr/>
            </p:nvSpPr>
            <p:spPr>
              <a:xfrm>
                <a:off x="8336096" y="360741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7" name="타원 56">
                <a:extLst>
                  <a:ext uri="{FF2B5EF4-FFF2-40B4-BE49-F238E27FC236}">
                    <a16:creationId xmlns:a16="http://schemas.microsoft.com/office/drawing/2014/main" id="{F9BB7208-2817-48E2-9A3F-92B9C8C44AF8}"/>
                  </a:ext>
                </a:extLst>
              </p:cNvPr>
              <p:cNvSpPr/>
              <p:nvPr/>
            </p:nvSpPr>
            <p:spPr>
              <a:xfrm>
                <a:off x="8031296" y="3595506"/>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8" name="타원 57">
                <a:extLst>
                  <a:ext uri="{FF2B5EF4-FFF2-40B4-BE49-F238E27FC236}">
                    <a16:creationId xmlns:a16="http://schemas.microsoft.com/office/drawing/2014/main" id="{D94E7741-4C6D-4E3E-8A7E-8CBD8BF5AF4C}"/>
                  </a:ext>
                </a:extLst>
              </p:cNvPr>
              <p:cNvSpPr/>
              <p:nvPr/>
            </p:nvSpPr>
            <p:spPr>
              <a:xfrm>
                <a:off x="7759833" y="352883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9" name="타원 58">
                <a:extLst>
                  <a:ext uri="{FF2B5EF4-FFF2-40B4-BE49-F238E27FC236}">
                    <a16:creationId xmlns:a16="http://schemas.microsoft.com/office/drawing/2014/main" id="{BD7CCB10-6C8D-44B1-838F-0B6A357EA647}"/>
                  </a:ext>
                </a:extLst>
              </p:cNvPr>
              <p:cNvSpPr/>
              <p:nvPr/>
            </p:nvSpPr>
            <p:spPr>
              <a:xfrm>
                <a:off x="7445508" y="349549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60" name="타원 59">
                <a:extLst>
                  <a:ext uri="{FF2B5EF4-FFF2-40B4-BE49-F238E27FC236}">
                    <a16:creationId xmlns:a16="http://schemas.microsoft.com/office/drawing/2014/main" id="{C9DBF723-B1E4-4CA7-A924-059CF4D9D419}"/>
                  </a:ext>
                </a:extLst>
              </p:cNvPr>
              <p:cNvSpPr/>
              <p:nvPr/>
            </p:nvSpPr>
            <p:spPr>
              <a:xfrm>
                <a:off x="7212146" y="34288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61" name="타원 60">
                <a:extLst>
                  <a:ext uri="{FF2B5EF4-FFF2-40B4-BE49-F238E27FC236}">
                    <a16:creationId xmlns:a16="http://schemas.microsoft.com/office/drawing/2014/main" id="{BE24F282-65BB-402E-B1A0-DA8FA80BE00F}"/>
                  </a:ext>
                </a:extLst>
              </p:cNvPr>
              <p:cNvSpPr/>
              <p:nvPr/>
            </p:nvSpPr>
            <p:spPr>
              <a:xfrm>
                <a:off x="7474083" y="375743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62" name="타원 61">
                <a:extLst>
                  <a:ext uri="{FF2B5EF4-FFF2-40B4-BE49-F238E27FC236}">
                    <a16:creationId xmlns:a16="http://schemas.microsoft.com/office/drawing/2014/main" id="{0810E6DD-8833-48AD-A833-C9BAA4755AB9}"/>
                  </a:ext>
                </a:extLst>
              </p:cNvPr>
              <p:cNvSpPr/>
              <p:nvPr/>
            </p:nvSpPr>
            <p:spPr>
              <a:xfrm>
                <a:off x="7745546" y="373838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63" name="타원 62">
                <a:extLst>
                  <a:ext uri="{FF2B5EF4-FFF2-40B4-BE49-F238E27FC236}">
                    <a16:creationId xmlns:a16="http://schemas.microsoft.com/office/drawing/2014/main" id="{4162E807-3F7C-4DF2-A746-ECC68E56339B}"/>
                  </a:ext>
                </a:extLst>
              </p:cNvPr>
              <p:cNvSpPr/>
              <p:nvPr/>
            </p:nvSpPr>
            <p:spPr>
              <a:xfrm>
                <a:off x="7847940" y="3652656"/>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64" name="타원 63">
                <a:extLst>
                  <a:ext uri="{FF2B5EF4-FFF2-40B4-BE49-F238E27FC236}">
                    <a16:creationId xmlns:a16="http://schemas.microsoft.com/office/drawing/2014/main" id="{5A774DB5-1E4C-445B-B574-F778D50F0AFE}"/>
                  </a:ext>
                </a:extLst>
              </p:cNvPr>
              <p:cNvSpPr/>
              <p:nvPr/>
            </p:nvSpPr>
            <p:spPr>
              <a:xfrm>
                <a:off x="8019390" y="379791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65" name="타원 64">
                <a:extLst>
                  <a:ext uri="{FF2B5EF4-FFF2-40B4-BE49-F238E27FC236}">
                    <a16:creationId xmlns:a16="http://schemas.microsoft.com/office/drawing/2014/main" id="{BDD82636-F424-4A34-9D38-E16E9F7BA0A1}"/>
                  </a:ext>
                </a:extLst>
              </p:cNvPr>
              <p:cNvSpPr/>
              <p:nvPr/>
            </p:nvSpPr>
            <p:spPr>
              <a:xfrm>
                <a:off x="7836034" y="3864588"/>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66" name="타원 65">
                <a:extLst>
                  <a:ext uri="{FF2B5EF4-FFF2-40B4-BE49-F238E27FC236}">
                    <a16:creationId xmlns:a16="http://schemas.microsoft.com/office/drawing/2014/main" id="{88245E65-9598-4A39-923C-BD3906B45963}"/>
                  </a:ext>
                </a:extLst>
              </p:cNvPr>
              <p:cNvSpPr/>
              <p:nvPr/>
            </p:nvSpPr>
            <p:spPr>
              <a:xfrm rot="18498949">
                <a:off x="8001434" y="2204918"/>
                <a:ext cx="426578" cy="1119695"/>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7" name="직선 화살표 연결선 66">
                <a:extLst>
                  <a:ext uri="{FF2B5EF4-FFF2-40B4-BE49-F238E27FC236}">
                    <a16:creationId xmlns:a16="http://schemas.microsoft.com/office/drawing/2014/main" id="{8F68648C-9872-4661-8757-DB96BE14E361}"/>
                  </a:ext>
                </a:extLst>
              </p:cNvPr>
              <p:cNvCxnSpPr/>
              <p:nvPr/>
            </p:nvCxnSpPr>
            <p:spPr>
              <a:xfrm flipH="1">
                <a:off x="8435429" y="2416181"/>
                <a:ext cx="210890" cy="21089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509961F0-A561-4B01-8B2B-0CAB4349D577}"/>
                    </a:ext>
                  </a:extLst>
                </p:cNvPr>
                <p:cNvSpPr txBox="1"/>
                <p:nvPr/>
              </p:nvSpPr>
              <p:spPr>
                <a:xfrm>
                  <a:off x="3390296" y="3474376"/>
                  <a:ext cx="711303" cy="470000"/>
                </a:xfrm>
                <a:prstGeom prst="rect">
                  <a:avLst/>
                </a:prstGeom>
                <a:solidFill>
                  <a:schemeClr val="bg1"/>
                </a:solidFill>
              </p:spPr>
              <p:txBody>
                <a:bodyPr wrap="square" rtlCol="0">
                  <a:spAutoFit/>
                  <a:scene3d>
                    <a:camera prst="orthographicFront"/>
                    <a:lightRig rig="threePt" dir="t"/>
                  </a:scene3d>
                  <a:sp3d>
                    <a:bevelT w="0" h="6350"/>
                  </a:sp3d>
                </a:bodyPr>
                <a:lstStyle/>
                <a:p>
                  <a:pPr/>
                  <a14:m>
                    <m:oMathPara xmlns:m="http://schemas.openxmlformats.org/officeDocument/2006/math">
                      <m:oMathParaPr>
                        <m:jc m:val="center"/>
                      </m:oMathParaPr>
                      <m:oMath xmlns:m="http://schemas.openxmlformats.org/officeDocument/2006/math">
                        <m:r>
                          <a:rPr lang="en-US" sz="2400" b="1" i="1">
                            <a:latin typeface="Cambria Math" panose="02040503050406030204" pitchFamily="18" charset="0"/>
                            <a:ea typeface="Cambria Math" panose="02040503050406030204" pitchFamily="18" charset="0"/>
                          </a:rPr>
                          <m:t>𝝁</m:t>
                        </m:r>
                        <m:r>
                          <a:rPr lang="en-US" sz="2400" b="1" i="1">
                            <a:latin typeface="Cambria Math" panose="02040503050406030204" pitchFamily="18" charset="0"/>
                            <a:ea typeface="Cambria Math" panose="02040503050406030204" pitchFamily="18" charset="0"/>
                          </a:rPr>
                          <m:t>, </m:t>
                        </m:r>
                        <m:sSup>
                          <m:sSupPr>
                            <m:ctrlPr>
                              <a:rPr lang="en-US" sz="2400" b="1" i="1">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𝝈</m:t>
                            </m:r>
                          </m:e>
                          <m:sup>
                            <m:r>
                              <a:rPr lang="en-US" sz="2400" b="1" i="1">
                                <a:latin typeface="Cambria Math" panose="02040503050406030204" pitchFamily="18" charset="0"/>
                                <a:ea typeface="Cambria Math" panose="02040503050406030204" pitchFamily="18" charset="0"/>
                              </a:rPr>
                              <m:t>𝟐</m:t>
                            </m:r>
                          </m:sup>
                        </m:sSup>
                      </m:oMath>
                    </m:oMathPara>
                  </a14:m>
                  <a:endParaRPr lang="en-US" sz="2400" b="1" dirty="0"/>
                </a:p>
              </p:txBody>
            </p:sp>
          </mc:Choice>
          <mc:Fallback xmlns="">
            <p:sp>
              <p:nvSpPr>
                <p:cNvPr id="68" name="TextBox 67">
                  <a:extLst>
                    <a:ext uri="{FF2B5EF4-FFF2-40B4-BE49-F238E27FC236}">
                      <a16:creationId xmlns:a16="http://schemas.microsoft.com/office/drawing/2014/main" id="{509961F0-A561-4B01-8B2B-0CAB4349D577}"/>
                    </a:ext>
                  </a:extLst>
                </p:cNvPr>
                <p:cNvSpPr txBox="1">
                  <a:spLocks noRot="1" noChangeAspect="1" noMove="1" noResize="1" noEditPoints="1" noAdjustHandles="1" noChangeArrowheads="1" noChangeShapeType="1" noTextEdit="1"/>
                </p:cNvSpPr>
                <p:nvPr/>
              </p:nvSpPr>
              <p:spPr>
                <a:xfrm>
                  <a:off x="3390296" y="3474376"/>
                  <a:ext cx="711303" cy="470000"/>
                </a:xfrm>
                <a:prstGeom prst="rect">
                  <a:avLst/>
                </a:prstGeom>
                <a:blipFill>
                  <a:blip r:embed="rId7"/>
                  <a:stretch>
                    <a:fillRect r="-1709"/>
                  </a:stretch>
                </a:blipFill>
              </p:spPr>
              <p:txBody>
                <a:bodyPr/>
                <a:lstStyle/>
                <a:p>
                  <a:r>
                    <a:rPr lang="ko-KR" altLang="en-US">
                      <a:noFill/>
                    </a:rPr>
                    <a:t> </a:t>
                  </a:r>
                </a:p>
              </p:txBody>
            </p:sp>
          </mc:Fallback>
        </mc:AlternateContent>
      </p:grpSp>
      <p:sp>
        <p:nvSpPr>
          <p:cNvPr id="69" name="직사각형 68">
            <a:extLst>
              <a:ext uri="{FF2B5EF4-FFF2-40B4-BE49-F238E27FC236}">
                <a16:creationId xmlns:a16="http://schemas.microsoft.com/office/drawing/2014/main" id="{63ED1BEC-C96D-4D25-A959-DA723F625B38}"/>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8"/>
              </a:buBlip>
              <a:defRPr/>
            </a:pPr>
            <a:r>
              <a:rPr lang="en-US" altLang="ko-KR" sz="1400" dirty="0" err="1">
                <a:solidFill>
                  <a:schemeClr val="tx1"/>
                </a:solidFill>
                <a:latin typeface="SamsungOne-400" panose="020B0503030303020204" pitchFamily="34" charset="0"/>
                <a:ea typeface="SamsungOne-400" panose="020B0503030303020204" pitchFamily="34" charset="0"/>
              </a:rPr>
              <a:t>Kiểm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định</a:t>
            </a:r>
            <a:r>
              <a:rPr lang="en-US" altLang="ko-KR" sz="1400" dirty="0">
                <a:solidFill>
                  <a:schemeClr val="tx1"/>
                </a:solidFill>
                <a:latin typeface="SamsungOne-400" panose="020B0503030303020204" pitchFamily="34" charset="0"/>
                <a:ea typeface="SamsungOne-400" panose="020B0503030303020204" pitchFamily="34" charset="0"/>
              </a:rPr>
              <a:t> t </a:t>
            </a:r>
            <a:r>
              <a:rPr lang="en-US" altLang="ko-KR" sz="1400" dirty="0" err="1">
                <a:solidFill>
                  <a:schemeClr val="tx1"/>
                </a:solidFill>
                <a:latin typeface="SamsungOne-400" panose="020B0503030303020204" pitchFamily="34" charset="0"/>
                <a:ea typeface="SamsungOne-400" panose="020B0503030303020204" pitchFamily="34" charset="0"/>
              </a:rPr>
              <a:t>cho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mẫu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duy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nhất</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111709277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Thực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kiểm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định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giả</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thuyết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04</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73" name="직사각형 72">
            <a:extLst>
              <a:ext uri="{FF2B5EF4-FFF2-40B4-BE49-F238E27FC236}">
                <a16:creationId xmlns:a16="http://schemas.microsoft.com/office/drawing/2014/main" id="{D0D7AC7A-EB2C-49C9-95ED-4196E2C12849}"/>
              </a:ext>
            </a:extLst>
          </p:cNvPr>
          <p:cNvSpPr/>
          <p:nvPr/>
        </p:nvSpPr>
        <p:spPr>
          <a:xfrm>
            <a:off x="675071" y="1700808"/>
            <a:ext cx="8632825" cy="663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Có các kiểm định ở đuôi trái, đuôi phải và ở cả hai đuôi. </a:t>
            </a:r>
            <a:r>
              <a:rPr lang="vi-VN" sz="1200" dirty="0">
                <a:solidFill>
                  <a:srgbClr val="FF0000"/>
                </a:solidFill>
                <a:latin typeface="Arial" panose="02020603050405020304" pitchFamily="18" charset="0"/>
                <a:ea typeface="Noto Sans CJK KR Regular" panose="020B0500000000000000" pitchFamily="34" charset="-127"/>
                <a:cs typeface="Times New Roman" panose="02020603050405020304" pitchFamily="18" charset="0"/>
                <a:sym typeface="Symbol" panose="05050102010706020507" pitchFamily="18" charset="2"/>
              </a:rPr>
              <a:t></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Giống như kiểm định t.</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Thống kê kiểm định được tính bằng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𝑛</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kích thước mẫu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sp>
        <p:nvSpPr>
          <p:cNvPr id="9" name="직사각형 8">
            <a:extLst>
              <a:ext uri="{FF2B5EF4-FFF2-40B4-BE49-F238E27FC236}">
                <a16:creationId xmlns:a16="http://schemas.microsoft.com/office/drawing/2014/main" id="{97E54314-06CF-4899-BFED-75B5DFB7E055}"/>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Kiểm định Chi-bình phương của phương sai:</a:t>
            </a:r>
          </a:p>
        </p:txBody>
      </p:sp>
      <mc:AlternateContent xmlns:mc="http://schemas.openxmlformats.org/markup-compatibility/2006" xmlns:a14="http://schemas.microsoft.com/office/drawing/2010/main">
        <mc:Choice Requires="a14">
          <p:sp>
            <p:nvSpPr>
              <p:cNvPr id="7" name="Rectangle 12">
                <a:extLst>
                  <a:ext uri="{FF2B5EF4-FFF2-40B4-BE49-F238E27FC236}">
                    <a16:creationId xmlns:a16="http://schemas.microsoft.com/office/drawing/2014/main" id="{AC2E6E00-B4BC-475F-8352-CE966510C296}"/>
                  </a:ext>
                </a:extLst>
              </p:cNvPr>
              <p:cNvSpPr/>
              <p:nvPr/>
            </p:nvSpPr>
            <p:spPr>
              <a:xfrm>
                <a:off x="3454449" y="2500769"/>
                <a:ext cx="3205264" cy="7496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Aft>
                    <a:spcPts val="800"/>
                  </a:spcAft>
                </a:pPr>
                <a14:m>
                  <m:oMathPara xmlns:m="http://schemas.openxmlformats.org/officeDocument/2006/math">
                    <m:oMathParaPr>
                      <m:jc m:val="centerGroup"/>
                    </m:oMathParaPr>
                    <m:oMath xmlns:m="http://schemas.openxmlformats.org/officeDocument/2006/math">
                      <m:r>
                        <m:rPr>
                          <m:sty m:val="p"/>
                        </m:rPr>
                        <a:rPr lang="vi-VN" altLang="ko-KR" sz="1600" i="1">
                          <a:solidFill>
                            <a:schemeClr val="tx1">
                              <a:lumMod val="85000"/>
                              <a:lumOff val="15000"/>
                            </a:schemeClr>
                          </a:solidFill>
                          <a:latin typeface="Cambria Math" panose="02040503050406030204" pitchFamily="18" charset="0"/>
                          <a:cs typeface="Times New Roman" panose="02020603050405020304" pitchFamily="18" charset="0"/>
                        </a:rPr>
                        <m:t>Th</m:t>
                      </m:r>
                      <m:r>
                        <a:rPr lang="vi-VN" altLang="ko-KR" sz="1600" i="1">
                          <a:solidFill>
                            <a:schemeClr val="tx1">
                              <a:lumMod val="85000"/>
                              <a:lumOff val="15000"/>
                            </a:schemeClr>
                          </a:solidFill>
                          <a:latin typeface="Cambria Math" panose="02040503050406030204" pitchFamily="18" charset="0"/>
                          <a:cs typeface="Times New Roman" panose="02020603050405020304" pitchFamily="18" charset="0"/>
                        </a:rPr>
                        <m:t>ố</m:t>
                      </m:r>
                      <m:r>
                        <m:rPr>
                          <m:sty m:val="p"/>
                        </m:rPr>
                        <a:rPr lang="vi-VN" altLang="ko-KR" sz="1600" i="1">
                          <a:solidFill>
                            <a:schemeClr val="tx1">
                              <a:lumMod val="85000"/>
                              <a:lumOff val="15000"/>
                            </a:schemeClr>
                          </a:solidFill>
                          <a:latin typeface="Cambria Math" panose="02040503050406030204" pitchFamily="18" charset="0"/>
                          <a:cs typeface="Times New Roman" panose="02020603050405020304" pitchFamily="18" charset="0"/>
                        </a:rPr>
                        <m:t>ng</m:t>
                      </m:r>
                      <m:r>
                        <a:rPr lang="vi-VN" altLang="ko-KR" sz="1600" b="0" i="1" smtClean="0">
                          <a:solidFill>
                            <a:schemeClr val="tx1">
                              <a:lumMod val="85000"/>
                              <a:lumOff val="15000"/>
                            </a:schemeClr>
                          </a:solidFill>
                          <a:latin typeface="Cambria Math" panose="02040503050406030204" pitchFamily="18" charset="0"/>
                          <a:cs typeface="Times New Roman" panose="02020603050405020304" pitchFamily="18" charset="0"/>
                        </a:rPr>
                        <m:t> </m:t>
                      </m:r>
                      <m:r>
                        <m:rPr>
                          <m:sty m:val="p"/>
                        </m:rPr>
                        <a:rPr lang="vi-VN" altLang="ko-KR" sz="1600" i="1">
                          <a:solidFill>
                            <a:schemeClr val="tx1">
                              <a:lumMod val="85000"/>
                              <a:lumOff val="15000"/>
                            </a:schemeClr>
                          </a:solidFill>
                          <a:latin typeface="Cambria Math" panose="02040503050406030204" pitchFamily="18" charset="0"/>
                          <a:cs typeface="Times New Roman" panose="02020603050405020304" pitchFamily="18" charset="0"/>
                        </a:rPr>
                        <m:t>k</m:t>
                      </m:r>
                      <m:r>
                        <a:rPr lang="vi-VN" altLang="ko-KR" sz="1600" i="1">
                          <a:solidFill>
                            <a:schemeClr val="tx1">
                              <a:lumMod val="85000"/>
                              <a:lumOff val="15000"/>
                            </a:schemeClr>
                          </a:solidFill>
                          <a:latin typeface="Cambria Math" panose="02040503050406030204" pitchFamily="18" charset="0"/>
                          <a:cs typeface="Times New Roman" panose="02020603050405020304" pitchFamily="18" charset="0"/>
                        </a:rPr>
                        <m:t>ê </m:t>
                      </m:r>
                      <m:r>
                        <m:rPr>
                          <m:sty m:val="p"/>
                        </m:rPr>
                        <a:rPr lang="vi-VN" altLang="ko-KR" sz="1600" i="1">
                          <a:solidFill>
                            <a:schemeClr val="tx1">
                              <a:lumMod val="85000"/>
                              <a:lumOff val="15000"/>
                            </a:schemeClr>
                          </a:solidFill>
                          <a:latin typeface="Cambria Math" panose="02040503050406030204" pitchFamily="18" charset="0"/>
                          <a:cs typeface="Times New Roman" panose="02020603050405020304" pitchFamily="18" charset="0"/>
                        </a:rPr>
                        <m:t>ki</m:t>
                      </m:r>
                      <m:r>
                        <a:rPr lang="vi-VN" altLang="ko-KR" sz="1600" i="1">
                          <a:solidFill>
                            <a:schemeClr val="tx1">
                              <a:lumMod val="85000"/>
                              <a:lumOff val="15000"/>
                            </a:schemeClr>
                          </a:solidFill>
                          <a:latin typeface="Cambria Math" panose="02040503050406030204" pitchFamily="18" charset="0"/>
                          <a:cs typeface="Times New Roman" panose="02020603050405020304" pitchFamily="18" charset="0"/>
                        </a:rPr>
                        <m:t>ể</m:t>
                      </m:r>
                      <m:r>
                        <m:rPr>
                          <m:sty m:val="p"/>
                        </m:rPr>
                        <a:rPr lang="vi-VN" altLang="ko-KR" sz="1600" i="1">
                          <a:solidFill>
                            <a:schemeClr val="tx1">
                              <a:lumMod val="85000"/>
                              <a:lumOff val="15000"/>
                            </a:schemeClr>
                          </a:solidFill>
                          <a:latin typeface="Cambria Math" panose="02040503050406030204" pitchFamily="18" charset="0"/>
                          <a:cs typeface="Times New Roman" panose="02020603050405020304" pitchFamily="18" charset="0"/>
                        </a:rPr>
                        <m:t>m</m:t>
                      </m:r>
                      <m:r>
                        <a:rPr lang="vi-VN" altLang="ko-KR" sz="1600" b="0" i="1" smtClean="0">
                          <a:solidFill>
                            <a:schemeClr val="tx1">
                              <a:lumMod val="85000"/>
                              <a:lumOff val="15000"/>
                            </a:schemeClr>
                          </a:solidFill>
                          <a:latin typeface="Cambria Math" panose="02040503050406030204" pitchFamily="18" charset="0"/>
                          <a:cs typeface="Times New Roman" panose="02020603050405020304" pitchFamily="18" charset="0"/>
                        </a:rPr>
                        <m:t> </m:t>
                      </m:r>
                      <m:r>
                        <a:rPr lang="vi-VN" altLang="ko-KR" sz="1600" i="1">
                          <a:solidFill>
                            <a:schemeClr val="tx1">
                              <a:lumMod val="85000"/>
                              <a:lumOff val="15000"/>
                            </a:schemeClr>
                          </a:solidFill>
                          <a:latin typeface="Cambria Math" panose="02040503050406030204" pitchFamily="18" charset="0"/>
                          <a:cs typeface="Times New Roman" panose="02020603050405020304" pitchFamily="18" charset="0"/>
                        </a:rPr>
                        <m:t>đị</m:t>
                      </m:r>
                      <m:r>
                        <m:rPr>
                          <m:sty m:val="p"/>
                        </m:rPr>
                        <a:rPr lang="vi-VN" altLang="ko-KR" sz="1600" i="1">
                          <a:solidFill>
                            <a:schemeClr val="tx1">
                              <a:lumMod val="85000"/>
                              <a:lumOff val="15000"/>
                            </a:schemeClr>
                          </a:solidFill>
                          <a:latin typeface="Cambria Math" panose="02040503050406030204" pitchFamily="18" charset="0"/>
                          <a:cs typeface="Times New Roman" panose="02020603050405020304" pitchFamily="18" charset="0"/>
                        </a:rPr>
                        <m:t>nh</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𝑛</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−1)</m:t>
                          </m:r>
                          <m:sSup>
                            <m:sSup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p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𝑆</m:t>
                              </m:r>
                            </m:e>
                            <m: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2</m:t>
                              </m:r>
                            </m:sup>
                          </m:sSup>
                        </m:num>
                        <m:den>
                          <m:sSubSup>
                            <m:sSubSup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bSupPr>
                            <m:e>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rPr>
                                <m:t>𝜎</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0</m:t>
                              </m:r>
                            </m:sub>
                            <m: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2</m:t>
                              </m:r>
                            </m:sup>
                          </m:sSubSup>
                        </m:den>
                      </m:f>
                    </m:oMath>
                  </m:oMathPara>
                </a14:m>
                <a:endParaRPr lang="en-US" altLang="ko-KR" sz="1600" dirty="0">
                  <a:solidFill>
                    <a:schemeClr val="tx1">
                      <a:lumMod val="85000"/>
                      <a:lumOff val="15000"/>
                    </a:schemeClr>
                  </a:solidFill>
                  <a:latin typeface="SamsungOne-400" panose="020B0503030303020204" pitchFamily="34" charset="0"/>
                  <a:ea typeface="SamsungOne-400" panose="020B0503030303020204" pitchFamily="34" charset="0"/>
                </a:endParaRPr>
              </a:p>
            </p:txBody>
          </p:sp>
        </mc:Choice>
        <mc:Fallback xmlns="">
          <p:sp>
            <p:nvSpPr>
              <p:cNvPr id="7" name="Rectangle 12">
                <a:extLst>
                  <a:ext uri="{FF2B5EF4-FFF2-40B4-BE49-F238E27FC236}">
                    <a16:creationId xmlns:a16="http://schemas.microsoft.com/office/drawing/2014/main" id="{AC2E6E00-B4BC-475F-8352-CE966510C296}"/>
                  </a:ext>
                </a:extLst>
              </p:cNvPr>
              <p:cNvSpPr>
                <a:spLocks noRot="1" noChangeAspect="1" noMove="1" noResize="1" noEditPoints="1" noAdjustHandles="1" noChangeArrowheads="1" noChangeShapeType="1" noTextEdit="1"/>
              </p:cNvSpPr>
              <p:nvPr/>
            </p:nvSpPr>
            <p:spPr>
              <a:xfrm>
                <a:off x="3454449" y="2500769"/>
                <a:ext cx="3205264" cy="749629"/>
              </a:xfrm>
              <a:prstGeom prst="rect">
                <a:avLst/>
              </a:prstGeom>
              <a:blipFill>
                <a:blip r:embed="rId4"/>
                <a:stretch>
                  <a:fillRect/>
                </a:stretch>
              </a:blipFill>
              <a:ln>
                <a:noFill/>
              </a:ln>
            </p:spPr>
            <p:txBody>
              <a:bodyPr/>
              <a:lstStyle/>
              <a:p>
                <a:r>
                  <a:rPr lang="en-US">
                    <a:noFill/>
                  </a:rPr>
                  <a:t> </a:t>
                </a:r>
              </a:p>
            </p:txBody>
          </p:sp>
        </mc:Fallback>
      </mc:AlternateContent>
      <p:sp>
        <p:nvSpPr>
          <p:cNvPr id="8" name="직사각형 7">
            <a:extLst>
              <a:ext uri="{FF2B5EF4-FFF2-40B4-BE49-F238E27FC236}">
                <a16:creationId xmlns:a16="http://schemas.microsoft.com/office/drawing/2014/main" id="{5830D8AE-C3E5-4A60-893F-87F316FB0DB0}"/>
              </a:ext>
            </a:extLst>
          </p:cNvPr>
          <p:cNvSpPr/>
          <p:nvPr/>
        </p:nvSpPr>
        <p:spPr>
          <a:xfrm>
            <a:off x="675071" y="3429000"/>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Thống kê kiểm định tuân theo phân phối Chi-bình phương có bậc tự do là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𝑛 −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1. </a:t>
            </a:r>
          </a:p>
        </p:txBody>
      </p:sp>
    </p:spTree>
    <p:extLst>
      <p:ext uri="{BB962C8B-B14F-4D97-AF65-F5344CB8AC3E}">
        <p14:creationId xmlns:p14="http://schemas.microsoft.com/office/powerpoint/2010/main" val="401917414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Bài tập </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Coding #0210</a:t>
            </a:r>
          </a:p>
        </p:txBody>
      </p:sp>
      <p:grpSp>
        <p:nvGrpSpPr>
          <p:cNvPr id="11" name="그룹 10">
            <a:extLst>
              <a:ext uri="{FF2B5EF4-FFF2-40B4-BE49-F238E27FC236}">
                <a16:creationId xmlns:a16="http://schemas.microsoft.com/office/drawing/2014/main" id="{A2A7775F-AE07-4A60-B96A-7B00D8607BDB}"/>
              </a:ext>
            </a:extLst>
          </p:cNvPr>
          <p:cNvGrpSpPr/>
          <p:nvPr/>
        </p:nvGrpSpPr>
        <p:grpSpPr>
          <a:xfrm>
            <a:off x="558798" y="2060849"/>
            <a:ext cx="8797129" cy="3960439"/>
            <a:chOff x="558798" y="2060849"/>
            <a:chExt cx="8797129" cy="3960439"/>
          </a:xfrm>
        </p:grpSpPr>
        <p:sp>
          <p:nvSpPr>
            <p:cNvPr id="12" name="직사각형 11">
              <a:extLst>
                <a:ext uri="{FF2B5EF4-FFF2-40B4-BE49-F238E27FC236}">
                  <a16:creationId xmlns:a16="http://schemas.microsoft.com/office/drawing/2014/main" id="{0E2B63F1-717C-45E5-9484-DF4505693008}"/>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5" name="그룹 14">
              <a:extLst>
                <a:ext uri="{FF2B5EF4-FFF2-40B4-BE49-F238E27FC236}">
                  <a16:creationId xmlns:a16="http://schemas.microsoft.com/office/drawing/2014/main" id="{AC1F47E5-59C0-4468-B93D-A8F7F0C32C93}"/>
                </a:ext>
              </a:extLst>
            </p:cNvPr>
            <p:cNvGrpSpPr/>
            <p:nvPr/>
          </p:nvGrpSpPr>
          <p:grpSpPr>
            <a:xfrm>
              <a:off x="558798" y="3945816"/>
              <a:ext cx="8797129" cy="576572"/>
              <a:chOff x="4778069" y="4391025"/>
              <a:chExt cx="2349160" cy="431802"/>
            </a:xfrm>
          </p:grpSpPr>
          <p:sp>
            <p:nvSpPr>
              <p:cNvPr id="18" name="직사각형 17">
                <a:extLst>
                  <a:ext uri="{FF2B5EF4-FFF2-40B4-BE49-F238E27FC236}">
                    <a16:creationId xmlns:a16="http://schemas.microsoft.com/office/drawing/2014/main" id="{3C6A9AF5-127F-406D-B69A-2777F03F88E5}"/>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21" name="직사각형 133">
                <a:extLst>
                  <a:ext uri="{FF2B5EF4-FFF2-40B4-BE49-F238E27FC236}">
                    <a16:creationId xmlns:a16="http://schemas.microsoft.com/office/drawing/2014/main" id="{21A3736B-043B-48A0-AE25-A04C3CBB178F}"/>
                  </a:ext>
                </a:extLst>
              </p:cNvPr>
              <p:cNvSpPr/>
              <p:nvPr/>
            </p:nvSpPr>
            <p:spPr>
              <a:xfrm>
                <a:off x="4852511" y="4528465"/>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vi-VN" altLang="ko-KR"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Làm theo các bước thực hành trong tệp </a:t>
                </a:r>
                <a:r>
                  <a:rPr lang="en-US" altLang="ko-KR"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'ex_0210.ipynb’.</a:t>
                </a:r>
              </a:p>
            </p:txBody>
          </p:sp>
        </p:grpSp>
        <p:pic>
          <p:nvPicPr>
            <p:cNvPr id="16" name="그림 15" descr="텍스트, 클립아트이(가) 표시된 사진&#10;&#10;자동 생성된 설명">
              <a:extLst>
                <a:ext uri="{FF2B5EF4-FFF2-40B4-BE49-F238E27FC236}">
                  <a16:creationId xmlns:a16="http://schemas.microsoft.com/office/drawing/2014/main" id="{70D03265-398A-4B21-9492-31D700046C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3" name="그룹 1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Thực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kiểm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định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giả</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thuyết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spTree>
    <p:extLst>
      <p:ext uri="{BB962C8B-B14F-4D97-AF65-F5344CB8AC3E}">
        <p14:creationId xmlns:p14="http://schemas.microsoft.com/office/powerpoint/2010/main" val="18174357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Thực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kiểm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định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giả</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thuyết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04</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73" name="직사각형 72">
            <a:extLst>
              <a:ext uri="{FF2B5EF4-FFF2-40B4-BE49-F238E27FC236}">
                <a16:creationId xmlns:a16="http://schemas.microsoft.com/office/drawing/2014/main" id="{D0D7AC7A-EB2C-49C9-95ED-4196E2C12849}"/>
              </a:ext>
            </a:extLst>
          </p:cNvPr>
          <p:cNvSpPr/>
          <p:nvPr/>
        </p:nvSpPr>
        <p:spPr>
          <a:xfrm>
            <a:off x="67507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hai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quần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hai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mẫu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nvGrpSpPr>
          <p:cNvPr id="26" name="그룹 25">
            <a:extLst>
              <a:ext uri="{FF2B5EF4-FFF2-40B4-BE49-F238E27FC236}">
                <a16:creationId xmlns:a16="http://schemas.microsoft.com/office/drawing/2014/main" id="{D0CABD19-E42B-4B01-AD75-7083B8475746}"/>
              </a:ext>
            </a:extLst>
          </p:cNvPr>
          <p:cNvGrpSpPr/>
          <p:nvPr/>
        </p:nvGrpSpPr>
        <p:grpSpPr>
          <a:xfrm>
            <a:off x="2170095" y="2391599"/>
            <a:ext cx="5345039" cy="2549569"/>
            <a:chOff x="2618723" y="3096126"/>
            <a:chExt cx="5345039" cy="2549569"/>
          </a:xfrm>
        </p:grpSpPr>
        <p:grpSp>
          <p:nvGrpSpPr>
            <p:cNvPr id="27" name="그룹 26">
              <a:extLst>
                <a:ext uri="{FF2B5EF4-FFF2-40B4-BE49-F238E27FC236}">
                  <a16:creationId xmlns:a16="http://schemas.microsoft.com/office/drawing/2014/main" id="{12FCBBC8-397A-457C-BD0B-95F661F4979F}"/>
                </a:ext>
              </a:extLst>
            </p:cNvPr>
            <p:cNvGrpSpPr/>
            <p:nvPr/>
          </p:nvGrpSpPr>
          <p:grpSpPr>
            <a:xfrm>
              <a:off x="3797869" y="4711200"/>
              <a:ext cx="2307086" cy="934495"/>
              <a:chOff x="3571083" y="4585940"/>
              <a:chExt cx="2307086" cy="934495"/>
            </a:xfrm>
          </p:grpSpPr>
          <p:grpSp>
            <p:nvGrpSpPr>
              <p:cNvPr id="119" name="Group 22">
                <a:extLst>
                  <a:ext uri="{FF2B5EF4-FFF2-40B4-BE49-F238E27FC236}">
                    <a16:creationId xmlns:a16="http://schemas.microsoft.com/office/drawing/2014/main" id="{6038D522-7DB1-4F56-8041-8346A4D88505}"/>
                  </a:ext>
                </a:extLst>
              </p:cNvPr>
              <p:cNvGrpSpPr/>
              <p:nvPr/>
            </p:nvGrpSpPr>
            <p:grpSpPr>
              <a:xfrm>
                <a:off x="3868845" y="4585940"/>
                <a:ext cx="1711563" cy="595657"/>
                <a:chOff x="5239823" y="4716237"/>
                <a:chExt cx="2091774" cy="675273"/>
              </a:xfrm>
            </p:grpSpPr>
            <p:cxnSp>
              <p:nvCxnSpPr>
                <p:cNvPr id="121" name="Straight Arrow Connector 26">
                  <a:extLst>
                    <a:ext uri="{FF2B5EF4-FFF2-40B4-BE49-F238E27FC236}">
                      <a16:creationId xmlns:a16="http://schemas.microsoft.com/office/drawing/2014/main" id="{6BD88794-58C8-4933-A6BA-8DFF6623BA7C}"/>
                    </a:ext>
                  </a:extLst>
                </p:cNvPr>
                <p:cNvCxnSpPr>
                  <a:cxnSpLocks/>
                </p:cNvCxnSpPr>
                <p:nvPr/>
              </p:nvCxnSpPr>
              <p:spPr>
                <a:xfrm flipH="1" flipV="1">
                  <a:off x="5239823" y="4716237"/>
                  <a:ext cx="994468" cy="675273"/>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2" name="Straight Arrow Connector 24">
                  <a:extLst>
                    <a:ext uri="{FF2B5EF4-FFF2-40B4-BE49-F238E27FC236}">
                      <a16:creationId xmlns:a16="http://schemas.microsoft.com/office/drawing/2014/main" id="{0CF53548-0DE5-4BAE-A913-9F8D2C456D7B}"/>
                    </a:ext>
                  </a:extLst>
                </p:cNvPr>
                <p:cNvCxnSpPr>
                  <a:cxnSpLocks/>
                </p:cNvCxnSpPr>
                <p:nvPr/>
              </p:nvCxnSpPr>
              <p:spPr>
                <a:xfrm flipV="1">
                  <a:off x="6234291" y="4747409"/>
                  <a:ext cx="1097306" cy="644101"/>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EE6F4BC7-E9A6-44D5-8377-615CD38C95A9}"/>
                      </a:ext>
                    </a:extLst>
                  </p:cNvPr>
                  <p:cNvSpPr txBox="1"/>
                  <p:nvPr/>
                </p:nvSpPr>
                <p:spPr>
                  <a:xfrm>
                    <a:off x="3571083" y="5181881"/>
                    <a:ext cx="2307086" cy="3385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prstClr val="black">
                            <a:lumMod val="85000"/>
                            <a:lumOff val="15000"/>
                          </a:prstClr>
                        </a:solidFill>
                        <a:latin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vi-VN" dirty="0">
                        <a:latin typeface="Arial" panose="020B0503030303020204" pitchFamily="34" charset="0"/>
                        <a:ea typeface="SamsungOne-400" panose="020B0503030303020204" pitchFamily="34" charset="0"/>
                        <a:cs typeface="Times New Roman" panose="02020603050405020304" pitchFamily="18" charset="0"/>
                      </a:rPr>
                      <a:t>So sánh </a:t>
                    </a:r>
                    <a14:m>
                      <m:oMath xmlns:m="http://schemas.openxmlformats.org/officeDocument/2006/math">
                        <m:sSup>
                          <m:sSupPr>
                            <m:ctrlPr>
                              <a:rPr lang="en-US" altLang="ko-KR" i="1" dirty="0">
                                <a:solidFill>
                                  <a:srgbClr val="FF0000"/>
                                </a:solidFill>
                                <a:latin typeface="Cambria Math" panose="02040503050406030204" pitchFamily="18" charset="0"/>
                                <a:cs typeface="Times New Roman" panose="02020603050405020304" pitchFamily="18" charset="0"/>
                              </a:rPr>
                            </m:ctrlPr>
                          </m:sSupPr>
                          <m:e>
                            <m:sSub>
                              <m:sSubPr>
                                <m:ctrlPr>
                                  <a:rPr lang="en-US" altLang="ko-KR" i="1" dirty="0">
                                    <a:solidFill>
                                      <a:srgbClr val="FF0000"/>
                                    </a:solidFill>
                                    <a:latin typeface="Cambria Math" panose="02040503050406030204" pitchFamily="18" charset="0"/>
                                    <a:cs typeface="Times New Roman" panose="02020603050405020304" pitchFamily="18" charset="0"/>
                                  </a:rPr>
                                </m:ctrlPr>
                              </m:sSubPr>
                              <m:e>
                                <m:r>
                                  <a:rPr lang="ko-KR" altLang="en-US" i="1" dirty="0">
                                    <a:solidFill>
                                      <a:srgbClr val="FF0000"/>
                                    </a:solidFill>
                                    <a:latin typeface="Cambria Math" panose="02040503050406030204" pitchFamily="18" charset="0"/>
                                    <a:cs typeface="Times New Roman" panose="02020603050405020304" pitchFamily="18" charset="0"/>
                                  </a:rPr>
                                  <m:t>𝜎</m:t>
                                </m:r>
                              </m:e>
                              <m:sub>
                                <m:r>
                                  <a:rPr lang="en-US" altLang="ko-KR" i="1" dirty="0">
                                    <a:solidFill>
                                      <a:srgbClr val="FF0000"/>
                                    </a:solidFill>
                                    <a:latin typeface="Cambria Math" panose="02040503050406030204" pitchFamily="18" charset="0"/>
                                    <a:cs typeface="Times New Roman" panose="02020603050405020304" pitchFamily="18" charset="0"/>
                                  </a:rPr>
                                  <m:t>1</m:t>
                                </m:r>
                              </m:sub>
                            </m:sSub>
                          </m:e>
                          <m:sup>
                            <m:r>
                              <a:rPr lang="en-US" altLang="ko-KR" i="1" dirty="0">
                                <a:solidFill>
                                  <a:srgbClr val="FF0000"/>
                                </a:solidFill>
                                <a:latin typeface="Cambria Math" panose="02040503050406030204" pitchFamily="18" charset="0"/>
                                <a:cs typeface="Times New Roman" panose="02020603050405020304" pitchFamily="18" charset="0"/>
                              </a:rPr>
                              <m:t>2</m:t>
                            </m:r>
                          </m:sup>
                        </m:sSup>
                        <m:r>
                          <a:rPr lang="en-US" altLang="ko-KR" i="1" dirty="0">
                            <a:solidFill>
                              <a:srgbClr val="FF0000"/>
                            </a:solidFill>
                            <a:latin typeface="Cambria Math" panose="02040503050406030204" pitchFamily="18" charset="0"/>
                            <a:cs typeface="Times New Roman" panose="02020603050405020304" pitchFamily="18" charset="0"/>
                          </a:rPr>
                          <m:t> </m:t>
                        </m:r>
                      </m:oMath>
                    </a14:m>
                    <a:r>
                      <a:rPr lang="vi-VN" dirty="0">
                        <a:latin typeface="Arial" panose="020B0503030303020204" pitchFamily="34" charset="0"/>
                        <a:ea typeface="SamsungOne-400" panose="020B0503030303020204" pitchFamily="34" charset="0"/>
                        <a:cs typeface="Times New Roman" panose="02020603050405020304" pitchFamily="18" charset="0"/>
                      </a:rPr>
                      <a:t>với </a:t>
                    </a:r>
                    <a14:m>
                      <m:oMath xmlns:m="http://schemas.openxmlformats.org/officeDocument/2006/math">
                        <m:sSup>
                          <m:sSupPr>
                            <m:ctrlPr>
                              <a:rPr lang="en-US" altLang="ko-KR" i="1" dirty="0">
                                <a:solidFill>
                                  <a:srgbClr val="FF0000"/>
                                </a:solidFill>
                                <a:latin typeface="Cambria Math" panose="02040503050406030204" pitchFamily="18" charset="0"/>
                                <a:cs typeface="Times New Roman" panose="02020603050405020304" pitchFamily="18" charset="0"/>
                              </a:rPr>
                            </m:ctrlPr>
                          </m:sSupPr>
                          <m:e>
                            <m:sSub>
                              <m:sSubPr>
                                <m:ctrlPr>
                                  <a:rPr lang="en-US" altLang="ko-KR" i="1" dirty="0">
                                    <a:solidFill>
                                      <a:srgbClr val="FF0000"/>
                                    </a:solidFill>
                                    <a:latin typeface="Cambria Math" panose="02040503050406030204" pitchFamily="18" charset="0"/>
                                    <a:cs typeface="Times New Roman" panose="02020603050405020304" pitchFamily="18" charset="0"/>
                                  </a:rPr>
                                </m:ctrlPr>
                              </m:sSubPr>
                              <m:e>
                                <m:r>
                                  <a:rPr lang="ko-KR" altLang="en-US" i="1" dirty="0">
                                    <a:solidFill>
                                      <a:srgbClr val="FF0000"/>
                                    </a:solidFill>
                                    <a:latin typeface="Cambria Math" panose="02040503050406030204" pitchFamily="18" charset="0"/>
                                    <a:cs typeface="Times New Roman" panose="02020603050405020304" pitchFamily="18" charset="0"/>
                                  </a:rPr>
                                  <m:t>𝜎</m:t>
                                </m:r>
                              </m:e>
                              <m:sub>
                                <m:r>
                                  <a:rPr lang="en-US" altLang="ko-KR" i="1" dirty="0">
                                    <a:solidFill>
                                      <a:srgbClr val="FF0000"/>
                                    </a:solidFill>
                                    <a:latin typeface="Cambria Math" panose="02040503050406030204" pitchFamily="18" charset="0"/>
                                    <a:cs typeface="Times New Roman" panose="02020603050405020304" pitchFamily="18" charset="0"/>
                                  </a:rPr>
                                  <m:t>2</m:t>
                                </m:r>
                              </m:sub>
                            </m:sSub>
                          </m:e>
                          <m:sup>
                            <m:r>
                              <a:rPr lang="en-US" altLang="ko-KR" i="1" dirty="0">
                                <a:solidFill>
                                  <a:srgbClr val="FF0000"/>
                                </a:solidFill>
                                <a:latin typeface="Cambria Math" panose="02040503050406030204" pitchFamily="18" charset="0"/>
                                <a:cs typeface="Times New Roman" panose="02020603050405020304" pitchFamily="18" charset="0"/>
                              </a:rPr>
                              <m:t>2</m:t>
                            </m:r>
                          </m:sup>
                        </m:sSup>
                      </m:oMath>
                    </a14:m>
                    <a:r>
                      <a:rPr lang="vi-VN" dirty="0">
                        <a:latin typeface="Arial" panose="020B0503030303020204" pitchFamily="34" charset="0"/>
                        <a:ea typeface="SamsungOne-400" panose="020B0503030303020204" pitchFamily="34" charset="0"/>
                        <a:cs typeface="Times New Roman" panose="02020603050405020304" pitchFamily="18" charset="0"/>
                      </a:rPr>
                      <a:t>.</a:t>
                    </a:r>
                  </a:p>
                </p:txBody>
              </p:sp>
            </mc:Choice>
            <mc:Fallback xmlns="">
              <p:sp>
                <p:nvSpPr>
                  <p:cNvPr id="120" name="TextBox 119">
                    <a:extLst>
                      <a:ext uri="{FF2B5EF4-FFF2-40B4-BE49-F238E27FC236}">
                        <a16:creationId xmlns:a16="http://schemas.microsoft.com/office/drawing/2014/main" id="{EE6F4BC7-E9A6-44D5-8377-615CD38C95A9}"/>
                      </a:ext>
                    </a:extLst>
                  </p:cNvPr>
                  <p:cNvSpPr txBox="1">
                    <a:spLocks noRot="1" noChangeAspect="1" noMove="1" noResize="1" noEditPoints="1" noAdjustHandles="1" noChangeArrowheads="1" noChangeShapeType="1" noTextEdit="1"/>
                  </p:cNvSpPr>
                  <p:nvPr/>
                </p:nvSpPr>
                <p:spPr>
                  <a:xfrm>
                    <a:off x="3571083" y="5181881"/>
                    <a:ext cx="2307086" cy="338554"/>
                  </a:xfrm>
                  <a:prstGeom prst="rect">
                    <a:avLst/>
                  </a:prstGeom>
                  <a:blipFill>
                    <a:blip r:embed="rId3"/>
                    <a:stretch>
                      <a:fillRect t="-3448" b="-18966"/>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7036018-D098-47B2-AC27-2C946FE6D725}"/>
                    </a:ext>
                  </a:extLst>
                </p:cNvPr>
                <p:cNvSpPr txBox="1"/>
                <p:nvPr/>
              </p:nvSpPr>
              <p:spPr>
                <a:xfrm>
                  <a:off x="7505318" y="3096126"/>
                  <a:ext cx="458444" cy="537070"/>
                </a:xfrm>
                <a:prstGeom prst="rect">
                  <a:avLst/>
                </a:prstGeom>
                <a:solidFill>
                  <a:schemeClr val="bg1"/>
                </a:solidFill>
              </p:spPr>
              <p:txBody>
                <a:bodyPr wrap="square" rtlCol="0">
                  <a:spAutoFit/>
                </a:bodyPr>
                <a:lstStyle/>
                <a:p>
                  <a14:m>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acc>
                            <m:accPr>
                              <m:chr m:val="̅"/>
                              <m:ctrlPr>
                                <a:rPr lang="en-US" sz="1400" b="1" i="1">
                                  <a:latin typeface="Cambria Math" panose="02040503050406030204" pitchFamily="18" charset="0"/>
                                  <a:ea typeface="Cambria Math" panose="02040503050406030204" pitchFamily="18" charset="0"/>
                                </a:rPr>
                              </m:ctrlPr>
                            </m:accPr>
                            <m:e>
                              <m:r>
                                <a:rPr lang="en-US" sz="1400" b="1" i="1">
                                  <a:latin typeface="Cambria Math" panose="02040503050406030204" pitchFamily="18" charset="0"/>
                                  <a:ea typeface="Cambria Math" panose="02040503050406030204" pitchFamily="18" charset="0"/>
                                </a:rPr>
                                <m:t>𝑿</m:t>
                              </m:r>
                            </m:e>
                          </m:acc>
                        </m:e>
                        <m:sub>
                          <m:r>
                            <a:rPr lang="en-US" sz="1400" b="1" i="1">
                              <a:latin typeface="Cambria Math" panose="02040503050406030204" pitchFamily="18" charset="0"/>
                              <a:ea typeface="Cambria Math" panose="02040503050406030204" pitchFamily="18" charset="0"/>
                            </a:rPr>
                            <m:t>𝟐</m:t>
                          </m:r>
                        </m:sub>
                      </m:sSub>
                      <m:r>
                        <a:rPr lang="en-US" sz="1400" b="1" i="1">
                          <a:latin typeface="Cambria Math" panose="02040503050406030204" pitchFamily="18" charset="0"/>
                          <a:ea typeface="Cambria Math" panose="02040503050406030204" pitchFamily="18" charset="0"/>
                        </a:rPr>
                        <m:t>,</m:t>
                      </m:r>
                      <m:sSubSup>
                        <m:sSubSupPr>
                          <m:ctrlPr>
                            <a:rPr lang="en-US" sz="1400" b="1" i="1">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𝒔</m:t>
                          </m:r>
                        </m:e>
                        <m:sub>
                          <m:r>
                            <a:rPr lang="en-US" sz="1400" b="1" i="1">
                              <a:latin typeface="Cambria Math" panose="02040503050406030204" pitchFamily="18" charset="0"/>
                              <a:ea typeface="Cambria Math" panose="02040503050406030204" pitchFamily="18" charset="0"/>
                            </a:rPr>
                            <m:t>𝟐</m:t>
                          </m:r>
                        </m:sub>
                        <m:sup>
                          <m:r>
                            <a:rPr lang="en-US" sz="1400" b="1" i="1">
                              <a:latin typeface="Cambria Math" panose="02040503050406030204" pitchFamily="18" charset="0"/>
                              <a:ea typeface="Cambria Math" panose="02040503050406030204" pitchFamily="18" charset="0"/>
                            </a:rPr>
                            <m:t>𝟐</m:t>
                          </m:r>
                        </m:sup>
                      </m:sSubSup>
                    </m:oMath>
                  </a14:m>
                  <a:r>
                    <a:rPr lang="en-US" sz="1400" b="1" dirty="0">
                      <a:latin typeface="SamsungOne-400" panose="020B0503030303020204" pitchFamily="34" charset="0"/>
                      <a:ea typeface="SamsungOne-400" panose="020B0503030303020204" pitchFamily="34" charset="0"/>
                    </a:rPr>
                    <a:t>,</a:t>
                  </a:r>
                  <a14:m>
                    <m:oMath xmlns:m="http://schemas.openxmlformats.org/officeDocument/2006/math">
                      <m:sSub>
                        <m:sSubPr>
                          <m:ctrlPr>
                            <a:rPr lang="en-US" sz="1400" b="1" i="1" dirty="0">
                              <a:latin typeface="Cambria Math" panose="02040503050406030204" pitchFamily="18" charset="0"/>
                            </a:rPr>
                          </m:ctrlPr>
                        </m:sSubPr>
                        <m:e>
                          <m:r>
                            <a:rPr lang="en-US" sz="1400" b="1" i="1" dirty="0">
                              <a:latin typeface="Cambria Math" panose="02040503050406030204" pitchFamily="18" charset="0"/>
                            </a:rPr>
                            <m:t>𝒏</m:t>
                          </m:r>
                        </m:e>
                        <m:sub>
                          <m:r>
                            <a:rPr lang="en-US" sz="1400" b="1" i="1" dirty="0">
                              <a:latin typeface="Cambria Math" panose="02040503050406030204" pitchFamily="18" charset="0"/>
                            </a:rPr>
                            <m:t>𝟐</m:t>
                          </m:r>
                        </m:sub>
                      </m:sSub>
                    </m:oMath>
                  </a14:m>
                  <a:endParaRPr lang="en-US" sz="1400" b="1" dirty="0">
                    <a:solidFill>
                      <a:srgbClr val="002060"/>
                    </a:solidFill>
                    <a:latin typeface="SamsungOne-400" panose="020B0503030303020204" pitchFamily="34" charset="0"/>
                    <a:ea typeface="SamsungOne-400" panose="020B0503030303020204" pitchFamily="34" charset="0"/>
                  </a:endParaRPr>
                </a:p>
              </p:txBody>
            </p:sp>
          </mc:Choice>
          <mc:Fallback xmlns="">
            <p:sp>
              <p:nvSpPr>
                <p:cNvPr id="28" name="TextBox 27">
                  <a:extLst>
                    <a:ext uri="{FF2B5EF4-FFF2-40B4-BE49-F238E27FC236}">
                      <a16:creationId xmlns:a16="http://schemas.microsoft.com/office/drawing/2014/main" id="{E7036018-D098-47B2-AC27-2C946FE6D725}"/>
                    </a:ext>
                  </a:extLst>
                </p:cNvPr>
                <p:cNvSpPr txBox="1">
                  <a:spLocks noRot="1" noChangeAspect="1" noMove="1" noResize="1" noEditPoints="1" noAdjustHandles="1" noChangeArrowheads="1" noChangeShapeType="1" noTextEdit="1"/>
                </p:cNvSpPr>
                <p:nvPr/>
              </p:nvSpPr>
              <p:spPr>
                <a:xfrm>
                  <a:off x="7505318" y="3096126"/>
                  <a:ext cx="458444" cy="537070"/>
                </a:xfrm>
                <a:prstGeom prst="rect">
                  <a:avLst/>
                </a:prstGeom>
                <a:blipFill>
                  <a:blip r:embed="rId4"/>
                  <a:stretch>
                    <a:fillRect l="-3947" r="-26316" b="-1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513BA5A-7AA1-4F2A-BD57-66CFB4ABA619}"/>
                    </a:ext>
                  </a:extLst>
                </p:cNvPr>
                <p:cNvSpPr txBox="1"/>
                <p:nvPr/>
              </p:nvSpPr>
              <p:spPr>
                <a:xfrm>
                  <a:off x="4534076" y="3096126"/>
                  <a:ext cx="458444" cy="537070"/>
                </a:xfrm>
                <a:prstGeom prst="rect">
                  <a:avLst/>
                </a:prstGeom>
                <a:solidFill>
                  <a:schemeClr val="bg1"/>
                </a:solidFill>
              </p:spPr>
              <p:txBody>
                <a:bodyPr wrap="square" rtlCol="0">
                  <a:spAutoFit/>
                </a:bodyPr>
                <a:lstStyle/>
                <a:p>
                  <a14:m>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acc>
                            <m:accPr>
                              <m:chr m:val="̅"/>
                              <m:ctrlPr>
                                <a:rPr lang="en-US" sz="1400" b="1" i="1">
                                  <a:latin typeface="Cambria Math" panose="02040503050406030204" pitchFamily="18" charset="0"/>
                                  <a:ea typeface="Cambria Math" panose="02040503050406030204" pitchFamily="18" charset="0"/>
                                </a:rPr>
                              </m:ctrlPr>
                            </m:accPr>
                            <m:e>
                              <m:r>
                                <a:rPr lang="en-US" sz="1400" b="1" i="1">
                                  <a:latin typeface="Cambria Math" panose="02040503050406030204" pitchFamily="18" charset="0"/>
                                  <a:ea typeface="Cambria Math" panose="02040503050406030204" pitchFamily="18" charset="0"/>
                                </a:rPr>
                                <m:t>𝑿</m:t>
                              </m:r>
                            </m:e>
                          </m:acc>
                        </m:e>
                        <m:sub>
                          <m:r>
                            <a:rPr lang="en-US" sz="1400" b="1" i="1">
                              <a:latin typeface="Cambria Math" panose="02040503050406030204" pitchFamily="18" charset="0"/>
                              <a:ea typeface="Cambria Math" panose="02040503050406030204" pitchFamily="18" charset="0"/>
                            </a:rPr>
                            <m:t>𝟏</m:t>
                          </m:r>
                        </m:sub>
                      </m:sSub>
                      <m:r>
                        <a:rPr lang="en-US" sz="1400" b="1" i="1">
                          <a:latin typeface="Cambria Math" panose="02040503050406030204" pitchFamily="18" charset="0"/>
                          <a:ea typeface="Cambria Math" panose="02040503050406030204" pitchFamily="18" charset="0"/>
                        </a:rPr>
                        <m:t>,</m:t>
                      </m:r>
                      <m:sSubSup>
                        <m:sSubSupPr>
                          <m:ctrlPr>
                            <a:rPr lang="en-US" sz="1400" b="1" i="1">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𝒔</m:t>
                          </m:r>
                        </m:e>
                        <m:sub>
                          <m:r>
                            <a:rPr lang="en-US" sz="1400" b="1" i="1">
                              <a:latin typeface="Cambria Math" panose="02040503050406030204" pitchFamily="18" charset="0"/>
                              <a:ea typeface="Cambria Math" panose="02040503050406030204" pitchFamily="18" charset="0"/>
                            </a:rPr>
                            <m:t>𝟏</m:t>
                          </m:r>
                        </m:sub>
                        <m:sup>
                          <m:r>
                            <a:rPr lang="en-US" sz="1400" b="1" i="1">
                              <a:latin typeface="Cambria Math" panose="02040503050406030204" pitchFamily="18" charset="0"/>
                              <a:ea typeface="Cambria Math" panose="02040503050406030204" pitchFamily="18" charset="0"/>
                            </a:rPr>
                            <m:t>𝟐</m:t>
                          </m:r>
                        </m:sup>
                      </m:sSubSup>
                    </m:oMath>
                  </a14:m>
                  <a:r>
                    <a:rPr lang="en-US" sz="1400" b="1" dirty="0">
                      <a:latin typeface="SamsungOne-400" panose="020B0503030303020204" pitchFamily="34" charset="0"/>
                      <a:ea typeface="SamsungOne-400" panose="020B0503030303020204" pitchFamily="34" charset="0"/>
                    </a:rPr>
                    <a:t>,</a:t>
                  </a:r>
                  <a14:m>
                    <m:oMath xmlns:m="http://schemas.openxmlformats.org/officeDocument/2006/math">
                      <m:sSub>
                        <m:sSubPr>
                          <m:ctrlPr>
                            <a:rPr lang="en-US" sz="1400" b="1" i="1" dirty="0">
                              <a:latin typeface="Cambria Math" panose="02040503050406030204" pitchFamily="18" charset="0"/>
                            </a:rPr>
                          </m:ctrlPr>
                        </m:sSubPr>
                        <m:e>
                          <m:r>
                            <a:rPr lang="en-US" sz="1400" b="1" i="1" dirty="0">
                              <a:latin typeface="Cambria Math" panose="02040503050406030204" pitchFamily="18" charset="0"/>
                            </a:rPr>
                            <m:t>𝒏</m:t>
                          </m:r>
                        </m:e>
                        <m:sub>
                          <m:r>
                            <a:rPr lang="en-US" sz="1400" b="1" i="1" dirty="0">
                              <a:latin typeface="Cambria Math" panose="02040503050406030204" pitchFamily="18" charset="0"/>
                            </a:rPr>
                            <m:t>𝟏</m:t>
                          </m:r>
                        </m:sub>
                      </m:sSub>
                    </m:oMath>
                  </a14:m>
                  <a:endParaRPr lang="en-US" sz="1400" b="1" dirty="0">
                    <a:solidFill>
                      <a:srgbClr val="002060"/>
                    </a:solidFill>
                    <a:latin typeface="SamsungOne-400" panose="020B0503030303020204" pitchFamily="34" charset="0"/>
                    <a:ea typeface="SamsungOne-400" panose="020B0503030303020204" pitchFamily="34" charset="0"/>
                  </a:endParaRPr>
                </a:p>
              </p:txBody>
            </p:sp>
          </mc:Choice>
          <mc:Fallback xmlns="">
            <p:sp>
              <p:nvSpPr>
                <p:cNvPr id="29" name="TextBox 28">
                  <a:extLst>
                    <a:ext uri="{FF2B5EF4-FFF2-40B4-BE49-F238E27FC236}">
                      <a16:creationId xmlns:a16="http://schemas.microsoft.com/office/drawing/2014/main" id="{5513BA5A-7AA1-4F2A-BD57-66CFB4ABA619}"/>
                    </a:ext>
                  </a:extLst>
                </p:cNvPr>
                <p:cNvSpPr txBox="1">
                  <a:spLocks noRot="1" noChangeAspect="1" noMove="1" noResize="1" noEditPoints="1" noAdjustHandles="1" noChangeArrowheads="1" noChangeShapeType="1" noTextEdit="1"/>
                </p:cNvSpPr>
                <p:nvPr/>
              </p:nvSpPr>
              <p:spPr>
                <a:xfrm>
                  <a:off x="4534076" y="3096126"/>
                  <a:ext cx="458444" cy="537070"/>
                </a:xfrm>
                <a:prstGeom prst="rect">
                  <a:avLst/>
                </a:prstGeom>
                <a:blipFill>
                  <a:blip r:embed="rId5"/>
                  <a:stretch>
                    <a:fillRect l="-4000" r="-28000" b="-12500"/>
                  </a:stretch>
                </a:blipFill>
              </p:spPr>
              <p:txBody>
                <a:bodyPr/>
                <a:lstStyle/>
                <a:p>
                  <a:r>
                    <a:rPr lang="ko-KR" altLang="en-US">
                      <a:noFill/>
                    </a:rPr>
                    <a:t> </a:t>
                  </a:r>
                </a:p>
              </p:txBody>
            </p:sp>
          </mc:Fallback>
        </mc:AlternateContent>
        <p:grpSp>
          <p:nvGrpSpPr>
            <p:cNvPr id="30" name="그룹 29">
              <a:extLst>
                <a:ext uri="{FF2B5EF4-FFF2-40B4-BE49-F238E27FC236}">
                  <a16:creationId xmlns:a16="http://schemas.microsoft.com/office/drawing/2014/main" id="{3DB6ECAF-9D29-4E8D-B3ED-869FB3AE005C}"/>
                </a:ext>
              </a:extLst>
            </p:cNvPr>
            <p:cNvGrpSpPr/>
            <p:nvPr/>
          </p:nvGrpSpPr>
          <p:grpSpPr>
            <a:xfrm>
              <a:off x="2618723" y="3157711"/>
              <a:ext cx="1863370" cy="1934963"/>
              <a:chOff x="2276417" y="3032451"/>
              <a:chExt cx="1863370" cy="1934963"/>
            </a:xfrm>
          </p:grpSpPr>
          <p:grpSp>
            <p:nvGrpSpPr>
              <p:cNvPr id="85" name="그룹 84">
                <a:extLst>
                  <a:ext uri="{FF2B5EF4-FFF2-40B4-BE49-F238E27FC236}">
                    <a16:creationId xmlns:a16="http://schemas.microsoft.com/office/drawing/2014/main" id="{BA89496A-054B-4435-A83A-92D3F92F6B93}"/>
                  </a:ext>
                </a:extLst>
              </p:cNvPr>
              <p:cNvGrpSpPr/>
              <p:nvPr/>
            </p:nvGrpSpPr>
            <p:grpSpPr>
              <a:xfrm>
                <a:off x="2276417" y="3032451"/>
                <a:ext cx="1863370" cy="1934963"/>
                <a:chOff x="6880016" y="2179877"/>
                <a:chExt cx="2150096" cy="2232707"/>
              </a:xfrm>
            </p:grpSpPr>
            <p:sp>
              <p:nvSpPr>
                <p:cNvPr id="87" name="타원 86">
                  <a:extLst>
                    <a:ext uri="{FF2B5EF4-FFF2-40B4-BE49-F238E27FC236}">
                      <a16:creationId xmlns:a16="http://schemas.microsoft.com/office/drawing/2014/main" id="{425962CB-7FE1-48A2-99C1-CE70AE893C00}"/>
                    </a:ext>
                  </a:extLst>
                </p:cNvPr>
                <p:cNvSpPr/>
                <p:nvPr/>
              </p:nvSpPr>
              <p:spPr>
                <a:xfrm>
                  <a:off x="6880016" y="2224059"/>
                  <a:ext cx="1880558" cy="1880558"/>
                </a:xfrm>
                <a:prstGeom prst="ellipse">
                  <a:avLst/>
                </a:prstGeom>
                <a:no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4E355186-3D40-4532-94FE-A5FBBFA19FD1}"/>
                        </a:ext>
                      </a:extLst>
                    </p:cNvPr>
                    <p:cNvSpPr txBox="1"/>
                    <p:nvPr/>
                  </p:nvSpPr>
                  <p:spPr>
                    <a:xfrm>
                      <a:off x="8599140" y="2179877"/>
                      <a:ext cx="430972" cy="248596"/>
                    </a:xfrm>
                    <a:prstGeom prst="rect">
                      <a:avLst/>
                    </a:prstGeom>
                    <a:noFill/>
                  </p:spPr>
                  <p:txBody>
                    <a:bodyPr wrap="none" lIns="0" tIns="0" rIns="0" bIns="0" rtlCol="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m:rPr>
                                <m:sty m:val="p"/>
                              </m:rPr>
                              <a:rPr lang="vi-VN" altLang="ko-KR" sz="1400" i="1" dirty="0">
                                <a:solidFill>
                                  <a:schemeClr val="tx1">
                                    <a:lumMod val="85000"/>
                                    <a:lumOff val="15000"/>
                                  </a:schemeClr>
                                </a:solidFill>
                                <a:latin typeface="Cambria Math" panose="02040503050406030204" pitchFamily="18" charset="0"/>
                                <a:cs typeface="Times New Roman" panose="02020603050405020304" pitchFamily="18" charset="0"/>
                              </a:rPr>
                              <m:t>M</m:t>
                            </m:r>
                            <m:r>
                              <a:rPr lang="vi-VN" altLang="ko-KR" sz="1400" i="1" dirty="0">
                                <a:solidFill>
                                  <a:schemeClr val="tx1">
                                    <a:lumMod val="85000"/>
                                    <a:lumOff val="15000"/>
                                  </a:schemeClr>
                                </a:solidFill>
                                <a:latin typeface="Cambria Math" panose="02040503050406030204" pitchFamily="18" charset="0"/>
                                <a:cs typeface="Times New Roman" panose="02020603050405020304" pitchFamily="18" charset="0"/>
                              </a:rPr>
                              <m:t>ẫ</m:t>
                            </m:r>
                            <m:r>
                              <m:rPr>
                                <m:sty m:val="p"/>
                              </m:rPr>
                              <a:rPr lang="vi-VN" altLang="ko-KR" sz="1400" i="1" dirty="0">
                                <a:solidFill>
                                  <a:schemeClr val="tx1">
                                    <a:lumMod val="85000"/>
                                    <a:lumOff val="15000"/>
                                  </a:schemeClr>
                                </a:solidFill>
                                <a:latin typeface="Cambria Math" panose="02040503050406030204" pitchFamily="18" charset="0"/>
                                <a:cs typeface="Times New Roman" panose="02020603050405020304" pitchFamily="18" charset="0"/>
                              </a:rPr>
                              <m:t>u</m:t>
                            </m:r>
                          </m:oMath>
                        </m:oMathPara>
                      </a14:m>
                      <a:endParaRPr lang="ko-KR" altLang="en-US" sz="1400" i="1" dirty="0">
                        <a:solidFill>
                          <a:schemeClr val="tx1">
                            <a:lumMod val="85000"/>
                            <a:lumOff val="15000"/>
                          </a:schemeClr>
                        </a:solidFill>
                        <a:latin typeface="SamsungOne-400" panose="020B0503030303020204" pitchFamily="34" charset="0"/>
                        <a:cs typeface="Times New Roman" panose="02020603050405020304" pitchFamily="18" charset="0"/>
                      </a:endParaRPr>
                    </a:p>
                  </p:txBody>
                </p:sp>
              </mc:Choice>
              <mc:Fallback xmlns="">
                <p:sp>
                  <p:nvSpPr>
                    <p:cNvPr id="88" name="TextBox 87">
                      <a:extLst>
                        <a:ext uri="{FF2B5EF4-FFF2-40B4-BE49-F238E27FC236}">
                          <a16:creationId xmlns:a16="http://schemas.microsoft.com/office/drawing/2014/main" id="{4E355186-3D40-4532-94FE-A5FBBFA19FD1}"/>
                        </a:ext>
                      </a:extLst>
                    </p:cNvPr>
                    <p:cNvSpPr txBox="1">
                      <a:spLocks noRot="1" noChangeAspect="1" noMove="1" noResize="1" noEditPoints="1" noAdjustHandles="1" noChangeArrowheads="1" noChangeShapeType="1" noTextEdit="1"/>
                    </p:cNvSpPr>
                    <p:nvPr/>
                  </p:nvSpPr>
                  <p:spPr>
                    <a:xfrm>
                      <a:off x="8599140" y="2179877"/>
                      <a:ext cx="430972" cy="248596"/>
                    </a:xfrm>
                    <a:prstGeom prst="rect">
                      <a:avLst/>
                    </a:prstGeom>
                    <a:blipFill>
                      <a:blip r:embed="rId6"/>
                      <a:stretch>
                        <a:fillRect/>
                      </a:stretch>
                    </a:blipFill>
                  </p:spPr>
                  <p:txBody>
                    <a:bodyPr/>
                    <a:lstStyle/>
                    <a:p>
                      <a:r>
                        <a:rPr lang="en-US">
                          <a:noFill/>
                        </a:rPr>
                        <a:t> </a:t>
                      </a:r>
                    </a:p>
                  </p:txBody>
                </p:sp>
              </mc:Fallback>
            </mc:AlternateContent>
            <p:sp>
              <p:nvSpPr>
                <p:cNvPr id="89" name="타원 88">
                  <a:extLst>
                    <a:ext uri="{FF2B5EF4-FFF2-40B4-BE49-F238E27FC236}">
                      <a16:creationId xmlns:a16="http://schemas.microsoft.com/office/drawing/2014/main" id="{F98E1B77-C140-458C-B66E-40C37D784E3E}"/>
                    </a:ext>
                  </a:extLst>
                </p:cNvPr>
                <p:cNvSpPr/>
                <p:nvPr/>
              </p:nvSpPr>
              <p:spPr>
                <a:xfrm>
                  <a:off x="7802696" y="24382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4576C6A4-522F-4AB7-9FD9-F9A220FE6F27}"/>
                        </a:ext>
                      </a:extLst>
                    </p:cNvPr>
                    <p:cNvSpPr txBox="1"/>
                    <p:nvPr/>
                  </p:nvSpPr>
                  <p:spPr>
                    <a:xfrm>
                      <a:off x="7425393" y="4163988"/>
                      <a:ext cx="789808" cy="248596"/>
                    </a:xfrm>
                    <a:prstGeom prst="rect">
                      <a:avLst/>
                    </a:prstGeom>
                    <a:noFill/>
                  </p:spPr>
                  <p:txBody>
                    <a:bodyPr wrap="none" lIns="0" tIns="0" rIns="0" bIns="0" rtlCol="0">
                      <a:spAutoFit/>
                      <a:scene3d>
                        <a:camera prst="orthographicFront"/>
                        <a:lightRig rig="threePt" dir="t"/>
                      </a:scene3d>
                      <a:sp3d>
                        <a:bevelT w="0" h="6350"/>
                      </a:sp3d>
                    </a:bodyPr>
                    <a:lstStyle/>
                    <a:p>
                      <a:pPr algn="ctr"/>
                      <a14:m>
                        <m:oMath xmlns:m="http://schemas.openxmlformats.org/officeDocument/2006/math">
                          <m:r>
                            <m:rPr>
                              <m:sty m:val="p"/>
                            </m:rPr>
                            <a:rPr lang="vi-VN" altLang="ko-KR" sz="1400" i="1" dirty="0">
                              <a:solidFill>
                                <a:schemeClr val="tx1">
                                  <a:lumMod val="85000"/>
                                  <a:lumOff val="15000"/>
                                </a:schemeClr>
                              </a:solidFill>
                              <a:latin typeface="Cambria Math" panose="02040503050406030204" pitchFamily="18" charset="0"/>
                              <a:cs typeface="Times New Roman" panose="02020603050405020304" pitchFamily="18" charset="0"/>
                            </a:rPr>
                            <m:t>Qu</m:t>
                          </m:r>
                          <m:r>
                            <a:rPr lang="vi-VN" altLang="ko-KR" sz="1400" i="1" dirty="0">
                              <a:solidFill>
                                <a:schemeClr val="tx1">
                                  <a:lumMod val="85000"/>
                                  <a:lumOff val="15000"/>
                                </a:schemeClr>
                              </a:solidFill>
                              <a:latin typeface="Cambria Math" panose="02040503050406030204" pitchFamily="18" charset="0"/>
                              <a:cs typeface="Times New Roman" panose="02020603050405020304" pitchFamily="18" charset="0"/>
                            </a:rPr>
                            <m:t>ầ</m:t>
                          </m:r>
                          <m:r>
                            <m:rPr>
                              <m:sty m:val="p"/>
                            </m:rPr>
                            <a:rPr lang="vi-VN" altLang="ko-KR" sz="1400" i="1" dirty="0">
                              <a:solidFill>
                                <a:schemeClr val="tx1">
                                  <a:lumMod val="85000"/>
                                  <a:lumOff val="15000"/>
                                </a:schemeClr>
                              </a:solidFill>
                              <a:latin typeface="Cambria Math" panose="02040503050406030204" pitchFamily="18" charset="0"/>
                              <a:cs typeface="Times New Roman" panose="02020603050405020304" pitchFamily="18" charset="0"/>
                            </a:rPr>
                            <m:t>n</m:t>
                          </m:r>
                        </m:oMath>
                      </a14:m>
                      <a:r>
                        <a:rPr lang="vi-VN" altLang="ko-KR" sz="1400" i="1" dirty="0">
                          <a:solidFill>
                            <a:schemeClr val="tx1">
                              <a:lumMod val="85000"/>
                              <a:lumOff val="15000"/>
                            </a:schemeClr>
                          </a:solidFill>
                          <a:latin typeface="SamsungOne-400" panose="020B0503030303020204" pitchFamily="34" charset="0"/>
                          <a:cs typeface="Times New Roman" panose="02020603050405020304" pitchFamily="18" charset="0"/>
                        </a:rPr>
                        <a:t> thể</a:t>
                      </a:r>
                      <a:endParaRPr lang="ko-KR" altLang="en-US" sz="1400" i="1" dirty="0">
                        <a:solidFill>
                          <a:schemeClr val="tx1">
                            <a:lumMod val="85000"/>
                            <a:lumOff val="15000"/>
                          </a:schemeClr>
                        </a:solidFill>
                        <a:latin typeface="SamsungOne-400" panose="020B0503030303020204" pitchFamily="34" charset="0"/>
                        <a:cs typeface="Times New Roman" panose="02020603050405020304" pitchFamily="18" charset="0"/>
                      </a:endParaRPr>
                    </a:p>
                  </p:txBody>
                </p:sp>
              </mc:Choice>
              <mc:Fallback xmlns="">
                <p:sp>
                  <p:nvSpPr>
                    <p:cNvPr id="90" name="TextBox 89">
                      <a:extLst>
                        <a:ext uri="{FF2B5EF4-FFF2-40B4-BE49-F238E27FC236}">
                          <a16:creationId xmlns:a16="http://schemas.microsoft.com/office/drawing/2014/main" id="{4576C6A4-522F-4AB7-9FD9-F9A220FE6F27}"/>
                        </a:ext>
                      </a:extLst>
                    </p:cNvPr>
                    <p:cNvSpPr txBox="1">
                      <a:spLocks noRot="1" noChangeAspect="1" noMove="1" noResize="1" noEditPoints="1" noAdjustHandles="1" noChangeArrowheads="1" noChangeShapeType="1" noTextEdit="1"/>
                    </p:cNvSpPr>
                    <p:nvPr/>
                  </p:nvSpPr>
                  <p:spPr>
                    <a:xfrm>
                      <a:off x="7425393" y="4163988"/>
                      <a:ext cx="789808" cy="248596"/>
                    </a:xfrm>
                    <a:prstGeom prst="rect">
                      <a:avLst/>
                    </a:prstGeom>
                    <a:blipFill>
                      <a:blip r:embed="rId7"/>
                      <a:stretch>
                        <a:fillRect l="-893" r="-3571"/>
                      </a:stretch>
                    </a:blipFill>
                  </p:spPr>
                  <p:txBody>
                    <a:bodyPr/>
                    <a:lstStyle/>
                    <a:p>
                      <a:r>
                        <a:rPr lang="en-US">
                          <a:noFill/>
                        </a:rPr>
                        <a:t> </a:t>
                      </a:r>
                    </a:p>
                  </p:txBody>
                </p:sp>
              </mc:Fallback>
            </mc:AlternateContent>
            <p:sp>
              <p:nvSpPr>
                <p:cNvPr id="91" name="타원 90">
                  <a:extLst>
                    <a:ext uri="{FF2B5EF4-FFF2-40B4-BE49-F238E27FC236}">
                      <a16:creationId xmlns:a16="http://schemas.microsoft.com/office/drawing/2014/main" id="{F75D2DA8-B881-4C9F-B30C-92174440EA6F}"/>
                    </a:ext>
                  </a:extLst>
                </p:cNvPr>
                <p:cNvSpPr/>
                <p:nvPr/>
              </p:nvSpPr>
              <p:spPr>
                <a:xfrm>
                  <a:off x="8176552" y="261205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92" name="타원 91">
                  <a:extLst>
                    <a:ext uri="{FF2B5EF4-FFF2-40B4-BE49-F238E27FC236}">
                      <a16:creationId xmlns:a16="http://schemas.microsoft.com/office/drawing/2014/main" id="{D6133E7B-AF1A-48E5-BDFE-8B4E5024ECD7}"/>
                    </a:ext>
                  </a:extLst>
                </p:cNvPr>
                <p:cNvSpPr/>
                <p:nvPr/>
              </p:nvSpPr>
              <p:spPr>
                <a:xfrm>
                  <a:off x="8026534" y="274778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93" name="타원 92">
                  <a:extLst>
                    <a:ext uri="{FF2B5EF4-FFF2-40B4-BE49-F238E27FC236}">
                      <a16:creationId xmlns:a16="http://schemas.microsoft.com/office/drawing/2014/main" id="{EAE93FDB-7E25-4FC8-B0AA-6E33B7DBA0CB}"/>
                    </a:ext>
                  </a:extLst>
                </p:cNvPr>
                <p:cNvSpPr/>
                <p:nvPr/>
              </p:nvSpPr>
              <p:spPr>
                <a:xfrm>
                  <a:off x="8364672" y="299543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94" name="타원 93">
                  <a:extLst>
                    <a:ext uri="{FF2B5EF4-FFF2-40B4-BE49-F238E27FC236}">
                      <a16:creationId xmlns:a16="http://schemas.microsoft.com/office/drawing/2014/main" id="{4DDE1287-BDCD-4111-91A1-0FE1513D85F9}"/>
                    </a:ext>
                  </a:extLst>
                </p:cNvPr>
                <p:cNvSpPr/>
                <p:nvPr/>
              </p:nvSpPr>
              <p:spPr>
                <a:xfrm>
                  <a:off x="8507547" y="286208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95" name="타원 94">
                  <a:extLst>
                    <a:ext uri="{FF2B5EF4-FFF2-40B4-BE49-F238E27FC236}">
                      <a16:creationId xmlns:a16="http://schemas.microsoft.com/office/drawing/2014/main" id="{36F78F77-7126-4A89-8B6D-1B75E9EBAD50}"/>
                    </a:ext>
                  </a:extLst>
                </p:cNvPr>
                <p:cNvSpPr/>
                <p:nvPr/>
              </p:nvSpPr>
              <p:spPr>
                <a:xfrm>
                  <a:off x="7636009" y="267634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96" name="타원 95">
                  <a:extLst>
                    <a:ext uri="{FF2B5EF4-FFF2-40B4-BE49-F238E27FC236}">
                      <a16:creationId xmlns:a16="http://schemas.microsoft.com/office/drawing/2014/main" id="{E1A01F84-89FE-4FF0-8F95-5D1669209F4F}"/>
                    </a:ext>
                  </a:extLst>
                </p:cNvPr>
                <p:cNvSpPr/>
                <p:nvPr/>
              </p:nvSpPr>
              <p:spPr>
                <a:xfrm>
                  <a:off x="7364546" y="264776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97" name="타원 96">
                  <a:extLst>
                    <a:ext uri="{FF2B5EF4-FFF2-40B4-BE49-F238E27FC236}">
                      <a16:creationId xmlns:a16="http://schemas.microsoft.com/office/drawing/2014/main" id="{8DE09B36-5C28-4A0F-827E-CFE2C967D0AF}"/>
                    </a:ext>
                  </a:extLst>
                </p:cNvPr>
                <p:cNvSpPr/>
                <p:nvPr/>
              </p:nvSpPr>
              <p:spPr>
                <a:xfrm>
                  <a:off x="7309778" y="28954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98" name="타원 97">
                  <a:extLst>
                    <a:ext uri="{FF2B5EF4-FFF2-40B4-BE49-F238E27FC236}">
                      <a16:creationId xmlns:a16="http://schemas.microsoft.com/office/drawing/2014/main" id="{1E5D741E-4372-4E8F-A37F-D32FBB144D64}"/>
                    </a:ext>
                  </a:extLst>
                </p:cNvPr>
                <p:cNvSpPr/>
                <p:nvPr/>
              </p:nvSpPr>
              <p:spPr>
                <a:xfrm>
                  <a:off x="7183572" y="317402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99" name="타원 98">
                  <a:extLst>
                    <a:ext uri="{FF2B5EF4-FFF2-40B4-BE49-F238E27FC236}">
                      <a16:creationId xmlns:a16="http://schemas.microsoft.com/office/drawing/2014/main" id="{6FA90761-16DB-4D6E-8EB1-E74C27FDB860}"/>
                    </a:ext>
                  </a:extLst>
                </p:cNvPr>
                <p:cNvSpPr/>
                <p:nvPr/>
              </p:nvSpPr>
              <p:spPr>
                <a:xfrm>
                  <a:off x="7343116" y="315497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00" name="타원 99">
                  <a:extLst>
                    <a:ext uri="{FF2B5EF4-FFF2-40B4-BE49-F238E27FC236}">
                      <a16:creationId xmlns:a16="http://schemas.microsoft.com/office/drawing/2014/main" id="{2141FBB4-A851-4DE6-8DCC-6D397804FA90}"/>
                    </a:ext>
                  </a:extLst>
                </p:cNvPr>
                <p:cNvSpPr/>
                <p:nvPr/>
              </p:nvSpPr>
              <p:spPr>
                <a:xfrm>
                  <a:off x="7497897" y="325022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01" name="타원 100">
                  <a:extLst>
                    <a:ext uri="{FF2B5EF4-FFF2-40B4-BE49-F238E27FC236}">
                      <a16:creationId xmlns:a16="http://schemas.microsoft.com/office/drawing/2014/main" id="{C11E7478-EB94-403A-AAC2-BD77DEC4DDBB}"/>
                    </a:ext>
                  </a:extLst>
                </p:cNvPr>
                <p:cNvSpPr/>
                <p:nvPr/>
              </p:nvSpPr>
              <p:spPr>
                <a:xfrm>
                  <a:off x="7759835" y="32764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02" name="타원 101">
                  <a:extLst>
                    <a:ext uri="{FF2B5EF4-FFF2-40B4-BE49-F238E27FC236}">
                      <a16:creationId xmlns:a16="http://schemas.microsoft.com/office/drawing/2014/main" id="{D94EE9D7-09F7-4F02-B53F-D31FB514A2D8}"/>
                    </a:ext>
                  </a:extLst>
                </p:cNvPr>
                <p:cNvSpPr/>
                <p:nvPr/>
              </p:nvSpPr>
              <p:spPr>
                <a:xfrm>
                  <a:off x="7712210" y="305496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03" name="타원 102">
                  <a:extLst>
                    <a:ext uri="{FF2B5EF4-FFF2-40B4-BE49-F238E27FC236}">
                      <a16:creationId xmlns:a16="http://schemas.microsoft.com/office/drawing/2014/main" id="{0BB78836-9FE4-4C17-8B29-CF290FF01480}"/>
                    </a:ext>
                  </a:extLst>
                </p:cNvPr>
                <p:cNvSpPr/>
                <p:nvPr/>
              </p:nvSpPr>
              <p:spPr>
                <a:xfrm>
                  <a:off x="7628866" y="2933518"/>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04" name="타원 103">
                  <a:extLst>
                    <a:ext uri="{FF2B5EF4-FFF2-40B4-BE49-F238E27FC236}">
                      <a16:creationId xmlns:a16="http://schemas.microsoft.com/office/drawing/2014/main" id="{09E02017-4952-4F00-B086-A8B099A22ECF}"/>
                    </a:ext>
                  </a:extLst>
                </p:cNvPr>
                <p:cNvSpPr/>
                <p:nvPr/>
              </p:nvSpPr>
              <p:spPr>
                <a:xfrm>
                  <a:off x="7900328" y="299781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05" name="타원 104">
                  <a:extLst>
                    <a:ext uri="{FF2B5EF4-FFF2-40B4-BE49-F238E27FC236}">
                      <a16:creationId xmlns:a16="http://schemas.microsoft.com/office/drawing/2014/main" id="{DD00296F-E51C-443D-8BE3-F2BBB8B5D432}"/>
                    </a:ext>
                  </a:extLst>
                </p:cNvPr>
                <p:cNvSpPr/>
                <p:nvPr/>
              </p:nvSpPr>
              <p:spPr>
                <a:xfrm>
                  <a:off x="8133691" y="320974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06" name="타원 105">
                  <a:extLst>
                    <a:ext uri="{FF2B5EF4-FFF2-40B4-BE49-F238E27FC236}">
                      <a16:creationId xmlns:a16="http://schemas.microsoft.com/office/drawing/2014/main" id="{AD4AE805-8EBA-4920-BFFF-171F7F304A8A}"/>
                    </a:ext>
                  </a:extLst>
                </p:cNvPr>
                <p:cNvSpPr/>
                <p:nvPr/>
              </p:nvSpPr>
              <p:spPr>
                <a:xfrm>
                  <a:off x="8155122" y="341929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07" name="타원 106">
                  <a:extLst>
                    <a:ext uri="{FF2B5EF4-FFF2-40B4-BE49-F238E27FC236}">
                      <a16:creationId xmlns:a16="http://schemas.microsoft.com/office/drawing/2014/main" id="{FD2F9613-573A-4489-9A71-15DF9A4D0916}"/>
                    </a:ext>
                  </a:extLst>
                </p:cNvPr>
                <p:cNvSpPr/>
                <p:nvPr/>
              </p:nvSpPr>
              <p:spPr>
                <a:xfrm>
                  <a:off x="8312284" y="340024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08" name="타원 107">
                  <a:extLst>
                    <a:ext uri="{FF2B5EF4-FFF2-40B4-BE49-F238E27FC236}">
                      <a16:creationId xmlns:a16="http://schemas.microsoft.com/office/drawing/2014/main" id="{6EC86BF0-19F1-40FD-BA37-9D72E3574A2B}"/>
                    </a:ext>
                  </a:extLst>
                </p:cNvPr>
                <p:cNvSpPr/>
                <p:nvPr/>
              </p:nvSpPr>
              <p:spPr>
                <a:xfrm>
                  <a:off x="8336096" y="360741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09" name="타원 108">
                  <a:extLst>
                    <a:ext uri="{FF2B5EF4-FFF2-40B4-BE49-F238E27FC236}">
                      <a16:creationId xmlns:a16="http://schemas.microsoft.com/office/drawing/2014/main" id="{7870294F-2AC7-4AC5-A2C7-AE673502E91C}"/>
                    </a:ext>
                  </a:extLst>
                </p:cNvPr>
                <p:cNvSpPr/>
                <p:nvPr/>
              </p:nvSpPr>
              <p:spPr>
                <a:xfrm>
                  <a:off x="8031296" y="3595506"/>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10" name="타원 109">
                  <a:extLst>
                    <a:ext uri="{FF2B5EF4-FFF2-40B4-BE49-F238E27FC236}">
                      <a16:creationId xmlns:a16="http://schemas.microsoft.com/office/drawing/2014/main" id="{70105E48-5657-4E18-91BF-2F6C5A070C28}"/>
                    </a:ext>
                  </a:extLst>
                </p:cNvPr>
                <p:cNvSpPr/>
                <p:nvPr/>
              </p:nvSpPr>
              <p:spPr>
                <a:xfrm>
                  <a:off x="7759833" y="352883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11" name="타원 110">
                  <a:extLst>
                    <a:ext uri="{FF2B5EF4-FFF2-40B4-BE49-F238E27FC236}">
                      <a16:creationId xmlns:a16="http://schemas.microsoft.com/office/drawing/2014/main" id="{9A4A739E-5E45-41AB-8897-3F73D8D7D2E0}"/>
                    </a:ext>
                  </a:extLst>
                </p:cNvPr>
                <p:cNvSpPr/>
                <p:nvPr/>
              </p:nvSpPr>
              <p:spPr>
                <a:xfrm>
                  <a:off x="7445508" y="349549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12" name="타원 111">
                  <a:extLst>
                    <a:ext uri="{FF2B5EF4-FFF2-40B4-BE49-F238E27FC236}">
                      <a16:creationId xmlns:a16="http://schemas.microsoft.com/office/drawing/2014/main" id="{8C743A7F-EA1F-4F31-BA5B-2D70B832E66C}"/>
                    </a:ext>
                  </a:extLst>
                </p:cNvPr>
                <p:cNvSpPr/>
                <p:nvPr/>
              </p:nvSpPr>
              <p:spPr>
                <a:xfrm>
                  <a:off x="7212146" y="34288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13" name="타원 112">
                  <a:extLst>
                    <a:ext uri="{FF2B5EF4-FFF2-40B4-BE49-F238E27FC236}">
                      <a16:creationId xmlns:a16="http://schemas.microsoft.com/office/drawing/2014/main" id="{79184AF5-4F9B-4AEE-95E6-C33658E1DC9A}"/>
                    </a:ext>
                  </a:extLst>
                </p:cNvPr>
                <p:cNvSpPr/>
                <p:nvPr/>
              </p:nvSpPr>
              <p:spPr>
                <a:xfrm>
                  <a:off x="7474083" y="375743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14" name="타원 113">
                  <a:extLst>
                    <a:ext uri="{FF2B5EF4-FFF2-40B4-BE49-F238E27FC236}">
                      <a16:creationId xmlns:a16="http://schemas.microsoft.com/office/drawing/2014/main" id="{8E019F50-EFEB-4B7D-B372-2DFAE0C069AE}"/>
                    </a:ext>
                  </a:extLst>
                </p:cNvPr>
                <p:cNvSpPr/>
                <p:nvPr/>
              </p:nvSpPr>
              <p:spPr>
                <a:xfrm>
                  <a:off x="7745546" y="373838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15" name="타원 114">
                  <a:extLst>
                    <a:ext uri="{FF2B5EF4-FFF2-40B4-BE49-F238E27FC236}">
                      <a16:creationId xmlns:a16="http://schemas.microsoft.com/office/drawing/2014/main" id="{AF730F70-B2BC-4782-930F-88EABCC60BF6}"/>
                    </a:ext>
                  </a:extLst>
                </p:cNvPr>
                <p:cNvSpPr/>
                <p:nvPr/>
              </p:nvSpPr>
              <p:spPr>
                <a:xfrm>
                  <a:off x="8019390" y="379791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16" name="타원 115">
                  <a:extLst>
                    <a:ext uri="{FF2B5EF4-FFF2-40B4-BE49-F238E27FC236}">
                      <a16:creationId xmlns:a16="http://schemas.microsoft.com/office/drawing/2014/main" id="{1C3C3EEB-9752-40C4-9362-667966EE3ED7}"/>
                    </a:ext>
                  </a:extLst>
                </p:cNvPr>
                <p:cNvSpPr/>
                <p:nvPr/>
              </p:nvSpPr>
              <p:spPr>
                <a:xfrm>
                  <a:off x="7836034" y="3864588"/>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117" name="타원 116">
                  <a:extLst>
                    <a:ext uri="{FF2B5EF4-FFF2-40B4-BE49-F238E27FC236}">
                      <a16:creationId xmlns:a16="http://schemas.microsoft.com/office/drawing/2014/main" id="{76FB9859-8EF9-4B03-94DF-F22BD3CEF4B3}"/>
                    </a:ext>
                  </a:extLst>
                </p:cNvPr>
                <p:cNvSpPr/>
                <p:nvPr/>
              </p:nvSpPr>
              <p:spPr>
                <a:xfrm rot="18498949">
                  <a:off x="8001434" y="2204918"/>
                  <a:ext cx="426578" cy="1119695"/>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8" name="직선 화살표 연결선 117">
                  <a:extLst>
                    <a:ext uri="{FF2B5EF4-FFF2-40B4-BE49-F238E27FC236}">
                      <a16:creationId xmlns:a16="http://schemas.microsoft.com/office/drawing/2014/main" id="{4C8F0273-69E1-4FC0-AEB8-0BD62F30A408}"/>
                    </a:ext>
                  </a:extLst>
                </p:cNvPr>
                <p:cNvCxnSpPr/>
                <p:nvPr/>
              </p:nvCxnSpPr>
              <p:spPr>
                <a:xfrm flipH="1">
                  <a:off x="8435429" y="2416181"/>
                  <a:ext cx="210890" cy="21089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588531D-8F12-403C-B67D-9C7B10FC2E3F}"/>
                      </a:ext>
                    </a:extLst>
                  </p:cNvPr>
                  <p:cNvSpPr txBox="1"/>
                  <p:nvPr/>
                </p:nvSpPr>
                <p:spPr>
                  <a:xfrm>
                    <a:off x="2525840" y="3868886"/>
                    <a:ext cx="943579" cy="485518"/>
                  </a:xfrm>
                  <a:prstGeom prst="rect">
                    <a:avLst/>
                  </a:prstGeom>
                  <a:solidFill>
                    <a:schemeClr val="bg1"/>
                  </a:solidFill>
                </p:spPr>
                <p:txBody>
                  <a:bodyPr wrap="square" rtlCol="0">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𝝁</m:t>
                              </m:r>
                            </m:e>
                            <m:sub>
                              <m:r>
                                <a:rPr lang="en-US" sz="2400" b="1" i="1">
                                  <a:latin typeface="Cambria Math" panose="02040503050406030204" pitchFamily="18" charset="0"/>
                                  <a:ea typeface="Cambria Math" panose="02040503050406030204" pitchFamily="18" charset="0"/>
                                </a:rPr>
                                <m:t>𝟏</m:t>
                              </m:r>
                            </m:sub>
                          </m:sSub>
                          <m:r>
                            <a:rPr lang="en-US" sz="2400" b="1" i="1">
                              <a:latin typeface="Cambria Math" panose="02040503050406030204" pitchFamily="18" charset="0"/>
                              <a:ea typeface="Cambria Math" panose="02040503050406030204" pitchFamily="18" charset="0"/>
                            </a:rPr>
                            <m:t>,</m:t>
                          </m:r>
                          <m:sSubSup>
                            <m:sSubSupPr>
                              <m:ctrlPr>
                                <a:rPr lang="en-US" sz="2400" b="1" i="1">
                                  <a:latin typeface="Cambria Math" panose="02040503050406030204" pitchFamily="18" charset="0"/>
                                  <a:ea typeface="Cambria Math" panose="02040503050406030204" pitchFamily="18" charset="0"/>
                                </a:rPr>
                              </m:ctrlPr>
                            </m:sSubSupPr>
                            <m:e>
                              <m:r>
                                <a:rPr lang="en-US" sz="2400" b="1" i="1">
                                  <a:latin typeface="Cambria Math" panose="02040503050406030204" pitchFamily="18" charset="0"/>
                                  <a:ea typeface="Cambria Math" panose="02040503050406030204" pitchFamily="18" charset="0"/>
                                </a:rPr>
                                <m:t>𝝈</m:t>
                              </m:r>
                            </m:e>
                            <m:sub>
                              <m:r>
                                <a:rPr lang="en-US" sz="2400" b="1" i="1">
                                  <a:latin typeface="Cambria Math" panose="02040503050406030204" pitchFamily="18" charset="0"/>
                                  <a:ea typeface="Cambria Math" panose="02040503050406030204" pitchFamily="18" charset="0"/>
                                </a:rPr>
                                <m:t>𝟏</m:t>
                              </m:r>
                            </m:sub>
                            <m:sup>
                              <m:r>
                                <a:rPr lang="en-US" sz="2400" b="1" i="1">
                                  <a:latin typeface="Cambria Math" panose="02040503050406030204" pitchFamily="18" charset="0"/>
                                  <a:ea typeface="Cambria Math" panose="02040503050406030204" pitchFamily="18" charset="0"/>
                                </a:rPr>
                                <m:t>𝟐</m:t>
                              </m:r>
                            </m:sup>
                          </m:sSubSup>
                        </m:oMath>
                      </m:oMathPara>
                    </a14:m>
                    <a:endParaRPr lang="en-US" sz="2400" b="1" dirty="0">
                      <a:latin typeface="SamsungOne-700" panose="020B0803030303020204" pitchFamily="34" charset="0"/>
                      <a:ea typeface="SamsungOne-700" panose="020B0803030303020204" pitchFamily="34" charset="0"/>
                    </a:endParaRPr>
                  </a:p>
                </p:txBody>
              </p:sp>
            </mc:Choice>
            <mc:Fallback xmlns="">
              <p:sp>
                <p:nvSpPr>
                  <p:cNvPr id="89" name="TextBox 88">
                    <a:extLst>
                      <a:ext uri="{FF2B5EF4-FFF2-40B4-BE49-F238E27FC236}">
                        <a16:creationId xmlns:a16="http://schemas.microsoft.com/office/drawing/2014/main" xmlns:a14="http://schemas.microsoft.com/office/drawing/2010/main" xmlns="" id="{191EFFB7-0BF5-4D5E-A34A-DB3C84BF3051}"/>
                      </a:ext>
                    </a:extLst>
                  </p:cNvPr>
                  <p:cNvSpPr txBox="1">
                    <a:spLocks noRot="1" noChangeAspect="1" noMove="1" noResize="1" noEditPoints="1" noAdjustHandles="1" noChangeArrowheads="1" noChangeShapeType="1" noTextEdit="1"/>
                  </p:cNvSpPr>
                  <p:nvPr/>
                </p:nvSpPr>
                <p:spPr>
                  <a:xfrm>
                    <a:off x="2525840" y="3868886"/>
                    <a:ext cx="943579" cy="485518"/>
                  </a:xfrm>
                  <a:prstGeom prst="rect">
                    <a:avLst/>
                  </a:prstGeom>
                  <a:blipFill rotWithShape="0">
                    <a:blip r:embed="rId8"/>
                    <a:stretch>
                      <a:fillRect/>
                    </a:stretch>
                  </a:blipFill>
                </p:spPr>
                <p:txBody>
                  <a:bodyPr/>
                  <a:lstStyle/>
                  <a:p>
                    <a:r>
                      <a:rPr lang="ko-KR" altLang="en-US">
                        <a:noFill/>
                      </a:rPr>
                      <a:t> </a:t>
                    </a:r>
                  </a:p>
                </p:txBody>
              </p:sp>
            </mc:Fallback>
          </mc:AlternateContent>
        </p:grpSp>
        <p:grpSp>
          <p:nvGrpSpPr>
            <p:cNvPr id="31" name="그룹 30">
              <a:extLst>
                <a:ext uri="{FF2B5EF4-FFF2-40B4-BE49-F238E27FC236}">
                  <a16:creationId xmlns:a16="http://schemas.microsoft.com/office/drawing/2014/main" id="{C3C61D2B-2C8D-40E2-86DA-CA5B45180C88}"/>
                </a:ext>
              </a:extLst>
            </p:cNvPr>
            <p:cNvGrpSpPr/>
            <p:nvPr/>
          </p:nvGrpSpPr>
          <p:grpSpPr>
            <a:xfrm>
              <a:off x="5569475" y="3157711"/>
              <a:ext cx="1863370" cy="1934963"/>
              <a:chOff x="2276417" y="3032451"/>
              <a:chExt cx="1863370" cy="1934963"/>
            </a:xfrm>
          </p:grpSpPr>
          <p:grpSp>
            <p:nvGrpSpPr>
              <p:cNvPr id="32" name="그룹 31">
                <a:extLst>
                  <a:ext uri="{FF2B5EF4-FFF2-40B4-BE49-F238E27FC236}">
                    <a16:creationId xmlns:a16="http://schemas.microsoft.com/office/drawing/2014/main" id="{893BAF57-BAED-47DE-AF35-2BFF2344575F}"/>
                  </a:ext>
                </a:extLst>
              </p:cNvPr>
              <p:cNvGrpSpPr/>
              <p:nvPr/>
            </p:nvGrpSpPr>
            <p:grpSpPr>
              <a:xfrm>
                <a:off x="2276417" y="3032451"/>
                <a:ext cx="1863370" cy="1934963"/>
                <a:chOff x="6880016" y="2179877"/>
                <a:chExt cx="2150096" cy="2232707"/>
              </a:xfrm>
            </p:grpSpPr>
            <p:sp>
              <p:nvSpPr>
                <p:cNvPr id="48" name="타원 47">
                  <a:extLst>
                    <a:ext uri="{FF2B5EF4-FFF2-40B4-BE49-F238E27FC236}">
                      <a16:creationId xmlns:a16="http://schemas.microsoft.com/office/drawing/2014/main" id="{AE244497-5957-423F-A69C-CFFD04D600EE}"/>
                    </a:ext>
                  </a:extLst>
                </p:cNvPr>
                <p:cNvSpPr/>
                <p:nvPr/>
              </p:nvSpPr>
              <p:spPr>
                <a:xfrm>
                  <a:off x="6880016" y="2224059"/>
                  <a:ext cx="1880558" cy="1880558"/>
                </a:xfrm>
                <a:prstGeom prst="ellipse">
                  <a:avLst/>
                </a:prstGeom>
                <a:no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F8C69E04-47DE-4E36-83F1-0086128FC2EC}"/>
                        </a:ext>
                      </a:extLst>
                    </p:cNvPr>
                    <p:cNvSpPr txBox="1"/>
                    <p:nvPr/>
                  </p:nvSpPr>
                  <p:spPr>
                    <a:xfrm>
                      <a:off x="8599140" y="2179877"/>
                      <a:ext cx="430972" cy="248596"/>
                    </a:xfrm>
                    <a:prstGeom prst="rect">
                      <a:avLst/>
                    </a:prstGeom>
                    <a:noFill/>
                  </p:spPr>
                  <p:txBody>
                    <a:bodyPr wrap="none" lIns="0" tIns="0" rIns="0" bIns="0" rtlCol="0">
                      <a:spAutoFit/>
                      <a:scene3d>
                        <a:camera prst="orthographicFront"/>
                        <a:lightRig rig="threePt" dir="t"/>
                      </a:scene3d>
                      <a:sp3d>
                        <a:bevelT w="0" h="6350"/>
                      </a:sp3d>
                    </a:bodyPr>
                    <a:lstStyle/>
                    <a:p>
                      <a:pPr algn="ctr"/>
                      <a14:m>
                        <m:oMathPara xmlns:m="http://schemas.openxmlformats.org/officeDocument/2006/math">
                          <m:oMathParaPr>
                            <m:jc m:val="centerGroup"/>
                          </m:oMathParaPr>
                          <m:oMath xmlns:m="http://schemas.openxmlformats.org/officeDocument/2006/math">
                            <m:r>
                              <m:rPr>
                                <m:sty m:val="p"/>
                              </m:rPr>
                              <a:rPr lang="vi-VN" altLang="ko-KR" sz="1400" i="1" dirty="0">
                                <a:solidFill>
                                  <a:schemeClr val="tx1">
                                    <a:lumMod val="85000"/>
                                    <a:lumOff val="15000"/>
                                  </a:schemeClr>
                                </a:solidFill>
                                <a:latin typeface="Cambria Math" panose="02040503050406030204" pitchFamily="18" charset="0"/>
                                <a:cs typeface="Times New Roman" panose="02020603050405020304" pitchFamily="18" charset="0"/>
                              </a:rPr>
                              <m:t>M</m:t>
                            </m:r>
                            <m:r>
                              <a:rPr lang="vi-VN" altLang="ko-KR" sz="1400" i="1" dirty="0">
                                <a:solidFill>
                                  <a:schemeClr val="tx1">
                                    <a:lumMod val="85000"/>
                                    <a:lumOff val="15000"/>
                                  </a:schemeClr>
                                </a:solidFill>
                                <a:latin typeface="Cambria Math" panose="02040503050406030204" pitchFamily="18" charset="0"/>
                                <a:cs typeface="Times New Roman" panose="02020603050405020304" pitchFamily="18" charset="0"/>
                              </a:rPr>
                              <m:t>ẫ</m:t>
                            </m:r>
                            <m:r>
                              <m:rPr>
                                <m:sty m:val="p"/>
                              </m:rPr>
                              <a:rPr lang="vi-VN" altLang="ko-KR" sz="1400" i="1" dirty="0">
                                <a:solidFill>
                                  <a:schemeClr val="tx1">
                                    <a:lumMod val="85000"/>
                                    <a:lumOff val="15000"/>
                                  </a:schemeClr>
                                </a:solidFill>
                                <a:latin typeface="Cambria Math" panose="02040503050406030204" pitchFamily="18" charset="0"/>
                                <a:cs typeface="Times New Roman" panose="02020603050405020304" pitchFamily="18" charset="0"/>
                              </a:rPr>
                              <m:t>u</m:t>
                            </m:r>
                          </m:oMath>
                        </m:oMathPara>
                      </a14:m>
                      <a:endParaRPr lang="ko-KR" altLang="en-US" sz="1400" i="1" dirty="0">
                        <a:solidFill>
                          <a:schemeClr val="tx1">
                            <a:lumMod val="85000"/>
                            <a:lumOff val="15000"/>
                          </a:schemeClr>
                        </a:solidFill>
                        <a:latin typeface="SamsungOne-400" panose="020B0503030303020204" pitchFamily="34" charset="0"/>
                        <a:cs typeface="Times New Roman" panose="02020603050405020304" pitchFamily="18" charset="0"/>
                      </a:endParaRPr>
                    </a:p>
                  </p:txBody>
                </p:sp>
              </mc:Choice>
              <mc:Fallback xmlns="">
                <p:sp>
                  <p:nvSpPr>
                    <p:cNvPr id="49" name="TextBox 48">
                      <a:extLst>
                        <a:ext uri="{FF2B5EF4-FFF2-40B4-BE49-F238E27FC236}">
                          <a16:creationId xmlns:a16="http://schemas.microsoft.com/office/drawing/2014/main" id="{F8C69E04-47DE-4E36-83F1-0086128FC2EC}"/>
                        </a:ext>
                      </a:extLst>
                    </p:cNvPr>
                    <p:cNvSpPr txBox="1">
                      <a:spLocks noRot="1" noChangeAspect="1" noMove="1" noResize="1" noEditPoints="1" noAdjustHandles="1" noChangeArrowheads="1" noChangeShapeType="1" noTextEdit="1"/>
                    </p:cNvSpPr>
                    <p:nvPr/>
                  </p:nvSpPr>
                  <p:spPr>
                    <a:xfrm>
                      <a:off x="8599140" y="2179877"/>
                      <a:ext cx="430972" cy="248596"/>
                    </a:xfrm>
                    <a:prstGeom prst="rect">
                      <a:avLst/>
                    </a:prstGeom>
                    <a:blipFill>
                      <a:blip r:embed="rId6"/>
                      <a:stretch>
                        <a:fillRect/>
                      </a:stretch>
                    </a:blipFill>
                  </p:spPr>
                  <p:txBody>
                    <a:bodyPr/>
                    <a:lstStyle/>
                    <a:p>
                      <a:r>
                        <a:rPr lang="en-US">
                          <a:noFill/>
                        </a:rPr>
                        <a:t> </a:t>
                      </a:r>
                    </a:p>
                  </p:txBody>
                </p:sp>
              </mc:Fallback>
            </mc:AlternateContent>
            <p:sp>
              <p:nvSpPr>
                <p:cNvPr id="50" name="타원 49">
                  <a:extLst>
                    <a:ext uri="{FF2B5EF4-FFF2-40B4-BE49-F238E27FC236}">
                      <a16:creationId xmlns:a16="http://schemas.microsoft.com/office/drawing/2014/main" id="{29F6A8FB-F8E7-4907-8998-EF8090E4A4F2}"/>
                    </a:ext>
                  </a:extLst>
                </p:cNvPr>
                <p:cNvSpPr/>
                <p:nvPr/>
              </p:nvSpPr>
              <p:spPr>
                <a:xfrm>
                  <a:off x="7802696" y="24382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CE12F360-6C71-47A4-8FC7-445E5664AD53}"/>
                        </a:ext>
                      </a:extLst>
                    </p:cNvPr>
                    <p:cNvSpPr txBox="1"/>
                    <p:nvPr/>
                  </p:nvSpPr>
                  <p:spPr>
                    <a:xfrm>
                      <a:off x="7425393" y="4163988"/>
                      <a:ext cx="789808" cy="248596"/>
                    </a:xfrm>
                    <a:prstGeom prst="rect">
                      <a:avLst/>
                    </a:prstGeom>
                    <a:noFill/>
                  </p:spPr>
                  <p:txBody>
                    <a:bodyPr wrap="none" lIns="0" tIns="0" rIns="0" bIns="0" rtlCol="0">
                      <a:spAutoFit/>
                      <a:scene3d>
                        <a:camera prst="orthographicFront"/>
                        <a:lightRig rig="threePt" dir="t"/>
                      </a:scene3d>
                      <a:sp3d>
                        <a:bevelT w="0" h="6350"/>
                      </a:sp3d>
                    </a:bodyPr>
                    <a:lstStyle/>
                    <a:p>
                      <a:pPr algn="ctr"/>
                      <a14:m>
                        <m:oMath xmlns:m="http://schemas.openxmlformats.org/officeDocument/2006/math">
                          <m:r>
                            <m:rPr>
                              <m:sty m:val="p"/>
                            </m:rPr>
                            <a:rPr lang="vi-VN" altLang="ko-KR" sz="1400" i="1" dirty="0">
                              <a:solidFill>
                                <a:schemeClr val="tx1">
                                  <a:lumMod val="85000"/>
                                  <a:lumOff val="15000"/>
                                </a:schemeClr>
                              </a:solidFill>
                              <a:latin typeface="Cambria Math" panose="02040503050406030204" pitchFamily="18" charset="0"/>
                              <a:cs typeface="Times New Roman" panose="02020603050405020304" pitchFamily="18" charset="0"/>
                            </a:rPr>
                            <m:t>Qu</m:t>
                          </m:r>
                          <m:r>
                            <a:rPr lang="vi-VN" altLang="ko-KR" sz="1400" i="1" dirty="0">
                              <a:solidFill>
                                <a:schemeClr val="tx1">
                                  <a:lumMod val="85000"/>
                                  <a:lumOff val="15000"/>
                                </a:schemeClr>
                              </a:solidFill>
                              <a:latin typeface="Cambria Math" panose="02040503050406030204" pitchFamily="18" charset="0"/>
                              <a:cs typeface="Times New Roman" panose="02020603050405020304" pitchFamily="18" charset="0"/>
                            </a:rPr>
                            <m:t>ầ</m:t>
                          </m:r>
                          <m:r>
                            <m:rPr>
                              <m:sty m:val="p"/>
                            </m:rPr>
                            <a:rPr lang="vi-VN" altLang="ko-KR" sz="1400" i="1" dirty="0">
                              <a:solidFill>
                                <a:schemeClr val="tx1">
                                  <a:lumMod val="85000"/>
                                  <a:lumOff val="15000"/>
                                </a:schemeClr>
                              </a:solidFill>
                              <a:latin typeface="Cambria Math" panose="02040503050406030204" pitchFamily="18" charset="0"/>
                              <a:cs typeface="Times New Roman" panose="02020603050405020304" pitchFamily="18" charset="0"/>
                            </a:rPr>
                            <m:t>n</m:t>
                          </m:r>
                        </m:oMath>
                      </a14:m>
                      <a:r>
                        <a:rPr lang="vi-VN" altLang="ko-KR" sz="1400" i="1" dirty="0">
                          <a:solidFill>
                            <a:schemeClr val="tx1">
                              <a:lumMod val="85000"/>
                              <a:lumOff val="15000"/>
                            </a:schemeClr>
                          </a:solidFill>
                          <a:latin typeface="SamsungOne-400" panose="020B0503030303020204" pitchFamily="34" charset="0"/>
                          <a:cs typeface="Times New Roman" panose="02020603050405020304" pitchFamily="18" charset="0"/>
                        </a:rPr>
                        <a:t> thể</a:t>
                      </a:r>
                      <a:endParaRPr lang="ko-KR" altLang="en-US" sz="1400" i="1" dirty="0">
                        <a:solidFill>
                          <a:schemeClr val="tx1">
                            <a:lumMod val="85000"/>
                            <a:lumOff val="15000"/>
                          </a:schemeClr>
                        </a:solidFill>
                        <a:latin typeface="SamsungOne-400" panose="020B0503030303020204" pitchFamily="34" charset="0"/>
                        <a:cs typeface="Times New Roman" panose="02020603050405020304" pitchFamily="18" charset="0"/>
                      </a:endParaRPr>
                    </a:p>
                  </p:txBody>
                </p:sp>
              </mc:Choice>
              <mc:Fallback xmlns="">
                <p:sp>
                  <p:nvSpPr>
                    <p:cNvPr id="51" name="TextBox 50">
                      <a:extLst>
                        <a:ext uri="{FF2B5EF4-FFF2-40B4-BE49-F238E27FC236}">
                          <a16:creationId xmlns:a16="http://schemas.microsoft.com/office/drawing/2014/main" id="{CE12F360-6C71-47A4-8FC7-445E5664AD53}"/>
                        </a:ext>
                      </a:extLst>
                    </p:cNvPr>
                    <p:cNvSpPr txBox="1">
                      <a:spLocks noRot="1" noChangeAspect="1" noMove="1" noResize="1" noEditPoints="1" noAdjustHandles="1" noChangeArrowheads="1" noChangeShapeType="1" noTextEdit="1"/>
                    </p:cNvSpPr>
                    <p:nvPr/>
                  </p:nvSpPr>
                  <p:spPr>
                    <a:xfrm>
                      <a:off x="7425393" y="4163988"/>
                      <a:ext cx="789808" cy="248596"/>
                    </a:xfrm>
                    <a:prstGeom prst="rect">
                      <a:avLst/>
                    </a:prstGeom>
                    <a:blipFill>
                      <a:blip r:embed="rId7"/>
                      <a:stretch>
                        <a:fillRect l="-893" r="-3571"/>
                      </a:stretch>
                    </a:blipFill>
                  </p:spPr>
                  <p:txBody>
                    <a:bodyPr/>
                    <a:lstStyle/>
                    <a:p>
                      <a:r>
                        <a:rPr lang="en-US">
                          <a:noFill/>
                        </a:rPr>
                        <a:t> </a:t>
                      </a:r>
                    </a:p>
                  </p:txBody>
                </p:sp>
              </mc:Fallback>
            </mc:AlternateContent>
            <p:sp>
              <p:nvSpPr>
                <p:cNvPr id="52" name="타원 51">
                  <a:extLst>
                    <a:ext uri="{FF2B5EF4-FFF2-40B4-BE49-F238E27FC236}">
                      <a16:creationId xmlns:a16="http://schemas.microsoft.com/office/drawing/2014/main" id="{7954C4E1-5016-4038-821E-E9DBBEC5749A}"/>
                    </a:ext>
                  </a:extLst>
                </p:cNvPr>
                <p:cNvSpPr/>
                <p:nvPr/>
              </p:nvSpPr>
              <p:spPr>
                <a:xfrm>
                  <a:off x="8176552" y="261205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3" name="타원 52">
                  <a:extLst>
                    <a:ext uri="{FF2B5EF4-FFF2-40B4-BE49-F238E27FC236}">
                      <a16:creationId xmlns:a16="http://schemas.microsoft.com/office/drawing/2014/main" id="{53723D23-3081-4CAB-B682-1AA47AFD600C}"/>
                    </a:ext>
                  </a:extLst>
                </p:cNvPr>
                <p:cNvSpPr/>
                <p:nvPr/>
              </p:nvSpPr>
              <p:spPr>
                <a:xfrm>
                  <a:off x="8026534" y="274778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4" name="타원 53">
                  <a:extLst>
                    <a:ext uri="{FF2B5EF4-FFF2-40B4-BE49-F238E27FC236}">
                      <a16:creationId xmlns:a16="http://schemas.microsoft.com/office/drawing/2014/main" id="{2A819E1E-818C-4382-8D43-D7A5760D5F2A}"/>
                    </a:ext>
                  </a:extLst>
                </p:cNvPr>
                <p:cNvSpPr/>
                <p:nvPr/>
              </p:nvSpPr>
              <p:spPr>
                <a:xfrm>
                  <a:off x="8364672" y="299543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5" name="타원 54">
                  <a:extLst>
                    <a:ext uri="{FF2B5EF4-FFF2-40B4-BE49-F238E27FC236}">
                      <a16:creationId xmlns:a16="http://schemas.microsoft.com/office/drawing/2014/main" id="{DC5B1C5C-1E4E-4BC9-984C-A1050A663D53}"/>
                    </a:ext>
                  </a:extLst>
                </p:cNvPr>
                <p:cNvSpPr/>
                <p:nvPr/>
              </p:nvSpPr>
              <p:spPr>
                <a:xfrm>
                  <a:off x="8507547" y="286208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6" name="타원 55">
                  <a:extLst>
                    <a:ext uri="{FF2B5EF4-FFF2-40B4-BE49-F238E27FC236}">
                      <a16:creationId xmlns:a16="http://schemas.microsoft.com/office/drawing/2014/main" id="{54C1A964-8AAE-4B67-B9EF-25C7CB435DC6}"/>
                    </a:ext>
                  </a:extLst>
                </p:cNvPr>
                <p:cNvSpPr/>
                <p:nvPr/>
              </p:nvSpPr>
              <p:spPr>
                <a:xfrm>
                  <a:off x="7636009" y="267634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7" name="타원 56">
                  <a:extLst>
                    <a:ext uri="{FF2B5EF4-FFF2-40B4-BE49-F238E27FC236}">
                      <a16:creationId xmlns:a16="http://schemas.microsoft.com/office/drawing/2014/main" id="{F552CA5F-95B8-4F21-BC9B-A57C90E976B6}"/>
                    </a:ext>
                  </a:extLst>
                </p:cNvPr>
                <p:cNvSpPr/>
                <p:nvPr/>
              </p:nvSpPr>
              <p:spPr>
                <a:xfrm>
                  <a:off x="7364546" y="264776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8" name="타원 57">
                  <a:extLst>
                    <a:ext uri="{FF2B5EF4-FFF2-40B4-BE49-F238E27FC236}">
                      <a16:creationId xmlns:a16="http://schemas.microsoft.com/office/drawing/2014/main" id="{569F622D-4FE3-450D-AFF4-4E09331CF7FC}"/>
                    </a:ext>
                  </a:extLst>
                </p:cNvPr>
                <p:cNvSpPr/>
                <p:nvPr/>
              </p:nvSpPr>
              <p:spPr>
                <a:xfrm>
                  <a:off x="7309778" y="28954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9" name="타원 58">
                  <a:extLst>
                    <a:ext uri="{FF2B5EF4-FFF2-40B4-BE49-F238E27FC236}">
                      <a16:creationId xmlns:a16="http://schemas.microsoft.com/office/drawing/2014/main" id="{1E0AD41D-4806-4E60-A2FC-7B36EF08B828}"/>
                    </a:ext>
                  </a:extLst>
                </p:cNvPr>
                <p:cNvSpPr/>
                <p:nvPr/>
              </p:nvSpPr>
              <p:spPr>
                <a:xfrm>
                  <a:off x="7183572" y="317402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60" name="타원 59">
                  <a:extLst>
                    <a:ext uri="{FF2B5EF4-FFF2-40B4-BE49-F238E27FC236}">
                      <a16:creationId xmlns:a16="http://schemas.microsoft.com/office/drawing/2014/main" id="{8234240B-3C7C-47F8-94E8-F85B891EB2D9}"/>
                    </a:ext>
                  </a:extLst>
                </p:cNvPr>
                <p:cNvSpPr/>
                <p:nvPr/>
              </p:nvSpPr>
              <p:spPr>
                <a:xfrm>
                  <a:off x="7343116" y="315497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61" name="타원 60">
                  <a:extLst>
                    <a:ext uri="{FF2B5EF4-FFF2-40B4-BE49-F238E27FC236}">
                      <a16:creationId xmlns:a16="http://schemas.microsoft.com/office/drawing/2014/main" id="{058B0488-C592-4165-A236-C0A1BC28F6CE}"/>
                    </a:ext>
                  </a:extLst>
                </p:cNvPr>
                <p:cNvSpPr/>
                <p:nvPr/>
              </p:nvSpPr>
              <p:spPr>
                <a:xfrm>
                  <a:off x="7497897" y="3250225"/>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62" name="타원 61">
                  <a:extLst>
                    <a:ext uri="{FF2B5EF4-FFF2-40B4-BE49-F238E27FC236}">
                      <a16:creationId xmlns:a16="http://schemas.microsoft.com/office/drawing/2014/main" id="{F0943A51-56D1-45BC-B932-4A221A2DE079}"/>
                    </a:ext>
                  </a:extLst>
                </p:cNvPr>
                <p:cNvSpPr/>
                <p:nvPr/>
              </p:nvSpPr>
              <p:spPr>
                <a:xfrm>
                  <a:off x="7759835" y="32764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63" name="타원 62">
                  <a:extLst>
                    <a:ext uri="{FF2B5EF4-FFF2-40B4-BE49-F238E27FC236}">
                      <a16:creationId xmlns:a16="http://schemas.microsoft.com/office/drawing/2014/main" id="{0D562391-4C01-4C1A-BD38-93C451E146C3}"/>
                    </a:ext>
                  </a:extLst>
                </p:cNvPr>
                <p:cNvSpPr/>
                <p:nvPr/>
              </p:nvSpPr>
              <p:spPr>
                <a:xfrm>
                  <a:off x="7712210" y="305496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64" name="타원 63">
                  <a:extLst>
                    <a:ext uri="{FF2B5EF4-FFF2-40B4-BE49-F238E27FC236}">
                      <a16:creationId xmlns:a16="http://schemas.microsoft.com/office/drawing/2014/main" id="{173DE420-C9B6-4676-9E0A-4554815A3E57}"/>
                    </a:ext>
                  </a:extLst>
                </p:cNvPr>
                <p:cNvSpPr/>
                <p:nvPr/>
              </p:nvSpPr>
              <p:spPr>
                <a:xfrm>
                  <a:off x="7628866" y="2933518"/>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65" name="타원 64">
                  <a:extLst>
                    <a:ext uri="{FF2B5EF4-FFF2-40B4-BE49-F238E27FC236}">
                      <a16:creationId xmlns:a16="http://schemas.microsoft.com/office/drawing/2014/main" id="{291ECCFA-B1AF-43AA-B772-F31A70544291}"/>
                    </a:ext>
                  </a:extLst>
                </p:cNvPr>
                <p:cNvSpPr/>
                <p:nvPr/>
              </p:nvSpPr>
              <p:spPr>
                <a:xfrm>
                  <a:off x="7900328" y="299781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66" name="타원 65">
                  <a:extLst>
                    <a:ext uri="{FF2B5EF4-FFF2-40B4-BE49-F238E27FC236}">
                      <a16:creationId xmlns:a16="http://schemas.microsoft.com/office/drawing/2014/main" id="{99B55DD8-33DF-4042-B6C1-D08731F3A312}"/>
                    </a:ext>
                  </a:extLst>
                </p:cNvPr>
                <p:cNvSpPr/>
                <p:nvPr/>
              </p:nvSpPr>
              <p:spPr>
                <a:xfrm>
                  <a:off x="8133691" y="320974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67" name="타원 66">
                  <a:extLst>
                    <a:ext uri="{FF2B5EF4-FFF2-40B4-BE49-F238E27FC236}">
                      <a16:creationId xmlns:a16="http://schemas.microsoft.com/office/drawing/2014/main" id="{18F8FA4E-8E7F-4000-B41C-8E01C7030F5F}"/>
                    </a:ext>
                  </a:extLst>
                </p:cNvPr>
                <p:cNvSpPr/>
                <p:nvPr/>
              </p:nvSpPr>
              <p:spPr>
                <a:xfrm>
                  <a:off x="8155122" y="341929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68" name="타원 67">
                  <a:extLst>
                    <a:ext uri="{FF2B5EF4-FFF2-40B4-BE49-F238E27FC236}">
                      <a16:creationId xmlns:a16="http://schemas.microsoft.com/office/drawing/2014/main" id="{2D13295E-9604-4D64-AFBC-FC1C2E426760}"/>
                    </a:ext>
                  </a:extLst>
                </p:cNvPr>
                <p:cNvSpPr/>
                <p:nvPr/>
              </p:nvSpPr>
              <p:spPr>
                <a:xfrm>
                  <a:off x="8312284" y="340024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70" name="타원 69">
                  <a:extLst>
                    <a:ext uri="{FF2B5EF4-FFF2-40B4-BE49-F238E27FC236}">
                      <a16:creationId xmlns:a16="http://schemas.microsoft.com/office/drawing/2014/main" id="{8E26DFA7-0F79-4719-9909-5A7FCD675FDD}"/>
                    </a:ext>
                  </a:extLst>
                </p:cNvPr>
                <p:cNvSpPr/>
                <p:nvPr/>
              </p:nvSpPr>
              <p:spPr>
                <a:xfrm>
                  <a:off x="8336096" y="3607412"/>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75" name="타원 74">
                  <a:extLst>
                    <a:ext uri="{FF2B5EF4-FFF2-40B4-BE49-F238E27FC236}">
                      <a16:creationId xmlns:a16="http://schemas.microsoft.com/office/drawing/2014/main" id="{8E3A0A0D-A2B7-4442-8ADE-D7C72BDD3F29}"/>
                    </a:ext>
                  </a:extLst>
                </p:cNvPr>
                <p:cNvSpPr/>
                <p:nvPr/>
              </p:nvSpPr>
              <p:spPr>
                <a:xfrm>
                  <a:off x="8031296" y="3595506"/>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76" name="타원 75">
                  <a:extLst>
                    <a:ext uri="{FF2B5EF4-FFF2-40B4-BE49-F238E27FC236}">
                      <a16:creationId xmlns:a16="http://schemas.microsoft.com/office/drawing/2014/main" id="{1AA3B37F-F282-4818-B68A-D81F7C5B41C7}"/>
                    </a:ext>
                  </a:extLst>
                </p:cNvPr>
                <p:cNvSpPr/>
                <p:nvPr/>
              </p:nvSpPr>
              <p:spPr>
                <a:xfrm>
                  <a:off x="7759833" y="352883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77" name="타원 76">
                  <a:extLst>
                    <a:ext uri="{FF2B5EF4-FFF2-40B4-BE49-F238E27FC236}">
                      <a16:creationId xmlns:a16="http://schemas.microsoft.com/office/drawing/2014/main" id="{D8AE1A70-F8F0-4535-9464-9A9B26B1F89C}"/>
                    </a:ext>
                  </a:extLst>
                </p:cNvPr>
                <p:cNvSpPr/>
                <p:nvPr/>
              </p:nvSpPr>
              <p:spPr>
                <a:xfrm>
                  <a:off x="7445508" y="3495494"/>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78" name="타원 77">
                  <a:extLst>
                    <a:ext uri="{FF2B5EF4-FFF2-40B4-BE49-F238E27FC236}">
                      <a16:creationId xmlns:a16="http://schemas.microsoft.com/office/drawing/2014/main" id="{57C76FE5-F5CC-482C-B1CA-714A0098B47C}"/>
                    </a:ext>
                  </a:extLst>
                </p:cNvPr>
                <p:cNvSpPr/>
                <p:nvPr/>
              </p:nvSpPr>
              <p:spPr>
                <a:xfrm>
                  <a:off x="7212146" y="3428819"/>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79" name="타원 78">
                  <a:extLst>
                    <a:ext uri="{FF2B5EF4-FFF2-40B4-BE49-F238E27FC236}">
                      <a16:creationId xmlns:a16="http://schemas.microsoft.com/office/drawing/2014/main" id="{6FDAFB3D-E7A9-43C1-AF68-F82FC6CFD083}"/>
                    </a:ext>
                  </a:extLst>
                </p:cNvPr>
                <p:cNvSpPr/>
                <p:nvPr/>
              </p:nvSpPr>
              <p:spPr>
                <a:xfrm>
                  <a:off x="7474083" y="375743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80" name="타원 79">
                  <a:extLst>
                    <a:ext uri="{FF2B5EF4-FFF2-40B4-BE49-F238E27FC236}">
                      <a16:creationId xmlns:a16="http://schemas.microsoft.com/office/drawing/2014/main" id="{6C81310A-058E-4331-ADDD-287EB55B98E4}"/>
                    </a:ext>
                  </a:extLst>
                </p:cNvPr>
                <p:cNvSpPr/>
                <p:nvPr/>
              </p:nvSpPr>
              <p:spPr>
                <a:xfrm>
                  <a:off x="7745546" y="3738381"/>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81" name="타원 80">
                  <a:extLst>
                    <a:ext uri="{FF2B5EF4-FFF2-40B4-BE49-F238E27FC236}">
                      <a16:creationId xmlns:a16="http://schemas.microsoft.com/office/drawing/2014/main" id="{5B350309-476A-469E-B815-D01E2755AAAD}"/>
                    </a:ext>
                  </a:extLst>
                </p:cNvPr>
                <p:cNvSpPr/>
                <p:nvPr/>
              </p:nvSpPr>
              <p:spPr>
                <a:xfrm>
                  <a:off x="8019390" y="3797913"/>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82" name="타원 81">
                  <a:extLst>
                    <a:ext uri="{FF2B5EF4-FFF2-40B4-BE49-F238E27FC236}">
                      <a16:creationId xmlns:a16="http://schemas.microsoft.com/office/drawing/2014/main" id="{ACF7ADC7-F4B2-42DA-B0AA-1D93D5529062}"/>
                    </a:ext>
                  </a:extLst>
                </p:cNvPr>
                <p:cNvSpPr/>
                <p:nvPr/>
              </p:nvSpPr>
              <p:spPr>
                <a:xfrm>
                  <a:off x="7836034" y="3864588"/>
                  <a:ext cx="70757" cy="72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83" name="타원 82">
                  <a:extLst>
                    <a:ext uri="{FF2B5EF4-FFF2-40B4-BE49-F238E27FC236}">
                      <a16:creationId xmlns:a16="http://schemas.microsoft.com/office/drawing/2014/main" id="{5DAE0E1E-3041-4843-95BA-5C0FF68E4054}"/>
                    </a:ext>
                  </a:extLst>
                </p:cNvPr>
                <p:cNvSpPr/>
                <p:nvPr/>
              </p:nvSpPr>
              <p:spPr>
                <a:xfrm rot="18498949">
                  <a:off x="8001434" y="2204918"/>
                  <a:ext cx="426578" cy="1119695"/>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4" name="직선 화살표 연결선 83">
                  <a:extLst>
                    <a:ext uri="{FF2B5EF4-FFF2-40B4-BE49-F238E27FC236}">
                      <a16:creationId xmlns:a16="http://schemas.microsoft.com/office/drawing/2014/main" id="{8B25E358-FED1-4DDF-B812-69C2BD987E0B}"/>
                    </a:ext>
                  </a:extLst>
                </p:cNvPr>
                <p:cNvCxnSpPr/>
                <p:nvPr/>
              </p:nvCxnSpPr>
              <p:spPr>
                <a:xfrm flipH="1">
                  <a:off x="8435429" y="2416181"/>
                  <a:ext cx="210890" cy="21089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8001FD8-BEC8-41C0-856D-F153943AED92}"/>
                      </a:ext>
                    </a:extLst>
                  </p:cNvPr>
                  <p:cNvSpPr txBox="1"/>
                  <p:nvPr/>
                </p:nvSpPr>
                <p:spPr>
                  <a:xfrm>
                    <a:off x="2525840" y="3868886"/>
                    <a:ext cx="943579" cy="485518"/>
                  </a:xfrm>
                  <a:prstGeom prst="rect">
                    <a:avLst/>
                  </a:prstGeom>
                  <a:solidFill>
                    <a:schemeClr val="bg1"/>
                  </a:solidFill>
                </p:spPr>
                <p:txBody>
                  <a:bodyPr wrap="square" rtlCol="0">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𝝁</m:t>
                              </m:r>
                            </m:e>
                            <m:sub>
                              <m:r>
                                <a:rPr lang="en-US" sz="2400" b="1" i="1" smtClean="0">
                                  <a:latin typeface="Cambria Math" panose="02040503050406030204" pitchFamily="18" charset="0"/>
                                  <a:ea typeface="Cambria Math" panose="02040503050406030204" pitchFamily="18" charset="0"/>
                                </a:rPr>
                                <m:t>𝟐</m:t>
                              </m:r>
                            </m:sub>
                          </m:sSub>
                          <m:r>
                            <a:rPr lang="en-US" sz="2400" b="1" i="1">
                              <a:latin typeface="Cambria Math" panose="02040503050406030204" pitchFamily="18" charset="0"/>
                              <a:ea typeface="Cambria Math" panose="02040503050406030204" pitchFamily="18" charset="0"/>
                            </a:rPr>
                            <m:t>,</m:t>
                          </m:r>
                          <m:sSubSup>
                            <m:sSubSupPr>
                              <m:ctrlPr>
                                <a:rPr lang="en-US" sz="2400" b="1" i="1">
                                  <a:latin typeface="Cambria Math" panose="02040503050406030204" pitchFamily="18" charset="0"/>
                                  <a:ea typeface="Cambria Math" panose="02040503050406030204" pitchFamily="18" charset="0"/>
                                </a:rPr>
                              </m:ctrlPr>
                            </m:sSubSupPr>
                            <m:e>
                              <m:r>
                                <a:rPr lang="en-US" sz="2400" b="1" i="1">
                                  <a:latin typeface="Cambria Math" panose="02040503050406030204" pitchFamily="18" charset="0"/>
                                  <a:ea typeface="Cambria Math" panose="02040503050406030204" pitchFamily="18" charset="0"/>
                                </a:rPr>
                                <m:t>𝝈</m:t>
                              </m:r>
                            </m:e>
                            <m:sub>
                              <m:r>
                                <a:rPr lang="en-US" sz="2400" b="1" i="1" smtClean="0">
                                  <a:latin typeface="Cambria Math" panose="02040503050406030204" pitchFamily="18" charset="0"/>
                                  <a:ea typeface="Cambria Math" panose="02040503050406030204" pitchFamily="18" charset="0"/>
                                </a:rPr>
                                <m:t>𝟐</m:t>
                              </m:r>
                            </m:sub>
                            <m:sup>
                              <m:r>
                                <a:rPr lang="en-US" sz="2400" b="1" i="1">
                                  <a:latin typeface="Cambria Math" panose="02040503050406030204" pitchFamily="18" charset="0"/>
                                  <a:ea typeface="Cambria Math" panose="02040503050406030204" pitchFamily="18" charset="0"/>
                                </a:rPr>
                                <m:t>𝟐</m:t>
                              </m:r>
                            </m:sup>
                          </m:sSubSup>
                        </m:oMath>
                      </m:oMathPara>
                    </a14:m>
                    <a:endParaRPr lang="en-US" sz="2400" b="1" dirty="0">
                      <a:latin typeface="SamsungOne-700" panose="020B0803030303020204" pitchFamily="34" charset="0"/>
                      <a:ea typeface="SamsungOne-700" panose="020B0803030303020204" pitchFamily="34" charset="0"/>
                    </a:endParaRPr>
                  </a:p>
                </p:txBody>
              </p:sp>
            </mc:Choice>
            <mc:Fallback xmlns="">
              <p:sp>
                <p:nvSpPr>
                  <p:cNvPr id="92" name="TextBox 91">
                    <a:extLst>
                      <a:ext uri="{FF2B5EF4-FFF2-40B4-BE49-F238E27FC236}">
                        <a16:creationId xmlns:a16="http://schemas.microsoft.com/office/drawing/2014/main" xmlns:a14="http://schemas.microsoft.com/office/drawing/2010/main" xmlns="" id="{191EFFB7-0BF5-4D5E-A34A-DB3C84BF3051}"/>
                      </a:ext>
                    </a:extLst>
                  </p:cNvPr>
                  <p:cNvSpPr txBox="1">
                    <a:spLocks noRot="1" noChangeAspect="1" noMove="1" noResize="1" noEditPoints="1" noAdjustHandles="1" noChangeArrowheads="1" noChangeShapeType="1" noTextEdit="1"/>
                  </p:cNvSpPr>
                  <p:nvPr/>
                </p:nvSpPr>
                <p:spPr>
                  <a:xfrm>
                    <a:off x="2525840" y="3868886"/>
                    <a:ext cx="943579" cy="485518"/>
                  </a:xfrm>
                  <a:prstGeom prst="rect">
                    <a:avLst/>
                  </a:prstGeom>
                  <a:blipFill rotWithShape="0">
                    <a:blip r:embed="rId9"/>
                    <a:stretch>
                      <a:fillRect/>
                    </a:stretch>
                  </a:blipFill>
                </p:spPr>
                <p:txBody>
                  <a:bodyPr/>
                  <a:lstStyle/>
                  <a:p>
                    <a:r>
                      <a:rPr lang="ko-KR" altLang="en-US">
                        <a:noFill/>
                      </a:rPr>
                      <a:t> </a:t>
                    </a:r>
                  </a:p>
                </p:txBody>
              </p:sp>
            </mc:Fallback>
          </mc:AlternateContent>
        </p:grpSp>
      </p:grpSp>
      <p:sp>
        <p:nvSpPr>
          <p:cNvPr id="123" name="직사각형 122">
            <a:extLst>
              <a:ext uri="{FF2B5EF4-FFF2-40B4-BE49-F238E27FC236}">
                <a16:creationId xmlns:a16="http://schemas.microsoft.com/office/drawing/2014/main" id="{5EA544BD-61BB-4CC8-99F5-82BA7CC70431}"/>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10"/>
              </a:buBlip>
              <a:defRPr/>
            </a:pPr>
            <a:r>
              <a:rPr lang="vi-VN" altLang="ko-KR" sz="1400" dirty="0">
                <a:solidFill>
                  <a:schemeClr val="tx1"/>
                </a:solidFill>
                <a:latin typeface="SamsungOne-400" panose="020B0503030303020204" pitchFamily="34" charset="0"/>
                <a:ea typeface="SamsungOne-400" panose="020B0503030303020204" pitchFamily="34" charset="0"/>
              </a:rPr>
              <a:t>Kiểm định F về tỉ số phương sai:</a:t>
            </a:r>
          </a:p>
        </p:txBody>
      </p:sp>
    </p:spTree>
    <p:extLst>
      <p:ext uri="{BB962C8B-B14F-4D97-AF65-F5344CB8AC3E}">
        <p14:creationId xmlns:p14="http://schemas.microsoft.com/office/powerpoint/2010/main" val="236561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Quy</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tắc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01</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grpSp>
        <p:nvGrpSpPr>
          <p:cNvPr id="32" name="그룹 31">
            <a:extLst>
              <a:ext uri="{FF2B5EF4-FFF2-40B4-BE49-F238E27FC236}">
                <a16:creationId xmlns:a16="http://schemas.microsoft.com/office/drawing/2014/main" id="{99B0ADAC-D0B4-4770-8FC8-B8F5226076AD}"/>
              </a:ext>
            </a:extLst>
          </p:cNvPr>
          <p:cNvGrpSpPr/>
          <p:nvPr/>
        </p:nvGrpSpPr>
        <p:grpSpPr>
          <a:xfrm>
            <a:off x="846956" y="1711766"/>
            <a:ext cx="6979589" cy="2192120"/>
            <a:chOff x="903506" y="2429380"/>
            <a:chExt cx="6979589" cy="2192120"/>
          </a:xfrm>
        </p:grpSpPr>
        <p:sp>
          <p:nvSpPr>
            <p:cNvPr id="33" name="사각형: 둥근 모서리 2">
              <a:extLst>
                <a:ext uri="{FF2B5EF4-FFF2-40B4-BE49-F238E27FC236}">
                  <a16:creationId xmlns:a16="http://schemas.microsoft.com/office/drawing/2014/main" id="{F0D6F0C8-1F5A-41DF-9C61-6E817B3742C6}"/>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B717495D-CBB0-4F4C-B049-CE0470DFEEB5}"/>
                    </a:ext>
                  </a:extLst>
                </p:cNvPr>
                <p:cNvSpPr/>
                <p:nvPr/>
              </p:nvSpPr>
              <p:spPr>
                <a:xfrm>
                  <a:off x="1279004" y="2429380"/>
                  <a:ext cx="6604091" cy="2192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Khi gieo xúc xắc, xác suất kết quả là số lẻ </a:t>
                  </a:r>
                  <a:r>
                    <a:rPr lang="vi-VN" altLang="ko-KR" sz="1300" dirty="0">
                      <a:solidFill>
                        <a:schemeClr val="accent5">
                          <a:lumMod val="75000"/>
                        </a:schemeClr>
                      </a:solidFill>
                      <a:latin typeface="SamsungOne-400" panose="020B0503030303020204" pitchFamily="34" charset="0"/>
                      <a:ea typeface="SamsungOne-400" panose="020B0503030303020204" pitchFamily="34" charset="0"/>
                    </a:rPr>
                    <a:t>hoặc</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lớn hơn ba là bao nhiêu?</a:t>
                  </a:r>
                </a:p>
                <a:p>
                  <a:pPr>
                    <a:spcAft>
                      <a:spcPts val="8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Nếu biến cố </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𝐴</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"kết quả lẻ" và </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𝐵</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"kết quả lớn hơn ba",</a:t>
                  </a:r>
                </a:p>
                <a:p>
                  <a:pPr>
                    <a:spcAft>
                      <a:spcPts val="800"/>
                    </a:spcAft>
                  </a:pPr>
                  <a:r>
                    <a:rPr lang="en-US" altLang="ko-KR" sz="1400" dirty="0">
                      <a:solidFill>
                        <a:schemeClr val="tx1">
                          <a:lumMod val="85000"/>
                          <a:lumOff val="15000"/>
                        </a:schemeClr>
                      </a:solidFill>
                      <a:cs typeface="Times New Roman" panose="02020603050405020304" pitchFamily="18" charset="0"/>
                    </a:rPr>
                    <a:t>	</a:t>
                  </a:r>
                  <a14:m>
                    <m:oMath xmlns:m="http://schemas.openxmlformats.org/officeDocument/2006/math">
                      <m:r>
                        <a:rPr lang="en-US" altLang="ko-KR" sz="1400" i="1" smtClean="0">
                          <a:solidFill>
                            <a:schemeClr val="tx1">
                              <a:lumMod val="85000"/>
                              <a:lumOff val="15000"/>
                            </a:schemeClr>
                          </a:solidFill>
                          <a:latin typeface="Cambria Math" panose="02040503050406030204" pitchFamily="18" charset="0"/>
                          <a:cs typeface="Times New Roman" panose="02020603050405020304" pitchFamily="18" charset="0"/>
                        </a:rPr>
                        <m:t>𝐴</m:t>
                      </m:r>
                      <m:r>
                        <a:rPr lang="en-US" altLang="ko-KR" sz="1400" i="1" smtClean="0">
                          <a:solidFill>
                            <a:schemeClr val="tx1">
                              <a:lumMod val="85000"/>
                              <a:lumOff val="15000"/>
                            </a:schemeClr>
                          </a:solidFill>
                          <a:latin typeface="Cambria Math" panose="02040503050406030204" pitchFamily="18" charset="0"/>
                          <a:cs typeface="Times New Roman" panose="02020603050405020304" pitchFamily="18" charset="0"/>
                        </a:rPr>
                        <m:t>={1, 3, 4}</m:t>
                      </m:r>
                    </m:oMath>
                  </a14:m>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a:spcAft>
                      <a:spcPts val="800"/>
                    </a:spcAft>
                  </a:pPr>
                  <a:r>
                    <a:rPr lang="en-US" altLang="ko-KR" sz="1400" dirty="0">
                      <a:solidFill>
                        <a:schemeClr val="tx1">
                          <a:lumMod val="85000"/>
                          <a:lumOff val="15000"/>
                        </a:schemeClr>
                      </a:solidFill>
                      <a:cs typeface="Times New Roman" panose="02020603050405020304" pitchFamily="18" charset="0"/>
                    </a:rPr>
                    <a:t>	</a:t>
                  </a:r>
                  <a14:m>
                    <m:oMath xmlns:m="http://schemas.openxmlformats.org/officeDocument/2006/math">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𝐵</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={4, 5, 6}</m:t>
                      </m:r>
                    </m:oMath>
                  </a14:m>
                  <a:endPar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endParaRPr>
                </a:p>
                <a:p>
                  <a:pPr>
                    <a:spcAft>
                      <a:spcPts val="800"/>
                    </a:spcAft>
                  </a:pP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a:spcAft>
                      <a:spcPts val="8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Phép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hợp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giữa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𝐴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𝐵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cố</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chúng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ta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quan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tâm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p>
                <a:p>
                  <a:pPr marL="182563">
                    <a:spcAft>
                      <a:spcPts val="800"/>
                    </a:spcAft>
                  </a:pPr>
                  <a:r>
                    <a:rPr lang="vi-VN" altLang="ko-KR" sz="1300" dirty="0">
                      <a:solidFill>
                        <a:schemeClr val="tx1">
                          <a:lumMod val="85000"/>
                          <a:lumOff val="15000"/>
                        </a:schemeClr>
                      </a:solidFill>
                      <a:latin typeface="Times New Roman" panose="02020603050405020304" pitchFamily="18" charset="0"/>
                      <a:cs typeface="Times New Roman" panose="02020603050405020304" pitchFamily="18" charset="0"/>
                    </a:rPr>
                    <a:t>Do đó</a:t>
                  </a:r>
                  <a:r>
                    <a:rPr lang="en-US" altLang="ko-KR" sz="1300" dirty="0">
                      <a:solidFill>
                        <a:schemeClr val="tx1">
                          <a:lumMod val="85000"/>
                          <a:lumOff val="15000"/>
                        </a:schemeClr>
                      </a:solidFill>
                      <a:latin typeface="Times New Roman" panose="02020603050405020304" pitchFamily="18" charset="0"/>
                      <a:cs typeface="Times New Roman" panose="02020603050405020304" pitchFamily="18" charset="0"/>
                    </a:rPr>
                    <a:t>, </a:t>
                  </a:r>
                  <a:endPar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mc:Choice>
          <mc:Fallback xmlns="">
            <p:sp>
              <p:nvSpPr>
                <p:cNvPr id="34" name="직사각형 33">
                  <a:extLst>
                    <a:ext uri="{FF2B5EF4-FFF2-40B4-BE49-F238E27FC236}">
                      <a16:creationId xmlns:a16="http://schemas.microsoft.com/office/drawing/2014/main" id="{B717495D-CBB0-4F4C-B049-CE0470DFEEB5}"/>
                    </a:ext>
                  </a:extLst>
                </p:cNvPr>
                <p:cNvSpPr>
                  <a:spLocks noRot="1" noChangeAspect="1" noMove="1" noResize="1" noEditPoints="1" noAdjustHandles="1" noChangeArrowheads="1" noChangeShapeType="1" noTextEdit="1"/>
                </p:cNvSpPr>
                <p:nvPr/>
              </p:nvSpPr>
              <p:spPr>
                <a:xfrm>
                  <a:off x="1279004" y="2429380"/>
                  <a:ext cx="6604091" cy="2192120"/>
                </a:xfrm>
                <a:prstGeom prst="rect">
                  <a:avLst/>
                </a:prstGeom>
                <a:blipFill>
                  <a:blip r:embed="rId3"/>
                  <a:stretch>
                    <a:fillRect l="-185"/>
                  </a:stretch>
                </a:blipFill>
                <a:ln>
                  <a:noFill/>
                </a:ln>
              </p:spPr>
              <p:txBody>
                <a:bodyPr/>
                <a:lstStyle/>
                <a:p>
                  <a:r>
                    <a:rPr lang="en-US">
                      <a:noFill/>
                    </a:rPr>
                    <a:t> </a:t>
                  </a:r>
                </a:p>
              </p:txBody>
            </p:sp>
          </mc:Fallback>
        </mc:AlternateContent>
      </p:grpSp>
      <p:sp>
        <p:nvSpPr>
          <p:cNvPr id="11" name="직사각형 10">
            <a:extLst>
              <a:ext uri="{FF2B5EF4-FFF2-40B4-BE49-F238E27FC236}">
                <a16:creationId xmlns:a16="http://schemas.microsoft.com/office/drawing/2014/main" id="{35442C65-E410-4DA8-ABB9-9DCA0A1E05F5}"/>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Cộng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suất</a:t>
            </a:r>
            <a:r>
              <a:rPr lang="en-US" altLang="ko-KR" sz="1400" dirty="0">
                <a:solidFill>
                  <a:schemeClr val="tx1"/>
                </a:solidFill>
                <a:latin typeface="SamsungOne-400" panose="020B0503030303020204" pitchFamily="34" charset="0"/>
                <a:ea typeface="SamsungOne-400" panose="020B0503030303020204" pitchFamily="34" charset="0"/>
              </a:rPr>
              <a:t>: </a:t>
            </a:r>
          </a:p>
        </p:txBody>
      </p:sp>
      <mc:AlternateContent xmlns:mc="http://schemas.openxmlformats.org/markup-compatibility/2006" xmlns:a14="http://schemas.microsoft.com/office/drawing/2010/main">
        <mc:Choice Requires="a14">
          <p:sp>
            <p:nvSpPr>
              <p:cNvPr id="10" name="Rectangle 12">
                <a:extLst>
                  <a:ext uri="{FF2B5EF4-FFF2-40B4-BE49-F238E27FC236}">
                    <a16:creationId xmlns:a16="http://schemas.microsoft.com/office/drawing/2014/main" id="{64E8568F-E1F1-4A2B-A65E-57EC750ABD97}"/>
                  </a:ext>
                </a:extLst>
              </p:cNvPr>
              <p:cNvSpPr/>
              <p:nvPr/>
            </p:nvSpPr>
            <p:spPr>
              <a:xfrm>
                <a:off x="1927076" y="3623905"/>
                <a:ext cx="3734063" cy="5599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Bef>
                    <a:spcPts val="800"/>
                  </a:spcBef>
                </a:pPr>
                <a14:m>
                  <m:oMathPara xmlns:m="http://schemas.openxmlformats.org/officeDocument/2006/math">
                    <m:oMathParaPr>
                      <m:jc m:val="centerGroup"/>
                    </m:oMathParaPr>
                    <m:oMath xmlns:m="http://schemas.openxmlformats.org/officeDocument/2006/math">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𝐵</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={1, 3, 4, 5, 6}</m:t>
                      </m:r>
                      <m:r>
                        <m:rPr>
                          <m:nor/>
                        </m:rPr>
                        <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rPr>
                        <m:t>  </m:t>
                      </m:r>
                      <m:r>
                        <m:rPr>
                          <m:nor/>
                        </m:rPr>
                        <a:rPr lang="en-US" altLang="ko-KR" sz="1600" dirty="0">
                          <a:solidFill>
                            <a:schemeClr val="tx1">
                              <a:lumMod val="85000"/>
                              <a:lumOff val="15000"/>
                            </a:schemeClr>
                          </a:solidFill>
                          <a:latin typeface="Times New Roman" panose="02020603050405020304" pitchFamily="18" charset="0"/>
                          <a:ea typeface="Noto Sans CJK KR Regular" panose="020B0500000000000000" pitchFamily="34" charset="-127"/>
                          <a:cs typeface="Times New Roman" panose="02020603050405020304" pitchFamily="18" charset="0"/>
                          <a:sym typeface="Symbol" panose="05050102010706020507" pitchFamily="18" charset="2"/>
                        </a:rPr>
                        <m:t>  </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𝐵</m:t>
                          </m:r>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5</m:t>
                          </m:r>
                        </m:num>
                        <m:den>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6</m:t>
                          </m:r>
                        </m:den>
                      </m:f>
                    </m:oMath>
                  </m:oMathPara>
                </a14:m>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p:txBody>
          </p:sp>
        </mc:Choice>
        <mc:Fallback xmlns="">
          <p:sp>
            <p:nvSpPr>
              <p:cNvPr id="10" name="Rectangle 12">
                <a:extLst>
                  <a:ext uri="{FF2B5EF4-FFF2-40B4-BE49-F238E27FC236}">
                    <a16:creationId xmlns:a16="http://schemas.microsoft.com/office/drawing/2014/main" id="{64E8568F-E1F1-4A2B-A65E-57EC750ABD97}"/>
                  </a:ext>
                </a:extLst>
              </p:cNvPr>
              <p:cNvSpPr>
                <a:spLocks noRot="1" noChangeAspect="1" noMove="1" noResize="1" noEditPoints="1" noAdjustHandles="1" noChangeArrowheads="1" noChangeShapeType="1" noTextEdit="1"/>
              </p:cNvSpPr>
              <p:nvPr/>
            </p:nvSpPr>
            <p:spPr>
              <a:xfrm>
                <a:off x="1927076" y="3623905"/>
                <a:ext cx="3734063" cy="559961"/>
              </a:xfrm>
              <a:prstGeom prst="rect">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21482737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Thực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kiểm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định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giả</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thuyết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04</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73" name="직사각형 72">
            <a:extLst>
              <a:ext uri="{FF2B5EF4-FFF2-40B4-BE49-F238E27FC236}">
                <a16:creationId xmlns:a16="http://schemas.microsoft.com/office/drawing/2014/main" id="{D0D7AC7A-EB2C-49C9-95ED-4196E2C12849}"/>
              </a:ext>
            </a:extLst>
          </p:cNvPr>
          <p:cNvSpPr/>
          <p:nvPr/>
        </p:nvSpPr>
        <p:spPr>
          <a:xfrm>
            <a:off x="675071" y="1700808"/>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Có các kiểm định ở đuôi trái, đuôi phải và ở cả hai đuôi.</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Thống kê kiểm định được tính như tỉ số phương sai của mẫu:</a:t>
            </a:r>
          </a:p>
        </p:txBody>
      </p:sp>
      <p:sp>
        <p:nvSpPr>
          <p:cNvPr id="9" name="직사각형 8">
            <a:extLst>
              <a:ext uri="{FF2B5EF4-FFF2-40B4-BE49-F238E27FC236}">
                <a16:creationId xmlns:a16="http://schemas.microsoft.com/office/drawing/2014/main" id="{0E30A6EE-B547-4DAE-B9EE-7BC30FBB4D02}"/>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Kiểm định F về tỉ số phương sai:</a:t>
            </a:r>
          </a:p>
        </p:txBody>
      </p:sp>
      <mc:AlternateContent xmlns:mc="http://schemas.openxmlformats.org/markup-compatibility/2006" xmlns:a14="http://schemas.microsoft.com/office/drawing/2010/main">
        <mc:Choice Requires="a14">
          <p:sp>
            <p:nvSpPr>
              <p:cNvPr id="7" name="Rectangle 12">
                <a:extLst>
                  <a:ext uri="{FF2B5EF4-FFF2-40B4-BE49-F238E27FC236}">
                    <a16:creationId xmlns:a16="http://schemas.microsoft.com/office/drawing/2014/main" id="{DA8121B2-3154-4FFD-BA0D-D7675E47D620}"/>
                  </a:ext>
                </a:extLst>
              </p:cNvPr>
              <p:cNvSpPr/>
              <p:nvPr/>
            </p:nvSpPr>
            <p:spPr>
              <a:xfrm>
                <a:off x="3419955" y="2499743"/>
                <a:ext cx="2729557" cy="7516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lgn="ctr">
                  <a:spcAft>
                    <a:spcPts val="800"/>
                  </a:spcAft>
                </a:pPr>
                <a14:m>
                  <m:oMathPara xmlns:m="http://schemas.openxmlformats.org/officeDocument/2006/math">
                    <m:oMathParaPr>
                      <m:jc m:val="centerGroup"/>
                    </m:oMathParaPr>
                    <m:oMath xmlns:m="http://schemas.openxmlformats.org/officeDocument/2006/math">
                      <m:r>
                        <m:rPr>
                          <m:sty m:val="p"/>
                        </m:rPr>
                        <a:rPr lang="vi-VN" altLang="ko-KR" sz="1600" i="1">
                          <a:solidFill>
                            <a:schemeClr val="tx1">
                              <a:lumMod val="85000"/>
                              <a:lumOff val="15000"/>
                            </a:schemeClr>
                          </a:solidFill>
                          <a:latin typeface="Cambria Math" panose="02040503050406030204" pitchFamily="18" charset="0"/>
                          <a:cs typeface="Times New Roman" panose="02020603050405020304" pitchFamily="18" charset="0"/>
                        </a:rPr>
                        <m:t>Th</m:t>
                      </m:r>
                      <m:r>
                        <a:rPr lang="vi-VN" altLang="ko-KR" sz="1600" i="1">
                          <a:solidFill>
                            <a:schemeClr val="tx1">
                              <a:lumMod val="85000"/>
                              <a:lumOff val="15000"/>
                            </a:schemeClr>
                          </a:solidFill>
                          <a:latin typeface="Cambria Math" panose="02040503050406030204" pitchFamily="18" charset="0"/>
                          <a:cs typeface="Times New Roman" panose="02020603050405020304" pitchFamily="18" charset="0"/>
                        </a:rPr>
                        <m:t>ố</m:t>
                      </m:r>
                      <m:r>
                        <m:rPr>
                          <m:sty m:val="p"/>
                        </m:rPr>
                        <a:rPr lang="vi-VN" altLang="ko-KR" sz="1600" i="1">
                          <a:solidFill>
                            <a:schemeClr val="tx1">
                              <a:lumMod val="85000"/>
                              <a:lumOff val="15000"/>
                            </a:schemeClr>
                          </a:solidFill>
                          <a:latin typeface="Cambria Math" panose="02040503050406030204" pitchFamily="18" charset="0"/>
                          <a:cs typeface="Times New Roman" panose="02020603050405020304" pitchFamily="18" charset="0"/>
                        </a:rPr>
                        <m:t>ng</m:t>
                      </m:r>
                      <m:r>
                        <a:rPr lang="vi-VN" altLang="ko-KR" sz="1600" b="0" i="1" smtClean="0">
                          <a:solidFill>
                            <a:schemeClr val="tx1">
                              <a:lumMod val="85000"/>
                              <a:lumOff val="15000"/>
                            </a:schemeClr>
                          </a:solidFill>
                          <a:latin typeface="Cambria Math" panose="02040503050406030204" pitchFamily="18" charset="0"/>
                          <a:cs typeface="Times New Roman" panose="02020603050405020304" pitchFamily="18" charset="0"/>
                        </a:rPr>
                        <m:t> </m:t>
                      </m:r>
                      <m:r>
                        <m:rPr>
                          <m:sty m:val="p"/>
                        </m:rPr>
                        <a:rPr lang="vi-VN" altLang="ko-KR" sz="1600" i="1">
                          <a:solidFill>
                            <a:schemeClr val="tx1">
                              <a:lumMod val="85000"/>
                              <a:lumOff val="15000"/>
                            </a:schemeClr>
                          </a:solidFill>
                          <a:latin typeface="Cambria Math" panose="02040503050406030204" pitchFamily="18" charset="0"/>
                          <a:cs typeface="Times New Roman" panose="02020603050405020304" pitchFamily="18" charset="0"/>
                        </a:rPr>
                        <m:t>k</m:t>
                      </m:r>
                      <m:r>
                        <a:rPr lang="vi-VN" altLang="ko-KR" sz="1600" i="1">
                          <a:solidFill>
                            <a:schemeClr val="tx1">
                              <a:lumMod val="85000"/>
                              <a:lumOff val="15000"/>
                            </a:schemeClr>
                          </a:solidFill>
                          <a:latin typeface="Cambria Math" panose="02040503050406030204" pitchFamily="18" charset="0"/>
                          <a:cs typeface="Times New Roman" panose="02020603050405020304" pitchFamily="18" charset="0"/>
                        </a:rPr>
                        <m:t>ê </m:t>
                      </m:r>
                      <m:r>
                        <m:rPr>
                          <m:sty m:val="p"/>
                        </m:rPr>
                        <a:rPr lang="vi-VN" altLang="ko-KR" sz="1600" i="1">
                          <a:solidFill>
                            <a:schemeClr val="tx1">
                              <a:lumMod val="85000"/>
                              <a:lumOff val="15000"/>
                            </a:schemeClr>
                          </a:solidFill>
                          <a:latin typeface="Cambria Math" panose="02040503050406030204" pitchFamily="18" charset="0"/>
                          <a:cs typeface="Times New Roman" panose="02020603050405020304" pitchFamily="18" charset="0"/>
                        </a:rPr>
                        <m:t>ki</m:t>
                      </m:r>
                      <m:r>
                        <a:rPr lang="vi-VN" altLang="ko-KR" sz="1600" i="1">
                          <a:solidFill>
                            <a:schemeClr val="tx1">
                              <a:lumMod val="85000"/>
                              <a:lumOff val="15000"/>
                            </a:schemeClr>
                          </a:solidFill>
                          <a:latin typeface="Cambria Math" panose="02040503050406030204" pitchFamily="18" charset="0"/>
                          <a:cs typeface="Times New Roman" panose="02020603050405020304" pitchFamily="18" charset="0"/>
                        </a:rPr>
                        <m:t>ể</m:t>
                      </m:r>
                      <m:r>
                        <m:rPr>
                          <m:sty m:val="p"/>
                        </m:rPr>
                        <a:rPr lang="vi-VN" altLang="ko-KR" sz="1600" i="1">
                          <a:solidFill>
                            <a:schemeClr val="tx1">
                              <a:lumMod val="85000"/>
                              <a:lumOff val="15000"/>
                            </a:schemeClr>
                          </a:solidFill>
                          <a:latin typeface="Cambria Math" panose="02040503050406030204" pitchFamily="18" charset="0"/>
                          <a:cs typeface="Times New Roman" panose="02020603050405020304" pitchFamily="18" charset="0"/>
                        </a:rPr>
                        <m:t>m</m:t>
                      </m:r>
                      <m:r>
                        <a:rPr lang="vi-VN" altLang="ko-KR" sz="1600" b="0" i="1" smtClean="0">
                          <a:solidFill>
                            <a:schemeClr val="tx1">
                              <a:lumMod val="85000"/>
                              <a:lumOff val="15000"/>
                            </a:schemeClr>
                          </a:solidFill>
                          <a:latin typeface="Cambria Math" panose="02040503050406030204" pitchFamily="18" charset="0"/>
                          <a:cs typeface="Times New Roman" panose="02020603050405020304" pitchFamily="18" charset="0"/>
                        </a:rPr>
                        <m:t> </m:t>
                      </m:r>
                      <m:r>
                        <a:rPr lang="vi-VN" altLang="ko-KR" sz="1600" i="1">
                          <a:solidFill>
                            <a:schemeClr val="tx1">
                              <a:lumMod val="85000"/>
                              <a:lumOff val="15000"/>
                            </a:schemeClr>
                          </a:solidFill>
                          <a:latin typeface="Cambria Math" panose="02040503050406030204" pitchFamily="18" charset="0"/>
                          <a:cs typeface="Times New Roman" panose="02020603050405020304" pitchFamily="18" charset="0"/>
                        </a:rPr>
                        <m:t>đị</m:t>
                      </m:r>
                      <m:r>
                        <m:rPr>
                          <m:sty m:val="p"/>
                        </m:rPr>
                        <a:rPr lang="vi-VN" altLang="ko-KR" sz="1600" i="1">
                          <a:solidFill>
                            <a:schemeClr val="tx1">
                              <a:lumMod val="85000"/>
                              <a:lumOff val="15000"/>
                            </a:schemeClr>
                          </a:solidFill>
                          <a:latin typeface="Cambria Math" panose="02040503050406030204" pitchFamily="18" charset="0"/>
                          <a:cs typeface="Times New Roman" panose="02020603050405020304" pitchFamily="18" charset="0"/>
                        </a:rPr>
                        <m:t>nh</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fPr>
                        <m:num>
                          <m:sSubSup>
                            <m:sSubSup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bSup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𝑆</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1</m:t>
                              </m:r>
                            </m:sub>
                            <m: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2</m:t>
                              </m:r>
                            </m:sup>
                          </m:sSubSup>
                        </m:num>
                        <m:den>
                          <m:sSubSup>
                            <m:sSubSup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bSup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𝑆</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2</m:t>
                              </m:r>
                            </m:sub>
                            <m: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2</m:t>
                              </m:r>
                            </m:sup>
                          </m:sSubSup>
                        </m:den>
                      </m:f>
                      <m:r>
                        <m:rPr>
                          <m:nor/>
                        </m:rPr>
                        <a:rPr lang="en-US" altLang="ko-KR" sz="16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m:t>   </m:t>
                      </m:r>
                    </m:oMath>
                  </m:oMathPara>
                </a14:m>
                <a:endParaRPr lang="en-US" altLang="ko-KR" sz="16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p:txBody>
          </p:sp>
        </mc:Choice>
        <mc:Fallback xmlns="">
          <p:sp>
            <p:nvSpPr>
              <p:cNvPr id="7" name="Rectangle 12">
                <a:extLst>
                  <a:ext uri="{FF2B5EF4-FFF2-40B4-BE49-F238E27FC236}">
                    <a16:creationId xmlns:a16="http://schemas.microsoft.com/office/drawing/2014/main" id="{DA8121B2-3154-4FFD-BA0D-D7675E47D620}"/>
                  </a:ext>
                </a:extLst>
              </p:cNvPr>
              <p:cNvSpPr>
                <a:spLocks noRot="1" noChangeAspect="1" noMove="1" noResize="1" noEditPoints="1" noAdjustHandles="1" noChangeArrowheads="1" noChangeShapeType="1" noTextEdit="1"/>
              </p:cNvSpPr>
              <p:nvPr/>
            </p:nvSpPr>
            <p:spPr>
              <a:xfrm>
                <a:off x="3419955" y="2499743"/>
                <a:ext cx="2729557" cy="751681"/>
              </a:xfrm>
              <a:prstGeom prst="rect">
                <a:avLst/>
              </a:prstGeom>
              <a:blipFill>
                <a:blip r:embed="rId4"/>
                <a:stretch>
                  <a:fillRect/>
                </a:stretch>
              </a:blipFill>
              <a:ln>
                <a:noFill/>
              </a:ln>
            </p:spPr>
            <p:txBody>
              <a:bodyPr/>
              <a:lstStyle/>
              <a:p>
                <a:r>
                  <a:rPr lang="en-US">
                    <a:noFill/>
                  </a:rPr>
                  <a:t> </a:t>
                </a:r>
              </a:p>
            </p:txBody>
          </p:sp>
        </mc:Fallback>
      </mc:AlternateContent>
      <p:sp>
        <p:nvSpPr>
          <p:cNvPr id="8" name="직사각형 7">
            <a:extLst>
              <a:ext uri="{FF2B5EF4-FFF2-40B4-BE49-F238E27FC236}">
                <a16:creationId xmlns:a16="http://schemas.microsoft.com/office/drawing/2014/main" id="{854ADC86-A4A1-446F-8AB9-0F8F0B6E1539}"/>
              </a:ext>
            </a:extLst>
          </p:cNvPr>
          <p:cNvSpPr/>
          <p:nvPr/>
        </p:nvSpPr>
        <p:spPr>
          <a:xfrm>
            <a:off x="675071" y="3429000"/>
            <a:ext cx="8632825" cy="3559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Thống kê kiểm định tuân thủ theo phân phối F (</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𝑛</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_1 − 1, </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𝑛</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_2 − 1). Ở đây </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𝑛</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_1 và </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𝑛</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_2 là các kích thước mẫu. </a:t>
            </a:r>
          </a:p>
        </p:txBody>
      </p:sp>
    </p:spTree>
    <p:extLst>
      <p:ext uri="{BB962C8B-B14F-4D97-AF65-F5344CB8AC3E}">
        <p14:creationId xmlns:p14="http://schemas.microsoft.com/office/powerpoint/2010/main" val="402153011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Thực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kiểm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định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giả</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thuyết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04</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Tóm</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tắt</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kiểm</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định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giả</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thuyết</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graphicFrame>
        <p:nvGraphicFramePr>
          <p:cNvPr id="69" name="표 68">
            <a:extLst>
              <a:ext uri="{FF2B5EF4-FFF2-40B4-BE49-F238E27FC236}">
                <a16:creationId xmlns:a16="http://schemas.microsoft.com/office/drawing/2014/main" id="{AB2DDAC8-0A01-493E-A9B5-BF2D70332C46}"/>
              </a:ext>
            </a:extLst>
          </p:cNvPr>
          <p:cNvGraphicFramePr>
            <a:graphicFrameLocks noGrp="1"/>
          </p:cNvGraphicFramePr>
          <p:nvPr>
            <p:extLst>
              <p:ext uri="{D42A27DB-BD31-4B8C-83A1-F6EECF244321}">
                <p14:modId xmlns:p14="http://schemas.microsoft.com/office/powerpoint/2010/main" val="3440005404"/>
              </p:ext>
            </p:extLst>
          </p:nvPr>
        </p:nvGraphicFramePr>
        <p:xfrm>
          <a:off x="558799" y="2311724"/>
          <a:ext cx="8785226" cy="3349524"/>
        </p:xfrm>
        <a:graphic>
          <a:graphicData uri="http://schemas.openxmlformats.org/drawingml/2006/table">
            <a:tbl>
              <a:tblPr firstRow="1" bandRow="1">
                <a:tableStyleId>{5940675A-B579-460E-94D1-54222C63F5DA}</a:tableStyleId>
              </a:tblPr>
              <a:tblGrid>
                <a:gridCol w="4392613">
                  <a:extLst>
                    <a:ext uri="{9D8B030D-6E8A-4147-A177-3AD203B41FA5}">
                      <a16:colId xmlns:a16="http://schemas.microsoft.com/office/drawing/2014/main" val="1434528809"/>
                    </a:ext>
                  </a:extLst>
                </a:gridCol>
                <a:gridCol w="4392613">
                  <a:extLst>
                    <a:ext uri="{9D8B030D-6E8A-4147-A177-3AD203B41FA5}">
                      <a16:colId xmlns:a16="http://schemas.microsoft.com/office/drawing/2014/main" val="3906472457"/>
                    </a:ext>
                  </a:extLst>
                </a:gridCol>
              </a:tblGrid>
              <a:tr h="435003">
                <a:tc>
                  <a:txBody>
                    <a:bodyPr/>
                    <a:lstStyle/>
                    <a:p>
                      <a:pPr marL="0" algn="ctr" defTabSz="914400" rtl="0" eaLnBrk="1" latinLnBrk="1" hangingPunct="1"/>
                      <a:r>
                        <a:rPr lang="en-US" altLang="ko-KR" sz="1400" b="1"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KIỂM ĐỊNH GIẢ THUYẾT</a:t>
                      </a:r>
                    </a:p>
                  </a:txBody>
                  <a:tcPr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latinLnBrk="1" hangingPunct="1"/>
                      <a:r>
                        <a:rPr lang="en-US" altLang="ko-KR" sz="1400" b="1"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PHÂN PHỐI MẬT ĐỘ XÁC XUẤT</a:t>
                      </a:r>
                    </a:p>
                  </a:txBody>
                  <a:tcPr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3657757905"/>
                  </a:ext>
                </a:extLst>
              </a:tr>
              <a:tr h="978757">
                <a:tc>
                  <a:txBody>
                    <a:bodyPr/>
                    <a:lstStyle/>
                    <a:p>
                      <a:pPr marL="0" algn="ctr" defTabSz="914400" rtl="0" eaLnBrk="1" latinLnBrk="1" hangingPunct="1">
                        <a:lnSpc>
                          <a:spcPct val="100000"/>
                        </a:lnSpc>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Kiểm</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định</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cho</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một</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mẫu</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duy</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nhất</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p>
                    <a:p>
                      <a:pPr marL="0" algn="ctr" defTabSz="914400" rtl="0" eaLnBrk="1" latinLnBrk="1" hangingPunct="1">
                        <a:lnSpc>
                          <a:spcPct val="100000"/>
                        </a:lnSpc>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Kiểm</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định</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cho</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hai</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mẫu</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độc</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lập</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p>
                      <a:pPr marL="0" algn="ctr" defTabSz="914400" rtl="0" eaLnBrk="1" latinLnBrk="1" hangingPunct="1">
                        <a:lnSpc>
                          <a:spcPct val="100000"/>
                        </a:lnSpc>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Kiểm</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định</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cho</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hai</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mẫu</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ghép</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cặp</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Student-t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97463096"/>
                  </a:ext>
                </a:extLst>
              </a:tr>
              <a:tr h="413253">
                <a:tc>
                  <a:txBody>
                    <a:bodyPr/>
                    <a:lstStyle/>
                    <a:p>
                      <a:pPr marL="0" algn="ctr" defTabSz="914400" rtl="0" eaLnBrk="1" latinLnBrk="1" hangingPunct="1">
                        <a:lnSpc>
                          <a:spcPct val="100000"/>
                        </a:lnSpc>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ANOVA</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F</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18124966"/>
                  </a:ext>
                </a:extLst>
              </a:tr>
              <a:tr h="696005">
                <a:tc>
                  <a:txBody>
                    <a:bodyPr/>
                    <a:lstStyle/>
                    <a:p>
                      <a:pPr marL="0" algn="ctr" defTabSz="914400" rtl="0" eaLnBrk="1" latinLnBrk="1" hangingPunct="1">
                        <a:lnSpc>
                          <a:spcPct val="100000"/>
                        </a:lnSpc>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Kiểm định Chi-bình phương cho bảng một chiều,</a:t>
                      </a:r>
                    </a:p>
                    <a:p>
                      <a:pPr marL="0" algn="ctr" defTabSz="914400" rtl="0" eaLnBrk="1" latinLnBrk="1" hangingPunct="1">
                        <a:lnSpc>
                          <a:spcPct val="100000"/>
                        </a:lnSpc>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Kiểm định Chi-bình phương cho bảng hai chiều.</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Chi-square</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63781842"/>
                  </a:ext>
                </a:extLst>
              </a:tr>
              <a:tr h="413253">
                <a:tc>
                  <a:txBody>
                    <a:bodyPr/>
                    <a:lstStyle/>
                    <a:p>
                      <a:pPr marL="0" algn="ctr" defTabSz="914400" rtl="0" eaLnBrk="1" latinLnBrk="1" hangingPunct="1">
                        <a:lnSpc>
                          <a:spcPct val="100000"/>
                        </a:lnSpc>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Kiểm định Chi-bình phương về phương sai.</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Chi-square</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1393511"/>
                  </a:ext>
                </a:extLst>
              </a:tr>
              <a:tr h="413253">
                <a:tc>
                  <a:txBody>
                    <a:bodyPr/>
                    <a:lstStyle/>
                    <a:p>
                      <a:pPr marL="0" algn="ctr" defTabSz="914400" rtl="0" eaLnBrk="1" latinLnBrk="1" hangingPunct="1">
                        <a:lnSpc>
                          <a:spcPct val="100000"/>
                        </a:lnSpc>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Kiểm định F về tỉ số phương sai.</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F</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65063001"/>
                  </a:ext>
                </a:extLst>
              </a:tr>
            </a:tbl>
          </a:graphicData>
        </a:graphic>
      </p:graphicFrame>
      <p:sp>
        <p:nvSpPr>
          <p:cNvPr id="10" name="직사각형 9">
            <a:extLst>
              <a:ext uri="{FF2B5EF4-FFF2-40B4-BE49-F238E27FC236}">
                <a16:creationId xmlns:a16="http://schemas.microsoft.com/office/drawing/2014/main" id="{E370070E-BE62-4E22-B23C-27CC5464459F}"/>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Slide </a:t>
            </a:r>
            <a:r>
              <a:rPr lang="en-US" altLang="ko-KR" sz="1400" dirty="0" err="1">
                <a:solidFill>
                  <a:schemeClr val="tx1"/>
                </a:solidFill>
                <a:latin typeface="SamsungOne-400" panose="020B0503030303020204" pitchFamily="34" charset="0"/>
                <a:ea typeface="SamsungOne-400" panose="020B0503030303020204" pitchFamily="34" charset="0"/>
              </a:rPr>
              <a:t>này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tóm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tắt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lại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kiểm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định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giả</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thuyết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mà</a:t>
            </a:r>
            <a:r>
              <a:rPr lang="en-US" altLang="ko-KR" sz="1400" dirty="0">
                <a:solidFill>
                  <a:schemeClr val="tx1"/>
                </a:solidFill>
                <a:latin typeface="SamsungOne-400" panose="020B0503030303020204" pitchFamily="34" charset="0"/>
                <a:ea typeface="SamsungOne-400" panose="020B0503030303020204" pitchFamily="34" charset="0"/>
              </a:rPr>
              <a:t> ta </a:t>
            </a:r>
            <a:r>
              <a:rPr lang="en-US" altLang="ko-KR" sz="1400" dirty="0" err="1">
                <a:solidFill>
                  <a:schemeClr val="tx1"/>
                </a:solidFill>
                <a:latin typeface="SamsungOne-400" panose="020B0503030303020204" pitchFamily="34" charset="0"/>
                <a:ea typeface="SamsungOne-400" panose="020B0503030303020204" pitchFamily="34" charset="0"/>
              </a:rPr>
              <a:t>đã</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thảo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luận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tính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tới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hiện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tại</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398795751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Bài tập </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Coding #0211</a:t>
            </a:r>
          </a:p>
        </p:txBody>
      </p:sp>
      <p:grpSp>
        <p:nvGrpSpPr>
          <p:cNvPr id="11" name="그룹 10">
            <a:extLst>
              <a:ext uri="{FF2B5EF4-FFF2-40B4-BE49-F238E27FC236}">
                <a16:creationId xmlns:a16="http://schemas.microsoft.com/office/drawing/2014/main" id="{A2A7775F-AE07-4A60-B96A-7B00D8607BDB}"/>
              </a:ext>
            </a:extLst>
          </p:cNvPr>
          <p:cNvGrpSpPr/>
          <p:nvPr/>
        </p:nvGrpSpPr>
        <p:grpSpPr>
          <a:xfrm>
            <a:off x="558798" y="2060849"/>
            <a:ext cx="8797129" cy="3960439"/>
            <a:chOff x="558798" y="2060849"/>
            <a:chExt cx="8797129" cy="3960439"/>
          </a:xfrm>
        </p:grpSpPr>
        <p:sp>
          <p:nvSpPr>
            <p:cNvPr id="12" name="직사각형 11">
              <a:extLst>
                <a:ext uri="{FF2B5EF4-FFF2-40B4-BE49-F238E27FC236}">
                  <a16:creationId xmlns:a16="http://schemas.microsoft.com/office/drawing/2014/main" id="{0E2B63F1-717C-45E5-9484-DF4505693008}"/>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5" name="그룹 14">
              <a:extLst>
                <a:ext uri="{FF2B5EF4-FFF2-40B4-BE49-F238E27FC236}">
                  <a16:creationId xmlns:a16="http://schemas.microsoft.com/office/drawing/2014/main" id="{AC1F47E5-59C0-4468-B93D-A8F7F0C32C93}"/>
                </a:ext>
              </a:extLst>
            </p:cNvPr>
            <p:cNvGrpSpPr/>
            <p:nvPr/>
          </p:nvGrpSpPr>
          <p:grpSpPr>
            <a:xfrm>
              <a:off x="558798" y="3945816"/>
              <a:ext cx="8797129" cy="576572"/>
              <a:chOff x="4778069" y="4391025"/>
              <a:chExt cx="2349160" cy="431802"/>
            </a:xfrm>
          </p:grpSpPr>
          <p:sp>
            <p:nvSpPr>
              <p:cNvPr id="18" name="직사각형 17">
                <a:extLst>
                  <a:ext uri="{FF2B5EF4-FFF2-40B4-BE49-F238E27FC236}">
                    <a16:creationId xmlns:a16="http://schemas.microsoft.com/office/drawing/2014/main" id="{3C6A9AF5-127F-406D-B69A-2777F03F88E5}"/>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21" name="직사각형 133">
                <a:extLst>
                  <a:ext uri="{FF2B5EF4-FFF2-40B4-BE49-F238E27FC236}">
                    <a16:creationId xmlns:a16="http://schemas.microsoft.com/office/drawing/2014/main" id="{21A3736B-043B-48A0-AE25-A04C3CBB178F}"/>
                  </a:ext>
                </a:extLst>
              </p:cNvPr>
              <p:cNvSpPr/>
              <p:nvPr/>
            </p:nvSpPr>
            <p:spPr>
              <a:xfrm>
                <a:off x="4852511" y="4528465"/>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vi-VN" altLang="ko-KR"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Làm theo các bước thực hành trong tệp </a:t>
                </a:r>
                <a:r>
                  <a:rPr lang="en-US" altLang="ko-KR"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'ex_0211.ipynb’.</a:t>
                </a:r>
              </a:p>
            </p:txBody>
          </p:sp>
        </p:grpSp>
        <p:pic>
          <p:nvPicPr>
            <p:cNvPr id="16" name="그림 15" descr="텍스트, 클립아트이(가) 표시된 사진&#10;&#10;자동 생성된 설명">
              <a:extLst>
                <a:ext uri="{FF2B5EF4-FFF2-40B4-BE49-F238E27FC236}">
                  <a16:creationId xmlns:a16="http://schemas.microsoft.com/office/drawing/2014/main" id="{70D03265-398A-4B21-9492-31D700046C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3" name="그룹 1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Thực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kiểm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định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giả</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thuyết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spTree>
    <p:extLst>
      <p:ext uri="{BB962C8B-B14F-4D97-AF65-F5344CB8AC3E}">
        <p14:creationId xmlns:p14="http://schemas.microsoft.com/office/powerpoint/2010/main" val="65457266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Bài tập </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Coding #0212</a:t>
            </a:r>
          </a:p>
        </p:txBody>
      </p:sp>
      <p:grpSp>
        <p:nvGrpSpPr>
          <p:cNvPr id="11" name="그룹 10">
            <a:extLst>
              <a:ext uri="{FF2B5EF4-FFF2-40B4-BE49-F238E27FC236}">
                <a16:creationId xmlns:a16="http://schemas.microsoft.com/office/drawing/2014/main" id="{A2A7775F-AE07-4A60-B96A-7B00D8607BDB}"/>
              </a:ext>
            </a:extLst>
          </p:cNvPr>
          <p:cNvGrpSpPr/>
          <p:nvPr/>
        </p:nvGrpSpPr>
        <p:grpSpPr>
          <a:xfrm>
            <a:off x="558798" y="2060849"/>
            <a:ext cx="8797129" cy="3960439"/>
            <a:chOff x="558798" y="2060849"/>
            <a:chExt cx="8797129" cy="3960439"/>
          </a:xfrm>
        </p:grpSpPr>
        <p:sp>
          <p:nvSpPr>
            <p:cNvPr id="12" name="직사각형 11">
              <a:extLst>
                <a:ext uri="{FF2B5EF4-FFF2-40B4-BE49-F238E27FC236}">
                  <a16:creationId xmlns:a16="http://schemas.microsoft.com/office/drawing/2014/main" id="{0E2B63F1-717C-45E5-9484-DF4505693008}"/>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5" name="그룹 14">
              <a:extLst>
                <a:ext uri="{FF2B5EF4-FFF2-40B4-BE49-F238E27FC236}">
                  <a16:creationId xmlns:a16="http://schemas.microsoft.com/office/drawing/2014/main" id="{AC1F47E5-59C0-4468-B93D-A8F7F0C32C93}"/>
                </a:ext>
              </a:extLst>
            </p:cNvPr>
            <p:cNvGrpSpPr/>
            <p:nvPr/>
          </p:nvGrpSpPr>
          <p:grpSpPr>
            <a:xfrm>
              <a:off x="558798" y="3945816"/>
              <a:ext cx="8797129" cy="576572"/>
              <a:chOff x="4778069" y="4391025"/>
              <a:chExt cx="2349160" cy="431802"/>
            </a:xfrm>
          </p:grpSpPr>
          <p:sp>
            <p:nvSpPr>
              <p:cNvPr id="18" name="직사각형 17">
                <a:extLst>
                  <a:ext uri="{FF2B5EF4-FFF2-40B4-BE49-F238E27FC236}">
                    <a16:creationId xmlns:a16="http://schemas.microsoft.com/office/drawing/2014/main" id="{3C6A9AF5-127F-406D-B69A-2777F03F88E5}"/>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21" name="직사각형 133">
                <a:extLst>
                  <a:ext uri="{FF2B5EF4-FFF2-40B4-BE49-F238E27FC236}">
                    <a16:creationId xmlns:a16="http://schemas.microsoft.com/office/drawing/2014/main" id="{21A3736B-043B-48A0-AE25-A04C3CBB178F}"/>
                  </a:ext>
                </a:extLst>
              </p:cNvPr>
              <p:cNvSpPr/>
              <p:nvPr/>
            </p:nvSpPr>
            <p:spPr>
              <a:xfrm>
                <a:off x="4852511" y="4528465"/>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vi-VN" altLang="ko-KR"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Làm theo các bước thực hành trong tệp </a:t>
                </a:r>
                <a:r>
                  <a:rPr lang="en-US" altLang="ko-KR"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'ex_0212.ipynb’.</a:t>
                </a:r>
              </a:p>
            </p:txBody>
          </p:sp>
        </p:grpSp>
        <p:pic>
          <p:nvPicPr>
            <p:cNvPr id="16" name="그림 15" descr="텍스트, 클립아트이(가) 표시된 사진&#10;&#10;자동 생성된 설명">
              <a:extLst>
                <a:ext uri="{FF2B5EF4-FFF2-40B4-BE49-F238E27FC236}">
                  <a16:creationId xmlns:a16="http://schemas.microsoft.com/office/drawing/2014/main" id="{70D03265-398A-4B21-9492-31D700046C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3" name="그룹 1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Thực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kiểm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định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giả</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thuyết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04</a:t>
              </a:r>
            </a:p>
          </p:txBody>
        </p:sp>
      </p:grpSp>
    </p:spTree>
    <p:extLst>
      <p:ext uri="{BB962C8B-B14F-4D97-AF65-F5344CB8AC3E}">
        <p14:creationId xmlns:p14="http://schemas.microsoft.com/office/powerpoint/2010/main" val="104084243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 y="0"/>
            <a:ext cx="9902826" cy="6858000"/>
            <a:chOff x="-1" y="0"/>
            <a:chExt cx="9902826" cy="6858000"/>
          </a:xfrm>
        </p:grpSpPr>
        <p:pic>
          <p:nvPicPr>
            <p:cNvPr id="11" name="그림 2">
              <a:extLst>
                <a:ext uri="{FF2B5EF4-FFF2-40B4-BE49-F238E27FC236}">
                  <a16:creationId xmlns:a16="http://schemas.microsoft.com/office/drawing/2014/main" id="{5DB88D6A-0437-41B5-8719-35E861A562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98"/>
              <a:ext cx="9902825" cy="6855802"/>
            </a:xfrm>
            <a:prstGeom prst="rect">
              <a:avLst/>
            </a:prstGeom>
          </p:spPr>
        </p:pic>
        <p:sp>
          <p:nvSpPr>
            <p:cNvPr id="13" name="직사각형 17">
              <a:extLst>
                <a:ext uri="{FF2B5EF4-FFF2-40B4-BE49-F238E27FC236}">
                  <a16:creationId xmlns:a16="http://schemas.microsoft.com/office/drawing/2014/main" id="{789C5074-4DAE-4026-AD47-B9945924B2E2}"/>
                </a:ext>
              </a:extLst>
            </p:cNvPr>
            <p:cNvSpPr/>
            <p:nvPr/>
          </p:nvSpPr>
          <p:spPr>
            <a:xfrm>
              <a:off x="-1" y="0"/>
              <a:ext cx="9902826"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cxnSp>
          <p:nvCxnSpPr>
            <p:cNvPr id="14" name="직선 연결선 11">
              <a:extLst>
                <a:ext uri="{FF2B5EF4-FFF2-40B4-BE49-F238E27FC236}">
                  <a16:creationId xmlns:a16="http://schemas.microsoft.com/office/drawing/2014/main" id="{8F374A7D-F260-4587-9A59-12BC85A3DDC1}"/>
                </a:ext>
              </a:extLst>
            </p:cNvPr>
            <p:cNvCxnSpPr/>
            <p:nvPr/>
          </p:nvCxnSpPr>
          <p:spPr>
            <a:xfrm>
              <a:off x="656391" y="2327183"/>
              <a:ext cx="0" cy="19760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1" name="직선 연결선 8">
            <a:extLst>
              <a:ext uri="{FF2B5EF4-FFF2-40B4-BE49-F238E27FC236}">
                <a16:creationId xmlns:a16="http://schemas.microsoft.com/office/drawing/2014/main" id="{25DE7436-47BD-40B7-92CB-A7CD2878D696}"/>
              </a:ext>
            </a:extLst>
          </p:cNvPr>
          <p:cNvCxnSpPr/>
          <p:nvPr/>
        </p:nvCxnSpPr>
        <p:spPr>
          <a:xfrm>
            <a:off x="569681" y="6209429"/>
            <a:ext cx="877434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직사각형 7">
            <a:extLst>
              <a:ext uri="{FF2B5EF4-FFF2-40B4-BE49-F238E27FC236}">
                <a16:creationId xmlns:a16="http://schemas.microsoft.com/office/drawing/2014/main" id="{7FDCF192-C90A-4624-9B5C-7829663CF369}"/>
              </a:ext>
            </a:extLst>
          </p:cNvPr>
          <p:cNvSpPr/>
          <p:nvPr/>
        </p:nvSpPr>
        <p:spPr>
          <a:xfrm>
            <a:off x="572597" y="6355371"/>
            <a:ext cx="2888788" cy="200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300" b="1"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sp>
        <p:nvSpPr>
          <p:cNvPr id="3" name="직사각형 133">
            <a:extLst>
              <a:ext uri="{FF2B5EF4-FFF2-40B4-BE49-F238E27FC236}">
                <a16:creationId xmlns:a16="http://schemas.microsoft.com/office/drawing/2014/main" id="{74DD99BB-A543-9BA3-2DB1-0E107B94AC90}"/>
              </a:ext>
            </a:extLst>
          </p:cNvPr>
          <p:cNvSpPr/>
          <p:nvPr/>
        </p:nvSpPr>
        <p:spPr>
          <a:xfrm>
            <a:off x="945928" y="2468825"/>
            <a:ext cx="8398097" cy="1692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500" b="1" u="none" strike="noStrike" kern="1200" cap="none" spc="0" normalizeH="0" baseline="0" noProof="0" dirty="0">
                <a:ln>
                  <a:noFill/>
                </a:ln>
                <a:solidFill>
                  <a:prstClr val="white"/>
                </a:solidFill>
                <a:effectLst/>
                <a:uLnTx/>
                <a:uFillTx/>
                <a:latin typeface="iCiel Samsung Sharp Sans Regular" pitchFamily="2" charset="77"/>
                <a:ea typeface="iCiel Samsung Sharp Sans Regular" pitchFamily="2" charset="77"/>
                <a:cs typeface="iCiel Samsung Sharp Sans Regular" pitchFamily="2" charset="77"/>
              </a:rPr>
              <a:t>End of</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500" b="1" u="none" strike="noStrike" kern="1200" cap="none" spc="0" normalizeH="0" baseline="0" noProof="0" dirty="0">
                <a:ln>
                  <a:noFill/>
                </a:ln>
                <a:solidFill>
                  <a:prstClr val="white"/>
                </a:solidFill>
                <a:effectLst/>
                <a:uLnTx/>
                <a:uFillTx/>
                <a:latin typeface="iCiel Samsung Sharp Sans Regular" pitchFamily="2" charset="77"/>
                <a:ea typeface="iCiel Samsung Sharp Sans Regular" pitchFamily="2" charset="77"/>
                <a:cs typeface="iCiel Samsung Sharp Sans Regular" pitchFamily="2" charset="77"/>
              </a:rPr>
              <a:t>Document</a:t>
            </a:r>
          </a:p>
        </p:txBody>
      </p:sp>
    </p:spTree>
    <p:extLst>
      <p:ext uri="{BB962C8B-B14F-4D97-AF65-F5344CB8AC3E}">
        <p14:creationId xmlns:p14="http://schemas.microsoft.com/office/powerpoint/2010/main" val="290370224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2594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21EBCDD8-E89E-4D3B-A20E-380FCE6E3679}"/>
              </a:ext>
            </a:extLst>
          </p:cNvPr>
          <p:cNvGrpSpPr/>
          <p:nvPr/>
        </p:nvGrpSpPr>
        <p:grpSpPr>
          <a:xfrm>
            <a:off x="719769" y="2070436"/>
            <a:ext cx="7736103" cy="1105267"/>
            <a:chOff x="719769" y="2070436"/>
            <a:chExt cx="7736103" cy="1105267"/>
          </a:xfrm>
        </p:grpSpPr>
        <p:sp>
          <p:nvSpPr>
            <p:cNvPr id="6" name="직사각형 133">
              <a:extLst>
                <a:ext uri="{FF2B5EF4-FFF2-40B4-BE49-F238E27FC236}">
                  <a16:creationId xmlns:a16="http://schemas.microsoft.com/office/drawing/2014/main" id="{9ECD4F1E-56F2-4389-8493-B26C356AB15F}"/>
                </a:ext>
              </a:extLst>
            </p:cNvPr>
            <p:cNvSpPr/>
            <p:nvPr/>
          </p:nvSpPr>
          <p:spPr>
            <a:xfrm>
              <a:off x="989682" y="2583566"/>
              <a:ext cx="746619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6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Xác</a:t>
              </a:r>
              <a:r>
                <a:rPr kumimoji="1" lang="en-US" altLang="ko-KR" sz="36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6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suất</a:t>
              </a:r>
              <a:r>
                <a:rPr kumimoji="1" lang="en-US" altLang="ko-KR" sz="36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6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và</a:t>
              </a:r>
              <a:r>
                <a:rPr kumimoji="1" lang="en-US" altLang="ko-KR" sz="36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6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Thống</a:t>
              </a:r>
              <a:r>
                <a:rPr kumimoji="1" lang="en-US" altLang="ko-KR" sz="36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6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kê</a:t>
              </a:r>
              <a:endParaRPr kumimoji="1" lang="en-US" altLang="ko-KR" sz="3600" b="1" dirty="0">
                <a:solidFill>
                  <a:prstClr val="black"/>
                </a:solidFill>
                <a:latin typeface="iCiel Samsung Sharp Sans Regular" pitchFamily="2" charset="77"/>
                <a:ea typeface="맑은 고딕" panose="020B0503020000020004" pitchFamily="50" charset="-127"/>
                <a:cs typeface="iCiel Samsung Sharp Sans Regular" pitchFamily="2" charset="77"/>
              </a:endParaRPr>
            </a:p>
          </p:txBody>
        </p:sp>
        <p:grpSp>
          <p:nvGrpSpPr>
            <p:cNvPr id="3" name="그룹 2">
              <a:extLst>
                <a:ext uri="{FF2B5EF4-FFF2-40B4-BE49-F238E27FC236}">
                  <a16:creationId xmlns:a16="http://schemas.microsoft.com/office/drawing/2014/main" id="{29A8DDAC-778A-43AE-AAA1-2176C139B72B}"/>
                </a:ext>
              </a:extLst>
            </p:cNvPr>
            <p:cNvGrpSpPr/>
            <p:nvPr/>
          </p:nvGrpSpPr>
          <p:grpSpPr>
            <a:xfrm>
              <a:off x="719769" y="2070436"/>
              <a:ext cx="5747867" cy="1105267"/>
              <a:chOff x="719769" y="2070436"/>
              <a:chExt cx="5747867" cy="1105267"/>
            </a:xfrm>
          </p:grpSpPr>
          <p:sp>
            <p:nvSpPr>
              <p:cNvPr id="8" name="직사각형 133">
                <a:extLst>
                  <a:ext uri="{FF2B5EF4-FFF2-40B4-BE49-F238E27FC236}">
                    <a16:creationId xmlns:a16="http://schemas.microsoft.com/office/drawing/2014/main" id="{9AE80E35-DC50-4BA6-9B16-9297657601D5}"/>
                  </a:ext>
                </a:extLst>
              </p:cNvPr>
              <p:cNvSpPr/>
              <p:nvPr/>
            </p:nvSpPr>
            <p:spPr>
              <a:xfrm>
                <a:off x="989682" y="2070436"/>
                <a:ext cx="5477954"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vi-VN"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Chương</a:t>
                </a: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 4.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sp>
            <p:nvSpPr>
              <p:cNvPr id="9" name="직사각형 8">
                <a:extLst>
                  <a:ext uri="{FF2B5EF4-FFF2-40B4-BE49-F238E27FC236}">
                    <a16:creationId xmlns:a16="http://schemas.microsoft.com/office/drawing/2014/main" id="{5D14EC55-4505-4D03-B538-D66AAACB366E}"/>
                  </a:ext>
                </a:extLst>
              </p:cNvPr>
              <p:cNvSpPr/>
              <p:nvPr/>
            </p:nvSpPr>
            <p:spPr>
              <a:xfrm>
                <a:off x="719769" y="2095703"/>
                <a:ext cx="59989" cy="1080000"/>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a:solidFill>
                    <a:prstClr val="white"/>
                  </a:solidFill>
                  <a:latin typeface="Calibri" panose="020F0502020204030204"/>
                  <a:ea typeface="맑은 고딕" panose="020B0503020000020004" pitchFamily="50" charset="-127"/>
                </a:endParaRPr>
              </a:p>
            </p:txBody>
          </p:sp>
        </p:grpSp>
      </p:grpSp>
      <p:grpSp>
        <p:nvGrpSpPr>
          <p:cNvPr id="2" name="그룹 1">
            <a:extLst>
              <a:ext uri="{FF2B5EF4-FFF2-40B4-BE49-F238E27FC236}">
                <a16:creationId xmlns:a16="http://schemas.microsoft.com/office/drawing/2014/main" id="{CFA8401D-3887-4CCC-96A0-02905B5819D7}"/>
              </a:ext>
            </a:extLst>
          </p:cNvPr>
          <p:cNvGrpSpPr/>
          <p:nvPr/>
        </p:nvGrpSpPr>
        <p:grpSpPr>
          <a:xfrm>
            <a:off x="719769" y="3618760"/>
            <a:ext cx="3978740" cy="323061"/>
            <a:chOff x="719769" y="4157524"/>
            <a:chExt cx="3978740" cy="323061"/>
          </a:xfrm>
        </p:grpSpPr>
        <p:sp>
          <p:nvSpPr>
            <p:cNvPr id="7" name="직사각형 133">
              <a:extLst>
                <a:ext uri="{FF2B5EF4-FFF2-40B4-BE49-F238E27FC236}">
                  <a16:creationId xmlns:a16="http://schemas.microsoft.com/office/drawing/2014/main" id="{68C423AE-9FF7-4CCB-8CFB-0D036BBE42B6}"/>
                </a:ext>
              </a:extLst>
            </p:cNvPr>
            <p:cNvSpPr/>
            <p:nvPr/>
          </p:nvSpPr>
          <p:spPr>
            <a:xfrm>
              <a:off x="989682" y="4157536"/>
              <a:ext cx="3708827" cy="3230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R="0" lvl="0" indent="0" defTabSz="457063" fontAlgn="base" latinLnBrk="1">
                <a:lnSpc>
                  <a:spcPct val="100000"/>
                </a:lnSpc>
                <a:spcBef>
                  <a:spcPct val="0"/>
                </a:spcBef>
                <a:spcAft>
                  <a:spcPct val="0"/>
                </a:spcAft>
                <a:buClrTx/>
                <a:buSzTx/>
                <a:buFontTx/>
                <a:buNone/>
                <a:tabLst/>
                <a:defRPr/>
              </a:pPr>
              <a:r>
                <a:rPr kumimoji="1" lang="vi-VN" altLang="ko-KR" sz="2099" b="1" dirty="0">
                  <a:solidFill>
                    <a:srgbClr val="1428A0"/>
                  </a:solidFill>
                  <a:latin typeface="iCiel Samsung Sharp Sans Regular" pitchFamily="2" charset="77"/>
                  <a:ea typeface="iCiel Samsung Sharp Sans Regular" pitchFamily="2" charset="77"/>
                  <a:cs typeface="iCiel Samsung Sharp Sans Regular" pitchFamily="2" charset="77"/>
                </a:rPr>
                <a:t>Trí tuệ nhân tạo</a:t>
              </a:r>
              <a:endParaRPr kumimoji="1" lang="ko-KR" altLang="en-US" sz="2099" b="1" dirty="0">
                <a:solidFill>
                  <a:srgbClr val="1428A0"/>
                </a:solidFill>
                <a:latin typeface="iCiel Samsung Sharp Sans Regular" pitchFamily="2" charset="77"/>
                <a:cs typeface="iCiel Samsung Sharp Sans Regular" pitchFamily="2" charset="77"/>
              </a:endParaRPr>
            </a:p>
          </p:txBody>
        </p:sp>
        <p:sp>
          <p:nvSpPr>
            <p:cNvPr id="10" name="직사각형 9">
              <a:extLst>
                <a:ext uri="{FF2B5EF4-FFF2-40B4-BE49-F238E27FC236}">
                  <a16:creationId xmlns:a16="http://schemas.microsoft.com/office/drawing/2014/main" id="{6490A05B-990A-4F39-A4F0-CDC93970D232}"/>
                </a:ext>
              </a:extLst>
            </p:cNvPr>
            <p:cNvSpPr/>
            <p:nvPr/>
          </p:nvSpPr>
          <p:spPr>
            <a:xfrm>
              <a:off x="719769" y="4157524"/>
              <a:ext cx="59989" cy="323061"/>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a:solidFill>
                  <a:prstClr val="white"/>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3277173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Quy</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tắc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01</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grpSp>
        <p:nvGrpSpPr>
          <p:cNvPr id="32" name="그룹 31">
            <a:extLst>
              <a:ext uri="{FF2B5EF4-FFF2-40B4-BE49-F238E27FC236}">
                <a16:creationId xmlns:a16="http://schemas.microsoft.com/office/drawing/2014/main" id="{99B0ADAC-D0B4-4770-8FC8-B8F5226076AD}"/>
              </a:ext>
            </a:extLst>
          </p:cNvPr>
          <p:cNvGrpSpPr/>
          <p:nvPr/>
        </p:nvGrpSpPr>
        <p:grpSpPr>
          <a:xfrm>
            <a:off x="846956" y="1711766"/>
            <a:ext cx="6979589" cy="2341777"/>
            <a:chOff x="903506" y="2429380"/>
            <a:chExt cx="6979589" cy="2341777"/>
          </a:xfrm>
        </p:grpSpPr>
        <p:sp>
          <p:nvSpPr>
            <p:cNvPr id="33" name="사각형: 둥근 모서리 2">
              <a:extLst>
                <a:ext uri="{FF2B5EF4-FFF2-40B4-BE49-F238E27FC236}">
                  <a16:creationId xmlns:a16="http://schemas.microsoft.com/office/drawing/2014/main" id="{F0D6F0C8-1F5A-41DF-9C61-6E817B3742C6}"/>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B717495D-CBB0-4F4C-B049-CE0470DFEEB5}"/>
                    </a:ext>
                  </a:extLst>
                </p:cNvPr>
                <p:cNvSpPr/>
                <p:nvPr/>
              </p:nvSpPr>
              <p:spPr>
                <a:xfrm>
                  <a:off x="1279004" y="2429380"/>
                  <a:ext cx="6604091" cy="2341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Khi gieo xúc xắc, xác suất kết quả là số lẻ </a:t>
                  </a:r>
                  <a:r>
                    <a:rPr lang="vi-VN" altLang="ko-KR" sz="1300" dirty="0">
                      <a:solidFill>
                        <a:schemeClr val="accent5">
                          <a:lumMod val="75000"/>
                        </a:schemeClr>
                      </a:solidFill>
                      <a:latin typeface="SamsungOne-400" panose="020B0503030303020204" pitchFamily="34" charset="0"/>
                      <a:ea typeface="SamsungOne-400" panose="020B0503030303020204" pitchFamily="34" charset="0"/>
                    </a:rPr>
                    <a:t>hoặc</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lớn hơn ba là bao nhiêu?</a:t>
                  </a:r>
                </a:p>
                <a:p>
                  <a:pPr>
                    <a:spcAft>
                      <a:spcPts val="8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Nếu biến cố </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𝐴</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"kết quả lẻ" và </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𝐵</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"kết quả lớn hơn ba",</a:t>
                  </a:r>
                </a:p>
                <a:p>
                  <a:pPr>
                    <a:spcAft>
                      <a:spcPts val="800"/>
                    </a:spcAft>
                  </a:pPr>
                  <a:r>
                    <a:rPr lang="en-US" altLang="ko-KR" sz="1400" dirty="0">
                      <a:solidFill>
                        <a:schemeClr val="tx1">
                          <a:lumMod val="85000"/>
                          <a:lumOff val="15000"/>
                        </a:schemeClr>
                      </a:solidFill>
                      <a:cs typeface="Times New Roman" panose="02020603050405020304" pitchFamily="18" charset="0"/>
                    </a:rPr>
                    <a:t>	</a:t>
                  </a:r>
                  <a14:m>
                    <m:oMath xmlns:m="http://schemas.openxmlformats.org/officeDocument/2006/math">
                      <m:r>
                        <a:rPr lang="en-US" altLang="ko-KR" sz="1400" i="1" smtClean="0">
                          <a:solidFill>
                            <a:schemeClr val="tx1">
                              <a:lumMod val="85000"/>
                              <a:lumOff val="15000"/>
                            </a:schemeClr>
                          </a:solidFill>
                          <a:latin typeface="Cambria Math" panose="02040503050406030204" pitchFamily="18" charset="0"/>
                          <a:cs typeface="Times New Roman" panose="02020603050405020304" pitchFamily="18" charset="0"/>
                        </a:rPr>
                        <m:t>𝐴</m:t>
                      </m:r>
                      <m:r>
                        <a:rPr lang="en-US" altLang="ko-KR" sz="1400" i="1" smtClean="0">
                          <a:solidFill>
                            <a:schemeClr val="tx1">
                              <a:lumMod val="85000"/>
                              <a:lumOff val="15000"/>
                            </a:schemeClr>
                          </a:solidFill>
                          <a:latin typeface="Cambria Math" panose="02040503050406030204" pitchFamily="18" charset="0"/>
                          <a:cs typeface="Times New Roman" panose="02020603050405020304" pitchFamily="18" charset="0"/>
                        </a:rPr>
                        <m:t>={1, 3, 4}</m:t>
                      </m:r>
                    </m:oMath>
                  </a14:m>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a:spcAft>
                      <a:spcPts val="800"/>
                    </a:spcAft>
                  </a:pPr>
                  <a:r>
                    <a:rPr lang="en-US" altLang="ko-KR" sz="1400" dirty="0">
                      <a:solidFill>
                        <a:schemeClr val="tx1">
                          <a:lumMod val="85000"/>
                          <a:lumOff val="15000"/>
                        </a:schemeClr>
                      </a:solidFill>
                      <a:cs typeface="Times New Roman" panose="02020603050405020304" pitchFamily="18" charset="0"/>
                    </a:rPr>
                    <a:t>	</a:t>
                  </a:r>
                  <a14:m>
                    <m:oMath xmlns:m="http://schemas.openxmlformats.org/officeDocument/2006/math">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𝐵</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={4, 5, 6}</m:t>
                      </m:r>
                    </m:oMath>
                  </a14:m>
                  <a:endPar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endParaRPr>
                </a:p>
                <a:p>
                  <a:pPr>
                    <a:spcAft>
                      <a:spcPts val="8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p>
                <a:p>
                  <a:pPr>
                    <a:spcAft>
                      <a:spcPts val="8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b)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Ta</a:t>
                  </a:r>
                  <a14:m>
                    <m:oMath xmlns:m="http://schemas.openxmlformats.org/officeDocument/2006/math">
                      <m:r>
                        <a:rPr lang="vi-VN" altLang="ko-KR" sz="1600" b="0" i="0" dirty="0" smtClean="0">
                          <a:solidFill>
                            <a:schemeClr val="tx1">
                              <a:lumMod val="85000"/>
                              <a:lumOff val="15000"/>
                            </a:schemeClr>
                          </a:solidFill>
                          <a:latin typeface="Cambria Math" panose="02040503050406030204" pitchFamily="18" charset="0"/>
                          <a:cs typeface="Times New Roman" panose="02020603050405020304" pitchFamily="18" charset="0"/>
                        </a:rPr>
                        <m:t> </m:t>
                      </m:r>
                      <m:r>
                        <m:rPr>
                          <m:sty m:val="p"/>
                        </m:rPr>
                        <a:rPr lang="vi-VN" altLang="ko-KR" sz="1600" i="1" dirty="0">
                          <a:solidFill>
                            <a:schemeClr val="tx1">
                              <a:lumMod val="85000"/>
                              <a:lumOff val="15000"/>
                            </a:schemeClr>
                          </a:solidFill>
                          <a:latin typeface="Cambria Math" panose="02040503050406030204" pitchFamily="18" charset="0"/>
                          <a:cs typeface="Times New Roman" panose="02020603050405020304" pitchFamily="18" charset="0"/>
                        </a:rPr>
                        <m:t>c</m:t>
                      </m:r>
                      <m:r>
                        <a:rPr lang="vi-VN" altLang="ko-KR" sz="1600" i="1" dirty="0">
                          <a:solidFill>
                            <a:schemeClr val="tx1">
                              <a:lumMod val="85000"/>
                              <a:lumOff val="15000"/>
                            </a:schemeClr>
                          </a:solidFill>
                          <a:latin typeface="Cambria Math" panose="02040503050406030204" pitchFamily="18" charset="0"/>
                          <a:cs typeface="Times New Roman" panose="02020603050405020304" pitchFamily="18" charset="0"/>
                        </a:rPr>
                        <m:t>ó </m:t>
                      </m:r>
                      <m:r>
                        <a:rPr lang="en-US" altLang="ko-KR" sz="1600" i="1" dirty="0" smtClean="0">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3</m:t>
                          </m:r>
                        </m:num>
                        <m:den>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6</m:t>
                          </m:r>
                        </m:den>
                      </m:f>
                      <m:r>
                        <m:rPr>
                          <m:nor/>
                        </m:rPr>
                        <a:rPr lang="en-US" altLang="ko-KR" sz="1600" i="1" dirty="0">
                          <a:solidFill>
                            <a:schemeClr val="tx1">
                              <a:lumMod val="85000"/>
                              <a:lumOff val="15000"/>
                            </a:schemeClr>
                          </a:solidFill>
                          <a:latin typeface="Times New Roman" panose="02020603050405020304" pitchFamily="18" charset="0"/>
                          <a:cs typeface="Times New Roman" panose="02020603050405020304" pitchFamily="18" charset="0"/>
                        </a:rPr>
                        <m:t> </m:t>
                      </m:r>
                      <m:r>
                        <m:rPr>
                          <m:nor/>
                        </m:rPr>
                        <a:rPr lang="en-US" altLang="ko-KR" sz="1600" dirty="0">
                          <a:solidFill>
                            <a:srgbClr val="FF0000"/>
                          </a:solidFill>
                          <a:latin typeface="Times New Roman" panose="02020603050405020304" pitchFamily="18" charset="0"/>
                          <a:cs typeface="Times New Roman" panose="02020603050405020304" pitchFamily="18" charset="0"/>
                        </a:rPr>
                        <m:t>,</m:t>
                      </m:r>
                      <m:r>
                        <m:rPr>
                          <m:nor/>
                        </m:rPr>
                        <a:rPr lang="en-US" altLang="ko-KR" sz="1600" i="1" dirty="0">
                          <a:solidFill>
                            <a:schemeClr val="tx1">
                              <a:lumMod val="85000"/>
                              <a:lumOff val="15000"/>
                            </a:schemeClr>
                          </a:solidFill>
                          <a:latin typeface="Times New Roman" panose="02020603050405020304" pitchFamily="18" charset="0"/>
                          <a:cs typeface="Times New Roman" panose="02020603050405020304" pitchFamily="18" charset="0"/>
                        </a:rPr>
                        <m:t> </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𝐵</m:t>
                          </m:r>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3</m:t>
                          </m:r>
                        </m:num>
                        <m:den>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6</m:t>
                          </m:r>
                        </m:den>
                      </m:f>
                      <m:r>
                        <m:rPr>
                          <m:nor/>
                        </m:rPr>
                        <a:rPr lang="en-US" altLang="ko-KR" sz="1600" i="1" dirty="0">
                          <a:solidFill>
                            <a:schemeClr val="tx1">
                              <a:lumMod val="85000"/>
                              <a:lumOff val="15000"/>
                            </a:schemeClr>
                          </a:solidFill>
                          <a:latin typeface="Times New Roman" panose="02020603050405020304" pitchFamily="18" charset="0"/>
                          <a:cs typeface="Times New Roman" panose="02020603050405020304" pitchFamily="18" charset="0"/>
                        </a:rPr>
                        <m:t> </m:t>
                      </m:r>
                      <m:r>
                        <m:rPr>
                          <m:nor/>
                        </m:rPr>
                        <a:rPr lang="en-US" altLang="ko-KR" sz="1600" dirty="0">
                          <a:solidFill>
                            <a:srgbClr val="FF0000"/>
                          </a:solidFill>
                          <a:latin typeface="Times New Roman" panose="02020603050405020304" pitchFamily="18" charset="0"/>
                          <a:cs typeface="Times New Roman" panose="02020603050405020304" pitchFamily="18" charset="0"/>
                        </a:rPr>
                        <m:t>,</m:t>
                      </m:r>
                      <m:r>
                        <m:rPr>
                          <m:nor/>
                        </m:rPr>
                        <a:rPr lang="en-US" altLang="ko-KR" sz="1600" i="1" dirty="0">
                          <a:solidFill>
                            <a:schemeClr val="tx1">
                              <a:lumMod val="85000"/>
                              <a:lumOff val="15000"/>
                            </a:schemeClr>
                          </a:solidFill>
                          <a:latin typeface="Times New Roman" panose="02020603050405020304" pitchFamily="18" charset="0"/>
                          <a:cs typeface="Times New Roman" panose="02020603050405020304" pitchFamily="18" charset="0"/>
                        </a:rPr>
                        <m:t> </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𝐵</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({4})=</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1</m:t>
                          </m:r>
                        </m:num>
                        <m:den>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6</m:t>
                          </m:r>
                        </m:den>
                      </m:f>
                    </m:oMath>
                  </a14:m>
                  <a:r>
                    <a:rPr lang="en-US" altLang="ko-KR" sz="1600" i="1"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a:t>
                  </a:r>
                </a:p>
                <a:p>
                  <a:pPr indent="173038">
                    <a:spcAft>
                      <a:spcPts val="8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quy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tắc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cộng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p:txBody>
            </p:sp>
          </mc:Choice>
          <mc:Fallback xmlns="">
            <p:sp>
              <p:nvSpPr>
                <p:cNvPr id="34" name="직사각형 33">
                  <a:extLst>
                    <a:ext uri="{FF2B5EF4-FFF2-40B4-BE49-F238E27FC236}">
                      <a16:creationId xmlns:a16="http://schemas.microsoft.com/office/drawing/2014/main" id="{B717495D-CBB0-4F4C-B049-CE0470DFEEB5}"/>
                    </a:ext>
                  </a:extLst>
                </p:cNvPr>
                <p:cNvSpPr>
                  <a:spLocks noRot="1" noChangeAspect="1" noMove="1" noResize="1" noEditPoints="1" noAdjustHandles="1" noChangeArrowheads="1" noChangeShapeType="1" noTextEdit="1"/>
                </p:cNvSpPr>
                <p:nvPr/>
              </p:nvSpPr>
              <p:spPr>
                <a:xfrm>
                  <a:off x="1279004" y="2429380"/>
                  <a:ext cx="6604091" cy="2341777"/>
                </a:xfrm>
                <a:prstGeom prst="rect">
                  <a:avLst/>
                </a:prstGeom>
                <a:blipFill>
                  <a:blip r:embed="rId3"/>
                  <a:stretch>
                    <a:fillRect l="-92"/>
                  </a:stretch>
                </a:blipFill>
                <a:ln>
                  <a:noFill/>
                </a:ln>
              </p:spPr>
              <p:txBody>
                <a:bodyPr/>
                <a:lstStyle/>
                <a:p>
                  <a:r>
                    <a:rPr lang="en-US">
                      <a:noFill/>
                    </a:rPr>
                    <a:t> </a:t>
                  </a:r>
                </a:p>
              </p:txBody>
            </p:sp>
          </mc:Fallback>
        </mc:AlternateContent>
      </p:grpSp>
      <p:sp>
        <p:nvSpPr>
          <p:cNvPr id="11" name="직사각형 10">
            <a:extLst>
              <a:ext uri="{FF2B5EF4-FFF2-40B4-BE49-F238E27FC236}">
                <a16:creationId xmlns:a16="http://schemas.microsoft.com/office/drawing/2014/main" id="{D11EF594-C4B5-433B-BD36-21A0DC412A6D}"/>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Cộng xác suất</a:t>
            </a:r>
            <a:endParaRPr lang="en-US" altLang="ko-KR" sz="1400" dirty="0">
              <a:solidFill>
                <a:schemeClr val="tx1"/>
              </a:solidFill>
              <a:latin typeface="SamsungOne-400" panose="020B0503030303020204" pitchFamily="34" charset="0"/>
              <a:ea typeface="SamsungOne-400" panose="020B0503030303020204" pitchFamily="34" charset="0"/>
            </a:endParaRP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212C5EF7-3CA0-4E79-9F29-9663701AFE9B}"/>
                  </a:ext>
                </a:extLst>
              </p:cNvPr>
              <p:cNvSpPr/>
              <p:nvPr/>
            </p:nvSpPr>
            <p:spPr>
              <a:xfrm>
                <a:off x="2971192" y="3773562"/>
                <a:ext cx="5025827" cy="5599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Bef>
                    <a:spcPts val="800"/>
                  </a:spcBef>
                </a:pPr>
                <a14:m>
                  <m:oMathPara xmlns:m="http://schemas.openxmlformats.org/officeDocument/2006/math">
                    <m:oMathParaPr>
                      <m:jc m:val="centerGroup"/>
                    </m:oMathParaPr>
                    <m:oMath xmlns:m="http://schemas.openxmlformats.org/officeDocument/2006/math">
                      <m:r>
                        <a:rPr lang="en-US" altLang="ko-KR" sz="1600">
                          <a:solidFill>
                            <a:schemeClr val="tx1">
                              <a:lumMod val="85000"/>
                              <a:lumOff val="15000"/>
                            </a:schemeClr>
                          </a:solidFill>
                          <a:latin typeface="Cambria Math" panose="02040503050406030204" pitchFamily="18" charset="0"/>
                          <a:ea typeface="SamsungOne-400" panose="020B0503030303020204" pitchFamily="34"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ea typeface="SamsungOne-400" panose="020B0503030303020204" pitchFamily="34" charset="0"/>
                              <a:cs typeface="Times New Roman" panose="02020603050405020304" pitchFamily="18" charset="0"/>
                            </a:rPr>
                          </m:ctrlPr>
                        </m:dPr>
                        <m:e>
                          <m:r>
                            <a:rPr lang="en-US" altLang="ko-KR" sz="1600">
                              <a:solidFill>
                                <a:schemeClr val="tx1">
                                  <a:lumMod val="85000"/>
                                  <a:lumOff val="15000"/>
                                </a:schemeClr>
                              </a:solidFill>
                              <a:latin typeface="Cambria Math" panose="02040503050406030204" pitchFamily="18" charset="0"/>
                              <a:ea typeface="SamsungOne-400" panose="020B0503030303020204" pitchFamily="34" charset="0"/>
                              <a:cs typeface="Times New Roman" panose="02020603050405020304" pitchFamily="18" charset="0"/>
                            </a:rPr>
                            <m:t>𝐴</m:t>
                          </m:r>
                          <m:r>
                            <a:rPr lang="en-US" altLang="ko-KR" sz="1600">
                              <a:solidFill>
                                <a:schemeClr val="tx1">
                                  <a:lumMod val="85000"/>
                                  <a:lumOff val="15000"/>
                                </a:schemeClr>
                              </a:solidFill>
                              <a:latin typeface="Cambria Math" panose="02040503050406030204" pitchFamily="18" charset="0"/>
                              <a:ea typeface="SamsungOne-400" panose="020B0503030303020204" pitchFamily="34" charset="0"/>
                              <a:cs typeface="Times New Roman" panose="02020603050405020304" pitchFamily="18" charset="0"/>
                            </a:rPr>
                            <m:t>∪</m:t>
                          </m:r>
                          <m:r>
                            <a:rPr lang="en-US" altLang="ko-KR" sz="1600">
                              <a:solidFill>
                                <a:schemeClr val="tx1">
                                  <a:lumMod val="85000"/>
                                  <a:lumOff val="15000"/>
                                </a:schemeClr>
                              </a:solidFill>
                              <a:latin typeface="Cambria Math" panose="02040503050406030204" pitchFamily="18" charset="0"/>
                              <a:ea typeface="SamsungOne-400" panose="020B0503030303020204" pitchFamily="34" charset="0"/>
                              <a:cs typeface="Times New Roman" panose="02020603050405020304" pitchFamily="18" charset="0"/>
                            </a:rPr>
                            <m:t>𝐵</m:t>
                          </m:r>
                        </m:e>
                      </m:d>
                      <m:r>
                        <a:rPr lang="en-US" altLang="ko-KR" sz="1600">
                          <a:solidFill>
                            <a:schemeClr val="tx1">
                              <a:lumMod val="85000"/>
                              <a:lumOff val="15000"/>
                            </a:schemeClr>
                          </a:solidFill>
                          <a:latin typeface="Cambria Math" panose="02040503050406030204" pitchFamily="18" charset="0"/>
                          <a:ea typeface="SamsungOne-400" panose="020B0503030303020204" pitchFamily="34" charset="0"/>
                          <a:cs typeface="Times New Roman" panose="02020603050405020304" pitchFamily="18" charset="0"/>
                        </a:rPr>
                        <m:t>=</m:t>
                      </m:r>
                      <m:r>
                        <a:rPr lang="en-US" altLang="ko-KR" sz="1600">
                          <a:solidFill>
                            <a:schemeClr val="tx1">
                              <a:lumMod val="85000"/>
                              <a:lumOff val="15000"/>
                            </a:schemeClr>
                          </a:solidFill>
                          <a:latin typeface="Cambria Math" panose="02040503050406030204" pitchFamily="18" charset="0"/>
                          <a:ea typeface="SamsungOne-400" panose="020B0503030303020204" pitchFamily="34"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ea typeface="SamsungOne-400" panose="020B0503030303020204" pitchFamily="34" charset="0"/>
                              <a:cs typeface="Times New Roman" panose="02020603050405020304" pitchFamily="18" charset="0"/>
                            </a:rPr>
                          </m:ctrlPr>
                        </m:dPr>
                        <m:e>
                          <m:r>
                            <a:rPr lang="en-US" altLang="ko-KR" sz="1600">
                              <a:solidFill>
                                <a:schemeClr val="tx1">
                                  <a:lumMod val="85000"/>
                                  <a:lumOff val="15000"/>
                                </a:schemeClr>
                              </a:solidFill>
                              <a:latin typeface="Cambria Math" panose="02040503050406030204" pitchFamily="18" charset="0"/>
                              <a:ea typeface="SamsungOne-400" panose="020B0503030303020204" pitchFamily="34" charset="0"/>
                              <a:cs typeface="Times New Roman" panose="02020603050405020304" pitchFamily="18" charset="0"/>
                            </a:rPr>
                            <m:t>𝐴</m:t>
                          </m:r>
                        </m:e>
                      </m:d>
                      <m:r>
                        <a:rPr lang="en-US" altLang="ko-KR" sz="1600">
                          <a:solidFill>
                            <a:schemeClr val="tx1">
                              <a:lumMod val="85000"/>
                              <a:lumOff val="15000"/>
                            </a:schemeClr>
                          </a:solidFill>
                          <a:latin typeface="Cambria Math" panose="02040503050406030204" pitchFamily="18" charset="0"/>
                          <a:ea typeface="SamsungOne-400" panose="020B0503030303020204" pitchFamily="34" charset="0"/>
                          <a:cs typeface="Times New Roman" panose="02020603050405020304" pitchFamily="18" charset="0"/>
                        </a:rPr>
                        <m:t>+</m:t>
                      </m:r>
                      <m:r>
                        <a:rPr lang="en-US" altLang="ko-KR" sz="1600">
                          <a:solidFill>
                            <a:schemeClr val="tx1">
                              <a:lumMod val="85000"/>
                              <a:lumOff val="15000"/>
                            </a:schemeClr>
                          </a:solidFill>
                          <a:latin typeface="Cambria Math" panose="02040503050406030204" pitchFamily="18" charset="0"/>
                          <a:ea typeface="SamsungOne-400" panose="020B0503030303020204" pitchFamily="34"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ea typeface="SamsungOne-400" panose="020B0503030303020204" pitchFamily="34" charset="0"/>
                              <a:cs typeface="Times New Roman" panose="02020603050405020304" pitchFamily="18" charset="0"/>
                            </a:rPr>
                          </m:ctrlPr>
                        </m:dPr>
                        <m:e>
                          <m:r>
                            <a:rPr lang="en-US" altLang="ko-KR" sz="1600">
                              <a:solidFill>
                                <a:schemeClr val="tx1">
                                  <a:lumMod val="85000"/>
                                  <a:lumOff val="15000"/>
                                </a:schemeClr>
                              </a:solidFill>
                              <a:latin typeface="Cambria Math" panose="02040503050406030204" pitchFamily="18" charset="0"/>
                              <a:ea typeface="SamsungOne-400" panose="020B0503030303020204" pitchFamily="34" charset="0"/>
                              <a:cs typeface="Times New Roman" panose="02020603050405020304" pitchFamily="18" charset="0"/>
                            </a:rPr>
                            <m:t>𝐵</m:t>
                          </m:r>
                        </m:e>
                      </m:d>
                      <m:r>
                        <a:rPr lang="en-US" altLang="ko-KR" sz="1600">
                          <a:solidFill>
                            <a:schemeClr val="tx1">
                              <a:lumMod val="85000"/>
                              <a:lumOff val="15000"/>
                            </a:schemeClr>
                          </a:solidFill>
                          <a:latin typeface="Cambria Math" panose="02040503050406030204" pitchFamily="18" charset="0"/>
                          <a:ea typeface="SamsungOne-400" panose="020B0503030303020204" pitchFamily="34" charset="0"/>
                          <a:cs typeface="Times New Roman" panose="02020603050405020304" pitchFamily="18" charset="0"/>
                        </a:rPr>
                        <m:t>−</m:t>
                      </m:r>
                      <m:r>
                        <m:rPr>
                          <m:nor/>
                        </m:rPr>
                        <a:rPr lang="en-US" altLang="ko-KR" sz="16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m:t>P</m:t>
                      </m:r>
                      <m:r>
                        <m:rPr>
                          <m:nor/>
                        </m:rPr>
                        <a:rPr lang="en-US" altLang="ko-KR" sz="16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m:t>(</m:t>
                      </m:r>
                      <m:r>
                        <a:rPr lang="en-US" altLang="ko-KR" sz="1600">
                          <a:solidFill>
                            <a:schemeClr val="tx1">
                              <a:lumMod val="85000"/>
                              <a:lumOff val="15000"/>
                            </a:schemeClr>
                          </a:solidFill>
                          <a:latin typeface="Cambria Math" panose="02040503050406030204" pitchFamily="18" charset="0"/>
                          <a:ea typeface="SamsungOne-400" panose="020B0503030303020204" pitchFamily="34" charset="0"/>
                          <a:cs typeface="Times New Roman" panose="02020603050405020304" pitchFamily="18" charset="0"/>
                        </a:rPr>
                        <m:t>𝐴</m:t>
                      </m:r>
                      <m:r>
                        <a:rPr lang="en-US" altLang="ko-KR" sz="1600">
                          <a:solidFill>
                            <a:schemeClr val="tx1">
                              <a:lumMod val="85000"/>
                              <a:lumOff val="15000"/>
                            </a:schemeClr>
                          </a:solidFill>
                          <a:latin typeface="Cambria Math" panose="02040503050406030204" pitchFamily="18" charset="0"/>
                          <a:ea typeface="SamsungOne-400" panose="020B0503030303020204" pitchFamily="34" charset="0"/>
                          <a:cs typeface="Times New Roman" panose="02020603050405020304" pitchFamily="18" charset="0"/>
                          <a:sym typeface="Symbol" panose="05050102010706020507" pitchFamily="18" charset="2"/>
                        </a:rPr>
                        <m:t>∩</m:t>
                      </m:r>
                      <m:r>
                        <a:rPr lang="en-US" altLang="ko-KR" sz="1600">
                          <a:solidFill>
                            <a:schemeClr val="tx1">
                              <a:lumMod val="85000"/>
                              <a:lumOff val="15000"/>
                            </a:schemeClr>
                          </a:solidFill>
                          <a:latin typeface="Cambria Math" panose="02040503050406030204" pitchFamily="18" charset="0"/>
                          <a:ea typeface="SamsungOne-400" panose="020B0503030303020204" pitchFamily="34" charset="0"/>
                          <a:cs typeface="Times New Roman" panose="02020603050405020304" pitchFamily="18" charset="0"/>
                        </a:rPr>
                        <m:t>𝐵</m:t>
                      </m:r>
                      <m:r>
                        <a:rPr lang="en-US" altLang="ko-KR" sz="1600">
                          <a:solidFill>
                            <a:schemeClr val="tx1">
                              <a:lumMod val="85000"/>
                              <a:lumOff val="15000"/>
                            </a:schemeClr>
                          </a:solidFill>
                          <a:latin typeface="Cambria Math" panose="02040503050406030204" pitchFamily="18" charset="0"/>
                          <a:ea typeface="SamsungOne-400" panose="020B0503030303020204" pitchFamily="34" charset="0"/>
                          <a:cs typeface="Times New Roman" panose="02020603050405020304" pitchFamily="18" charset="0"/>
                        </a:rPr>
                        <m:t>)=</m:t>
                      </m:r>
                      <m:f>
                        <m:fPr>
                          <m:ctrlPr>
                            <a:rPr lang="en-US" altLang="ko-KR" sz="1600" i="1" dirty="0">
                              <a:solidFill>
                                <a:schemeClr val="tx1">
                                  <a:lumMod val="85000"/>
                                  <a:lumOff val="15000"/>
                                </a:schemeClr>
                              </a:solidFill>
                              <a:latin typeface="Cambria Math" panose="02040503050406030204" pitchFamily="18" charset="0"/>
                              <a:ea typeface="SamsungOne-400" panose="020B0503030303020204" pitchFamily="34" charset="0"/>
                              <a:cs typeface="Times New Roman" panose="02020603050405020304" pitchFamily="18" charset="0"/>
                            </a:rPr>
                          </m:ctrlPr>
                        </m:fPr>
                        <m:num>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cs typeface="Times New Roman" panose="02020603050405020304" pitchFamily="18" charset="0"/>
                            </a:rPr>
                            <m:t>3</m:t>
                          </m:r>
                        </m:num>
                        <m:den>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cs typeface="Times New Roman" panose="02020603050405020304" pitchFamily="18" charset="0"/>
                            </a:rPr>
                            <m:t>6</m:t>
                          </m:r>
                        </m:den>
                      </m:f>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cs typeface="Times New Roman" panose="02020603050405020304" pitchFamily="18" charset="0"/>
                        </a:rPr>
                        <m:t>+</m:t>
                      </m:r>
                      <m:f>
                        <m:fPr>
                          <m:ctrlPr>
                            <a:rPr lang="en-US" altLang="ko-KR" sz="1600" i="1" dirty="0">
                              <a:solidFill>
                                <a:schemeClr val="tx1">
                                  <a:lumMod val="85000"/>
                                  <a:lumOff val="15000"/>
                                </a:schemeClr>
                              </a:solidFill>
                              <a:latin typeface="Cambria Math" panose="02040503050406030204" pitchFamily="18" charset="0"/>
                              <a:ea typeface="SamsungOne-400" panose="020B0503030303020204" pitchFamily="34" charset="0"/>
                              <a:cs typeface="Times New Roman" panose="02020603050405020304" pitchFamily="18" charset="0"/>
                            </a:rPr>
                          </m:ctrlPr>
                        </m:fPr>
                        <m:num>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cs typeface="Times New Roman" panose="02020603050405020304" pitchFamily="18" charset="0"/>
                            </a:rPr>
                            <m:t>3</m:t>
                          </m:r>
                        </m:num>
                        <m:den>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cs typeface="Times New Roman" panose="02020603050405020304" pitchFamily="18" charset="0"/>
                            </a:rPr>
                            <m:t>6</m:t>
                          </m:r>
                        </m:den>
                      </m:f>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cs typeface="Times New Roman" panose="02020603050405020304" pitchFamily="18" charset="0"/>
                        </a:rPr>
                        <m:t>–</m:t>
                      </m:r>
                      <m:f>
                        <m:fPr>
                          <m:ctrlPr>
                            <a:rPr lang="en-US" altLang="ko-KR" sz="1600" i="1" dirty="0">
                              <a:solidFill>
                                <a:schemeClr val="tx1">
                                  <a:lumMod val="85000"/>
                                  <a:lumOff val="15000"/>
                                </a:schemeClr>
                              </a:solidFill>
                              <a:latin typeface="Cambria Math" panose="02040503050406030204" pitchFamily="18" charset="0"/>
                              <a:ea typeface="SamsungOne-400" panose="020B0503030303020204" pitchFamily="34" charset="0"/>
                              <a:cs typeface="Times New Roman" panose="02020603050405020304" pitchFamily="18" charset="0"/>
                            </a:rPr>
                          </m:ctrlPr>
                        </m:fPr>
                        <m:num>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cs typeface="Times New Roman" panose="02020603050405020304" pitchFamily="18" charset="0"/>
                            </a:rPr>
                            <m:t>1</m:t>
                          </m:r>
                        </m:num>
                        <m:den>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cs typeface="Times New Roman" panose="02020603050405020304" pitchFamily="18" charset="0"/>
                            </a:rPr>
                            <m:t>6</m:t>
                          </m:r>
                        </m:den>
                      </m:f>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cs typeface="Times New Roman" panose="02020603050405020304" pitchFamily="18" charset="0"/>
                        </a:rPr>
                        <m:t>=</m:t>
                      </m:r>
                      <m:f>
                        <m:fPr>
                          <m:ctrlPr>
                            <a:rPr lang="en-US" altLang="ko-KR" sz="1600" i="1" dirty="0">
                              <a:solidFill>
                                <a:schemeClr val="tx1">
                                  <a:lumMod val="85000"/>
                                  <a:lumOff val="15000"/>
                                </a:schemeClr>
                              </a:solidFill>
                              <a:latin typeface="Cambria Math" panose="02040503050406030204" pitchFamily="18" charset="0"/>
                              <a:ea typeface="SamsungOne-400" panose="020B0503030303020204" pitchFamily="34" charset="0"/>
                              <a:cs typeface="Times New Roman" panose="02020603050405020304" pitchFamily="18" charset="0"/>
                            </a:rPr>
                          </m:ctrlPr>
                        </m:fPr>
                        <m:num>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cs typeface="Times New Roman" panose="02020603050405020304" pitchFamily="18" charset="0"/>
                            </a:rPr>
                            <m:t>5</m:t>
                          </m:r>
                        </m:num>
                        <m:den>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cs typeface="Times New Roman" panose="02020603050405020304" pitchFamily="18" charset="0"/>
                            </a:rPr>
                            <m:t>6</m:t>
                          </m:r>
                        </m:den>
                      </m:f>
                    </m:oMath>
                  </m:oMathPara>
                </a14:m>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p:txBody>
          </p:sp>
        </mc:Choice>
        <mc:Fallback xmlns="">
          <p:sp>
            <p:nvSpPr>
              <p:cNvPr id="13" name="Rectangle 12">
                <a:extLst>
                  <a:ext uri="{FF2B5EF4-FFF2-40B4-BE49-F238E27FC236}">
                    <a16:creationId xmlns:a16="http://schemas.microsoft.com/office/drawing/2014/main" id="{212C5EF7-3CA0-4E79-9F29-9663701AFE9B}"/>
                  </a:ext>
                </a:extLst>
              </p:cNvPr>
              <p:cNvSpPr>
                <a:spLocks noRot="1" noChangeAspect="1" noMove="1" noResize="1" noEditPoints="1" noAdjustHandles="1" noChangeArrowheads="1" noChangeShapeType="1" noTextEdit="1"/>
              </p:cNvSpPr>
              <p:nvPr/>
            </p:nvSpPr>
            <p:spPr>
              <a:xfrm>
                <a:off x="2971192" y="3773562"/>
                <a:ext cx="5025827" cy="559961"/>
              </a:xfrm>
              <a:prstGeom prst="rect">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813170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Quy</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tắc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01</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11" name="직사각형 10">
            <a:extLst>
              <a:ext uri="{FF2B5EF4-FFF2-40B4-BE49-F238E27FC236}">
                <a16:creationId xmlns:a16="http://schemas.microsoft.com/office/drawing/2014/main" id="{B161D8BB-EA5C-4A89-9213-3A15E0786A05}"/>
              </a:ext>
            </a:extLst>
          </p:cNvPr>
          <p:cNvSpPr/>
          <p:nvPr/>
        </p:nvSpPr>
        <p:spPr>
          <a:xfrm>
            <a:off x="673032"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0"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Nếu các biến cố</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𝐴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𝐶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b="1" dirty="0">
                <a:solidFill>
                  <a:srgbClr val="1429A0"/>
                </a:solidFill>
                <a:latin typeface="SamsungOne-400" panose="020B0503030303020204" pitchFamily="34" charset="0"/>
                <a:ea typeface="SamsungOne-400" panose="020B0503030303020204" pitchFamily="34" charset="0"/>
              </a:rPr>
              <a:t>xung khắc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𝐴∩𝐵</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nvGrpSpPr>
          <p:cNvPr id="2" name="그룹 1">
            <a:extLst>
              <a:ext uri="{FF2B5EF4-FFF2-40B4-BE49-F238E27FC236}">
                <a16:creationId xmlns:a16="http://schemas.microsoft.com/office/drawing/2014/main" id="{4771DC55-172A-4DF3-BBE7-1D66C447FA57}"/>
              </a:ext>
            </a:extLst>
          </p:cNvPr>
          <p:cNvGrpSpPr/>
          <p:nvPr/>
        </p:nvGrpSpPr>
        <p:grpSpPr>
          <a:xfrm>
            <a:off x="3594519" y="2827027"/>
            <a:ext cx="2713786" cy="1364445"/>
            <a:chOff x="3594519" y="2839137"/>
            <a:chExt cx="2713786" cy="1364445"/>
          </a:xfrm>
        </p:grpSpPr>
        <p:grpSp>
          <p:nvGrpSpPr>
            <p:cNvPr id="14" name="그룹 13">
              <a:extLst>
                <a:ext uri="{FF2B5EF4-FFF2-40B4-BE49-F238E27FC236}">
                  <a16:creationId xmlns:a16="http://schemas.microsoft.com/office/drawing/2014/main" id="{0CE70311-E433-4B01-B7F4-DAE279690266}"/>
                </a:ext>
              </a:extLst>
            </p:cNvPr>
            <p:cNvGrpSpPr/>
            <p:nvPr/>
          </p:nvGrpSpPr>
          <p:grpSpPr>
            <a:xfrm>
              <a:off x="3594519" y="2839137"/>
              <a:ext cx="1080000" cy="1364445"/>
              <a:chOff x="4087006" y="3628629"/>
              <a:chExt cx="1080000" cy="1364445"/>
            </a:xfrm>
          </p:grpSpPr>
          <p:sp>
            <p:nvSpPr>
              <p:cNvPr id="15" name="타원 14">
                <a:extLst>
                  <a:ext uri="{FF2B5EF4-FFF2-40B4-BE49-F238E27FC236}">
                    <a16:creationId xmlns:a16="http://schemas.microsoft.com/office/drawing/2014/main" id="{F68929AF-645F-4A27-94DD-75A7C4314B23}"/>
                  </a:ext>
                </a:extLst>
              </p:cNvPr>
              <p:cNvSpPr/>
              <p:nvPr/>
            </p:nvSpPr>
            <p:spPr>
              <a:xfrm>
                <a:off x="4087006" y="3913074"/>
                <a:ext cx="1080000" cy="1080000"/>
              </a:xfrm>
              <a:prstGeom prst="ellipse">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700" panose="020B0803030303020204" pitchFamily="34" charset="0"/>
                </a:endParaRPr>
              </a:p>
            </p:txBody>
          </p:sp>
          <p:sp>
            <p:nvSpPr>
              <p:cNvPr id="16" name="TextBox 15">
                <a:extLst>
                  <a:ext uri="{FF2B5EF4-FFF2-40B4-BE49-F238E27FC236}">
                    <a16:creationId xmlns:a16="http://schemas.microsoft.com/office/drawing/2014/main" id="{D9734490-F644-4B09-B28D-0362963ED5EB}"/>
                  </a:ext>
                </a:extLst>
              </p:cNvPr>
              <p:cNvSpPr txBox="1"/>
              <p:nvPr/>
            </p:nvSpPr>
            <p:spPr>
              <a:xfrm>
                <a:off x="4087006" y="3628629"/>
                <a:ext cx="317462" cy="276999"/>
              </a:xfrm>
              <a:prstGeom prst="rect">
                <a:avLst/>
              </a:prstGeom>
              <a:noFill/>
            </p:spPr>
            <p:txBody>
              <a:bodyPr wrap="square" lIns="0" tIns="0" rIns="0" bIns="0" rtlCol="0">
                <a:spAutoFit/>
              </a:bodyPr>
              <a:lstStyle/>
              <a:p>
                <a:pPr algn="ctr"/>
                <a:r>
                  <a:rPr lang="en-US" dirty="0">
                    <a:solidFill>
                      <a:srgbClr val="FF0000"/>
                    </a:solidFill>
                    <a:latin typeface="SamsungOne-700" panose="020B0803030303020204" pitchFamily="34" charset="0"/>
                    <a:ea typeface="SamsungOne-700" panose="020B0803030303020204" pitchFamily="34" charset="0"/>
                    <a:cs typeface="Times New Roman" panose="02020603050405020304" pitchFamily="18" charset="0"/>
                  </a:rPr>
                  <a:t>A</a:t>
                </a:r>
              </a:p>
            </p:txBody>
          </p:sp>
        </p:grpSp>
        <p:grpSp>
          <p:nvGrpSpPr>
            <p:cNvPr id="17" name="그룹 16">
              <a:extLst>
                <a:ext uri="{FF2B5EF4-FFF2-40B4-BE49-F238E27FC236}">
                  <a16:creationId xmlns:a16="http://schemas.microsoft.com/office/drawing/2014/main" id="{4575D619-3A84-4B2C-8891-A9948079D3C1}"/>
                </a:ext>
              </a:extLst>
            </p:cNvPr>
            <p:cNvGrpSpPr/>
            <p:nvPr/>
          </p:nvGrpSpPr>
          <p:grpSpPr>
            <a:xfrm>
              <a:off x="5228305" y="2839137"/>
              <a:ext cx="1080000" cy="1364445"/>
              <a:chOff x="4735819" y="3628629"/>
              <a:chExt cx="1080000" cy="1364445"/>
            </a:xfrm>
          </p:grpSpPr>
          <p:sp>
            <p:nvSpPr>
              <p:cNvPr id="18" name="타원 17">
                <a:extLst>
                  <a:ext uri="{FF2B5EF4-FFF2-40B4-BE49-F238E27FC236}">
                    <a16:creationId xmlns:a16="http://schemas.microsoft.com/office/drawing/2014/main" id="{365621C4-5BE5-4C08-B024-31BD7F3C0FCB}"/>
                  </a:ext>
                </a:extLst>
              </p:cNvPr>
              <p:cNvSpPr/>
              <p:nvPr/>
            </p:nvSpPr>
            <p:spPr>
              <a:xfrm>
                <a:off x="4735819" y="3913074"/>
                <a:ext cx="1080000" cy="1080000"/>
              </a:xfrm>
              <a:prstGeom prst="ellipse">
                <a:avLst/>
              </a:prstGeom>
              <a:solidFill>
                <a:srgbClr val="1429A0">
                  <a:alpha val="20000"/>
                </a:srgbClr>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700" panose="020B0803030303020204" pitchFamily="34" charset="0"/>
                </a:endParaRPr>
              </a:p>
            </p:txBody>
          </p:sp>
          <p:sp>
            <p:nvSpPr>
              <p:cNvPr id="19" name="TextBox 18">
                <a:extLst>
                  <a:ext uri="{FF2B5EF4-FFF2-40B4-BE49-F238E27FC236}">
                    <a16:creationId xmlns:a16="http://schemas.microsoft.com/office/drawing/2014/main" id="{75C79BA6-B80A-445B-A0FA-752DA423AFE2}"/>
                  </a:ext>
                </a:extLst>
              </p:cNvPr>
              <p:cNvSpPr txBox="1"/>
              <p:nvPr/>
            </p:nvSpPr>
            <p:spPr>
              <a:xfrm>
                <a:off x="5498357" y="3628629"/>
                <a:ext cx="317462" cy="276999"/>
              </a:xfrm>
              <a:prstGeom prst="rect">
                <a:avLst/>
              </a:prstGeom>
              <a:noFill/>
            </p:spPr>
            <p:txBody>
              <a:bodyPr wrap="square" lIns="0" tIns="0" rIns="0" bIns="0" rtlCol="0">
                <a:spAutoFit/>
              </a:bodyPr>
              <a:lstStyle/>
              <a:p>
                <a:pPr algn="ctr"/>
                <a:r>
                  <a:rPr lang="en-US" dirty="0">
                    <a:solidFill>
                      <a:srgbClr val="1429A0"/>
                    </a:solidFill>
                    <a:latin typeface="SamsungOne-700" panose="020B0803030303020204" pitchFamily="34" charset="0"/>
                    <a:ea typeface="SamsungOne-700" panose="020B0803030303020204" pitchFamily="34" charset="0"/>
                    <a:cs typeface="Times New Roman" panose="02020603050405020304" pitchFamily="18" charset="0"/>
                  </a:rPr>
                  <a:t>B</a:t>
                </a:r>
              </a:p>
            </p:txBody>
          </p:sp>
        </p:grpSp>
      </p:grpSp>
      <p:sp>
        <p:nvSpPr>
          <p:cNvPr id="20" name="직사각형 19">
            <a:extLst>
              <a:ext uri="{FF2B5EF4-FFF2-40B4-BE49-F238E27FC236}">
                <a16:creationId xmlns:a16="http://schemas.microsoft.com/office/drawing/2014/main" id="{EB8D109B-97A2-473A-8CC8-BC8CCB3C3162}"/>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Cộng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suất</a:t>
            </a:r>
            <a:r>
              <a:rPr lang="en-US" altLang="ko-KR" sz="1400" dirty="0">
                <a:solidFill>
                  <a:schemeClr val="tx1"/>
                </a:solidFill>
                <a:latin typeface="SamsungOne-400" panose="020B0503030303020204" pitchFamily="34" charset="0"/>
                <a:ea typeface="SamsungOne-400" panose="020B0503030303020204" pitchFamily="34" charset="0"/>
              </a:rPr>
              <a:t>: </a:t>
            </a:r>
          </a:p>
        </p:txBody>
      </p:sp>
      <mc:AlternateContent xmlns:mc="http://schemas.openxmlformats.org/markup-compatibility/2006" xmlns:a14="http://schemas.microsoft.com/office/drawing/2010/main">
        <mc:Choice Requires="a14">
          <p:sp>
            <p:nvSpPr>
              <p:cNvPr id="21" name="직사각형 20">
                <a:extLst>
                  <a:ext uri="{FF2B5EF4-FFF2-40B4-BE49-F238E27FC236}">
                    <a16:creationId xmlns:a16="http://schemas.microsoft.com/office/drawing/2014/main" id="{BC6A2DC8-1261-467B-9530-C83D5CFD88CC}"/>
                  </a:ext>
                </a:extLst>
              </p:cNvPr>
              <p:cNvSpPr/>
              <p:nvPr/>
            </p:nvSpPr>
            <p:spPr>
              <a:xfrm>
                <a:off x="3686630" y="2204864"/>
                <a:ext cx="2529566" cy="4616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lvl="0" algn="just">
                  <a:lnSpc>
                    <a:spcPct val="150000"/>
                  </a:lnSpc>
                </a:pPr>
                <a14:m>
                  <m:oMathPara xmlns:m="http://schemas.openxmlformats.org/officeDocument/2006/math">
                    <m:oMathParaPr>
                      <m:jc m:val="centerGroup"/>
                    </m:oMathParaPr>
                    <m:oMath xmlns:m="http://schemas.openxmlformats.org/officeDocument/2006/math">
                      <m:r>
                        <a:rPr lang="ko-KR" altLang="en-US" sz="1600" i="1">
                          <a:solidFill>
                            <a:schemeClr val="tx1">
                              <a:lumMod val="85000"/>
                              <a:lumOff val="15000"/>
                            </a:schemeClr>
                          </a:solidFill>
                          <a:latin typeface="Cambria Math" panose="02040503050406030204" pitchFamily="18" charset="0"/>
                          <a:ea typeface="SamsungOne-400" panose="020B0503030303020204" pitchFamily="34" charset="0"/>
                        </a:rPr>
                        <m:t>𝑃</m:t>
                      </m:r>
                      <m:r>
                        <a:rPr lang="en-US" altLang="ko-KR" sz="1600" i="1">
                          <a:solidFill>
                            <a:schemeClr val="tx1">
                              <a:lumMod val="85000"/>
                              <a:lumOff val="15000"/>
                            </a:schemeClr>
                          </a:solidFill>
                          <a:latin typeface="Cambria Math" panose="02040503050406030204" pitchFamily="18" charset="0"/>
                          <a:ea typeface="SamsungOne-400" panose="020B0503030303020204" pitchFamily="34" charset="0"/>
                        </a:rPr>
                        <m:t>(</m:t>
                      </m:r>
                      <m:r>
                        <a:rPr lang="ko-KR" altLang="en-US" sz="1600" i="1">
                          <a:solidFill>
                            <a:schemeClr val="tx1">
                              <a:lumMod val="85000"/>
                              <a:lumOff val="15000"/>
                            </a:schemeClr>
                          </a:solidFill>
                          <a:latin typeface="Cambria Math" panose="02040503050406030204" pitchFamily="18" charset="0"/>
                          <a:ea typeface="SamsungOne-400" panose="020B0503030303020204" pitchFamily="34" charset="0"/>
                        </a:rPr>
                        <m:t>𝐴</m:t>
                      </m:r>
                      <m:r>
                        <a:rPr lang="ko-KR" altLang="en-US" sz="1600" i="1">
                          <a:solidFill>
                            <a:schemeClr val="tx1">
                              <a:lumMod val="85000"/>
                              <a:lumOff val="15000"/>
                            </a:schemeClr>
                          </a:solidFill>
                          <a:latin typeface="Cambria Math" panose="02040503050406030204" pitchFamily="18" charset="0"/>
                          <a:ea typeface="SamsungOne-400" panose="020B0503030303020204" pitchFamily="34" charset="0"/>
                        </a:rPr>
                        <m:t>∪</m:t>
                      </m:r>
                      <m:r>
                        <a:rPr lang="ko-KR" altLang="en-US" sz="1600" i="1">
                          <a:solidFill>
                            <a:schemeClr val="tx1">
                              <a:lumMod val="85000"/>
                              <a:lumOff val="15000"/>
                            </a:schemeClr>
                          </a:solidFill>
                          <a:latin typeface="Cambria Math" panose="02040503050406030204" pitchFamily="18" charset="0"/>
                          <a:ea typeface="SamsungOne-400" panose="020B0503030303020204" pitchFamily="34" charset="0"/>
                        </a:rPr>
                        <m:t>𝐵</m:t>
                      </m:r>
                      <m:r>
                        <a:rPr lang="en-US" altLang="ko-KR" sz="1600" i="1">
                          <a:solidFill>
                            <a:schemeClr val="tx1">
                              <a:lumMod val="85000"/>
                              <a:lumOff val="15000"/>
                            </a:schemeClr>
                          </a:solidFill>
                          <a:latin typeface="Cambria Math" panose="02040503050406030204" pitchFamily="18" charset="0"/>
                          <a:ea typeface="SamsungOne-400" panose="020B0503030303020204" pitchFamily="34" charset="0"/>
                        </a:rPr>
                        <m:t>)=</m:t>
                      </m:r>
                      <m:r>
                        <a:rPr lang="ko-KR" altLang="en-US" sz="1600" i="1">
                          <a:solidFill>
                            <a:schemeClr val="tx1">
                              <a:lumMod val="85000"/>
                              <a:lumOff val="15000"/>
                            </a:schemeClr>
                          </a:solidFill>
                          <a:latin typeface="Cambria Math" panose="02040503050406030204" pitchFamily="18" charset="0"/>
                          <a:ea typeface="SamsungOne-400" panose="020B0503030303020204" pitchFamily="34" charset="0"/>
                        </a:rPr>
                        <m:t>𝑃</m:t>
                      </m:r>
                      <m:r>
                        <a:rPr lang="en-US" altLang="ko-KR" sz="1600" i="1">
                          <a:solidFill>
                            <a:schemeClr val="tx1">
                              <a:lumMod val="85000"/>
                              <a:lumOff val="15000"/>
                            </a:schemeClr>
                          </a:solidFill>
                          <a:latin typeface="Cambria Math" panose="02040503050406030204" pitchFamily="18" charset="0"/>
                          <a:ea typeface="SamsungOne-400" panose="020B0503030303020204" pitchFamily="34" charset="0"/>
                        </a:rPr>
                        <m:t>(</m:t>
                      </m:r>
                      <m:r>
                        <a:rPr lang="ko-KR" altLang="en-US" sz="1600" i="1">
                          <a:solidFill>
                            <a:schemeClr val="tx1">
                              <a:lumMod val="85000"/>
                              <a:lumOff val="15000"/>
                            </a:schemeClr>
                          </a:solidFill>
                          <a:latin typeface="Cambria Math" panose="02040503050406030204" pitchFamily="18" charset="0"/>
                          <a:ea typeface="SamsungOne-400" panose="020B0503030303020204" pitchFamily="34" charset="0"/>
                        </a:rPr>
                        <m:t>𝐴</m:t>
                      </m:r>
                      <m:r>
                        <a:rPr lang="en-US" altLang="ko-KR" sz="1600" i="1">
                          <a:solidFill>
                            <a:schemeClr val="tx1">
                              <a:lumMod val="85000"/>
                              <a:lumOff val="15000"/>
                            </a:schemeClr>
                          </a:solidFill>
                          <a:latin typeface="Cambria Math" panose="02040503050406030204" pitchFamily="18" charset="0"/>
                          <a:ea typeface="SamsungOne-400" panose="020B0503030303020204" pitchFamily="34" charset="0"/>
                        </a:rPr>
                        <m:t>)+</m:t>
                      </m:r>
                      <m:r>
                        <a:rPr lang="ko-KR" altLang="en-US" sz="1600" i="1">
                          <a:solidFill>
                            <a:schemeClr val="tx1">
                              <a:lumMod val="85000"/>
                              <a:lumOff val="15000"/>
                            </a:schemeClr>
                          </a:solidFill>
                          <a:latin typeface="Cambria Math" panose="02040503050406030204" pitchFamily="18" charset="0"/>
                          <a:ea typeface="SamsungOne-400" panose="020B0503030303020204" pitchFamily="34" charset="0"/>
                        </a:rPr>
                        <m:t>𝑃</m:t>
                      </m:r>
                      <m:r>
                        <a:rPr lang="en-US" altLang="ko-KR" sz="1600" i="1">
                          <a:solidFill>
                            <a:schemeClr val="tx1">
                              <a:lumMod val="85000"/>
                              <a:lumOff val="15000"/>
                            </a:schemeClr>
                          </a:solidFill>
                          <a:latin typeface="Cambria Math" panose="02040503050406030204" pitchFamily="18" charset="0"/>
                          <a:ea typeface="SamsungOne-400" panose="020B0503030303020204" pitchFamily="34" charset="0"/>
                        </a:rPr>
                        <m:t>(</m:t>
                      </m:r>
                      <m:r>
                        <a:rPr lang="ko-KR" altLang="en-US" sz="1600" i="1">
                          <a:solidFill>
                            <a:schemeClr val="tx1">
                              <a:lumMod val="85000"/>
                              <a:lumOff val="15000"/>
                            </a:schemeClr>
                          </a:solidFill>
                          <a:latin typeface="Cambria Math" panose="02040503050406030204" pitchFamily="18" charset="0"/>
                          <a:ea typeface="SamsungOne-400" panose="020B0503030303020204" pitchFamily="34" charset="0"/>
                        </a:rPr>
                        <m:t>𝐵</m:t>
                      </m:r>
                      <m:r>
                        <a:rPr lang="en-US" altLang="ko-KR" sz="1600" i="1">
                          <a:solidFill>
                            <a:schemeClr val="tx1">
                              <a:lumMod val="85000"/>
                              <a:lumOff val="15000"/>
                            </a:schemeClr>
                          </a:solidFill>
                          <a:latin typeface="Cambria Math" panose="02040503050406030204" pitchFamily="18" charset="0"/>
                          <a:ea typeface="SamsungOne-400" panose="020B0503030303020204" pitchFamily="34" charset="0"/>
                        </a:rPr>
                        <m:t>)</m:t>
                      </m:r>
                    </m:oMath>
                  </m:oMathPara>
                </a14:m>
                <a:endParaRPr lang="ko-KR" altLang="en-US" sz="1600" dirty="0"/>
              </a:p>
            </p:txBody>
          </p:sp>
        </mc:Choice>
        <mc:Fallback xmlns="">
          <p:sp>
            <p:nvSpPr>
              <p:cNvPr id="21" name="직사각형 20">
                <a:extLst>
                  <a:ext uri="{FF2B5EF4-FFF2-40B4-BE49-F238E27FC236}">
                    <a16:creationId xmlns:a16="http://schemas.microsoft.com/office/drawing/2014/main" id="{BC6A2DC8-1261-467B-9530-C83D5CFD88CC}"/>
                  </a:ext>
                </a:extLst>
              </p:cNvPr>
              <p:cNvSpPr>
                <a:spLocks noRot="1" noChangeAspect="1" noMove="1" noResize="1" noEditPoints="1" noAdjustHandles="1" noChangeArrowheads="1" noChangeShapeType="1" noTextEdit="1"/>
              </p:cNvSpPr>
              <p:nvPr/>
            </p:nvSpPr>
            <p:spPr>
              <a:xfrm>
                <a:off x="3686630" y="2204864"/>
                <a:ext cx="2529566" cy="461665"/>
              </a:xfrm>
              <a:prstGeom prst="rect">
                <a:avLst/>
              </a:prstGeom>
              <a:blipFill>
                <a:blip r:embed="rId4"/>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11790095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Quy</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tắc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01</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11" name="직사각형 10">
            <a:extLst>
              <a:ext uri="{FF2B5EF4-FFF2-40B4-BE49-F238E27FC236}">
                <a16:creationId xmlns:a16="http://schemas.microsoft.com/office/drawing/2014/main" id="{B161D8BB-EA5C-4A89-9213-3A15E0786A05}"/>
              </a:ext>
            </a:extLst>
          </p:cNvPr>
          <p:cNvSpPr/>
          <p:nvPr/>
        </p:nvSpPr>
        <p:spPr>
          <a:xfrm>
            <a:off x="673032"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0"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Nếu các biến cố</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𝐴</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𝐵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𝐶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b="1" dirty="0">
                <a:solidFill>
                  <a:srgbClr val="1429A0"/>
                </a:solidFill>
                <a:latin typeface="SamsungOne-400" panose="020B0503030303020204" pitchFamily="34" charset="0"/>
                <a:ea typeface="SamsungOne-400" panose="020B0503030303020204" pitchFamily="34" charset="0"/>
              </a:rPr>
              <a:t>xung khắc</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𝐴∩𝐵</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𝐴∩𝐶</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𝐵∩𝐶</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nvGrpSpPr>
          <p:cNvPr id="20" name="그룹 19">
            <a:extLst>
              <a:ext uri="{FF2B5EF4-FFF2-40B4-BE49-F238E27FC236}">
                <a16:creationId xmlns:a16="http://schemas.microsoft.com/office/drawing/2014/main" id="{EA6169D5-C70D-4469-B9B7-68B85F26C87B}"/>
              </a:ext>
            </a:extLst>
          </p:cNvPr>
          <p:cNvGrpSpPr/>
          <p:nvPr/>
        </p:nvGrpSpPr>
        <p:grpSpPr>
          <a:xfrm>
            <a:off x="2859725" y="2827027"/>
            <a:ext cx="4183375" cy="1364445"/>
            <a:chOff x="3594519" y="3628629"/>
            <a:chExt cx="4183375" cy="1364445"/>
          </a:xfrm>
        </p:grpSpPr>
        <p:grpSp>
          <p:nvGrpSpPr>
            <p:cNvPr id="21" name="그룹 20">
              <a:extLst>
                <a:ext uri="{FF2B5EF4-FFF2-40B4-BE49-F238E27FC236}">
                  <a16:creationId xmlns:a16="http://schemas.microsoft.com/office/drawing/2014/main" id="{355E177A-FC27-4E6D-AFFE-F0D972FCA2D8}"/>
                </a:ext>
              </a:extLst>
            </p:cNvPr>
            <p:cNvGrpSpPr/>
            <p:nvPr/>
          </p:nvGrpSpPr>
          <p:grpSpPr>
            <a:xfrm>
              <a:off x="3594519" y="3628629"/>
              <a:ext cx="1080000" cy="1364445"/>
              <a:chOff x="4087006" y="3628629"/>
              <a:chExt cx="1080000" cy="1364445"/>
            </a:xfrm>
          </p:grpSpPr>
          <p:sp>
            <p:nvSpPr>
              <p:cNvPr id="34" name="타원 33">
                <a:extLst>
                  <a:ext uri="{FF2B5EF4-FFF2-40B4-BE49-F238E27FC236}">
                    <a16:creationId xmlns:a16="http://schemas.microsoft.com/office/drawing/2014/main" id="{0DCD454F-9D33-40BA-95F8-B62F3D440CF2}"/>
                  </a:ext>
                </a:extLst>
              </p:cNvPr>
              <p:cNvSpPr/>
              <p:nvPr/>
            </p:nvSpPr>
            <p:spPr>
              <a:xfrm>
                <a:off x="4087006" y="3913074"/>
                <a:ext cx="1080000" cy="1080000"/>
              </a:xfrm>
              <a:prstGeom prst="ellipse">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700" panose="020B0803030303020204" pitchFamily="34" charset="0"/>
                </a:endParaRPr>
              </a:p>
            </p:txBody>
          </p:sp>
          <p:sp>
            <p:nvSpPr>
              <p:cNvPr id="35" name="TextBox 34">
                <a:extLst>
                  <a:ext uri="{FF2B5EF4-FFF2-40B4-BE49-F238E27FC236}">
                    <a16:creationId xmlns:a16="http://schemas.microsoft.com/office/drawing/2014/main" id="{367F076F-8060-4236-A722-F2E1B15EFFD9}"/>
                  </a:ext>
                </a:extLst>
              </p:cNvPr>
              <p:cNvSpPr txBox="1"/>
              <p:nvPr/>
            </p:nvSpPr>
            <p:spPr>
              <a:xfrm>
                <a:off x="4087006" y="3628629"/>
                <a:ext cx="317462" cy="276999"/>
              </a:xfrm>
              <a:prstGeom prst="rect">
                <a:avLst/>
              </a:prstGeom>
              <a:noFill/>
            </p:spPr>
            <p:txBody>
              <a:bodyPr wrap="square" lIns="0" tIns="0" rIns="0" bIns="0" rtlCol="0">
                <a:spAutoFit/>
              </a:bodyPr>
              <a:lstStyle/>
              <a:p>
                <a:pPr algn="ctr"/>
                <a:r>
                  <a:rPr lang="en-US" dirty="0">
                    <a:solidFill>
                      <a:srgbClr val="FF0000"/>
                    </a:solidFill>
                    <a:latin typeface="SamsungOne-700" panose="020B0803030303020204" pitchFamily="34" charset="0"/>
                    <a:ea typeface="SamsungOne-700" panose="020B0803030303020204" pitchFamily="34" charset="0"/>
                    <a:cs typeface="Times New Roman" panose="02020603050405020304" pitchFamily="18" charset="0"/>
                  </a:rPr>
                  <a:t>A</a:t>
                </a:r>
              </a:p>
            </p:txBody>
          </p:sp>
        </p:grpSp>
        <p:grpSp>
          <p:nvGrpSpPr>
            <p:cNvPr id="26" name="그룹 25">
              <a:extLst>
                <a:ext uri="{FF2B5EF4-FFF2-40B4-BE49-F238E27FC236}">
                  <a16:creationId xmlns:a16="http://schemas.microsoft.com/office/drawing/2014/main" id="{91EA47EA-5302-4462-AD9D-847CC5C4EF71}"/>
                </a:ext>
              </a:extLst>
            </p:cNvPr>
            <p:cNvGrpSpPr/>
            <p:nvPr/>
          </p:nvGrpSpPr>
          <p:grpSpPr>
            <a:xfrm>
              <a:off x="6697894" y="3628629"/>
              <a:ext cx="1080000" cy="1364445"/>
              <a:chOff x="5228305" y="3628629"/>
              <a:chExt cx="1080000" cy="1364445"/>
            </a:xfrm>
          </p:grpSpPr>
          <p:sp>
            <p:nvSpPr>
              <p:cNvPr id="32" name="타원 31">
                <a:extLst>
                  <a:ext uri="{FF2B5EF4-FFF2-40B4-BE49-F238E27FC236}">
                    <a16:creationId xmlns:a16="http://schemas.microsoft.com/office/drawing/2014/main" id="{A0236717-E241-4A95-87EC-7BB6F44CB93E}"/>
                  </a:ext>
                </a:extLst>
              </p:cNvPr>
              <p:cNvSpPr/>
              <p:nvPr/>
            </p:nvSpPr>
            <p:spPr>
              <a:xfrm>
                <a:off x="5228305" y="3913074"/>
                <a:ext cx="1080000" cy="1080000"/>
              </a:xfrm>
              <a:prstGeom prst="ellipse">
                <a:avLst/>
              </a:prstGeom>
              <a:solidFill>
                <a:schemeClr val="tx1">
                  <a:alpha val="2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700" panose="020B0803030303020204" pitchFamily="34" charset="0"/>
                </a:endParaRPr>
              </a:p>
            </p:txBody>
          </p:sp>
          <p:sp>
            <p:nvSpPr>
              <p:cNvPr id="33" name="TextBox 32">
                <a:extLst>
                  <a:ext uri="{FF2B5EF4-FFF2-40B4-BE49-F238E27FC236}">
                    <a16:creationId xmlns:a16="http://schemas.microsoft.com/office/drawing/2014/main" id="{713355D4-20B8-4047-B95B-66B7FE6FBD67}"/>
                  </a:ext>
                </a:extLst>
              </p:cNvPr>
              <p:cNvSpPr txBox="1"/>
              <p:nvPr/>
            </p:nvSpPr>
            <p:spPr>
              <a:xfrm>
                <a:off x="5990843" y="3628629"/>
                <a:ext cx="317462" cy="276999"/>
              </a:xfrm>
              <a:prstGeom prst="rect">
                <a:avLst/>
              </a:prstGeom>
              <a:noFill/>
            </p:spPr>
            <p:txBody>
              <a:bodyPr wrap="square" lIns="0" tIns="0" rIns="0" bIns="0" rtlCol="0">
                <a:spAutoFit/>
              </a:bodyPr>
              <a:lstStyle/>
              <a:p>
                <a:pPr algn="ctr"/>
                <a:r>
                  <a:rPr lang="en-US" dirty="0">
                    <a:solidFill>
                      <a:schemeClr val="tx1">
                        <a:lumMod val="85000"/>
                        <a:lumOff val="15000"/>
                      </a:schemeClr>
                    </a:solidFill>
                    <a:latin typeface="SamsungOne-700" panose="020B0803030303020204" pitchFamily="34" charset="0"/>
                    <a:ea typeface="SamsungOne-700" panose="020B0803030303020204" pitchFamily="34" charset="0"/>
                    <a:cs typeface="Times New Roman" panose="02020603050405020304" pitchFamily="18" charset="0"/>
                  </a:rPr>
                  <a:t>C</a:t>
                </a:r>
              </a:p>
            </p:txBody>
          </p:sp>
        </p:grpSp>
        <p:grpSp>
          <p:nvGrpSpPr>
            <p:cNvPr id="27" name="그룹 26">
              <a:extLst>
                <a:ext uri="{FF2B5EF4-FFF2-40B4-BE49-F238E27FC236}">
                  <a16:creationId xmlns:a16="http://schemas.microsoft.com/office/drawing/2014/main" id="{AA8CB7A8-D9B8-412A-BEAB-0A593EA892D7}"/>
                </a:ext>
              </a:extLst>
            </p:cNvPr>
            <p:cNvGrpSpPr/>
            <p:nvPr/>
          </p:nvGrpSpPr>
          <p:grpSpPr>
            <a:xfrm>
              <a:off x="5146206" y="3628629"/>
              <a:ext cx="1080000" cy="1364445"/>
              <a:chOff x="5294815" y="3628629"/>
              <a:chExt cx="1080000" cy="1364445"/>
            </a:xfrm>
          </p:grpSpPr>
          <p:sp>
            <p:nvSpPr>
              <p:cNvPr id="28" name="타원 27">
                <a:extLst>
                  <a:ext uri="{FF2B5EF4-FFF2-40B4-BE49-F238E27FC236}">
                    <a16:creationId xmlns:a16="http://schemas.microsoft.com/office/drawing/2014/main" id="{1ABA39DD-C644-43D8-84AD-24784404192E}"/>
                  </a:ext>
                </a:extLst>
              </p:cNvPr>
              <p:cNvSpPr/>
              <p:nvPr/>
            </p:nvSpPr>
            <p:spPr>
              <a:xfrm>
                <a:off x="5294815" y="3913074"/>
                <a:ext cx="1080000" cy="1080000"/>
              </a:xfrm>
              <a:prstGeom prst="ellipse">
                <a:avLst/>
              </a:prstGeom>
              <a:solidFill>
                <a:srgbClr val="1429A0">
                  <a:alpha val="20000"/>
                </a:srgbClr>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700" panose="020B0803030303020204" pitchFamily="34" charset="0"/>
                </a:endParaRPr>
              </a:p>
            </p:txBody>
          </p:sp>
          <p:sp>
            <p:nvSpPr>
              <p:cNvPr id="29" name="TextBox 28">
                <a:extLst>
                  <a:ext uri="{FF2B5EF4-FFF2-40B4-BE49-F238E27FC236}">
                    <a16:creationId xmlns:a16="http://schemas.microsoft.com/office/drawing/2014/main" id="{4E4AC783-9AE6-4CBE-9D91-D45122A2A50A}"/>
                  </a:ext>
                </a:extLst>
              </p:cNvPr>
              <p:cNvSpPr txBox="1"/>
              <p:nvPr/>
            </p:nvSpPr>
            <p:spPr>
              <a:xfrm>
                <a:off x="5676084" y="3628629"/>
                <a:ext cx="317462" cy="276999"/>
              </a:xfrm>
              <a:prstGeom prst="rect">
                <a:avLst/>
              </a:prstGeom>
              <a:noFill/>
            </p:spPr>
            <p:txBody>
              <a:bodyPr wrap="square" lIns="0" tIns="0" rIns="0" bIns="0" rtlCol="0">
                <a:spAutoFit/>
              </a:bodyPr>
              <a:lstStyle/>
              <a:p>
                <a:pPr algn="ctr"/>
                <a:r>
                  <a:rPr lang="en-US" dirty="0">
                    <a:solidFill>
                      <a:srgbClr val="1429A0"/>
                    </a:solidFill>
                    <a:latin typeface="SamsungOne-700" panose="020B0803030303020204" pitchFamily="34" charset="0"/>
                    <a:ea typeface="SamsungOne-700" panose="020B0803030303020204" pitchFamily="34" charset="0"/>
                    <a:cs typeface="Times New Roman" panose="02020603050405020304" pitchFamily="18" charset="0"/>
                  </a:rPr>
                  <a:t>B</a:t>
                </a:r>
              </a:p>
            </p:txBody>
          </p:sp>
        </p:grpSp>
      </p:grpSp>
      <p:sp>
        <p:nvSpPr>
          <p:cNvPr id="36" name="직사각형 35">
            <a:extLst>
              <a:ext uri="{FF2B5EF4-FFF2-40B4-BE49-F238E27FC236}">
                <a16:creationId xmlns:a16="http://schemas.microsoft.com/office/drawing/2014/main" id="{315C7458-06CA-4105-984B-554F105CD1FD}"/>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Cộng xác suất</a:t>
            </a:r>
            <a:endParaRPr lang="en-US" altLang="ko-KR" sz="1400" dirty="0">
              <a:solidFill>
                <a:schemeClr val="tx1"/>
              </a:solidFill>
              <a:latin typeface="SamsungOne-400" panose="020B0503030303020204" pitchFamily="34" charset="0"/>
              <a:ea typeface="SamsungOne-400" panose="020B0503030303020204" pitchFamily="34" charset="0"/>
            </a:endParaRPr>
          </a:p>
        </p:txBody>
      </p:sp>
      <mc:AlternateContent xmlns:mc="http://schemas.openxmlformats.org/markup-compatibility/2006" xmlns:a14="http://schemas.microsoft.com/office/drawing/2010/main">
        <mc:Choice Requires="a14">
          <p:sp>
            <p:nvSpPr>
              <p:cNvPr id="19" name="직사각형 18">
                <a:extLst>
                  <a:ext uri="{FF2B5EF4-FFF2-40B4-BE49-F238E27FC236}">
                    <a16:creationId xmlns:a16="http://schemas.microsoft.com/office/drawing/2014/main" id="{B1B9D373-A096-4E20-B9E2-71ABCDE15B8A}"/>
                  </a:ext>
                </a:extLst>
              </p:cNvPr>
              <p:cNvSpPr/>
              <p:nvPr/>
            </p:nvSpPr>
            <p:spPr>
              <a:xfrm>
                <a:off x="3167129" y="2204864"/>
                <a:ext cx="3568569" cy="4616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lvl="0" algn="just">
                  <a:lnSpc>
                    <a:spcPct val="150000"/>
                  </a:lnSpc>
                </a:pPr>
                <a14:m>
                  <m:oMathPara xmlns:m="http://schemas.openxmlformats.org/officeDocument/2006/math">
                    <m:oMathParaPr>
                      <m:jc m:val="centerGroup"/>
                    </m:oMathParaPr>
                    <m:oMath xmlns:m="http://schemas.openxmlformats.org/officeDocument/2006/math">
                      <m:r>
                        <a:rPr lang="ko-KR" altLang="en-US" sz="1600" i="1">
                          <a:solidFill>
                            <a:schemeClr val="tx1">
                              <a:lumMod val="85000"/>
                              <a:lumOff val="15000"/>
                            </a:schemeClr>
                          </a:solidFill>
                          <a:latin typeface="Cambria Math" panose="02040503050406030204" pitchFamily="18" charset="0"/>
                          <a:ea typeface="SamsungOne-400" panose="020B0503030303020204" pitchFamily="34" charset="0"/>
                        </a:rPr>
                        <m:t>𝑃</m:t>
                      </m:r>
                      <m:r>
                        <a:rPr lang="en-US" altLang="ko-KR" sz="1600" i="1">
                          <a:solidFill>
                            <a:schemeClr val="tx1">
                              <a:lumMod val="85000"/>
                              <a:lumOff val="15000"/>
                            </a:schemeClr>
                          </a:solidFill>
                          <a:latin typeface="Cambria Math" panose="02040503050406030204" pitchFamily="18" charset="0"/>
                          <a:ea typeface="SamsungOne-400" panose="020B0503030303020204" pitchFamily="34" charset="0"/>
                        </a:rPr>
                        <m:t>(</m:t>
                      </m:r>
                      <m:r>
                        <a:rPr lang="ko-KR" altLang="en-US" sz="1600" i="1">
                          <a:solidFill>
                            <a:schemeClr val="tx1">
                              <a:lumMod val="85000"/>
                              <a:lumOff val="15000"/>
                            </a:schemeClr>
                          </a:solidFill>
                          <a:latin typeface="Cambria Math" panose="02040503050406030204" pitchFamily="18" charset="0"/>
                          <a:ea typeface="SamsungOne-400" panose="020B0503030303020204" pitchFamily="34" charset="0"/>
                        </a:rPr>
                        <m:t>𝐴</m:t>
                      </m:r>
                      <m:r>
                        <a:rPr lang="ko-KR" altLang="en-US" sz="1600" i="1">
                          <a:solidFill>
                            <a:schemeClr val="tx1">
                              <a:lumMod val="85000"/>
                              <a:lumOff val="15000"/>
                            </a:schemeClr>
                          </a:solidFill>
                          <a:latin typeface="Cambria Math" panose="02040503050406030204" pitchFamily="18" charset="0"/>
                          <a:ea typeface="SamsungOne-400" panose="020B0503030303020204" pitchFamily="34" charset="0"/>
                        </a:rPr>
                        <m:t>∪</m:t>
                      </m:r>
                      <m:r>
                        <a:rPr lang="ko-KR" altLang="en-US" sz="1600" i="1">
                          <a:solidFill>
                            <a:schemeClr val="tx1">
                              <a:lumMod val="85000"/>
                              <a:lumOff val="15000"/>
                            </a:schemeClr>
                          </a:solidFill>
                          <a:latin typeface="Cambria Math" panose="02040503050406030204" pitchFamily="18" charset="0"/>
                          <a:ea typeface="SamsungOne-400" panose="020B0503030303020204" pitchFamily="34" charset="0"/>
                        </a:rPr>
                        <m:t>𝐵</m:t>
                      </m:r>
                      <m:r>
                        <a:rPr lang="ko-KR" altLang="en-US" sz="1600" i="1">
                          <a:solidFill>
                            <a:schemeClr val="tx1">
                              <a:lumMod val="85000"/>
                              <a:lumOff val="15000"/>
                            </a:schemeClr>
                          </a:solidFill>
                          <a:latin typeface="Cambria Math" panose="02040503050406030204" pitchFamily="18" charset="0"/>
                          <a:ea typeface="SamsungOne-400" panose="020B0503030303020204" pitchFamily="34" charset="0"/>
                        </a:rPr>
                        <m:t>∪</m:t>
                      </m:r>
                      <m:r>
                        <a:rPr lang="ko-KR" altLang="en-US" sz="1600" i="1">
                          <a:solidFill>
                            <a:schemeClr val="tx1">
                              <a:lumMod val="85000"/>
                              <a:lumOff val="15000"/>
                            </a:schemeClr>
                          </a:solidFill>
                          <a:latin typeface="Cambria Math" panose="02040503050406030204" pitchFamily="18" charset="0"/>
                          <a:ea typeface="SamsungOne-400" panose="020B0503030303020204" pitchFamily="34" charset="0"/>
                        </a:rPr>
                        <m:t>𝐶</m:t>
                      </m:r>
                      <m:r>
                        <a:rPr lang="en-US" altLang="ko-KR" sz="1600" i="1">
                          <a:solidFill>
                            <a:schemeClr val="tx1">
                              <a:lumMod val="85000"/>
                              <a:lumOff val="15000"/>
                            </a:schemeClr>
                          </a:solidFill>
                          <a:latin typeface="Cambria Math" panose="02040503050406030204" pitchFamily="18" charset="0"/>
                          <a:ea typeface="SamsungOne-400" panose="020B0503030303020204" pitchFamily="34" charset="0"/>
                        </a:rPr>
                        <m:t>)=</m:t>
                      </m:r>
                      <m:r>
                        <a:rPr lang="ko-KR" altLang="en-US" sz="1600" i="1">
                          <a:solidFill>
                            <a:schemeClr val="tx1">
                              <a:lumMod val="85000"/>
                              <a:lumOff val="15000"/>
                            </a:schemeClr>
                          </a:solidFill>
                          <a:latin typeface="Cambria Math" panose="02040503050406030204" pitchFamily="18" charset="0"/>
                          <a:ea typeface="SamsungOne-400" panose="020B0503030303020204" pitchFamily="34" charset="0"/>
                        </a:rPr>
                        <m:t>𝑃</m:t>
                      </m:r>
                      <m:r>
                        <a:rPr lang="en-US" altLang="ko-KR" sz="1600" i="1">
                          <a:solidFill>
                            <a:schemeClr val="tx1">
                              <a:lumMod val="85000"/>
                              <a:lumOff val="15000"/>
                            </a:schemeClr>
                          </a:solidFill>
                          <a:latin typeface="Cambria Math" panose="02040503050406030204" pitchFamily="18" charset="0"/>
                          <a:ea typeface="SamsungOne-400" panose="020B0503030303020204" pitchFamily="34" charset="0"/>
                        </a:rPr>
                        <m:t>(</m:t>
                      </m:r>
                      <m:r>
                        <a:rPr lang="ko-KR" altLang="en-US" sz="1600" i="1">
                          <a:solidFill>
                            <a:schemeClr val="tx1">
                              <a:lumMod val="85000"/>
                              <a:lumOff val="15000"/>
                            </a:schemeClr>
                          </a:solidFill>
                          <a:latin typeface="Cambria Math" panose="02040503050406030204" pitchFamily="18" charset="0"/>
                          <a:ea typeface="SamsungOne-400" panose="020B0503030303020204" pitchFamily="34" charset="0"/>
                        </a:rPr>
                        <m:t>𝐴</m:t>
                      </m:r>
                      <m:r>
                        <a:rPr lang="en-US" altLang="ko-KR" sz="1600" i="1">
                          <a:solidFill>
                            <a:schemeClr val="tx1">
                              <a:lumMod val="85000"/>
                              <a:lumOff val="15000"/>
                            </a:schemeClr>
                          </a:solidFill>
                          <a:latin typeface="Cambria Math" panose="02040503050406030204" pitchFamily="18" charset="0"/>
                          <a:ea typeface="SamsungOne-400" panose="020B0503030303020204" pitchFamily="34" charset="0"/>
                        </a:rPr>
                        <m:t>)+</m:t>
                      </m:r>
                      <m:r>
                        <a:rPr lang="ko-KR" altLang="en-US" sz="1600" i="1">
                          <a:solidFill>
                            <a:schemeClr val="tx1">
                              <a:lumMod val="85000"/>
                              <a:lumOff val="15000"/>
                            </a:schemeClr>
                          </a:solidFill>
                          <a:latin typeface="Cambria Math" panose="02040503050406030204" pitchFamily="18" charset="0"/>
                          <a:ea typeface="SamsungOne-400" panose="020B0503030303020204" pitchFamily="34" charset="0"/>
                        </a:rPr>
                        <m:t>𝑃</m:t>
                      </m:r>
                      <m:r>
                        <a:rPr lang="en-US" altLang="ko-KR" sz="1600" i="1">
                          <a:solidFill>
                            <a:schemeClr val="tx1">
                              <a:lumMod val="85000"/>
                              <a:lumOff val="15000"/>
                            </a:schemeClr>
                          </a:solidFill>
                          <a:latin typeface="Cambria Math" panose="02040503050406030204" pitchFamily="18" charset="0"/>
                          <a:ea typeface="SamsungOne-400" panose="020B0503030303020204" pitchFamily="34" charset="0"/>
                        </a:rPr>
                        <m:t>(</m:t>
                      </m:r>
                      <m:r>
                        <a:rPr lang="ko-KR" altLang="en-US" sz="1600" i="1">
                          <a:solidFill>
                            <a:schemeClr val="tx1">
                              <a:lumMod val="85000"/>
                              <a:lumOff val="15000"/>
                            </a:schemeClr>
                          </a:solidFill>
                          <a:latin typeface="Cambria Math" panose="02040503050406030204" pitchFamily="18" charset="0"/>
                          <a:ea typeface="SamsungOne-400" panose="020B0503030303020204" pitchFamily="34" charset="0"/>
                        </a:rPr>
                        <m:t>𝐵</m:t>
                      </m:r>
                      <m:r>
                        <a:rPr lang="en-US" altLang="ko-KR" sz="1600" i="1">
                          <a:solidFill>
                            <a:schemeClr val="tx1">
                              <a:lumMod val="85000"/>
                              <a:lumOff val="15000"/>
                            </a:schemeClr>
                          </a:solidFill>
                          <a:latin typeface="Cambria Math" panose="02040503050406030204" pitchFamily="18" charset="0"/>
                          <a:ea typeface="SamsungOne-400" panose="020B0503030303020204" pitchFamily="34" charset="0"/>
                        </a:rPr>
                        <m:t>)+</m:t>
                      </m:r>
                      <m:r>
                        <a:rPr lang="ko-KR" altLang="en-US" sz="1600" i="1">
                          <a:solidFill>
                            <a:schemeClr val="tx1">
                              <a:lumMod val="85000"/>
                              <a:lumOff val="15000"/>
                            </a:schemeClr>
                          </a:solidFill>
                          <a:latin typeface="Cambria Math" panose="02040503050406030204" pitchFamily="18" charset="0"/>
                          <a:ea typeface="SamsungOne-400" panose="020B0503030303020204" pitchFamily="34" charset="0"/>
                        </a:rPr>
                        <m:t>𝑃</m:t>
                      </m:r>
                      <m:r>
                        <a:rPr lang="en-US" altLang="ko-KR" sz="1600" i="1">
                          <a:solidFill>
                            <a:schemeClr val="tx1">
                              <a:lumMod val="85000"/>
                              <a:lumOff val="15000"/>
                            </a:schemeClr>
                          </a:solidFill>
                          <a:latin typeface="Cambria Math" panose="02040503050406030204" pitchFamily="18" charset="0"/>
                          <a:ea typeface="SamsungOne-400" panose="020B0503030303020204" pitchFamily="34" charset="0"/>
                        </a:rPr>
                        <m:t>(</m:t>
                      </m:r>
                      <m:r>
                        <a:rPr lang="ko-KR" altLang="en-US" sz="1600" i="1">
                          <a:solidFill>
                            <a:schemeClr val="tx1">
                              <a:lumMod val="85000"/>
                              <a:lumOff val="15000"/>
                            </a:schemeClr>
                          </a:solidFill>
                          <a:latin typeface="Cambria Math" panose="02040503050406030204" pitchFamily="18" charset="0"/>
                          <a:ea typeface="SamsungOne-400" panose="020B0503030303020204" pitchFamily="34" charset="0"/>
                        </a:rPr>
                        <m:t>𝐶</m:t>
                      </m:r>
                      <m:r>
                        <a:rPr lang="en-US" altLang="ko-KR" sz="1600" i="1">
                          <a:solidFill>
                            <a:schemeClr val="tx1">
                              <a:lumMod val="85000"/>
                              <a:lumOff val="15000"/>
                            </a:schemeClr>
                          </a:solidFill>
                          <a:latin typeface="Cambria Math" panose="02040503050406030204" pitchFamily="18" charset="0"/>
                          <a:ea typeface="SamsungOne-400" panose="020B0503030303020204" pitchFamily="34" charset="0"/>
                        </a:rPr>
                        <m:t>)</m:t>
                      </m:r>
                    </m:oMath>
                  </m:oMathPara>
                </a14:m>
                <a:endParaRPr lang="ko-KR" altLang="en-US" sz="1600" dirty="0"/>
              </a:p>
            </p:txBody>
          </p:sp>
        </mc:Choice>
        <mc:Fallback xmlns="">
          <p:sp>
            <p:nvSpPr>
              <p:cNvPr id="19" name="직사각형 18">
                <a:extLst>
                  <a:ext uri="{FF2B5EF4-FFF2-40B4-BE49-F238E27FC236}">
                    <a16:creationId xmlns:a16="http://schemas.microsoft.com/office/drawing/2014/main" id="{B1B9D373-A096-4E20-B9E2-71ABCDE15B8A}"/>
                  </a:ext>
                </a:extLst>
              </p:cNvPr>
              <p:cNvSpPr>
                <a:spLocks noRot="1" noChangeAspect="1" noMove="1" noResize="1" noEditPoints="1" noAdjustHandles="1" noChangeArrowheads="1" noChangeShapeType="1" noTextEdit="1"/>
              </p:cNvSpPr>
              <p:nvPr/>
            </p:nvSpPr>
            <p:spPr>
              <a:xfrm>
                <a:off x="3167129" y="2204864"/>
                <a:ext cx="3568569" cy="461665"/>
              </a:xfrm>
              <a:prstGeom prst="rect">
                <a:avLst/>
              </a:prstGeom>
              <a:blipFill>
                <a:blip r:embed="rId4"/>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29190379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Quy</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tắc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01</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grpSp>
        <p:nvGrpSpPr>
          <p:cNvPr id="39" name="그룹 38">
            <a:extLst>
              <a:ext uri="{FF2B5EF4-FFF2-40B4-BE49-F238E27FC236}">
                <a16:creationId xmlns:a16="http://schemas.microsoft.com/office/drawing/2014/main" id="{001FCDF0-FF1E-48E5-B17C-08527A0744A3}"/>
              </a:ext>
            </a:extLst>
          </p:cNvPr>
          <p:cNvGrpSpPr/>
          <p:nvPr/>
        </p:nvGrpSpPr>
        <p:grpSpPr>
          <a:xfrm>
            <a:off x="846956" y="1711766"/>
            <a:ext cx="7596293" cy="1556049"/>
            <a:chOff x="903506" y="2429380"/>
            <a:chExt cx="7596293" cy="1556049"/>
          </a:xfrm>
        </p:grpSpPr>
        <p:sp>
          <p:nvSpPr>
            <p:cNvPr id="40" name="사각형: 둥근 모서리 2">
              <a:extLst>
                <a:ext uri="{FF2B5EF4-FFF2-40B4-BE49-F238E27FC236}">
                  <a16:creationId xmlns:a16="http://schemas.microsoft.com/office/drawing/2014/main" id="{301C8AD8-3894-4063-A400-E9545861E092}"/>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p:sp>
          <p:nvSpPr>
            <p:cNvPr id="41" name="직사각형 40">
              <a:extLst>
                <a:ext uri="{FF2B5EF4-FFF2-40B4-BE49-F238E27FC236}">
                  <a16:creationId xmlns:a16="http://schemas.microsoft.com/office/drawing/2014/main" id="{26925E3C-C348-48E9-8FDF-498E6A8671A1}"/>
                </a:ext>
              </a:extLst>
            </p:cNvPr>
            <p:cNvSpPr/>
            <p:nvPr/>
          </p:nvSpPr>
          <p:spPr>
            <a:xfrm>
              <a:off x="1279004" y="2429380"/>
              <a:ext cx="7220795" cy="1556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a:spcAft>
                  <a:spcPts val="8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Trong 100 người, có 30 người nhóm máu A, 28 nhóm B, 17 nhóm O và 25 nhóm AB.</a:t>
              </a:r>
            </a:p>
            <a:p>
              <a:pPr>
                <a:spcAft>
                  <a:spcPts val="8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Nếu chọn ngẫu nhiên một người, xác suất người đó mang nhóm máu A </a:t>
              </a:r>
              <a:r>
                <a:rPr lang="vi-VN" altLang="ko-KR" sz="1300" dirty="0">
                  <a:solidFill>
                    <a:schemeClr val="accent5">
                      <a:lumMod val="75000"/>
                    </a:schemeClr>
                  </a:solidFill>
                  <a:latin typeface="SamsungOne-400" panose="020B0503030303020204" pitchFamily="34" charset="0"/>
                  <a:ea typeface="SamsungOne-400" panose="020B0503030303020204" pitchFamily="34" charset="0"/>
                </a:rPr>
                <a:t>hoặc</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AB là bao nhiêu? </a:t>
              </a:r>
            </a:p>
            <a:p>
              <a:pPr lvl="0">
                <a:spcAft>
                  <a:spcPts val="800"/>
                </a:spcAft>
              </a:pP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342900" lvl="0" indent="-342900">
                <a:spcAft>
                  <a:spcPts val="800"/>
                </a:spcAft>
                <a:buAutoNum type="alphaLcParen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nhóm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máu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cố</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err="1">
                  <a:solidFill>
                    <a:schemeClr val="accent5">
                      <a:lumMod val="75000"/>
                    </a:schemeClr>
                  </a:solidFill>
                  <a:latin typeface="SamsungOne-400" panose="020B0503030303020204" pitchFamily="34" charset="0"/>
                  <a:ea typeface="SamsungOne-400" panose="020B0503030303020204" pitchFamily="34" charset="0"/>
                </a:rPr>
                <a:t>xung</a:t>
              </a:r>
              <a:r>
                <a:rPr lang="en-US" altLang="ko-KR" sz="1300" b="1" dirty="0">
                  <a:solidFill>
                    <a:schemeClr val="accent5">
                      <a:lumMod val="75000"/>
                    </a:schemeClr>
                  </a:solidFill>
                  <a:latin typeface="SamsungOne-400" panose="020B0503030303020204" pitchFamily="34" charset="0"/>
                  <a:ea typeface="SamsungOne-400" panose="020B0503030303020204" pitchFamily="34" charset="0"/>
                </a:rPr>
                <a:t> </a:t>
              </a:r>
              <a:r>
                <a:rPr lang="en-US" altLang="ko-KR" sz="1300" b="1" dirty="0" err="1">
                  <a:solidFill>
                    <a:schemeClr val="accent5">
                      <a:lumMod val="75000"/>
                    </a:schemeClr>
                  </a:solidFill>
                  <a:latin typeface="SamsungOne-400" panose="020B0503030303020204" pitchFamily="34" charset="0"/>
                  <a:ea typeface="SamsungOne-400" panose="020B0503030303020204" pitchFamily="34" charset="0"/>
                </a:rPr>
                <a:t>khắc</a:t>
              </a:r>
              <a:r>
                <a:rPr lang="en-US" altLang="ko-KR" sz="1300" b="1" dirty="0">
                  <a:solidFill>
                    <a:schemeClr val="accent5">
                      <a:lumMod val="75000"/>
                    </a:schemeClr>
                  </a:solidFill>
                  <a:latin typeface="SamsungOne-400" panose="020B0503030303020204" pitchFamily="34" charset="0"/>
                  <a:ea typeface="SamsungOne-400" panose="020B0503030303020204" pitchFamily="34" charset="0"/>
                </a:rPr>
                <a:t> </a:t>
              </a:r>
              <a:endParaRPr lang="vi-VN" altLang="ko-KR" sz="1300" b="1" dirty="0">
                <a:solidFill>
                  <a:schemeClr val="accent5">
                    <a:lumMod val="75000"/>
                  </a:schemeClr>
                </a:solidFill>
                <a:latin typeface="SamsungOne-400" panose="020B0503030303020204" pitchFamily="34" charset="0"/>
                <a:ea typeface="SamsungOne-400" panose="020B0503030303020204" pitchFamily="34" charset="0"/>
              </a:endParaRPr>
            </a:p>
            <a:p>
              <a:pPr lvl="0">
                <a:spcAft>
                  <a:spcPts val="800"/>
                </a:spcAft>
              </a:pPr>
              <a:r>
                <a:rPr lang="vi-VN" altLang="ko-KR" sz="1300" dirty="0">
                  <a:solidFill>
                    <a:schemeClr val="tx1">
                      <a:lumMod val="85000"/>
                      <a:lumOff val="15000"/>
                    </a:schemeClr>
                  </a:solidFill>
                  <a:latin typeface="Times New Roman" panose="02020603050405020304" pitchFamily="18" charset="0"/>
                  <a:cs typeface="Times New Roman" panose="02020603050405020304" pitchFamily="18" charset="0"/>
                </a:rPr>
                <a:t>	Nên là</a:t>
              </a:r>
              <a:r>
                <a:rPr lang="en-US" altLang="ko-KR" sz="1300" dirty="0">
                  <a:solidFill>
                    <a:schemeClr val="tx1">
                      <a:lumMod val="85000"/>
                      <a:lumOff val="15000"/>
                    </a:schemeClr>
                  </a:solidFill>
                  <a:latin typeface="Times New Roman" panose="02020603050405020304" pitchFamily="18" charset="0"/>
                  <a:cs typeface="Times New Roman" panose="02020603050405020304" pitchFamily="18" charset="0"/>
                </a:rPr>
                <a:t>, </a:t>
              </a:r>
            </a:p>
          </p:txBody>
        </p:sp>
      </p:grpSp>
      <p:sp>
        <p:nvSpPr>
          <p:cNvPr id="11" name="직사각형 10">
            <a:extLst>
              <a:ext uri="{FF2B5EF4-FFF2-40B4-BE49-F238E27FC236}">
                <a16:creationId xmlns:a16="http://schemas.microsoft.com/office/drawing/2014/main" id="{B0BF4F51-CD93-4EA3-91C7-DDAAA9E5386B}"/>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Cộng xác suất</a:t>
            </a:r>
            <a:endParaRPr lang="en-US" altLang="ko-KR" sz="1400" dirty="0">
              <a:solidFill>
                <a:schemeClr val="tx1"/>
              </a:solidFill>
              <a:latin typeface="SamsungOne-400" panose="020B0503030303020204" pitchFamily="34" charset="0"/>
              <a:ea typeface="SamsungOne-400" panose="020B0503030303020204" pitchFamily="34" charset="0"/>
            </a:endParaRPr>
          </a:p>
        </p:txBody>
      </p:sp>
      <mc:AlternateContent xmlns:mc="http://schemas.openxmlformats.org/markup-compatibility/2006" xmlns:a14="http://schemas.microsoft.com/office/drawing/2010/main">
        <mc:Choice Requires="a14">
          <p:sp>
            <p:nvSpPr>
              <p:cNvPr id="9" name="Rectangle 12">
                <a:extLst>
                  <a:ext uri="{FF2B5EF4-FFF2-40B4-BE49-F238E27FC236}">
                    <a16:creationId xmlns:a16="http://schemas.microsoft.com/office/drawing/2014/main" id="{6644A30B-5AD2-4961-A4D9-F9BA2DCA52E7}"/>
                  </a:ext>
                </a:extLst>
              </p:cNvPr>
              <p:cNvSpPr/>
              <p:nvPr/>
            </p:nvSpPr>
            <p:spPr>
              <a:xfrm>
                <a:off x="2287116" y="3026595"/>
                <a:ext cx="4548004" cy="5599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Bef>
                    <a:spcPts val="800"/>
                  </a:spcBef>
                </a:pPr>
                <a14:m>
                  <m:oMathPara xmlns:m="http://schemas.openxmlformats.org/officeDocument/2006/math">
                    <m:oMathParaPr>
                      <m:jc m:val="centerGroup"/>
                    </m:oMathParaPr>
                    <m:oMath xmlns:m="http://schemas.openxmlformats.org/officeDocument/2006/math">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𝐴𝐵</m:t>
                          </m:r>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𝐴𝐵</m:t>
                          </m:r>
                        </m:e>
                      </m:d>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m:t>
                      </m:r>
                      <m:f>
                        <m:f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30</m:t>
                          </m:r>
                        </m:num>
                        <m:den>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100</m:t>
                          </m:r>
                        </m:den>
                      </m:f>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m:t>
                      </m:r>
                      <m:f>
                        <m:f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25</m:t>
                          </m:r>
                        </m:num>
                        <m:den>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100</m:t>
                          </m:r>
                        </m:den>
                      </m:f>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m:t>
                      </m:r>
                      <m:f>
                        <m:f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11</m:t>
                          </m:r>
                        </m:num>
                        <m:den>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20</m:t>
                          </m:r>
                        </m:den>
                      </m:f>
                    </m:oMath>
                  </m:oMathPara>
                </a14:m>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p:txBody>
          </p:sp>
        </mc:Choice>
        <mc:Fallback xmlns="">
          <p:sp>
            <p:nvSpPr>
              <p:cNvPr id="9" name="Rectangle 12">
                <a:extLst>
                  <a:ext uri="{FF2B5EF4-FFF2-40B4-BE49-F238E27FC236}">
                    <a16:creationId xmlns:a16="http://schemas.microsoft.com/office/drawing/2014/main" id="{6644A30B-5AD2-4961-A4D9-F9BA2DCA52E7}"/>
                  </a:ext>
                </a:extLst>
              </p:cNvPr>
              <p:cNvSpPr>
                <a:spLocks noRot="1" noChangeAspect="1" noMove="1" noResize="1" noEditPoints="1" noAdjustHandles="1" noChangeArrowheads="1" noChangeShapeType="1" noTextEdit="1"/>
              </p:cNvSpPr>
              <p:nvPr/>
            </p:nvSpPr>
            <p:spPr>
              <a:xfrm>
                <a:off x="2287116" y="3026595"/>
                <a:ext cx="4548004" cy="559961"/>
              </a:xfrm>
              <a:prstGeom prst="rect">
                <a:avLst/>
              </a:prstGeom>
              <a:blipFill>
                <a:blip r:embed="rId4"/>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9193857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Quy</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tắc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01</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B161D8BB-EA5C-4A89-9213-3A15E0786A05}"/>
                  </a:ext>
                </a:extLst>
              </p:cNvPr>
              <p:cNvSpPr/>
              <p:nvPr/>
            </p:nvSpPr>
            <p:spPr>
              <a:xfrm>
                <a:off x="673032" y="1700808"/>
                <a:ext cx="8632825" cy="3559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0"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Đối với biến cố </a:t>
                </a:r>
                <a:r>
                  <a:rPr lang="vi-VN" altLang="ko-KR" sz="1300" i="1" dirty="0">
                    <a:solidFill>
                      <a:schemeClr val="tx1">
                        <a:lumMod val="85000"/>
                        <a:lumOff val="15000"/>
                      </a:schemeClr>
                    </a:solidFill>
                    <a:latin typeface="SamsungOne-400" panose="020B0503030303020204" pitchFamily="34" charset="0"/>
                    <a:ea typeface="SamsungOne-400" panose="020B0503030303020204" pitchFamily="34" charset="0"/>
                  </a:rPr>
                  <a:t>A</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và biến cố bù của biến cố đó </a:t>
                </a:r>
                <a14:m>
                  <m:oMath xmlns:m="http://schemas.openxmlformats.org/officeDocument/2006/math">
                    <m:sSup>
                      <m:sSupPr>
                        <m:ctrlPr>
                          <a:rPr lang="en-US" altLang="ko-KR" sz="1400" i="1" smtClean="0">
                            <a:solidFill>
                              <a:schemeClr val="tx1">
                                <a:lumMod val="85000"/>
                                <a:lumOff val="15000"/>
                              </a:schemeClr>
                            </a:solidFill>
                            <a:latin typeface="Cambria Math" panose="02040503050406030204" pitchFamily="18" charset="0"/>
                            <a:cs typeface="Times New Roman" panose="02020603050405020304" pitchFamily="18" charset="0"/>
                          </a:rPr>
                        </m:ctrlPr>
                      </m:sSup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𝐴</m:t>
                        </m:r>
                      </m:e>
                      <m:sup>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𝑐</m:t>
                        </m:r>
                      </m:sup>
                    </m:sSup>
                  </m:oMath>
                </a14:m>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quan hệ của chúng như sau:</a:t>
                </a:r>
              </a:p>
            </p:txBody>
          </p:sp>
        </mc:Choice>
        <mc:Fallback xmlns="">
          <p:sp>
            <p:nvSpPr>
              <p:cNvPr id="11" name="직사각형 10">
                <a:extLst>
                  <a:ext uri="{FF2B5EF4-FFF2-40B4-BE49-F238E27FC236}">
                    <a16:creationId xmlns:a16="http://schemas.microsoft.com/office/drawing/2014/main" id="{B161D8BB-EA5C-4A89-9213-3A15E0786A05}"/>
                  </a:ext>
                </a:extLst>
              </p:cNvPr>
              <p:cNvSpPr>
                <a:spLocks noRot="1" noChangeAspect="1" noMove="1" noResize="1" noEditPoints="1" noAdjustHandles="1" noChangeArrowheads="1" noChangeShapeType="1" noTextEdit="1"/>
              </p:cNvSpPr>
              <p:nvPr/>
            </p:nvSpPr>
            <p:spPr>
              <a:xfrm>
                <a:off x="673032" y="1700808"/>
                <a:ext cx="8632825" cy="355913"/>
              </a:xfrm>
              <a:prstGeom prst="rect">
                <a:avLst/>
              </a:prstGeom>
              <a:blipFill>
                <a:blip r:embed="rId3"/>
                <a:stretch>
                  <a:fillRect/>
                </a:stretch>
              </a:blipFill>
              <a:ln>
                <a:noFill/>
              </a:ln>
            </p:spPr>
            <p:txBody>
              <a:bodyPr/>
              <a:lstStyle/>
              <a:p>
                <a:r>
                  <a:rPr lang="en-US">
                    <a:noFill/>
                  </a:rPr>
                  <a:t> </a:t>
                </a:r>
              </a:p>
            </p:txBody>
          </p:sp>
        </mc:Fallback>
      </mc:AlternateContent>
      <p:grpSp>
        <p:nvGrpSpPr>
          <p:cNvPr id="37" name="그룹 36">
            <a:extLst>
              <a:ext uri="{FF2B5EF4-FFF2-40B4-BE49-F238E27FC236}">
                <a16:creationId xmlns:a16="http://schemas.microsoft.com/office/drawing/2014/main" id="{5856448D-8CC3-45EE-B1D8-307919E35BED}"/>
              </a:ext>
            </a:extLst>
          </p:cNvPr>
          <p:cNvGrpSpPr/>
          <p:nvPr/>
        </p:nvGrpSpPr>
        <p:grpSpPr>
          <a:xfrm>
            <a:off x="3903662" y="3050272"/>
            <a:ext cx="2487778" cy="1834478"/>
            <a:chOff x="3903662" y="3822844"/>
            <a:chExt cx="2487778" cy="1834478"/>
          </a:xfrm>
        </p:grpSpPr>
        <p:grpSp>
          <p:nvGrpSpPr>
            <p:cNvPr id="38" name="그룹 37">
              <a:extLst>
                <a:ext uri="{FF2B5EF4-FFF2-40B4-BE49-F238E27FC236}">
                  <a16:creationId xmlns:a16="http://schemas.microsoft.com/office/drawing/2014/main" id="{2F4EEEC4-F9BC-4090-A2C6-9D9CB03C406D}"/>
                </a:ext>
              </a:extLst>
            </p:cNvPr>
            <p:cNvGrpSpPr/>
            <p:nvPr/>
          </p:nvGrpSpPr>
          <p:grpSpPr>
            <a:xfrm>
              <a:off x="3903662" y="4082522"/>
              <a:ext cx="2095500" cy="1574800"/>
              <a:chOff x="3543644" y="4082522"/>
              <a:chExt cx="2095500" cy="1574800"/>
            </a:xfrm>
          </p:grpSpPr>
          <p:sp>
            <p:nvSpPr>
              <p:cNvPr id="40" name="사각형: 둥근 모서리 3">
                <a:extLst>
                  <a:ext uri="{FF2B5EF4-FFF2-40B4-BE49-F238E27FC236}">
                    <a16:creationId xmlns:a16="http://schemas.microsoft.com/office/drawing/2014/main" id="{580211E4-FFBE-4073-A3C1-44CAA82617E5}"/>
                  </a:ext>
                </a:extLst>
              </p:cNvPr>
              <p:cNvSpPr/>
              <p:nvPr/>
            </p:nvSpPr>
            <p:spPr>
              <a:xfrm>
                <a:off x="3543644" y="4107922"/>
                <a:ext cx="2095500" cy="1549400"/>
              </a:xfrm>
              <a:prstGeom prst="roundRect">
                <a:avLst>
                  <a:gd name="adj" fmla="val 2277"/>
                </a:avLst>
              </a:prstGeom>
              <a:solidFill>
                <a:schemeClr val="bg1">
                  <a:lumMod val="8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41" name="그룹 40">
                <a:extLst>
                  <a:ext uri="{FF2B5EF4-FFF2-40B4-BE49-F238E27FC236}">
                    <a16:creationId xmlns:a16="http://schemas.microsoft.com/office/drawing/2014/main" id="{A9F33560-B694-4B16-89D7-84E7AA1A7308}"/>
                  </a:ext>
                </a:extLst>
              </p:cNvPr>
              <p:cNvGrpSpPr/>
              <p:nvPr/>
            </p:nvGrpSpPr>
            <p:grpSpPr>
              <a:xfrm>
                <a:off x="4051394" y="4342622"/>
                <a:ext cx="1080000" cy="1080000"/>
                <a:chOff x="4087006" y="4652156"/>
                <a:chExt cx="1080000" cy="1080000"/>
              </a:xfrm>
            </p:grpSpPr>
            <p:sp>
              <p:nvSpPr>
                <p:cNvPr id="43" name="타원 42">
                  <a:extLst>
                    <a:ext uri="{FF2B5EF4-FFF2-40B4-BE49-F238E27FC236}">
                      <a16:creationId xmlns:a16="http://schemas.microsoft.com/office/drawing/2014/main" id="{7C07ACD0-E7EF-4E1C-A298-7640067F66AF}"/>
                    </a:ext>
                  </a:extLst>
                </p:cNvPr>
                <p:cNvSpPr/>
                <p:nvPr/>
              </p:nvSpPr>
              <p:spPr>
                <a:xfrm>
                  <a:off x="4087006" y="4652156"/>
                  <a:ext cx="1080000" cy="1080000"/>
                </a:xfrm>
                <a:prstGeom prst="ellipse">
                  <a:avLst/>
                </a:prstGeom>
                <a:solidFill>
                  <a:srgbClr val="FFFFFF"/>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700" panose="020B0803030303020204" pitchFamily="34" charset="0"/>
                  </a:endParaRPr>
                </a:p>
              </p:txBody>
            </p:sp>
            <p:sp>
              <p:nvSpPr>
                <p:cNvPr id="44" name="TextBox 43">
                  <a:extLst>
                    <a:ext uri="{FF2B5EF4-FFF2-40B4-BE49-F238E27FC236}">
                      <a16:creationId xmlns:a16="http://schemas.microsoft.com/office/drawing/2014/main" id="{2D71662B-2A0D-483C-8A2F-3F55DFA9FDDA}"/>
                    </a:ext>
                  </a:extLst>
                </p:cNvPr>
                <p:cNvSpPr txBox="1"/>
                <p:nvPr/>
              </p:nvSpPr>
              <p:spPr>
                <a:xfrm>
                  <a:off x="4468275" y="5053657"/>
                  <a:ext cx="317462" cy="276999"/>
                </a:xfrm>
                <a:prstGeom prst="rect">
                  <a:avLst/>
                </a:prstGeom>
                <a:noFill/>
              </p:spPr>
              <p:txBody>
                <a:bodyPr wrap="square" lIns="0" tIns="0" rIns="0" bIns="0" rtlCol="0">
                  <a:spAutoFit/>
                </a:bodyPr>
                <a:lstStyle/>
                <a:p>
                  <a:pPr algn="ctr"/>
                  <a:r>
                    <a:rPr lang="en-US" dirty="0">
                      <a:solidFill>
                        <a:srgbClr val="FF0000"/>
                      </a:solidFill>
                      <a:latin typeface="SamsungOne-700" panose="020B0803030303020204" pitchFamily="34" charset="0"/>
                      <a:ea typeface="SamsungOne-700" panose="020B0803030303020204" pitchFamily="34" charset="0"/>
                      <a:cs typeface="Times New Roman" panose="02020603050405020304" pitchFamily="18" charset="0"/>
                    </a:rPr>
                    <a:t>A</a:t>
                  </a:r>
                </a:p>
              </p:txBody>
            </p:sp>
          </p:grpSp>
          <mc:AlternateContent xmlns:mc="http://schemas.openxmlformats.org/markup-compatibility/2006" xmlns:a14="http://schemas.microsoft.com/office/drawing/2010/main">
            <mc:Choice Requires="a14">
              <p:sp>
                <p:nvSpPr>
                  <p:cNvPr id="42" name="Rectangle 12">
                    <a:extLst>
                      <a:ext uri="{FF2B5EF4-FFF2-40B4-BE49-F238E27FC236}">
                        <a16:creationId xmlns:a16="http://schemas.microsoft.com/office/drawing/2014/main" id="{BFCD82DA-1D85-460A-A383-DC4B6246D9F9}"/>
                      </a:ext>
                    </a:extLst>
                  </p:cNvPr>
                  <p:cNvSpPr/>
                  <p:nvPr/>
                </p:nvSpPr>
                <p:spPr>
                  <a:xfrm>
                    <a:off x="3683001" y="4082522"/>
                    <a:ext cx="488256" cy="663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72000" rIns="144000" bIns="72000" rtlCol="0" anchor="t">
                    <a:spAutoFit/>
                    <a:scene3d>
                      <a:camera prst="orthographicFront"/>
                      <a:lightRig rig="threePt" dir="t"/>
                    </a:scene3d>
                    <a:sp3d>
                      <a:bevelT w="0" h="6350"/>
                    </a:sp3d>
                  </a:bodyPr>
                  <a:lstStyle/>
                  <a:p>
                    <a:pPr lvl="0">
                      <a:lnSpc>
                        <a:spcPct val="150000"/>
                      </a:lnSpc>
                      <a:spcAft>
                        <a:spcPts val="800"/>
                      </a:spcAft>
                      <a:buClr>
                        <a:srgbClr val="193EB0"/>
                      </a:buClr>
                    </a:pPr>
                    <a14:m>
                      <m:oMathPara xmlns:m="http://schemas.openxmlformats.org/officeDocument/2006/math">
                        <m:oMathParaPr>
                          <m:jc m:val="center"/>
                        </m:oMathParaPr>
                        <m:oMath xmlns:m="http://schemas.openxmlformats.org/officeDocument/2006/math">
                          <m:sSup>
                            <m:sSupPr>
                              <m:ctrlPr>
                                <a:rPr lang="en-US" altLang="ko-KR" i="1">
                                  <a:solidFill>
                                    <a:schemeClr val="tx1">
                                      <a:lumMod val="85000"/>
                                      <a:lumOff val="15000"/>
                                    </a:schemeClr>
                                  </a:solidFill>
                                  <a:latin typeface="Cambria Math" panose="02040503050406030204" pitchFamily="18" charset="0"/>
                                  <a:ea typeface="SamsungOne-400" panose="020B0503030303020204" pitchFamily="34" charset="0"/>
                                </a:rPr>
                              </m:ctrlPr>
                            </m:sSupPr>
                            <m:e>
                              <m:r>
                                <a:rPr lang="en-US" altLang="ko-KR">
                                  <a:solidFill>
                                    <a:schemeClr val="tx1">
                                      <a:lumMod val="85000"/>
                                      <a:lumOff val="15000"/>
                                    </a:schemeClr>
                                  </a:solidFill>
                                  <a:latin typeface="Cambria Math" panose="02040503050406030204" pitchFamily="18" charset="0"/>
                                  <a:ea typeface="SamsungOne-400" panose="020B0503030303020204" pitchFamily="34" charset="0"/>
                                </a:rPr>
                                <m:t>𝐴</m:t>
                              </m:r>
                            </m:e>
                            <m:sup>
                              <m:r>
                                <a:rPr lang="en-US" altLang="ko-KR">
                                  <a:solidFill>
                                    <a:schemeClr val="tx1">
                                      <a:lumMod val="85000"/>
                                      <a:lumOff val="15000"/>
                                    </a:schemeClr>
                                  </a:solidFill>
                                  <a:latin typeface="Cambria Math" panose="02040503050406030204" pitchFamily="18" charset="0"/>
                                  <a:ea typeface="SamsungOne-400" panose="020B0503030303020204" pitchFamily="34" charset="0"/>
                                </a:rPr>
                                <m:t>𝑐</m:t>
                              </m:r>
                            </m:sup>
                          </m:sSup>
                          <m:r>
                            <a:rPr lang="en-US" altLang="ko-KR" i="1">
                              <a:solidFill>
                                <a:schemeClr val="tx1">
                                  <a:lumMod val="85000"/>
                                  <a:lumOff val="15000"/>
                                </a:schemeClr>
                              </a:solidFill>
                              <a:latin typeface="Cambria Math" panose="02040503050406030204" pitchFamily="18" charset="0"/>
                              <a:ea typeface="SamsungOne-400" panose="020B0503030303020204" pitchFamily="34" charset="0"/>
                            </a:rPr>
                            <m:t> </m:t>
                          </m:r>
                        </m:oMath>
                      </m:oMathPara>
                    </a14:m>
                    <a:endParaRPr lang="en-US" altLang="ko-KR" dirty="0">
                      <a:solidFill>
                        <a:schemeClr val="tx1">
                          <a:lumMod val="85000"/>
                          <a:lumOff val="15000"/>
                        </a:schemeClr>
                      </a:solidFill>
                      <a:latin typeface="SamsungOne-700" panose="020B0803030303020204" pitchFamily="34" charset="0"/>
                      <a:ea typeface="SamsungOne-700" panose="020B0803030303020204" pitchFamily="34" charset="0"/>
                    </a:endParaRPr>
                  </a:p>
                </p:txBody>
              </p:sp>
            </mc:Choice>
            <mc:Fallback xmlns="">
              <p:sp>
                <p:nvSpPr>
                  <p:cNvPr id="26" name="Rectangle 12">
                    <a:extLst>
                      <a:ext uri="{FF2B5EF4-FFF2-40B4-BE49-F238E27FC236}">
                        <a16:creationId xmlns:a16="http://schemas.microsoft.com/office/drawing/2014/main" id="{30C056B7-B574-4B67-A6CF-872DD4DD4252}"/>
                      </a:ext>
                    </a:extLst>
                  </p:cNvPr>
                  <p:cNvSpPr>
                    <a:spLocks noRot="1" noChangeAspect="1" noMove="1" noResize="1" noEditPoints="1" noAdjustHandles="1" noChangeArrowheads="1" noChangeShapeType="1" noTextEdit="1"/>
                  </p:cNvSpPr>
                  <p:nvPr/>
                </p:nvSpPr>
                <p:spPr>
                  <a:xfrm>
                    <a:off x="3683001" y="4082522"/>
                    <a:ext cx="488256" cy="663497"/>
                  </a:xfrm>
                  <a:prstGeom prst="rect">
                    <a:avLst/>
                  </a:prstGeom>
                  <a:blipFill>
                    <a:blip r:embed="rId5"/>
                    <a:stretch>
                      <a:fillRect/>
                    </a:stretch>
                  </a:blipFill>
                  <a:ln>
                    <a:noFill/>
                  </a:ln>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39" name="Rectangle 12">
                  <a:extLst>
                    <a:ext uri="{FF2B5EF4-FFF2-40B4-BE49-F238E27FC236}">
                      <a16:creationId xmlns:a16="http://schemas.microsoft.com/office/drawing/2014/main" id="{5B93A742-39F9-4C12-931F-77CA0F44D8A2}"/>
                    </a:ext>
                  </a:extLst>
                </p:cNvPr>
                <p:cNvSpPr/>
                <p:nvPr/>
              </p:nvSpPr>
              <p:spPr>
                <a:xfrm>
                  <a:off x="6071627" y="3822844"/>
                  <a:ext cx="319813" cy="663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72000" rIns="144000" bIns="72000" rtlCol="0" anchor="t">
                  <a:spAutoFit/>
                  <a:scene3d>
                    <a:camera prst="orthographicFront"/>
                    <a:lightRig rig="threePt" dir="t"/>
                  </a:scene3d>
                  <a:sp3d>
                    <a:bevelT w="0" h="6350"/>
                  </a:sp3d>
                </a:bodyPr>
                <a:lstStyle/>
                <a:p>
                  <a:pPr lvl="0" algn="ctr">
                    <a:lnSpc>
                      <a:spcPct val="150000"/>
                    </a:lnSpc>
                    <a:spcAft>
                      <a:spcPts val="800"/>
                    </a:spcAft>
                    <a:buClr>
                      <a:srgbClr val="193EB0"/>
                    </a:buClr>
                  </a:pPr>
                  <a14:m>
                    <m:oMathPara xmlns:m="http://schemas.openxmlformats.org/officeDocument/2006/math">
                      <m:oMathParaPr>
                        <m:jc m:val="centerGroup"/>
                      </m:oMathParaPr>
                      <m:oMath xmlns:m="http://schemas.openxmlformats.org/officeDocument/2006/math">
                        <m:r>
                          <a:rPr lang="en-US" altLang="ko-KR" smtClean="0">
                            <a:solidFill>
                              <a:srgbClr val="00B050"/>
                            </a:solidFill>
                            <a:latin typeface="Cambria Math" panose="02040503050406030204" pitchFamily="18" charset="0"/>
                          </a:rPr>
                          <m:t>𝑆</m:t>
                        </m:r>
                      </m:oMath>
                    </m:oMathPara>
                  </a14:m>
                  <a:endParaRPr lang="en-US" altLang="ko-KR" dirty="0">
                    <a:solidFill>
                      <a:srgbClr val="00B050"/>
                    </a:solidFill>
                    <a:latin typeface="SamsungOne-700" panose="020B0803030303020204" pitchFamily="34" charset="0"/>
                    <a:ea typeface="SamsungOne-700" panose="020B0803030303020204" pitchFamily="34" charset="0"/>
                    <a:cs typeface="Times New Roman" panose="02020603050405020304" pitchFamily="18" charset="0"/>
                  </a:endParaRPr>
                </a:p>
              </p:txBody>
            </p:sp>
          </mc:Choice>
          <mc:Fallback xmlns="">
            <p:sp>
              <p:nvSpPr>
                <p:cNvPr id="24" name="Rectangle 12">
                  <a:extLst>
                    <a:ext uri="{FF2B5EF4-FFF2-40B4-BE49-F238E27FC236}">
                      <a16:creationId xmlns="" xmlns:a16="http://schemas.microsoft.com/office/drawing/2014/main" id="{754AC366-188F-44AB-BC2A-CAC45A86F397}"/>
                    </a:ext>
                  </a:extLst>
                </p:cNvPr>
                <p:cNvSpPr>
                  <a:spLocks noRot="1" noChangeAspect="1" noMove="1" noResize="1" noEditPoints="1" noAdjustHandles="1" noChangeArrowheads="1" noChangeShapeType="1" noTextEdit="1"/>
                </p:cNvSpPr>
                <p:nvPr/>
              </p:nvSpPr>
              <p:spPr>
                <a:xfrm>
                  <a:off x="6071627" y="3822844"/>
                  <a:ext cx="319813" cy="663497"/>
                </a:xfrm>
                <a:prstGeom prst="rect">
                  <a:avLst/>
                </a:prstGeom>
                <a:blipFill rotWithShape="0">
                  <a:blip r:embed="rId6"/>
                  <a:stretch>
                    <a:fillRect l="-3846"/>
                  </a:stretch>
                </a:blipFill>
                <a:ln>
                  <a:noFill/>
                </a:ln>
              </p:spPr>
              <p:txBody>
                <a:bodyPr/>
                <a:lstStyle/>
                <a:p>
                  <a:r>
                    <a:rPr lang="ko-KR" altLang="en-US">
                      <a:noFill/>
                    </a:rPr>
                    <a:t> </a:t>
                  </a:r>
                </a:p>
              </p:txBody>
            </p:sp>
          </mc:Fallback>
        </mc:AlternateContent>
      </p:grpSp>
      <p:sp>
        <p:nvSpPr>
          <p:cNvPr id="18" name="직사각형 17">
            <a:extLst>
              <a:ext uri="{FF2B5EF4-FFF2-40B4-BE49-F238E27FC236}">
                <a16:creationId xmlns:a16="http://schemas.microsoft.com/office/drawing/2014/main" id="{B0CE12DE-298A-4D2C-AB68-31619F85F2C3}"/>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sz="1400" dirty="0">
                <a:solidFill>
                  <a:schemeClr val="tx1">
                    <a:lumMod val="85000"/>
                    <a:lumOff val="15000"/>
                  </a:schemeClr>
                </a:solidFill>
                <a:latin typeface="Arial" panose="020B0503030303020204" pitchFamily="34" charset="0"/>
                <a:ea typeface="SamsungOne-400" panose="020B0503030303020204" pitchFamily="34" charset="0"/>
              </a:rPr>
              <a:t>Các biến cố bù:</a:t>
            </a:r>
          </a:p>
        </p:txBody>
      </p:sp>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3B2E2900-711E-4DA7-8956-50FB9F7E028B}"/>
                  </a:ext>
                </a:extLst>
              </p:cNvPr>
              <p:cNvSpPr/>
              <p:nvPr/>
            </p:nvSpPr>
            <p:spPr>
              <a:xfrm>
                <a:off x="3007196" y="2130545"/>
                <a:ext cx="3888432" cy="902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50000"/>
                  </a:lnSpc>
                </a:pPr>
                <a14:m>
                  <m:oMathPara xmlns:m="http://schemas.openxmlformats.org/officeDocument/2006/math">
                    <m:oMathParaPr>
                      <m:jc m:val="center"/>
                    </m:oMathParaPr>
                    <m:oMath xmlns:m="http://schemas.openxmlformats.org/officeDocument/2006/math">
                      <m:r>
                        <a:rPr lang="en-US" altLang="ko-KR" sz="1600" i="1" smtClean="0">
                          <a:solidFill>
                            <a:schemeClr val="tx1">
                              <a:lumMod val="85000"/>
                              <a:lumOff val="15000"/>
                            </a:schemeClr>
                          </a:solidFill>
                          <a:latin typeface="Cambria Math" panose="02040503050406030204" pitchFamily="18" charset="0"/>
                          <a:cs typeface="Times New Roman" panose="02020603050405020304" pitchFamily="18" charset="0"/>
                        </a:rPr>
                        <m:t>𝐴</m:t>
                      </m:r>
                      <m:r>
                        <a:rPr lang="en-US" altLang="ko-KR" sz="1600" i="1" smtClean="0">
                          <a:solidFill>
                            <a:schemeClr val="tx1">
                              <a:lumMod val="85000"/>
                              <a:lumOff val="15000"/>
                            </a:schemeClr>
                          </a:solidFill>
                          <a:latin typeface="Cambria Math" panose="02040503050406030204" pitchFamily="18" charset="0"/>
                          <a:cs typeface="Times New Roman" panose="02020603050405020304" pitchFamily="18" charset="0"/>
                        </a:rPr>
                        <m:t>∪</m:t>
                      </m:r>
                      <m:sSup>
                        <m:sSup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p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e>
                        <m: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𝑐</m:t>
                          </m:r>
                        </m:sup>
                      </m:s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𝑆</m:t>
                      </m:r>
                      <m:r>
                        <m:rPr>
                          <m:nor/>
                        </m:rPr>
                        <a:rPr lang="en-US" altLang="ko-KR" sz="1600" i="1" dirty="0">
                          <a:solidFill>
                            <a:schemeClr val="tx1">
                              <a:lumMod val="85000"/>
                              <a:lumOff val="15000"/>
                            </a:schemeClr>
                          </a:solidFill>
                          <a:latin typeface="Times New Roman" panose="02020603050405020304" pitchFamily="18" charset="0"/>
                          <a:cs typeface="Times New Roman" panose="02020603050405020304" pitchFamily="18" charset="0"/>
                        </a:rPr>
                        <m:t>   </m:t>
                      </m:r>
                      <m:r>
                        <m:rPr>
                          <m:nor/>
                        </m:rPr>
                        <a:rPr lang="en-US" altLang="ko-KR" sz="16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m:t></m:t>
                      </m:r>
                      <m:r>
                        <m:rPr>
                          <m:nor/>
                        </m:rPr>
                        <a:rPr lang="en-US" altLang="ko-KR" sz="1600" i="1" dirty="0">
                          <a:solidFill>
                            <a:schemeClr val="tx1">
                              <a:lumMod val="85000"/>
                              <a:lumOff val="15000"/>
                            </a:schemeClr>
                          </a:solidFill>
                          <a:latin typeface="Times New Roman" panose="02020603050405020304" pitchFamily="18" charset="0"/>
                          <a:cs typeface="Times New Roman" panose="02020603050405020304" pitchFamily="18" charset="0"/>
                          <a:sym typeface="Symbol" panose="05050102010706020507" pitchFamily="18" charset="2"/>
                        </a:rPr>
                        <m:t>   </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sSup>
                            <m:sSup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p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e>
                            <m: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𝑐</m:t>
                              </m:r>
                            </m:sup>
                          </m:sSup>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=1</m:t>
                      </m:r>
                    </m:oMath>
                  </m:oMathPara>
                </a14:m>
                <a:endParaRPr lang="en-US" altLang="ko-KR" sz="1600" dirty="0">
                  <a:solidFill>
                    <a:schemeClr val="tx1">
                      <a:lumMod val="85000"/>
                      <a:lumOff val="15000"/>
                    </a:schemeClr>
                  </a:solidFill>
                  <a:latin typeface="SamsungOne-400" panose="020B0503030303020204" pitchFamily="34" charset="0"/>
                  <a:ea typeface="SamsungOne-400" panose="020B0503030303020204" pitchFamily="34" charset="0"/>
                </a:endParaRPr>
              </a:p>
              <a:p>
                <a:pPr marL="1433513" lvl="0" algn="ctr">
                  <a:lnSpc>
                    <a:spcPct val="150000"/>
                  </a:lnSpc>
                </a:pPr>
                <a14:m>
                  <m:oMathPara xmlns:m="http://schemas.openxmlformats.org/officeDocument/2006/math">
                    <m:oMathParaPr>
                      <m:jc m:val="left"/>
                    </m:oMathParaPr>
                    <m:oMath xmlns:m="http://schemas.openxmlformats.org/officeDocument/2006/math">
                      <m:r>
                        <m:rPr>
                          <m:nor/>
                        </m:rPr>
                        <a:rPr lang="en-US" altLang="ko-KR" sz="1600" dirty="0">
                          <a:solidFill>
                            <a:srgbClr val="FF0000"/>
                          </a:solidFill>
                          <a:cs typeface="Times New Roman" panose="02020603050405020304" pitchFamily="18" charset="0"/>
                          <a:sym typeface="Symbol" panose="05050102010706020507" pitchFamily="18" charset="2"/>
                        </a:rPr>
                        <m:t>   </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=1−</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sSup>
                            <m:sSup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p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e>
                            <m: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𝑐</m:t>
                              </m:r>
                            </m:sup>
                          </m:sSup>
                        </m:e>
                      </m:d>
                    </m:oMath>
                  </m:oMathPara>
                </a14:m>
                <a:endParaRPr lang="en-US" altLang="ko-KR" sz="1600" dirty="0">
                  <a:solidFill>
                    <a:schemeClr val="tx1">
                      <a:lumMod val="85000"/>
                      <a:lumOff val="15000"/>
                    </a:schemeClr>
                  </a:solidFill>
                  <a:latin typeface="SamsungOne-400" panose="020B0503030303020204" pitchFamily="34" charset="0"/>
                  <a:ea typeface="SamsungOne-400" panose="020B0503030303020204" pitchFamily="34" charset="0"/>
                </a:endParaRPr>
              </a:p>
            </p:txBody>
          </p:sp>
        </mc:Choice>
        <mc:Fallback xmlns="">
          <p:sp>
            <p:nvSpPr>
              <p:cNvPr id="16" name="직사각형 15">
                <a:extLst>
                  <a:ext uri="{FF2B5EF4-FFF2-40B4-BE49-F238E27FC236}">
                    <a16:creationId xmlns:a16="http://schemas.microsoft.com/office/drawing/2014/main" id="{3B2E2900-711E-4DA7-8956-50FB9F7E028B}"/>
                  </a:ext>
                </a:extLst>
              </p:cNvPr>
              <p:cNvSpPr>
                <a:spLocks noRot="1" noChangeAspect="1" noMove="1" noResize="1" noEditPoints="1" noAdjustHandles="1" noChangeArrowheads="1" noChangeShapeType="1" noTextEdit="1"/>
              </p:cNvSpPr>
              <p:nvPr/>
            </p:nvSpPr>
            <p:spPr>
              <a:xfrm>
                <a:off x="3007196" y="2130545"/>
                <a:ext cx="3888432" cy="902411"/>
              </a:xfrm>
              <a:prstGeom prst="rect">
                <a:avLst/>
              </a:prstGeom>
              <a:blipFill>
                <a:blip r:embed="rId8"/>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11830657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Quy</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tắc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01</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11" name="직사각형 10">
            <a:extLst>
              <a:ext uri="{FF2B5EF4-FFF2-40B4-BE49-F238E27FC236}">
                <a16:creationId xmlns:a16="http://schemas.microsoft.com/office/drawing/2014/main" id="{7C1E735A-2E55-4464-AAEF-1EBCAC9C685D}"/>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Các biến cố bù</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39" name="그룹 38">
            <a:extLst>
              <a:ext uri="{FF2B5EF4-FFF2-40B4-BE49-F238E27FC236}">
                <a16:creationId xmlns:a16="http://schemas.microsoft.com/office/drawing/2014/main" id="{001FCDF0-FF1E-48E5-B17C-08527A0744A3}"/>
              </a:ext>
            </a:extLst>
          </p:cNvPr>
          <p:cNvGrpSpPr/>
          <p:nvPr/>
        </p:nvGrpSpPr>
        <p:grpSpPr>
          <a:xfrm>
            <a:off x="846956" y="1716338"/>
            <a:ext cx="7596293" cy="2936834"/>
            <a:chOff x="903506" y="2429380"/>
            <a:chExt cx="7596293" cy="2936834"/>
          </a:xfrm>
        </p:grpSpPr>
        <p:sp>
          <p:nvSpPr>
            <p:cNvPr id="40" name="사각형: 둥근 모서리 2">
              <a:extLst>
                <a:ext uri="{FF2B5EF4-FFF2-40B4-BE49-F238E27FC236}">
                  <a16:creationId xmlns:a16="http://schemas.microsoft.com/office/drawing/2014/main" id="{301C8AD8-3894-4063-A400-E9545861E092}"/>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41" name="직사각형 40">
                  <a:extLst>
                    <a:ext uri="{FF2B5EF4-FFF2-40B4-BE49-F238E27FC236}">
                      <a16:creationId xmlns:a16="http://schemas.microsoft.com/office/drawing/2014/main" id="{26925E3C-C348-48E9-8FDF-498E6A8671A1}"/>
                    </a:ext>
                  </a:extLst>
                </p:cNvPr>
                <p:cNvSpPr/>
                <p:nvPr/>
              </p:nvSpPr>
              <p:spPr>
                <a:xfrm>
                  <a:off x="1279004" y="2429380"/>
                  <a:ext cx="7220795" cy="15665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a:spcAft>
                      <a:spcPts val="8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Khi tung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năm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đồng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xu,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suất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accent5">
                          <a:lumMod val="75000"/>
                        </a:schemeClr>
                      </a:solidFill>
                      <a:latin typeface="SamsungOne-400" panose="020B0503030303020204" pitchFamily="34" charset="0"/>
                      <a:ea typeface="SamsungOne-400" panose="020B0503030303020204" pitchFamily="34" charset="0"/>
                    </a:rPr>
                    <a:t>ít</a:t>
                  </a:r>
                  <a:r>
                    <a:rPr lang="en-US" altLang="ko-KR" sz="1300" dirty="0">
                      <a:solidFill>
                        <a:schemeClr val="accent5">
                          <a:lumMod val="75000"/>
                        </a:schemeClr>
                      </a:solidFill>
                      <a:latin typeface="SamsungOne-400" panose="020B0503030303020204" pitchFamily="34" charset="0"/>
                      <a:ea typeface="SamsungOne-400" panose="020B0503030303020204" pitchFamily="34" charset="0"/>
                    </a:rPr>
                    <a:t> </a:t>
                  </a:r>
                  <a:r>
                    <a:rPr lang="en-US" altLang="ko-KR" sz="1300" dirty="0" err="1">
                      <a:solidFill>
                        <a:schemeClr val="accent5">
                          <a:lumMod val="75000"/>
                        </a:schemeClr>
                      </a:solidFill>
                      <a:latin typeface="SamsungOne-400" panose="020B0503030303020204" pitchFamily="34" charset="0"/>
                      <a:ea typeface="SamsungOne-400" panose="020B0503030303020204" pitchFamily="34" charset="0"/>
                    </a:rPr>
                    <a:t>nhất</a:t>
                  </a:r>
                  <a:r>
                    <a:rPr lang="en-US" altLang="ko-KR" sz="1300" dirty="0">
                      <a:solidFill>
                        <a:schemeClr val="accent5">
                          <a:lumMod val="7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mặt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ngửa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bao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nhiêu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p>
                <a:p>
                  <a:pPr lvl="0">
                    <a:spcAft>
                      <a:spcPts val="800"/>
                    </a:spcAft>
                  </a:pP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lvl="0">
                    <a:spcAft>
                      <a:spcPts val="8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 Nếu biến cố = “ít nhất một đồng xu có mặt ngửa”, biến cố bù sẽ là</a:t>
                  </a:r>
                </a:p>
                <a:p>
                  <a:pPr marL="173038" lvl="0">
                    <a:spcAft>
                      <a:spcPts val="800"/>
                    </a:spcAft>
                  </a:pPr>
                  <a14:m>
                    <m:oMath xmlns:m="http://schemas.openxmlformats.org/officeDocument/2006/math">
                      <m:sSup>
                        <m:sSup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p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𝐴</m:t>
                          </m:r>
                        </m:e>
                        <m:sup>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𝑐</m:t>
                          </m:r>
                        </m:sup>
                      </m:sSup>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đồng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xu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đều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sấp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p>
                <a:p>
                  <a:pPr marL="173038" lvl="0">
                    <a:spcAft>
                      <a:spcPts val="8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Do đó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mc:Choice>
          <mc:Fallback xmlns="">
            <p:sp>
              <p:nvSpPr>
                <p:cNvPr id="41" name="직사각형 40">
                  <a:extLst>
                    <a:ext uri="{FF2B5EF4-FFF2-40B4-BE49-F238E27FC236}">
                      <a16:creationId xmlns:a16="http://schemas.microsoft.com/office/drawing/2014/main" id="{26925E3C-C348-48E9-8FDF-498E6A8671A1}"/>
                    </a:ext>
                  </a:extLst>
                </p:cNvPr>
                <p:cNvSpPr>
                  <a:spLocks noRot="1" noChangeAspect="1" noMove="1" noResize="1" noEditPoints="1" noAdjustHandles="1" noChangeArrowheads="1" noChangeShapeType="1" noTextEdit="1"/>
                </p:cNvSpPr>
                <p:nvPr/>
              </p:nvSpPr>
              <p:spPr>
                <a:xfrm>
                  <a:off x="1279004" y="2429380"/>
                  <a:ext cx="7220795" cy="1566501"/>
                </a:xfrm>
                <a:prstGeom prst="rect">
                  <a:avLst/>
                </a:prstGeom>
                <a:blipFill>
                  <a:blip r:embed="rId4"/>
                  <a:stretch>
                    <a:fillRect l="-169"/>
                  </a:stretch>
                </a:blipFill>
                <a:ln>
                  <a:noFill/>
                </a:ln>
              </p:spPr>
              <p:txBody>
                <a:bodyPr/>
                <a:lstStyle/>
                <a:p>
                  <a:r>
                    <a:rPr lang="en-US">
                      <a:noFill/>
                    </a:rPr>
                    <a:t> </a:t>
                  </a:r>
                </a:p>
              </p:txBody>
            </p:sp>
          </mc:Fallback>
        </mc:AlternateContent>
        <p:sp>
          <p:nvSpPr>
            <p:cNvPr id="15" name="직사각형 14">
              <a:extLst>
                <a:ext uri="{FF2B5EF4-FFF2-40B4-BE49-F238E27FC236}">
                  <a16:creationId xmlns:a16="http://schemas.microsoft.com/office/drawing/2014/main" id="{E7FC4C6B-0DDC-45E1-89E6-46D06FE24B8C}"/>
                </a:ext>
              </a:extLst>
            </p:cNvPr>
            <p:cNvSpPr/>
            <p:nvPr/>
          </p:nvSpPr>
          <p:spPr>
            <a:xfrm>
              <a:off x="1279004" y="4718106"/>
              <a:ext cx="722079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a:spcAft>
                  <a:spcPts val="8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b)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Giữa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cố</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này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cố</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bù</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i="1" dirty="0">
                  <a:solidFill>
                    <a:schemeClr val="tx1">
                      <a:lumMod val="85000"/>
                      <a:lumOff val="15000"/>
                    </a:schemeClr>
                  </a:solidFill>
                  <a:latin typeface="SamsungOne-400" panose="020B0503030303020204" pitchFamily="34" charset="0"/>
                  <a:ea typeface="SamsungOne-400" panose="020B0503030303020204" pitchFamily="34" charset="0"/>
                </a:rPr>
                <a:t>ta </a:t>
              </a:r>
              <a:r>
                <a:rPr lang="en-US" altLang="ko-KR" sz="1300" i="1"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i="1"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𝐴</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𝐴</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𝑐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)=1. </a:t>
              </a:r>
            </a:p>
            <a:p>
              <a:pPr marL="180975" lvl="0">
                <a:spcAft>
                  <a:spcPts val="8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Do đó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id="{6A5C856F-0180-4572-A91A-AC33405D9404}"/>
                  </a:ext>
                </a:extLst>
              </p:cNvPr>
              <p:cNvSpPr/>
              <p:nvPr/>
            </p:nvSpPr>
            <p:spPr>
              <a:xfrm>
                <a:off x="1891072" y="3026212"/>
                <a:ext cx="1828028" cy="6575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Aft>
                    <a:spcPts val="800"/>
                  </a:spcAft>
                </a:pPr>
                <a14:m>
                  <m:oMathPara xmlns:m="http://schemas.openxmlformats.org/officeDocument/2006/math">
                    <m:oMathParaPr>
                      <m:jc m:val="left"/>
                    </m:oMathParaPr>
                    <m:oMath xmlns:m="http://schemas.openxmlformats.org/officeDocument/2006/math">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𝑃</m:t>
                      </m:r>
                      <m:d>
                        <m:d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dPr>
                        <m:e>
                          <m:sSup>
                            <m:sSup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pPr>
                            <m:e>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𝐴</m:t>
                              </m:r>
                            </m:e>
                            <m:sup>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𝑐</m:t>
                              </m:r>
                            </m:sup>
                          </m:sSup>
                        </m:e>
                      </m:d>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f>
                        <m:f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num>
                        <m:den>
                          <m:sSup>
                            <m:sSup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pPr>
                            <m:e>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e>
                            <m:sup>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5</m:t>
                              </m:r>
                            </m:sup>
                          </m:sSup>
                        </m:den>
                      </m:f>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f>
                        <m:f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num>
                        <m:den>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32</m:t>
                          </m:r>
                        </m:den>
                      </m:f>
                    </m:oMath>
                  </m:oMathPara>
                </a14:m>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mc:Choice>
        <mc:Fallback xmlns="">
          <p:sp>
            <p:nvSpPr>
              <p:cNvPr id="14" name="직사각형 13">
                <a:extLst>
                  <a:ext uri="{FF2B5EF4-FFF2-40B4-BE49-F238E27FC236}">
                    <a16:creationId xmlns:a16="http://schemas.microsoft.com/office/drawing/2014/main" id="{6A5C856F-0180-4572-A91A-AC33405D9404}"/>
                  </a:ext>
                </a:extLst>
              </p:cNvPr>
              <p:cNvSpPr>
                <a:spLocks noRot="1" noChangeAspect="1" noMove="1" noResize="1" noEditPoints="1" noAdjustHandles="1" noChangeArrowheads="1" noChangeShapeType="1" noTextEdit="1"/>
              </p:cNvSpPr>
              <p:nvPr/>
            </p:nvSpPr>
            <p:spPr>
              <a:xfrm>
                <a:off x="1891072" y="3026212"/>
                <a:ext cx="1828028" cy="657552"/>
              </a:xfrm>
              <a:prstGeom prst="rect">
                <a:avLst/>
              </a:prstGeom>
              <a:blipFill>
                <a:blip r:embed="rId5"/>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894DDDE3-BBA2-4609-A0FD-91767B8380A0}"/>
                  </a:ext>
                </a:extLst>
              </p:cNvPr>
              <p:cNvSpPr/>
              <p:nvPr/>
            </p:nvSpPr>
            <p:spPr>
              <a:xfrm>
                <a:off x="1891072" y="4379860"/>
                <a:ext cx="3266179" cy="6575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Aft>
                    <a:spcPts val="800"/>
                  </a:spcAft>
                </a:pPr>
                <a14:m>
                  <m:oMathPara xmlns:m="http://schemas.openxmlformats.org/officeDocument/2006/math">
                    <m:oMathParaPr>
                      <m:jc m:val="left"/>
                    </m:oMathParaPr>
                    <m:oMath xmlns:m="http://schemas.openxmlformats.org/officeDocument/2006/math">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𝑃</m:t>
                      </m:r>
                      <m:d>
                        <m:d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dPr>
                        <m:e>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𝐴</m:t>
                          </m:r>
                        </m:e>
                      </m:d>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𝑃</m:t>
                      </m:r>
                      <m:d>
                        <m:d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dPr>
                        <m:e>
                          <m:sSup>
                            <m:sSup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p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e>
                            <m: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𝑐</m:t>
                              </m:r>
                            </m:sup>
                          </m:sSup>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=1−</m:t>
                      </m:r>
                      <m:f>
                        <m:f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num>
                        <m:den>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32</m:t>
                          </m:r>
                        </m:den>
                      </m:f>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f>
                        <m:f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31</m:t>
                          </m:r>
                        </m:num>
                        <m:den>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32</m:t>
                          </m:r>
                        </m:den>
                      </m:f>
                    </m:oMath>
                  </m:oMathPara>
                </a14:m>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mc:Choice>
        <mc:Fallback xmlns="">
          <p:sp>
            <p:nvSpPr>
              <p:cNvPr id="16" name="직사각형 15">
                <a:extLst>
                  <a:ext uri="{FF2B5EF4-FFF2-40B4-BE49-F238E27FC236}">
                    <a16:creationId xmlns:a16="http://schemas.microsoft.com/office/drawing/2014/main" id="{894DDDE3-BBA2-4609-A0FD-91767B8380A0}"/>
                  </a:ext>
                </a:extLst>
              </p:cNvPr>
              <p:cNvSpPr>
                <a:spLocks noRot="1" noChangeAspect="1" noMove="1" noResize="1" noEditPoints="1" noAdjustHandles="1" noChangeArrowheads="1" noChangeShapeType="1" noTextEdit="1"/>
              </p:cNvSpPr>
              <p:nvPr/>
            </p:nvSpPr>
            <p:spPr>
              <a:xfrm>
                <a:off x="1891072" y="4379860"/>
                <a:ext cx="3266179" cy="657552"/>
              </a:xfrm>
              <a:prstGeom prst="rect">
                <a:avLst/>
              </a:prstGeom>
              <a:blipFill>
                <a:blip r:embed="rId6"/>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36570355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Quy</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tắc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01</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grpSp>
        <p:nvGrpSpPr>
          <p:cNvPr id="18" name="그룹 17">
            <a:extLst>
              <a:ext uri="{FF2B5EF4-FFF2-40B4-BE49-F238E27FC236}">
                <a16:creationId xmlns:a16="http://schemas.microsoft.com/office/drawing/2014/main" id="{09A9C4A2-7D1F-4B9B-9032-50821A485811}"/>
              </a:ext>
            </a:extLst>
          </p:cNvPr>
          <p:cNvGrpSpPr/>
          <p:nvPr/>
        </p:nvGrpSpPr>
        <p:grpSpPr>
          <a:xfrm>
            <a:off x="7345876" y="2425823"/>
            <a:ext cx="1961505" cy="1548095"/>
            <a:chOff x="4087006" y="4367711"/>
            <a:chExt cx="1728813" cy="1364445"/>
          </a:xfrm>
        </p:grpSpPr>
        <p:sp>
          <p:nvSpPr>
            <p:cNvPr id="19" name="자유형 18">
              <a:extLst>
                <a:ext uri="{FF2B5EF4-FFF2-40B4-BE49-F238E27FC236}">
                  <a16:creationId xmlns:a16="http://schemas.microsoft.com/office/drawing/2014/main" id="{E9B08986-EDB2-42C9-82FF-740FB6C49927}"/>
                </a:ext>
              </a:extLst>
            </p:cNvPr>
            <p:cNvSpPr/>
            <p:nvPr/>
          </p:nvSpPr>
          <p:spPr>
            <a:xfrm>
              <a:off x="4735819" y="4762933"/>
              <a:ext cx="431187" cy="858446"/>
            </a:xfrm>
            <a:custGeom>
              <a:avLst/>
              <a:gdLst>
                <a:gd name="connsiteX0" fmla="*/ 215594 w 431187"/>
                <a:gd name="connsiteY0" fmla="*/ 0 h 858446"/>
                <a:gd name="connsiteX1" fmla="*/ 273025 w 431187"/>
                <a:gd name="connsiteY1" fmla="*/ 47386 h 858446"/>
                <a:gd name="connsiteX2" fmla="*/ 431187 w 431187"/>
                <a:gd name="connsiteY2" fmla="*/ 429223 h 858446"/>
                <a:gd name="connsiteX3" fmla="*/ 273025 w 431187"/>
                <a:gd name="connsiteY3" fmla="*/ 811061 h 858446"/>
                <a:gd name="connsiteX4" fmla="*/ 215594 w 431187"/>
                <a:gd name="connsiteY4" fmla="*/ 858446 h 858446"/>
                <a:gd name="connsiteX5" fmla="*/ 158162 w 431187"/>
                <a:gd name="connsiteY5" fmla="*/ 811061 h 858446"/>
                <a:gd name="connsiteX6" fmla="*/ 0 w 431187"/>
                <a:gd name="connsiteY6" fmla="*/ 429223 h 858446"/>
                <a:gd name="connsiteX7" fmla="*/ 158162 w 431187"/>
                <a:gd name="connsiteY7" fmla="*/ 47386 h 858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187" h="858446">
                  <a:moveTo>
                    <a:pt x="215594" y="0"/>
                  </a:moveTo>
                  <a:lnTo>
                    <a:pt x="273025" y="47386"/>
                  </a:lnTo>
                  <a:cubicBezTo>
                    <a:pt x="370746" y="145106"/>
                    <a:pt x="431187" y="280106"/>
                    <a:pt x="431187" y="429223"/>
                  </a:cubicBezTo>
                  <a:cubicBezTo>
                    <a:pt x="431187" y="578340"/>
                    <a:pt x="370746" y="713340"/>
                    <a:pt x="273025" y="811061"/>
                  </a:cubicBezTo>
                  <a:lnTo>
                    <a:pt x="215594" y="858446"/>
                  </a:lnTo>
                  <a:lnTo>
                    <a:pt x="158162" y="811061"/>
                  </a:lnTo>
                  <a:cubicBezTo>
                    <a:pt x="60442" y="713340"/>
                    <a:pt x="0" y="578340"/>
                    <a:pt x="0" y="429223"/>
                  </a:cubicBezTo>
                  <a:cubicBezTo>
                    <a:pt x="0" y="280106"/>
                    <a:pt x="60442" y="145106"/>
                    <a:pt x="158162" y="47386"/>
                  </a:cubicBezTo>
                  <a:close/>
                </a:path>
              </a:pathLst>
            </a:custGeom>
            <a:solidFill>
              <a:srgbClr val="D9A9BD"/>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700" panose="020B0803030303020204" pitchFamily="34" charset="0"/>
              </a:endParaRPr>
            </a:p>
          </p:txBody>
        </p:sp>
        <p:sp>
          <p:nvSpPr>
            <p:cNvPr id="20" name="타원 19">
              <a:extLst>
                <a:ext uri="{FF2B5EF4-FFF2-40B4-BE49-F238E27FC236}">
                  <a16:creationId xmlns:a16="http://schemas.microsoft.com/office/drawing/2014/main" id="{CBA47219-7F95-4C0F-BEA6-C3F1644DE018}"/>
                </a:ext>
              </a:extLst>
            </p:cNvPr>
            <p:cNvSpPr/>
            <p:nvPr/>
          </p:nvSpPr>
          <p:spPr>
            <a:xfrm>
              <a:off x="4735819" y="4652156"/>
              <a:ext cx="1080000" cy="1080000"/>
            </a:xfrm>
            <a:prstGeom prst="ellipse">
              <a:avLst/>
            </a:prstGeom>
            <a:no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700" panose="020B0803030303020204" pitchFamily="34" charset="0"/>
              </a:endParaRPr>
            </a:p>
          </p:txBody>
        </p:sp>
        <p:sp>
          <p:nvSpPr>
            <p:cNvPr id="21" name="타원 20">
              <a:extLst>
                <a:ext uri="{FF2B5EF4-FFF2-40B4-BE49-F238E27FC236}">
                  <a16:creationId xmlns:a16="http://schemas.microsoft.com/office/drawing/2014/main" id="{4CB62057-716C-4C2A-9591-E43D37E66531}"/>
                </a:ext>
              </a:extLst>
            </p:cNvPr>
            <p:cNvSpPr/>
            <p:nvPr/>
          </p:nvSpPr>
          <p:spPr>
            <a:xfrm>
              <a:off x="4087006" y="4652156"/>
              <a:ext cx="1080000" cy="1080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700" panose="020B0803030303020204" pitchFamily="34" charset="0"/>
              </a:endParaRPr>
            </a:p>
          </p:txBody>
        </p:sp>
        <p:sp>
          <p:nvSpPr>
            <p:cNvPr id="26" name="TextBox 25">
              <a:extLst>
                <a:ext uri="{FF2B5EF4-FFF2-40B4-BE49-F238E27FC236}">
                  <a16:creationId xmlns:a16="http://schemas.microsoft.com/office/drawing/2014/main" id="{7DD77DE3-8D28-478D-8EC4-6FEE8ED06D59}"/>
                </a:ext>
              </a:extLst>
            </p:cNvPr>
            <p:cNvSpPr txBox="1"/>
            <p:nvPr/>
          </p:nvSpPr>
          <p:spPr>
            <a:xfrm>
              <a:off x="4087006" y="4367711"/>
              <a:ext cx="317462" cy="276999"/>
            </a:xfrm>
            <a:prstGeom prst="rect">
              <a:avLst/>
            </a:prstGeom>
            <a:noFill/>
          </p:spPr>
          <p:txBody>
            <a:bodyPr wrap="square" lIns="0" tIns="0" rIns="0" bIns="0" rtlCol="0">
              <a:spAutoFit/>
            </a:bodyPr>
            <a:lstStyle/>
            <a:p>
              <a:pPr algn="ctr"/>
              <a:r>
                <a:rPr lang="en-US" dirty="0">
                  <a:solidFill>
                    <a:srgbClr val="FF0000"/>
                  </a:solidFill>
                  <a:latin typeface="SamsungOne-700" panose="020B0803030303020204" pitchFamily="34" charset="0"/>
                  <a:ea typeface="SamsungOne-700" panose="020B0803030303020204" pitchFamily="34" charset="0"/>
                  <a:cs typeface="Times New Roman" panose="02020603050405020304" pitchFamily="18" charset="0"/>
                </a:rPr>
                <a:t>A</a:t>
              </a:r>
            </a:p>
          </p:txBody>
        </p:sp>
        <p:sp>
          <p:nvSpPr>
            <p:cNvPr id="27" name="TextBox 26">
              <a:extLst>
                <a:ext uri="{FF2B5EF4-FFF2-40B4-BE49-F238E27FC236}">
                  <a16:creationId xmlns:a16="http://schemas.microsoft.com/office/drawing/2014/main" id="{66B83EF6-10DE-4FAC-9488-9FBB204A1F48}"/>
                </a:ext>
              </a:extLst>
            </p:cNvPr>
            <p:cNvSpPr txBox="1"/>
            <p:nvPr/>
          </p:nvSpPr>
          <p:spPr>
            <a:xfrm>
              <a:off x="5498357" y="4367711"/>
              <a:ext cx="317462" cy="276999"/>
            </a:xfrm>
            <a:prstGeom prst="rect">
              <a:avLst/>
            </a:prstGeom>
            <a:noFill/>
          </p:spPr>
          <p:txBody>
            <a:bodyPr wrap="square" lIns="0" tIns="0" rIns="0" bIns="0" rtlCol="0">
              <a:spAutoFit/>
            </a:bodyPr>
            <a:lstStyle/>
            <a:p>
              <a:pPr algn="ctr"/>
              <a:r>
                <a:rPr lang="en-US" dirty="0">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B</a:t>
              </a:r>
            </a:p>
          </p:txBody>
        </p:sp>
      </p:grpSp>
      <p:sp>
        <p:nvSpPr>
          <p:cNvPr id="16" name="직사각형 15">
            <a:extLst>
              <a:ext uri="{FF2B5EF4-FFF2-40B4-BE49-F238E27FC236}">
                <a16:creationId xmlns:a16="http://schemas.microsoft.com/office/drawing/2014/main" id="{89F6B9B7-6CD9-427D-A815-09537573A387}"/>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Xác suất có điều kiện</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1" name="직사각형 10">
            <a:extLst>
              <a:ext uri="{FF2B5EF4-FFF2-40B4-BE49-F238E27FC236}">
                <a16:creationId xmlns:a16="http://schemas.microsoft.com/office/drawing/2014/main" id="{B161D8BB-EA5C-4A89-9213-3A15E0786A05}"/>
              </a:ext>
            </a:extLst>
          </p:cNvPr>
          <p:cNvSpPr/>
          <p:nvPr/>
        </p:nvSpPr>
        <p:spPr>
          <a:xfrm>
            <a:off x="674556" y="1700808"/>
            <a:ext cx="8632825" cy="10137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0"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Giả sử có các biến cố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𝐴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𝐵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có xác suất khác 0</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82563" lvl="0"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Xác suất điều kiện của biến cố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𝐵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đối với biến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𝐴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được ký hiệu là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𝐵</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𝐴</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p>
          <a:p>
            <a:pPr marL="182563" lvl="0" indent="-182563">
              <a:lnSpc>
                <a:spcPct val="150000"/>
              </a:lnSpc>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Arial" panose="020B0503030303020204" pitchFamily="34" charset="0"/>
                <a:ea typeface="SamsungOne-400" panose="020B0503030303020204" pitchFamily="34" charset="0"/>
              </a:rPr>
              <a:t>Các xác suất có quan hệ sau.</a:t>
            </a:r>
          </a:p>
        </p:txBody>
      </p:sp>
      <p:sp>
        <p:nvSpPr>
          <p:cNvPr id="30" name="직사각형 29">
            <a:extLst>
              <a:ext uri="{FF2B5EF4-FFF2-40B4-BE49-F238E27FC236}">
                <a16:creationId xmlns:a16="http://schemas.microsoft.com/office/drawing/2014/main" id="{8E850DB7-270A-4329-8738-B388FC073B33}"/>
              </a:ext>
            </a:extLst>
          </p:cNvPr>
          <p:cNvSpPr/>
          <p:nvPr/>
        </p:nvSpPr>
        <p:spPr>
          <a:xfrm>
            <a:off x="674556" y="3675500"/>
            <a:ext cx="8632825" cy="408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0" indent="-182563">
              <a:lnSpc>
                <a:spcPct val="150000"/>
              </a:lnSpc>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Arial" panose="020B0503030303020204" pitchFamily="34" charset="0"/>
                <a:ea typeface="SamsungOne-400" panose="020B0503030303020204" pitchFamily="34" charset="0"/>
              </a:rPr>
              <a:t>Ta có thể sắp xếp lại quan hệ trên như sau.</a:t>
            </a:r>
          </a:p>
        </p:txBody>
      </p:sp>
      <p:grpSp>
        <p:nvGrpSpPr>
          <p:cNvPr id="3" name="그룹 2">
            <a:extLst>
              <a:ext uri="{FF2B5EF4-FFF2-40B4-BE49-F238E27FC236}">
                <a16:creationId xmlns:a16="http://schemas.microsoft.com/office/drawing/2014/main" id="{77974E8B-F1F1-45F8-8F87-2144FF1C0404}"/>
              </a:ext>
            </a:extLst>
          </p:cNvPr>
          <p:cNvGrpSpPr/>
          <p:nvPr/>
        </p:nvGrpSpPr>
        <p:grpSpPr>
          <a:xfrm>
            <a:off x="3901239" y="2757374"/>
            <a:ext cx="2100347" cy="707630"/>
            <a:chOff x="1351012" y="4952133"/>
            <a:chExt cx="2100347" cy="707630"/>
          </a:xfrm>
        </p:grpSpPr>
        <mc:AlternateContent xmlns:mc="http://schemas.openxmlformats.org/markup-compatibility/2006" xmlns:a14="http://schemas.microsoft.com/office/drawing/2010/main">
          <mc:Choice Requires="a14">
            <p:sp>
              <p:nvSpPr>
                <p:cNvPr id="22" name="직사각형 21">
                  <a:extLst>
                    <a:ext uri="{FF2B5EF4-FFF2-40B4-BE49-F238E27FC236}">
                      <a16:creationId xmlns:a16="http://schemas.microsoft.com/office/drawing/2014/main" id="{6F10EFF1-6CB4-466E-9193-A432A4A30AB0}"/>
                    </a:ext>
                  </a:extLst>
                </p:cNvPr>
                <p:cNvSpPr/>
                <p:nvPr/>
              </p:nvSpPr>
              <p:spPr>
                <a:xfrm>
                  <a:off x="1351012" y="4952133"/>
                  <a:ext cx="2100347" cy="7076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Aft>
                      <a:spcPts val="800"/>
                    </a:spcAft>
                  </a:pPr>
                  <a14:m>
                    <m:oMathPara xmlns:m="http://schemas.openxmlformats.org/officeDocument/2006/math">
                      <m:oMathParaPr>
                        <m:jc m:val="left"/>
                      </m:oMathParaPr>
                      <m:oMath xmlns:m="http://schemas.openxmlformats.org/officeDocument/2006/math">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𝐵</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𝐵</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m:rPr>
                                <m:nor/>
                              </m:rPr>
                              <a:rPr lang="en-US" altLang="ko-KR" sz="1600" i="1" dirty="0">
                                <a:solidFill>
                                  <a:schemeClr val="tx1">
                                    <a:lumMod val="85000"/>
                                    <a:lumOff val="15000"/>
                                  </a:schemeClr>
                                </a:solidFill>
                                <a:latin typeface="Times New Roman" panose="02020603050405020304" pitchFamily="18" charset="0"/>
                                <a:cs typeface="Times New Roman" panose="02020603050405020304" pitchFamily="18" charset="0"/>
                              </a:rPr>
                              <m:t> </m:t>
                            </m:r>
                          </m:num>
                          <m:den>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den>
                        </m:f>
                      </m:oMath>
                    </m:oMathPara>
                  </a14:m>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mc:Choice>
          <mc:Fallback xmlns="">
            <p:sp>
              <p:nvSpPr>
                <p:cNvPr id="22" name="직사각형 21">
                  <a:extLst>
                    <a:ext uri="{FF2B5EF4-FFF2-40B4-BE49-F238E27FC236}">
                      <a16:creationId xmlns:a16="http://schemas.microsoft.com/office/drawing/2014/main" id="{6F10EFF1-6CB4-466E-9193-A432A4A30AB0}"/>
                    </a:ext>
                  </a:extLst>
                </p:cNvPr>
                <p:cNvSpPr>
                  <a:spLocks noRot="1" noChangeAspect="1" noMove="1" noResize="1" noEditPoints="1" noAdjustHandles="1" noChangeArrowheads="1" noChangeShapeType="1" noTextEdit="1"/>
                </p:cNvSpPr>
                <p:nvPr/>
              </p:nvSpPr>
              <p:spPr>
                <a:xfrm>
                  <a:off x="1351012" y="4952133"/>
                  <a:ext cx="2100347" cy="707630"/>
                </a:xfrm>
                <a:prstGeom prst="rect">
                  <a:avLst/>
                </a:prstGeom>
                <a:blipFill>
                  <a:blip r:embed="rId4"/>
                  <a:stretch>
                    <a:fillRect/>
                  </a:stretch>
                </a:blipFill>
                <a:ln>
                  <a:noFill/>
                </a:ln>
              </p:spPr>
              <p:txBody>
                <a:bodyPr/>
                <a:lstStyle/>
                <a:p>
                  <a:r>
                    <a:rPr lang="ko-KR" altLang="en-US">
                      <a:noFill/>
                    </a:rPr>
                    <a:t> </a:t>
                  </a:r>
                </a:p>
              </p:txBody>
            </p:sp>
          </mc:Fallback>
        </mc:AlternateContent>
        <p:sp>
          <p:nvSpPr>
            <p:cNvPr id="29" name="모서리가 둥근 직사각형 30">
              <a:extLst>
                <a:ext uri="{FF2B5EF4-FFF2-40B4-BE49-F238E27FC236}">
                  <a16:creationId xmlns:a16="http://schemas.microsoft.com/office/drawing/2014/main" id="{45AE63CF-C04E-4C89-9621-14BD07196B35}"/>
                </a:ext>
              </a:extLst>
            </p:cNvPr>
            <p:cNvSpPr/>
            <p:nvPr/>
          </p:nvSpPr>
          <p:spPr>
            <a:xfrm>
              <a:off x="2582641" y="4987262"/>
              <a:ext cx="553864" cy="231304"/>
            </a:xfrm>
            <a:prstGeom prst="roundRect">
              <a:avLst>
                <a:gd name="adj" fmla="val 50000"/>
              </a:avLst>
            </a:prstGeom>
            <a:noFill/>
            <a:ln w="95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a typeface="SamsungOne-400" panose="020B0503030303020204" pitchFamily="34" charset="0"/>
              </a:endParaRPr>
            </a:p>
          </p:txBody>
        </p:sp>
      </p:grpSp>
      <mc:AlternateContent xmlns:mc="http://schemas.openxmlformats.org/markup-compatibility/2006" xmlns:a14="http://schemas.microsoft.com/office/drawing/2010/main">
        <mc:Choice Requires="a14">
          <p:sp>
            <p:nvSpPr>
              <p:cNvPr id="32" name="직사각형 31">
                <a:extLst>
                  <a:ext uri="{FF2B5EF4-FFF2-40B4-BE49-F238E27FC236}">
                    <a16:creationId xmlns:a16="http://schemas.microsoft.com/office/drawing/2014/main" id="{1C2F9E0B-18D9-4906-A56B-774D155A0199}"/>
                  </a:ext>
                </a:extLst>
              </p:cNvPr>
              <p:cNvSpPr/>
              <p:nvPr/>
            </p:nvSpPr>
            <p:spPr>
              <a:xfrm>
                <a:off x="3703236" y="4129395"/>
                <a:ext cx="2496353" cy="7899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lgn="just">
                  <a:spcAft>
                    <a:spcPts val="800"/>
                  </a:spcAft>
                </a:pPr>
                <a14:m>
                  <m:oMathPara xmlns:m="http://schemas.openxmlformats.org/officeDocument/2006/math">
                    <m:oMathParaPr>
                      <m:jc m:val="centerGroup"/>
                    </m:oMathParaPr>
                    <m:oMath xmlns:m="http://schemas.openxmlformats.org/officeDocument/2006/math">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𝐵</m:t>
                          </m:r>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𝐵</m:t>
                          </m:r>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𝐵</m:t>
                          </m:r>
                        </m:e>
                      </m:d>
                    </m:oMath>
                  </m:oMathPara>
                </a14:m>
                <a:endPar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endParaRPr>
              </a:p>
              <a:p>
                <a:pPr algn="just">
                  <a:spcAft>
                    <a:spcPts val="800"/>
                  </a:spcAft>
                </a:pPr>
                <a14:m>
                  <m:oMathPara xmlns:m="http://schemas.openxmlformats.org/officeDocument/2006/math">
                    <m:oMathParaPr>
                      <m:jc m:val="centerGroup"/>
                    </m:oMathParaPr>
                    <m:oMath xmlns:m="http://schemas.openxmlformats.org/officeDocument/2006/math">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                   =</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𝐵</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e>
                      </m:d>
                    </m:oMath>
                  </m:oMathPara>
                </a14:m>
                <a:endPar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mc:Choice>
        <mc:Fallback xmlns="">
          <p:sp>
            <p:nvSpPr>
              <p:cNvPr id="32" name="직사각형 31">
                <a:extLst>
                  <a:ext uri="{FF2B5EF4-FFF2-40B4-BE49-F238E27FC236}">
                    <a16:creationId xmlns:a16="http://schemas.microsoft.com/office/drawing/2014/main" id="{1C2F9E0B-18D9-4906-A56B-774D155A0199}"/>
                  </a:ext>
                </a:extLst>
              </p:cNvPr>
              <p:cNvSpPr>
                <a:spLocks noRot="1" noChangeAspect="1" noMove="1" noResize="1" noEditPoints="1" noAdjustHandles="1" noChangeArrowheads="1" noChangeShapeType="1" noTextEdit="1"/>
              </p:cNvSpPr>
              <p:nvPr/>
            </p:nvSpPr>
            <p:spPr>
              <a:xfrm>
                <a:off x="3703236" y="4129395"/>
                <a:ext cx="2496353" cy="789960"/>
              </a:xfrm>
              <a:prstGeom prst="rect">
                <a:avLst/>
              </a:prstGeom>
              <a:blipFill>
                <a:blip r:embed="rId5"/>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12377033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Quy</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tắc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01</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11" name="직사각형 10">
            <a:extLst>
              <a:ext uri="{FF2B5EF4-FFF2-40B4-BE49-F238E27FC236}">
                <a16:creationId xmlns:a16="http://schemas.microsoft.com/office/drawing/2014/main" id="{026AE57E-501A-45D0-B842-282932009DF6}"/>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Xác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suất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có</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điều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kiện</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39" name="그룹 38">
            <a:extLst>
              <a:ext uri="{FF2B5EF4-FFF2-40B4-BE49-F238E27FC236}">
                <a16:creationId xmlns:a16="http://schemas.microsoft.com/office/drawing/2014/main" id="{001FCDF0-FF1E-48E5-B17C-08527A0744A3}"/>
              </a:ext>
            </a:extLst>
          </p:cNvPr>
          <p:cNvGrpSpPr/>
          <p:nvPr/>
        </p:nvGrpSpPr>
        <p:grpSpPr>
          <a:xfrm>
            <a:off x="846956" y="1716338"/>
            <a:ext cx="7827505" cy="1858696"/>
            <a:chOff x="903506" y="2429380"/>
            <a:chExt cx="7827505" cy="1858696"/>
          </a:xfrm>
        </p:grpSpPr>
        <p:sp>
          <p:nvSpPr>
            <p:cNvPr id="40" name="사각형: 둥근 모서리 2">
              <a:extLst>
                <a:ext uri="{FF2B5EF4-FFF2-40B4-BE49-F238E27FC236}">
                  <a16:creationId xmlns:a16="http://schemas.microsoft.com/office/drawing/2014/main" id="{301C8AD8-3894-4063-A400-E9545861E092}"/>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41" name="직사각형 40">
                  <a:extLst>
                    <a:ext uri="{FF2B5EF4-FFF2-40B4-BE49-F238E27FC236}">
                      <a16:creationId xmlns:a16="http://schemas.microsoft.com/office/drawing/2014/main" id="{26925E3C-C348-48E9-8FDF-498E6A8671A1}"/>
                    </a:ext>
                  </a:extLst>
                </p:cNvPr>
                <p:cNvSpPr/>
                <p:nvPr/>
              </p:nvSpPr>
              <p:spPr>
                <a:xfrm>
                  <a:off x="1279005" y="2429380"/>
                  <a:ext cx="7452006" cy="1858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bao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tải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hai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bóng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màu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trắng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màu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đỏ</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a:spcAft>
                      <a:spcPts val="8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Giả sử lần lượt lấy ra hai quả bóng.</a:t>
                  </a:r>
                </a:p>
                <a:p>
                  <a:pPr>
                    <a:spcAft>
                      <a:spcPts val="8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Tính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suất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hai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bóng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đều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màu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trắng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a:spcAft>
                      <a:spcPts val="8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Nếu quả bóng đầu tiên </a:t>
                  </a:r>
                  <a:r>
                    <a:rPr lang="vi-VN" altLang="ko-KR" sz="1300" b="1" dirty="0">
                      <a:solidFill>
                        <a:schemeClr val="accent5">
                          <a:lumMod val="75000"/>
                        </a:schemeClr>
                      </a:solidFill>
                      <a:latin typeface="SamsungOne-400" panose="020B0503030303020204" pitchFamily="34" charset="0"/>
                      <a:ea typeface="SamsungOne-400" panose="020B0503030303020204" pitchFamily="34" charset="0"/>
                    </a:rPr>
                    <a:t>không</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được bỏ lại vào bao tải.</a:t>
                  </a:r>
                </a:p>
                <a:p>
                  <a:pPr marL="173038">
                    <a:spcAft>
                      <a:spcPts val="8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Hãy ký hiệu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rPr>
                        <m:t>𝐴</m:t>
                      </m:r>
                      <m:r>
                        <a:rPr lang="en-US" altLang="ko-KR" sz="1300" dirty="0">
                          <a:solidFill>
                            <a:schemeClr val="tx1">
                              <a:lumMod val="85000"/>
                              <a:lumOff val="15000"/>
                            </a:schemeClr>
                          </a:solidFill>
                          <a:latin typeface="Cambria Math" panose="02040503050406030204" pitchFamily="18" charset="0"/>
                        </a:rPr>
                        <m:t> =</m:t>
                      </m:r>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biến cố quả bóng đầu tiên có màu trắng, và</a:t>
                  </a:r>
                </a:p>
                <a:p>
                  <a:pPr marL="1404000" indent="3175">
                    <a:spcAft>
                      <a:spcPts val="800"/>
                    </a:spcAft>
                  </a:pPr>
                  <a14:m>
                    <m:oMath xmlns:m="http://schemas.openxmlformats.org/officeDocument/2006/math">
                      <m:r>
                        <a:rPr lang="en-US" altLang="ko-KR" sz="1300" dirty="0">
                          <a:solidFill>
                            <a:schemeClr val="tx1">
                              <a:lumMod val="85000"/>
                              <a:lumOff val="15000"/>
                            </a:schemeClr>
                          </a:solidFill>
                          <a:latin typeface="Cambria Math" panose="02040503050406030204" pitchFamily="18" charset="0"/>
                        </a:rPr>
                        <m:t>𝐵</m:t>
                      </m:r>
                      <m:r>
                        <a:rPr lang="en-US" altLang="ko-KR" sz="1300" dirty="0">
                          <a:solidFill>
                            <a:schemeClr val="tx1">
                              <a:lumMod val="85000"/>
                              <a:lumOff val="15000"/>
                            </a:schemeClr>
                          </a:solidFill>
                          <a:latin typeface="Cambria Math" panose="02040503050406030204" pitchFamily="18" charset="0"/>
                        </a:rPr>
                        <m:t> =</m:t>
                      </m:r>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biến cố quả bóng thứ hai có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màu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trắng.</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mc:Choice>
          <mc:Fallback xmlns="">
            <p:sp>
              <p:nvSpPr>
                <p:cNvPr id="41" name="직사각형 40">
                  <a:extLst>
                    <a:ext uri="{FF2B5EF4-FFF2-40B4-BE49-F238E27FC236}">
                      <a16:creationId xmlns:a16="http://schemas.microsoft.com/office/drawing/2014/main" id="{26925E3C-C348-48E9-8FDF-498E6A8671A1}"/>
                    </a:ext>
                  </a:extLst>
                </p:cNvPr>
                <p:cNvSpPr>
                  <a:spLocks noRot="1" noChangeAspect="1" noMove="1" noResize="1" noEditPoints="1" noAdjustHandles="1" noChangeArrowheads="1" noChangeShapeType="1" noTextEdit="1"/>
                </p:cNvSpPr>
                <p:nvPr/>
              </p:nvSpPr>
              <p:spPr>
                <a:xfrm>
                  <a:off x="1279005" y="2429380"/>
                  <a:ext cx="7452006" cy="1858696"/>
                </a:xfrm>
                <a:prstGeom prst="rect">
                  <a:avLst/>
                </a:prstGeom>
                <a:blipFill>
                  <a:blip r:embed="rId4"/>
                  <a:stretch>
                    <a:fillRect l="-245"/>
                  </a:stretch>
                </a:blipFill>
                <a:ln>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E63B29CF-FF5D-4A88-9129-1B1FF7073EE6}"/>
                  </a:ext>
                </a:extLst>
              </p:cNvPr>
              <p:cNvSpPr/>
              <p:nvPr/>
            </p:nvSpPr>
            <p:spPr>
              <a:xfrm>
                <a:off x="2985135" y="3977324"/>
                <a:ext cx="3714955" cy="6575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lgn="just">
                  <a:spcAft>
                    <a:spcPts val="800"/>
                  </a:spcAft>
                </a:pPr>
                <a14:m>
                  <m:oMathPara xmlns:m="http://schemas.openxmlformats.org/officeDocument/2006/math">
                    <m:oMathParaPr>
                      <m:jc m:val="left"/>
                    </m:oMathParaPr>
                    <m:oMath xmlns:m="http://schemas.openxmlformats.org/officeDocument/2006/math">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𝐴</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𝐵</m:t>
                          </m:r>
                        </m:e>
                      </m:d>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𝐵</m:t>
                          </m:r>
                        </m:e>
                        <m:e>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𝐴</m:t>
                          </m:r>
                        </m:e>
                      </m:d>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𝑃</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𝐴</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m:t>
                      </m:r>
                      <m:f>
                        <m:f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1</m:t>
                          </m:r>
                        </m:num>
                        <m:den>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4</m:t>
                          </m:r>
                        </m:den>
                      </m:f>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m:t>
                      </m:r>
                      <m:f>
                        <m:f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2</m:t>
                          </m:r>
                        </m:num>
                        <m:den>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5</m:t>
                          </m:r>
                        </m:den>
                      </m:f>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m:t>
                      </m:r>
                      <m:f>
                        <m:f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1</m:t>
                          </m:r>
                        </m:num>
                        <m:den>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10</m:t>
                          </m:r>
                        </m:den>
                      </m:f>
                    </m:oMath>
                  </m:oMathPara>
                </a14:m>
                <a:endPar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mc:Choice>
        <mc:Fallback xmlns="">
          <p:sp>
            <p:nvSpPr>
              <p:cNvPr id="10" name="직사각형 9">
                <a:extLst>
                  <a:ext uri="{FF2B5EF4-FFF2-40B4-BE49-F238E27FC236}">
                    <a16:creationId xmlns:a16="http://schemas.microsoft.com/office/drawing/2014/main" id="{E63B29CF-FF5D-4A88-9129-1B1FF7073EE6}"/>
                  </a:ext>
                </a:extLst>
              </p:cNvPr>
              <p:cNvSpPr>
                <a:spLocks noRot="1" noChangeAspect="1" noMove="1" noResize="1" noEditPoints="1" noAdjustHandles="1" noChangeArrowheads="1" noChangeShapeType="1" noTextEdit="1"/>
              </p:cNvSpPr>
              <p:nvPr/>
            </p:nvSpPr>
            <p:spPr>
              <a:xfrm>
                <a:off x="2985135" y="3977324"/>
                <a:ext cx="3714955" cy="657552"/>
              </a:xfrm>
              <a:prstGeom prst="rect">
                <a:avLst/>
              </a:prstGeom>
              <a:blipFill>
                <a:blip r:embed="rId5"/>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29285877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Quy</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tắc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01</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11" name="직사각형 10">
            <a:extLst>
              <a:ext uri="{FF2B5EF4-FFF2-40B4-BE49-F238E27FC236}">
                <a16:creationId xmlns:a16="http://schemas.microsoft.com/office/drawing/2014/main" id="{C0DE128F-7B99-4342-B7C0-F3E72E9D05D0}"/>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Xác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suất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có</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điều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kiện</a:t>
            </a:r>
            <a:endParaRPr lang="en-US" altLang="ko-KR" sz="1400" dirty="0">
              <a:solidFill>
                <a:schemeClr val="tx1"/>
              </a:solidFill>
              <a:latin typeface="SamsungOne-400" panose="020B0503030303020204" pitchFamily="34" charset="0"/>
              <a:ea typeface="SamsungOne-400" panose="020B0503030303020204" pitchFamily="34" charset="0"/>
            </a:endParaRPr>
          </a:p>
        </p:txBody>
      </p:sp>
      <p:grpSp>
        <p:nvGrpSpPr>
          <p:cNvPr id="39" name="그룹 38">
            <a:extLst>
              <a:ext uri="{FF2B5EF4-FFF2-40B4-BE49-F238E27FC236}">
                <a16:creationId xmlns:a16="http://schemas.microsoft.com/office/drawing/2014/main" id="{001FCDF0-FF1E-48E5-B17C-08527A0744A3}"/>
              </a:ext>
            </a:extLst>
          </p:cNvPr>
          <p:cNvGrpSpPr/>
          <p:nvPr/>
        </p:nvGrpSpPr>
        <p:grpSpPr>
          <a:xfrm>
            <a:off x="846956" y="1713798"/>
            <a:ext cx="7827504" cy="1556049"/>
            <a:chOff x="903506" y="2429380"/>
            <a:chExt cx="7827504" cy="1556049"/>
          </a:xfrm>
        </p:grpSpPr>
        <p:sp>
          <p:nvSpPr>
            <p:cNvPr id="40" name="사각형: 둥근 모서리 2">
              <a:extLst>
                <a:ext uri="{FF2B5EF4-FFF2-40B4-BE49-F238E27FC236}">
                  <a16:creationId xmlns:a16="http://schemas.microsoft.com/office/drawing/2014/main" id="{301C8AD8-3894-4063-A400-E9545861E092}"/>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p:sp>
          <p:nvSpPr>
            <p:cNvPr id="41" name="직사각형 40">
              <a:extLst>
                <a:ext uri="{FF2B5EF4-FFF2-40B4-BE49-F238E27FC236}">
                  <a16:creationId xmlns:a16="http://schemas.microsoft.com/office/drawing/2014/main" id="{26925E3C-C348-48E9-8FDF-498E6A8671A1}"/>
                </a:ext>
              </a:extLst>
            </p:cNvPr>
            <p:cNvSpPr/>
            <p:nvPr/>
          </p:nvSpPr>
          <p:spPr>
            <a:xfrm>
              <a:off x="1279003" y="2429380"/>
              <a:ext cx="7452007" cy="1556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just">
                <a:spcAft>
                  <a:spcPts val="8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bao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tải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hai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bóng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màu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trắng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màu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đỏ</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algn="just">
                <a:spcAft>
                  <a:spcPts val="8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Giả sử lần lượt lấy ra hai quả bóng.</a:t>
              </a:r>
            </a:p>
            <a:p>
              <a:pPr algn="just">
                <a:spcAft>
                  <a:spcPts val="8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Tính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suất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hai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bóng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đều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màu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trắng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algn="just">
                <a:spcAft>
                  <a:spcPts val="8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b)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Nếu quả bóng đầu tiên </a:t>
              </a:r>
              <a:r>
                <a:rPr lang="vi-VN" altLang="ko-KR" sz="1300" b="1" dirty="0">
                  <a:solidFill>
                    <a:schemeClr val="accent5">
                      <a:lumMod val="75000"/>
                    </a:schemeClr>
                  </a:solidFill>
                  <a:latin typeface="SamsungOne-400" panose="020B0503030303020204" pitchFamily="34" charset="0"/>
                  <a:ea typeface="SamsungOne-400" panose="020B0503030303020204" pitchFamily="34" charset="0"/>
                </a:rPr>
                <a:t>được bỏ lại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vào bao tải trước khi lấy ra quả bóng thứ hai.</a:t>
              </a:r>
            </a:p>
            <a:p>
              <a:pPr marL="182563" algn="just">
                <a:spcAft>
                  <a:spcPts val="8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Điều này cũng tương tự như việc "cài đặt lại". Các biến cố </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𝐴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và </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𝐵 </a:t>
              </a:r>
              <a:r>
                <a:rPr lang="vi-VN" altLang="ko-KR" sz="1300" b="1" dirty="0">
                  <a:solidFill>
                    <a:srgbClr val="FF0000"/>
                  </a:solidFill>
                  <a:latin typeface="SamsungOne-400" panose="020B0503030303020204" pitchFamily="34" charset="0"/>
                  <a:ea typeface="SamsungOne-400" panose="020B0503030303020204" pitchFamily="34" charset="0"/>
                </a:rPr>
                <a:t>độc lập với nhau. </a:t>
              </a:r>
            </a:p>
          </p:txBody>
        </p:sp>
      </p:gr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938E21D2-8F33-4147-8B4C-FD6207F40DEA}"/>
                  </a:ext>
                </a:extLst>
              </p:cNvPr>
              <p:cNvSpPr/>
              <p:nvPr/>
            </p:nvSpPr>
            <p:spPr>
              <a:xfrm>
                <a:off x="2524259" y="3707552"/>
                <a:ext cx="4854306" cy="6575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lgn="just">
                  <a:spcAft>
                    <a:spcPts val="800"/>
                  </a:spcAft>
                </a:pPr>
                <a14:m>
                  <m:oMathPara xmlns:m="http://schemas.openxmlformats.org/officeDocument/2006/math">
                    <m:oMathParaPr>
                      <m:jc m:val="center"/>
                    </m:oMathParaPr>
                    <m:oMath xmlns:m="http://schemas.openxmlformats.org/officeDocument/2006/math">
                      <m:r>
                        <a:rPr lang="en-US" altLang="ko-KR" sz="1600" i="1" dirty="0" smtClean="0">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𝐴</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𝐵</m:t>
                          </m:r>
                        </m:e>
                      </m:d>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𝐵</m:t>
                          </m:r>
                        </m:e>
                        <m:e>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𝐴</m:t>
                          </m:r>
                        </m:e>
                      </m:d>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𝐴</m:t>
                          </m:r>
                        </m:e>
                      </m:d>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𝐵</m:t>
                          </m:r>
                        </m:e>
                      </m:d>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𝐴</m:t>
                          </m:r>
                        </m:e>
                      </m:d>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m:t>
                      </m:r>
                      <m:f>
                        <m:f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2</m:t>
                          </m:r>
                        </m:num>
                        <m:den>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5</m:t>
                          </m:r>
                        </m:den>
                      </m:f>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m:t>
                      </m:r>
                      <m:f>
                        <m:f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2</m:t>
                          </m:r>
                        </m:num>
                        <m:den>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5</m:t>
                          </m:r>
                        </m:den>
                      </m:f>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m:t>
                      </m:r>
                      <m:f>
                        <m:f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4</m:t>
                          </m:r>
                        </m:num>
                        <m:den>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25</m:t>
                          </m:r>
                        </m:den>
                      </m:f>
                    </m:oMath>
                  </m:oMathPara>
                </a14:m>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mc:Choice>
        <mc:Fallback xmlns="">
          <p:sp>
            <p:nvSpPr>
              <p:cNvPr id="10" name="직사각형 9">
                <a:extLst>
                  <a:ext uri="{FF2B5EF4-FFF2-40B4-BE49-F238E27FC236}">
                    <a16:creationId xmlns:a16="http://schemas.microsoft.com/office/drawing/2014/main" id="{938E21D2-8F33-4147-8B4C-FD6207F40DEA}"/>
                  </a:ext>
                </a:extLst>
              </p:cNvPr>
              <p:cNvSpPr>
                <a:spLocks noRot="1" noChangeAspect="1" noMove="1" noResize="1" noEditPoints="1" noAdjustHandles="1" noChangeArrowheads="1" noChangeShapeType="1" noTextEdit="1"/>
              </p:cNvSpPr>
              <p:nvPr/>
            </p:nvSpPr>
            <p:spPr>
              <a:xfrm>
                <a:off x="2524259" y="3707552"/>
                <a:ext cx="4854306" cy="657552"/>
              </a:xfrm>
              <a:prstGeom prst="rect">
                <a:avLst/>
              </a:prstGeom>
              <a:blipFill>
                <a:blip r:embed="rId5"/>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27729605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Quy</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tắc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01</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9" name="직사각형 8">
            <a:extLst>
              <a:ext uri="{FF2B5EF4-FFF2-40B4-BE49-F238E27FC236}">
                <a16:creationId xmlns:a16="http://schemas.microsoft.com/office/drawing/2014/main" id="{A3AE2271-7E7B-4BDE-B9D6-12F95CF15BC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Đối với các biến cố đã cho </a:t>
            </a:r>
            <a:r>
              <a:rPr lang="ko-KR" altLang="en-US" sz="1400" dirty="0">
                <a:solidFill>
                  <a:schemeClr val="tx1"/>
                </a:solidFill>
                <a:latin typeface="SamsungOne-400" panose="020B0503030303020204" pitchFamily="34" charset="0"/>
                <a:ea typeface="SamsungOne-400" panose="020B0503030303020204" pitchFamily="34" charset="0"/>
              </a:rPr>
              <a:t>𝐴 </a:t>
            </a:r>
            <a:r>
              <a:rPr lang="vi-VN" altLang="ko-KR" sz="1400" dirty="0">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ko-KR" altLang="en-US" sz="1400" dirty="0">
                <a:solidFill>
                  <a:schemeClr val="tx1"/>
                </a:solidFill>
                <a:latin typeface="SamsungOne-400" panose="020B0503030303020204" pitchFamily="34" charset="0"/>
                <a:ea typeface="SamsungOne-400" panose="020B0503030303020204" pitchFamily="34" charset="0"/>
              </a:rPr>
              <a:t>𝐵</a:t>
            </a:r>
            <a:r>
              <a:rPr lang="en-US" altLang="ko-KR" sz="1400" dirty="0">
                <a:solidFill>
                  <a:schemeClr val="tx1"/>
                </a:solidFill>
                <a:latin typeface="SamsungOne-400" panose="020B0503030303020204" pitchFamily="34" charset="0"/>
                <a:ea typeface="SamsungOne-400" panose="020B0503030303020204" pitchFamily="34" charset="0"/>
              </a:rPr>
              <a:t>, </a:t>
            </a:r>
            <a:r>
              <a:rPr lang="vi-VN" altLang="ko-KR" sz="1400" dirty="0">
                <a:solidFill>
                  <a:schemeClr val="tx1"/>
                </a:solidFill>
                <a:latin typeface="SamsungOne-400" panose="020B0503030303020204" pitchFamily="34" charset="0"/>
                <a:ea typeface="SamsungOne-400" panose="020B0503030303020204" pitchFamily="34" charset="0"/>
              </a:rPr>
              <a:t>bạn có thể nghĩ đến các trường hợp sau</a:t>
            </a:r>
            <a:r>
              <a:rPr lang="en-US" altLang="ko-KR" sz="1400" dirty="0">
                <a:solidFill>
                  <a:schemeClr val="tx1"/>
                </a:solidFill>
                <a:latin typeface="SamsungOne-400" panose="020B0503030303020204" pitchFamily="34" charset="0"/>
                <a:ea typeface="SamsungOne-400" panose="020B0503030303020204" pitchFamily="34" charset="0"/>
              </a:rPr>
              <a:t>. </a:t>
            </a:r>
          </a:p>
        </p:txBody>
      </p:sp>
      <p:sp>
        <p:nvSpPr>
          <p:cNvPr id="12" name="직사각형 11">
            <a:extLst>
              <a:ext uri="{FF2B5EF4-FFF2-40B4-BE49-F238E27FC236}">
                <a16:creationId xmlns:a16="http://schemas.microsoft.com/office/drawing/2014/main" id="{D6F43334-3B3A-4921-80D7-E07DE72F895B}"/>
              </a:ext>
            </a:extLst>
          </p:cNvPr>
          <p:cNvSpPr/>
          <p:nvPr/>
        </p:nvSpPr>
        <p:spPr>
          <a:xfrm>
            <a:off x="677096"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a:spcAft>
                <a:spcPts val="800"/>
              </a:spcAft>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1)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Nếu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𝐴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𝐵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phụ</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b="1" dirty="0" err="1">
                <a:solidFill>
                  <a:prstClr val="black">
                    <a:lumMod val="85000"/>
                    <a:lumOff val="15000"/>
                  </a:prstClr>
                </a:solidFill>
                <a:latin typeface="SamsungOne-400" panose="020B0503030303020204" pitchFamily="34" charset="0"/>
                <a:ea typeface="SamsungOne-400" panose="020B0503030303020204" pitchFamily="34" charset="0"/>
              </a:rPr>
              <a:t>thuộc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nhau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thì</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ED21E514-8B20-4527-BA57-EA103657AD9D}"/>
                  </a:ext>
                </a:extLst>
              </p:cNvPr>
              <p:cNvSpPr/>
              <p:nvPr/>
            </p:nvSpPr>
            <p:spPr>
              <a:xfrm>
                <a:off x="3703236" y="2090934"/>
                <a:ext cx="2496352" cy="14414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lgn="ctr">
                  <a:spcAft>
                    <a:spcPts val="800"/>
                  </a:spcAft>
                </a:pPr>
                <a14:m>
                  <m:oMathPara xmlns:m="http://schemas.openxmlformats.org/officeDocument/2006/math">
                    <m:oMathParaPr>
                      <m:jc m:val="centerGroup"/>
                    </m:oMathParaPr>
                    <m:oMath xmlns:m="http://schemas.openxmlformats.org/officeDocument/2006/math">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𝐵</m:t>
                          </m:r>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𝐵</m:t>
                          </m:r>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𝐵</m:t>
                          </m:r>
                        </m:e>
                      </m:d>
                    </m:oMath>
                  </m:oMathPara>
                </a14:m>
                <a:endPar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endParaRPr>
              </a:p>
              <a:p>
                <a:pPr algn="ctr">
                  <a:spcAft>
                    <a:spcPts val="800"/>
                  </a:spcAft>
                </a:pPr>
                <a14:m>
                  <m:oMathPara xmlns:m="http://schemas.openxmlformats.org/officeDocument/2006/math">
                    <m:oMathParaPr>
                      <m:jc m:val="centerGroup"/>
                    </m:oMathParaPr>
                    <m:oMath xmlns:m="http://schemas.openxmlformats.org/officeDocument/2006/math">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                   =</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𝐵</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e>
                      </m:d>
                    </m:oMath>
                  </m:oMathPara>
                </a14:m>
                <a:endParaRPr lang="en-US" altLang="ko-KR" sz="1600" dirty="0">
                  <a:solidFill>
                    <a:prstClr val="black">
                      <a:lumMod val="85000"/>
                      <a:lumOff val="15000"/>
                    </a:prstClr>
                  </a:solidFill>
                  <a:latin typeface="SamsungOne-400" panose="020B0503030303020204" pitchFamily="34" charset="0"/>
                  <a:ea typeface="SamsungOne-400" panose="020B0503030303020204" pitchFamily="34" charset="0"/>
                </a:endParaRPr>
              </a:p>
              <a:p>
                <a:pPr lvl="0" algn="ctr">
                  <a:spcAft>
                    <a:spcPts val="800"/>
                  </a:spcAft>
                </a:pPr>
                <a14:m>
                  <m:oMathPara xmlns:m="http://schemas.openxmlformats.org/officeDocument/2006/math">
                    <m:oMathParaPr>
                      <m:jc m:val="centerGroup"/>
                    </m:oMathParaPr>
                    <m:oMath xmlns:m="http://schemas.openxmlformats.org/officeDocument/2006/math">
                      <m:r>
                        <m:rPr>
                          <m:nor/>
                        </m:rP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m:t>and</m:t>
                      </m:r>
                    </m:oMath>
                  </m:oMathPara>
                </a14:m>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lvl="0" algn="ctr">
                  <a:spcAft>
                    <a:spcPts val="800"/>
                  </a:spcAft>
                </a:pPr>
                <a14:m>
                  <m:oMathPara xmlns:m="http://schemas.openxmlformats.org/officeDocument/2006/math">
                    <m:oMathParaPr>
                      <m:jc m:val="centerGroup"/>
                    </m:oMathParaPr>
                    <m:oMath xmlns:m="http://schemas.openxmlformats.org/officeDocument/2006/math">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𝐵</m:t>
                          </m:r>
                        </m:e>
                      </m:d>
                      <m:r>
                        <a:rPr lang="en-US" altLang="ko-KR" sz="1600" b="1">
                          <a:solidFill>
                            <a:srgbClr val="FF0000"/>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𝐵</m:t>
                          </m:r>
                        </m:e>
                      </m:d>
                    </m:oMath>
                  </m:oMathPara>
                </a14:m>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mc:Choice>
        <mc:Fallback xmlns="">
          <p:sp>
            <p:nvSpPr>
              <p:cNvPr id="11" name="직사각형 10">
                <a:extLst>
                  <a:ext uri="{FF2B5EF4-FFF2-40B4-BE49-F238E27FC236}">
                    <a16:creationId xmlns:a16="http://schemas.microsoft.com/office/drawing/2014/main" id="{ED21E514-8B20-4527-BA57-EA103657AD9D}"/>
                  </a:ext>
                </a:extLst>
              </p:cNvPr>
              <p:cNvSpPr>
                <a:spLocks noRot="1" noChangeAspect="1" noMove="1" noResize="1" noEditPoints="1" noAdjustHandles="1" noChangeArrowheads="1" noChangeShapeType="1" noTextEdit="1"/>
              </p:cNvSpPr>
              <p:nvPr/>
            </p:nvSpPr>
            <p:spPr>
              <a:xfrm>
                <a:off x="3703236" y="2090934"/>
                <a:ext cx="2496352" cy="1441420"/>
              </a:xfrm>
              <a:prstGeom prst="rect">
                <a:avLst/>
              </a:prstGeom>
              <a:blipFill>
                <a:blip r:embed="rId5"/>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C0D27829-018D-4F47-B50A-1FD0C796CAD7}"/>
                  </a:ext>
                </a:extLst>
              </p:cNvPr>
              <p:cNvSpPr/>
              <p:nvPr/>
            </p:nvSpPr>
            <p:spPr>
              <a:xfrm>
                <a:off x="3808585" y="4113076"/>
                <a:ext cx="2285654" cy="4411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lgn="ctr">
                  <a:spcAft>
                    <a:spcPts val="800"/>
                  </a:spcAft>
                </a:pPr>
                <a14:m>
                  <m:oMathPara xmlns:m="http://schemas.openxmlformats.org/officeDocument/2006/math">
                    <m:oMathParaPr>
                      <m:jc m:val="centerGroup"/>
                    </m:oMathParaPr>
                    <m:oMath xmlns:m="http://schemas.openxmlformats.org/officeDocument/2006/math">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𝐵</m:t>
                          </m:r>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𝐵</m:t>
                          </m:r>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e>
                      </m:d>
                    </m:oMath>
                  </m:oMathPara>
                </a14:m>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mc:Choice>
        <mc:Fallback xmlns="">
          <p:sp>
            <p:nvSpPr>
              <p:cNvPr id="13" name="직사각형 12">
                <a:extLst>
                  <a:ext uri="{FF2B5EF4-FFF2-40B4-BE49-F238E27FC236}">
                    <a16:creationId xmlns:a16="http://schemas.microsoft.com/office/drawing/2014/main" id="{C0D27829-018D-4F47-B50A-1FD0C796CAD7}"/>
                  </a:ext>
                </a:extLst>
              </p:cNvPr>
              <p:cNvSpPr>
                <a:spLocks noRot="1" noChangeAspect="1" noMove="1" noResize="1" noEditPoints="1" noAdjustHandles="1" noChangeArrowheads="1" noChangeShapeType="1" noTextEdit="1"/>
              </p:cNvSpPr>
              <p:nvPr/>
            </p:nvSpPr>
            <p:spPr>
              <a:xfrm>
                <a:off x="3808585" y="4113076"/>
                <a:ext cx="2285654" cy="441146"/>
              </a:xfrm>
              <a:prstGeom prst="rect">
                <a:avLst/>
              </a:prstGeom>
              <a:blipFill>
                <a:blip r:embed="rId6"/>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id="{DA00F2BC-392E-4FC7-BDDE-7E16FCA80A5E}"/>
                  </a:ext>
                </a:extLst>
              </p:cNvPr>
              <p:cNvSpPr/>
              <p:nvPr/>
            </p:nvSpPr>
            <p:spPr>
              <a:xfrm>
                <a:off x="4189619" y="5184098"/>
                <a:ext cx="1523586" cy="4411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lvl="0">
                  <a:spcAft>
                    <a:spcPts val="800"/>
                  </a:spcAft>
                </a:pPr>
                <a14:m>
                  <m:oMathPara xmlns:m="http://schemas.openxmlformats.org/officeDocument/2006/math">
                    <m:oMathParaPr>
                      <m:jc m:val="centerGroup"/>
                    </m:oMathParaPr>
                    <m:oMath xmlns:m="http://schemas.openxmlformats.org/officeDocument/2006/math">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𝐵</m:t>
                          </m:r>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=0</m:t>
                      </m:r>
                    </m:oMath>
                  </m:oMathPara>
                </a14:m>
                <a:endParaRPr lang="en-US" altLang="ko-KR" sz="1600" dirty="0">
                  <a:solidFill>
                    <a:prstClr val="black">
                      <a:lumMod val="85000"/>
                      <a:lumOff val="15000"/>
                    </a:prstClr>
                  </a:solidFill>
                  <a:latin typeface="SamsungOne-400" panose="020B0503030303020204" pitchFamily="34" charset="0"/>
                  <a:ea typeface="SamsungOne-400" panose="020B0503030303020204" pitchFamily="34" charset="0"/>
                </a:endParaRPr>
              </a:p>
            </p:txBody>
          </p:sp>
        </mc:Choice>
        <mc:Fallback xmlns="">
          <p:sp>
            <p:nvSpPr>
              <p:cNvPr id="14" name="직사각형 13">
                <a:extLst>
                  <a:ext uri="{FF2B5EF4-FFF2-40B4-BE49-F238E27FC236}">
                    <a16:creationId xmlns:a16="http://schemas.microsoft.com/office/drawing/2014/main" id="{DA00F2BC-392E-4FC7-BDDE-7E16FCA80A5E}"/>
                  </a:ext>
                </a:extLst>
              </p:cNvPr>
              <p:cNvSpPr>
                <a:spLocks noRot="1" noChangeAspect="1" noMove="1" noResize="1" noEditPoints="1" noAdjustHandles="1" noChangeArrowheads="1" noChangeShapeType="1" noTextEdit="1"/>
              </p:cNvSpPr>
              <p:nvPr/>
            </p:nvSpPr>
            <p:spPr>
              <a:xfrm>
                <a:off x="4189619" y="5184098"/>
                <a:ext cx="1523586" cy="441146"/>
              </a:xfrm>
              <a:prstGeom prst="rect">
                <a:avLst/>
              </a:prstGeom>
              <a:blipFill>
                <a:blip r:embed="rId7"/>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979EF36A-9387-42C2-AB86-FBBE842ADD0F}"/>
                  </a:ext>
                </a:extLst>
              </p:cNvPr>
              <p:cNvSpPr/>
              <p:nvPr/>
            </p:nvSpPr>
            <p:spPr>
              <a:xfrm>
                <a:off x="677096" y="3685481"/>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2) </a:t>
                </a:r>
                <a:r>
                  <a:rPr lang="vi-VN" sz="1300" dirty="0">
                    <a:solidFill>
                      <a:prstClr val="black">
                        <a:lumMod val="85000"/>
                        <a:lumOff val="15000"/>
                      </a:prstClr>
                    </a:solidFill>
                    <a:latin typeface="Arial" panose="020B0503030303020204" pitchFamily="34" charset="0"/>
                    <a:ea typeface="SamsungOne-400" panose="020B0503030303020204" pitchFamily="34" charset="0"/>
                  </a:rPr>
                  <a:t>Nếu các biến cố </a:t>
                </a:r>
                <a14:m>
                  <m:oMath xmlns:m="http://schemas.openxmlformats.org/officeDocument/2006/math">
                    <m:r>
                      <a:rPr lang="en-US" altLang="ko-KR" sz="1300" dirty="0">
                        <a:solidFill>
                          <a:prstClr val="black">
                            <a:lumMod val="85000"/>
                            <a:lumOff val="15000"/>
                          </a:prstClr>
                        </a:solidFill>
                        <a:latin typeface="Cambria Math" panose="02040503050406030204" pitchFamily="18" charset="0"/>
                        <a:ea typeface="SamsungOne-400" panose="020B0503030303020204" pitchFamily="34" charset="0"/>
                      </a:rPr>
                      <m:t>𝐴</m:t>
                    </m:r>
                  </m:oMath>
                </a14:m>
                <a:r>
                  <a:rPr lang="vi-VN" sz="1300" dirty="0">
                    <a:solidFill>
                      <a:prstClr val="black">
                        <a:lumMod val="85000"/>
                        <a:lumOff val="15000"/>
                      </a:prstClr>
                    </a:solidFill>
                    <a:latin typeface="Arial" panose="020B0503030303020204" pitchFamily="34" charset="0"/>
                    <a:ea typeface="SamsungOne-400" panose="020B0503030303020204" pitchFamily="34" charset="0"/>
                  </a:rPr>
                  <a:t> và </a:t>
                </a:r>
                <a14:m>
                  <m:oMath xmlns:m="http://schemas.openxmlformats.org/officeDocument/2006/math">
                    <m:r>
                      <a:rPr lang="en-US" altLang="ko-KR" sz="1300" dirty="0">
                        <a:solidFill>
                          <a:prstClr val="black">
                            <a:lumMod val="85000"/>
                            <a:lumOff val="15000"/>
                          </a:prstClr>
                        </a:solidFill>
                        <a:latin typeface="Cambria Math" panose="02040503050406030204" pitchFamily="18" charset="0"/>
                        <a:ea typeface="SamsungOne-400" panose="020B0503030303020204" pitchFamily="34" charset="0"/>
                      </a:rPr>
                      <m:t>𝐵</m:t>
                    </m:r>
                  </m:oMath>
                </a14:m>
                <a:r>
                  <a:rPr lang="vi-VN" sz="1300" dirty="0">
                    <a:solidFill>
                      <a:prstClr val="black">
                        <a:lumMod val="85000"/>
                        <a:lumOff val="15000"/>
                      </a:prstClr>
                    </a:solidFill>
                    <a:latin typeface="Arial" panose="020B0503030303020204" pitchFamily="34" charset="0"/>
                    <a:ea typeface="SamsungOne-400" panose="020B0503030303020204" pitchFamily="34" charset="0"/>
                  </a:rPr>
                  <a:t> </a:t>
                </a:r>
                <a:r>
                  <a:rPr lang="vi-VN" sz="1300" b="1" dirty="0">
                    <a:solidFill>
                      <a:srgbClr val="1429A0"/>
                    </a:solidFill>
                    <a:latin typeface="Arial" panose="020B0803030303020204" pitchFamily="34" charset="0"/>
                    <a:ea typeface="SamsungOne-700" panose="020B0803030303020204" pitchFamily="34" charset="0"/>
                  </a:rPr>
                  <a:t>độc lập</a:t>
                </a:r>
                <a:r>
                  <a:rPr lang="vi-VN" sz="1300" b="1" dirty="0">
                    <a:solidFill>
                      <a:srgbClr val="1429A0"/>
                    </a:solidFill>
                    <a:latin typeface="Arial" panose="020B0503030303020204" pitchFamily="34" charset="0"/>
                    <a:ea typeface="SamsungOne-400" panose="020B0503030303020204" pitchFamily="34" charset="0"/>
                  </a:rPr>
                  <a:t> </a:t>
                </a:r>
                <a:r>
                  <a:rPr lang="vi-VN" sz="1300" dirty="0">
                    <a:solidFill>
                      <a:prstClr val="black">
                        <a:lumMod val="85000"/>
                        <a:lumOff val="15000"/>
                      </a:prstClr>
                    </a:solidFill>
                    <a:latin typeface="Arial" panose="020B0503030303020204" pitchFamily="34" charset="0"/>
                    <a:ea typeface="SamsungOne-400" panose="020B0503030303020204" pitchFamily="34" charset="0"/>
                  </a:rPr>
                  <a:t>với nhau thì: </a:t>
                </a:r>
              </a:p>
            </p:txBody>
          </p:sp>
        </mc:Choice>
        <mc:Fallback xmlns="">
          <p:sp>
            <p:nvSpPr>
              <p:cNvPr id="15" name="직사각형 14">
                <a:extLst>
                  <a:ext uri="{FF2B5EF4-FFF2-40B4-BE49-F238E27FC236}">
                    <a16:creationId xmlns:a16="http://schemas.microsoft.com/office/drawing/2014/main" id="{979EF36A-9387-42C2-AB86-FBBE842ADD0F}"/>
                  </a:ext>
                </a:extLst>
              </p:cNvPr>
              <p:cNvSpPr>
                <a:spLocks noRot="1" noChangeAspect="1" noMove="1" noResize="1" noEditPoints="1" noAdjustHandles="1" noChangeArrowheads="1" noChangeShapeType="1" noTextEdit="1"/>
              </p:cNvSpPr>
              <p:nvPr/>
            </p:nvSpPr>
            <p:spPr>
              <a:xfrm>
                <a:off x="677096" y="3685481"/>
                <a:ext cx="8632825" cy="345461"/>
              </a:xfrm>
              <a:prstGeom prst="rect">
                <a:avLst/>
              </a:prstGeom>
              <a:blipFill>
                <a:blip r:embed="rId8"/>
                <a:stretch>
                  <a:fillRect l="-7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5055EDFC-F38F-40CB-B082-3D94A650ECA3}"/>
                  </a:ext>
                </a:extLst>
              </p:cNvPr>
              <p:cNvSpPr/>
              <p:nvPr/>
            </p:nvSpPr>
            <p:spPr>
              <a:xfrm>
                <a:off x="677096" y="4756503"/>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3) </a:t>
                </a:r>
                <a:r>
                  <a:rPr lang="vi-VN" sz="1300" dirty="0">
                    <a:solidFill>
                      <a:prstClr val="black">
                        <a:lumMod val="85000"/>
                        <a:lumOff val="15000"/>
                      </a:prstClr>
                    </a:solidFill>
                    <a:latin typeface="Arial" panose="020B0503030303020204" pitchFamily="34" charset="0"/>
                    <a:ea typeface="SamsungOne-400" panose="020B0503030303020204" pitchFamily="34" charset="0"/>
                  </a:rPr>
                  <a:t>Nếu các biến cố </a:t>
                </a:r>
                <a14:m>
                  <m:oMath xmlns:m="http://schemas.openxmlformats.org/officeDocument/2006/math">
                    <m:r>
                      <a:rPr lang="en-US" altLang="ko-KR" sz="1300" dirty="0">
                        <a:solidFill>
                          <a:prstClr val="black">
                            <a:lumMod val="85000"/>
                            <a:lumOff val="15000"/>
                          </a:prstClr>
                        </a:solidFill>
                        <a:latin typeface="Cambria Math" panose="02040503050406030204" pitchFamily="18" charset="0"/>
                        <a:ea typeface="SamsungOne-400" panose="020B0503030303020204" pitchFamily="34" charset="0"/>
                      </a:rPr>
                      <m:t>𝐴</m:t>
                    </m:r>
                  </m:oMath>
                </a14:m>
                <a:r>
                  <a:rPr lang="vi-VN" sz="1300" dirty="0">
                    <a:solidFill>
                      <a:prstClr val="black">
                        <a:lumMod val="85000"/>
                        <a:lumOff val="15000"/>
                      </a:prstClr>
                    </a:solidFill>
                    <a:latin typeface="Arial" panose="020B0503030303020204" pitchFamily="34" charset="0"/>
                    <a:ea typeface="SamsungOne-400" panose="020B0503030303020204" pitchFamily="34" charset="0"/>
                  </a:rPr>
                  <a:t> và </a:t>
                </a:r>
                <a14:m>
                  <m:oMath xmlns:m="http://schemas.openxmlformats.org/officeDocument/2006/math">
                    <m:r>
                      <a:rPr lang="en-US" altLang="ko-KR" sz="1300" dirty="0">
                        <a:solidFill>
                          <a:prstClr val="black">
                            <a:lumMod val="85000"/>
                            <a:lumOff val="15000"/>
                          </a:prstClr>
                        </a:solidFill>
                        <a:latin typeface="Cambria Math" panose="02040503050406030204" pitchFamily="18" charset="0"/>
                        <a:ea typeface="SamsungOne-400" panose="020B0503030303020204" pitchFamily="34" charset="0"/>
                      </a:rPr>
                      <m:t>𝐵</m:t>
                    </m:r>
                  </m:oMath>
                </a14:m>
                <a:r>
                  <a:rPr lang="vi-VN" sz="1300" dirty="0">
                    <a:solidFill>
                      <a:prstClr val="black">
                        <a:lumMod val="85000"/>
                        <a:lumOff val="15000"/>
                      </a:prstClr>
                    </a:solidFill>
                    <a:latin typeface="Arial" panose="020B0503030303020204" pitchFamily="34" charset="0"/>
                    <a:ea typeface="SamsungOne-400" panose="020B0503030303020204" pitchFamily="34" charset="0"/>
                  </a:rPr>
                  <a:t> </a:t>
                </a:r>
                <a:r>
                  <a:rPr lang="vi-VN" sz="1300" b="1" dirty="0">
                    <a:solidFill>
                      <a:srgbClr val="1429A0"/>
                    </a:solidFill>
                    <a:latin typeface="Arial" panose="020B0803030303020204" pitchFamily="34" charset="0"/>
                    <a:ea typeface="SamsungOne-700" panose="020B0803030303020204" pitchFamily="34" charset="0"/>
                  </a:rPr>
                  <a:t>xung khắc</a:t>
                </a:r>
                <a:r>
                  <a:rPr lang="vi-VN" sz="1300" b="1" dirty="0">
                    <a:solidFill>
                      <a:srgbClr val="1429A0"/>
                    </a:solidFill>
                    <a:latin typeface="Arial" panose="020B0503030303020204" pitchFamily="34" charset="0"/>
                    <a:ea typeface="SamsungOne-400" panose="020B0503030303020204" pitchFamily="34" charset="0"/>
                  </a:rPr>
                  <a:t> </a:t>
                </a:r>
                <a:r>
                  <a:rPr lang="vi-VN" sz="1300" dirty="0">
                    <a:solidFill>
                      <a:prstClr val="black">
                        <a:lumMod val="85000"/>
                        <a:lumOff val="15000"/>
                      </a:prstClr>
                    </a:solidFill>
                    <a:latin typeface="Arial" panose="020B0503030303020204" pitchFamily="34" charset="0"/>
                    <a:ea typeface="SamsungOne-400" panose="020B0503030303020204" pitchFamily="34" charset="0"/>
                  </a:rPr>
                  <a:t>thì:</a:t>
                </a:r>
              </a:p>
            </p:txBody>
          </p:sp>
        </mc:Choice>
        <mc:Fallback xmlns="">
          <p:sp>
            <p:nvSpPr>
              <p:cNvPr id="16" name="직사각형 15">
                <a:extLst>
                  <a:ext uri="{FF2B5EF4-FFF2-40B4-BE49-F238E27FC236}">
                    <a16:creationId xmlns:a16="http://schemas.microsoft.com/office/drawing/2014/main" id="{5055EDFC-F38F-40CB-B082-3D94A650ECA3}"/>
                  </a:ext>
                </a:extLst>
              </p:cNvPr>
              <p:cNvSpPr>
                <a:spLocks noRot="1" noChangeAspect="1" noMove="1" noResize="1" noEditPoints="1" noAdjustHandles="1" noChangeArrowheads="1" noChangeShapeType="1" noTextEdit="1"/>
              </p:cNvSpPr>
              <p:nvPr/>
            </p:nvSpPr>
            <p:spPr>
              <a:xfrm>
                <a:off x="677096" y="4756503"/>
                <a:ext cx="8632825" cy="345461"/>
              </a:xfrm>
              <a:prstGeom prst="rect">
                <a:avLst/>
              </a:prstGeom>
              <a:blipFill>
                <a:blip r:embed="rId9"/>
                <a:stretch>
                  <a:fillRect l="-7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235094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a:extLst>
              <a:ext uri="{FF2B5EF4-FFF2-40B4-BE49-F238E27FC236}">
                <a16:creationId xmlns:a16="http://schemas.microsoft.com/office/drawing/2014/main" id="{3078C4E1-633F-4B6A-91AF-73907C46D4D5}"/>
              </a:ext>
            </a:extLst>
          </p:cNvPr>
          <p:cNvSpPr/>
          <p:nvPr/>
        </p:nvSpPr>
        <p:spPr>
          <a:xfrm>
            <a:off x="710975" y="1619179"/>
            <a:ext cx="8630058" cy="1096068"/>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3954" tIns="143954" rIns="143954" bIns="143954" rtlCol="0" anchor="t">
            <a:spAutoFit/>
            <a:scene3d>
              <a:camera prst="orthographicFront"/>
              <a:lightRig rig="threePt" dir="t"/>
            </a:scene3d>
            <a:sp3d>
              <a:bevelT w="0" h="6350"/>
            </a:sp3d>
          </a:bodyPr>
          <a:lstStyle/>
          <a:p>
            <a:pPr marL="285664" indent="-285664" defTabSz="457063">
              <a:spcAft>
                <a:spcPts val="800"/>
              </a:spcAft>
              <a:buClr>
                <a:srgbClr val="A5A5A5"/>
              </a:buClr>
              <a:buFont typeface="Wingdings" panose="05000000000000000000" pitchFamily="2" charset="2"/>
              <a:buChar char="ü"/>
              <a:defRPr/>
            </a:pPr>
            <a:r>
              <a:rPr lang="en-US" altLang="ko-KR" sz="1300" dirty="0" err="1">
                <a:solidFill>
                  <a:prstClr val="black">
                    <a:lumMod val="85000"/>
                    <a:lumOff val="15000"/>
                  </a:prstClr>
                </a:solidFill>
                <a:latin typeface="SamsungOne-400" panose="020B0503030303020204" pitchFamily="34" charset="0"/>
              </a:rPr>
              <a:t>Thực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hiện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đánh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giá</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xác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suất</a:t>
            </a:r>
            <a:r>
              <a:rPr lang="en-US" altLang="ko-KR" sz="1300" dirty="0">
                <a:solidFill>
                  <a:prstClr val="black">
                    <a:lumMod val="85000"/>
                    <a:lumOff val="15000"/>
                  </a:prstClr>
                </a:solidFill>
                <a:latin typeface="SamsungOne-400" panose="020B0503030303020204" pitchFamily="34" charset="0"/>
              </a:rPr>
              <a:t>.</a:t>
            </a:r>
            <a:endParaRPr lang="vi-VN" altLang="ko-KR" sz="1300" dirty="0">
              <a:solidFill>
                <a:prstClr val="black">
                  <a:lumMod val="85000"/>
                  <a:lumOff val="15000"/>
                </a:prstClr>
              </a:solidFill>
              <a:latin typeface="SamsungOne-400" panose="020B0503030303020204" pitchFamily="34" charset="0"/>
            </a:endParaRPr>
          </a:p>
          <a:p>
            <a:pPr marL="285664" indent="-285664" defTabSz="457063">
              <a:spcAft>
                <a:spcPts val="800"/>
              </a:spcAft>
              <a:buClr>
                <a:srgbClr val="A5A5A5"/>
              </a:buClr>
              <a:buFont typeface="Wingdings" panose="05000000000000000000" pitchFamily="2" charset="2"/>
              <a:buChar char="ü"/>
              <a:defRPr/>
            </a:pPr>
            <a:r>
              <a:rPr lang="en-US" altLang="ko-KR" sz="1300" dirty="0" err="1">
                <a:solidFill>
                  <a:prstClr val="black">
                    <a:lumMod val="85000"/>
                    <a:lumOff val="15000"/>
                  </a:prstClr>
                </a:solidFill>
                <a:latin typeface="SamsungOne-400" panose="020B0503030303020204" pitchFamily="34" charset="0"/>
              </a:rPr>
              <a:t>Thực</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hiện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thống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kê</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mô</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tả</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phân</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tích</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khám</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phá</a:t>
            </a:r>
            <a:r>
              <a:rPr lang="en-US" altLang="ko-KR" sz="1300" dirty="0">
                <a:solidFill>
                  <a:prstClr val="black">
                    <a:lumMod val="85000"/>
                    <a:lumOff val="15000"/>
                  </a:prstClr>
                </a:solidFill>
                <a:latin typeface="SamsungOne-400" panose="020B0503030303020204" pitchFamily="34" charset="0"/>
              </a:rPr>
              <a:t>.</a:t>
            </a:r>
            <a:endParaRPr lang="vi-VN" altLang="ko-KR" sz="1300" dirty="0">
              <a:solidFill>
                <a:prstClr val="black">
                  <a:lumMod val="85000"/>
                  <a:lumOff val="15000"/>
                </a:prstClr>
              </a:solidFill>
              <a:latin typeface="SamsungOne-400" panose="020B0503030303020204" pitchFamily="34" charset="0"/>
            </a:endParaRPr>
          </a:p>
          <a:p>
            <a:pPr marL="285664" indent="-285664" defTabSz="457063">
              <a:spcAft>
                <a:spcPts val="800"/>
              </a:spcAft>
              <a:buClr>
                <a:srgbClr val="A5A5A5"/>
              </a:buClr>
              <a:buFont typeface="Wingdings" panose="05000000000000000000" pitchFamily="2" charset="2"/>
              <a:buChar char="ü"/>
              <a:defRPr/>
            </a:pPr>
            <a:r>
              <a:rPr lang="en-US" altLang="ko-KR" sz="1300" dirty="0" err="1">
                <a:solidFill>
                  <a:prstClr val="black">
                    <a:lumMod val="85000"/>
                    <a:lumOff val="15000"/>
                  </a:prstClr>
                </a:solidFill>
                <a:latin typeface="SamsungOne-400" panose="020B0503030303020204" pitchFamily="34" charset="0"/>
              </a:rPr>
              <a:t>Áp</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dụng</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thử</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nghiệm</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giả</a:t>
            </a:r>
            <a:r>
              <a:rPr lang="en-US" altLang="ko-KR" sz="1300" dirty="0">
                <a:solidFill>
                  <a:prstClr val="black">
                    <a:lumMod val="85000"/>
                    <a:lumOff val="15000"/>
                  </a:prstClr>
                </a:solidFill>
                <a:latin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rPr>
              <a:t>thuyết</a:t>
            </a:r>
            <a:r>
              <a:rPr lang="en-US" altLang="ko-KR" sz="1300" dirty="0">
                <a:solidFill>
                  <a:prstClr val="black">
                    <a:lumMod val="85000"/>
                    <a:lumOff val="15000"/>
                  </a:prstClr>
                </a:solidFill>
                <a:latin typeface="SamsungOne-400" panose="020B0503030303020204" pitchFamily="34" charset="0"/>
              </a:rPr>
              <a:t>.</a:t>
            </a:r>
          </a:p>
        </p:txBody>
      </p:sp>
      <p:grpSp>
        <p:nvGrpSpPr>
          <p:cNvPr id="4" name="그룹 3">
            <a:extLst>
              <a:ext uri="{FF2B5EF4-FFF2-40B4-BE49-F238E27FC236}">
                <a16:creationId xmlns:a16="http://schemas.microsoft.com/office/drawing/2014/main" id="{7870E847-3299-4ABC-8767-69F8C62E3CCD}"/>
              </a:ext>
            </a:extLst>
          </p:cNvPr>
          <p:cNvGrpSpPr/>
          <p:nvPr/>
        </p:nvGrpSpPr>
        <p:grpSpPr>
          <a:xfrm>
            <a:off x="441605" y="1288351"/>
            <a:ext cx="8899428" cy="233692"/>
            <a:chOff x="441747" y="1714333"/>
            <a:chExt cx="8902281" cy="233767"/>
          </a:xfrm>
        </p:grpSpPr>
        <p:sp>
          <p:nvSpPr>
            <p:cNvPr id="23" name="직사각형 22">
              <a:extLst>
                <a:ext uri="{FF2B5EF4-FFF2-40B4-BE49-F238E27FC236}">
                  <a16:creationId xmlns:a16="http://schemas.microsoft.com/office/drawing/2014/main" id="{0EA9FE45-AB34-4BC4-8C48-8878DD43D977}"/>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defRPr/>
              </a:pPr>
              <a:r>
                <a:rPr lang="vi-VN" altLang="ko-KR" sz="1400" b="1" dirty="0">
                  <a:solidFill>
                    <a:prstClr val="black">
                      <a:lumMod val="85000"/>
                      <a:lumOff val="15000"/>
                    </a:prstClr>
                  </a:solidFill>
                  <a:latin typeface="iCiel Samsung Sharp Sans Bold" pitchFamily="2" charset="77"/>
                  <a:ea typeface="iCiel Samsung Sharp Sans Bold" pitchFamily="2" charset="77"/>
                  <a:cs typeface="iCiel Samsung Sharp Sans Bold" pitchFamily="2" charset="77"/>
                </a:rPr>
                <a:t>Mục tiêu của các chương</a:t>
              </a:r>
              <a:endParaRPr lang="en-US" altLang="ko-KR" sz="1400" b="1" dirty="0">
                <a:solidFill>
                  <a:prstClr val="black">
                    <a:lumMod val="85000"/>
                    <a:lumOff val="15000"/>
                  </a:prstClr>
                </a:solidFill>
                <a:latin typeface="iCiel Samsung Sharp Sans Bold" pitchFamily="2" charset="77"/>
                <a:ea typeface="iCiel Samsung Sharp Sans Bold" pitchFamily="2" charset="77"/>
                <a:cs typeface="iCiel Samsung Sharp Sans Bold" pitchFamily="2" charset="77"/>
              </a:endParaRPr>
            </a:p>
          </p:txBody>
        </p:sp>
        <p:sp>
          <p:nvSpPr>
            <p:cNvPr id="27" name="AutoShape 2">
              <a:extLst>
                <a:ext uri="{FF2B5EF4-FFF2-40B4-BE49-F238E27FC236}">
                  <a16:creationId xmlns:a16="http://schemas.microsoft.com/office/drawing/2014/main" id="{4351C268-981F-4778-A82A-47A4C748D467}"/>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sz="1799"/>
            </a:p>
          </p:txBody>
        </p:sp>
      </p:grpSp>
      <p:grpSp>
        <p:nvGrpSpPr>
          <p:cNvPr id="29" name="그룹 28">
            <a:extLst>
              <a:ext uri="{FF2B5EF4-FFF2-40B4-BE49-F238E27FC236}">
                <a16:creationId xmlns:a16="http://schemas.microsoft.com/office/drawing/2014/main" id="{5546DDD7-0649-48D2-9E99-1C9EA17BFAF3}"/>
              </a:ext>
            </a:extLst>
          </p:cNvPr>
          <p:cNvGrpSpPr/>
          <p:nvPr/>
        </p:nvGrpSpPr>
        <p:grpSpPr>
          <a:xfrm>
            <a:off x="449856" y="2980199"/>
            <a:ext cx="8899428" cy="233692"/>
            <a:chOff x="441747" y="1714333"/>
            <a:chExt cx="8902281" cy="233767"/>
          </a:xfrm>
        </p:grpSpPr>
        <p:sp>
          <p:nvSpPr>
            <p:cNvPr id="30" name="직사각형 29">
              <a:extLst>
                <a:ext uri="{FF2B5EF4-FFF2-40B4-BE49-F238E27FC236}">
                  <a16:creationId xmlns:a16="http://schemas.microsoft.com/office/drawing/2014/main" id="{17DF0D47-03CA-4F94-BB2B-EE84D1734ECC}"/>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defRPr/>
              </a:pPr>
              <a:r>
                <a:rPr lang="vi-VN" altLang="ko-KR" sz="1400" b="1" dirty="0">
                  <a:solidFill>
                    <a:prstClr val="black">
                      <a:lumMod val="85000"/>
                      <a:lumOff val="15000"/>
                    </a:prstClr>
                  </a:solidFill>
                  <a:latin typeface="iCiel Samsung Sharp Sans Bold" pitchFamily="2" charset="77"/>
                  <a:ea typeface="iCiel Samsung Sharp Sans Bold" pitchFamily="2" charset="77"/>
                  <a:cs typeface="iCiel Samsung Sharp Sans Bold" pitchFamily="2" charset="77"/>
                </a:rPr>
                <a:t>Nội dung các chương</a:t>
              </a:r>
              <a:endParaRPr lang="en-US" altLang="ko-KR" sz="1400" b="1" dirty="0">
                <a:solidFill>
                  <a:prstClr val="black">
                    <a:lumMod val="85000"/>
                    <a:lumOff val="15000"/>
                  </a:prstClr>
                </a:solidFill>
                <a:latin typeface="iCiel Samsung Sharp Sans Bold" pitchFamily="2" charset="77"/>
                <a:ea typeface="iCiel Samsung Sharp Sans Bold" pitchFamily="2" charset="77"/>
                <a:cs typeface="iCiel Samsung Sharp Sans Bold" pitchFamily="2" charset="77"/>
              </a:endParaRPr>
            </a:p>
          </p:txBody>
        </p:sp>
        <p:sp>
          <p:nvSpPr>
            <p:cNvPr id="31" name="AutoShape 2">
              <a:extLst>
                <a:ext uri="{FF2B5EF4-FFF2-40B4-BE49-F238E27FC236}">
                  <a16:creationId xmlns:a16="http://schemas.microsoft.com/office/drawing/2014/main" id="{6A3695FF-0747-4FB4-858E-47D43CF4F995}"/>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sz="1799"/>
            </a:p>
          </p:txBody>
        </p:sp>
      </p:grpSp>
      <p:sp>
        <p:nvSpPr>
          <p:cNvPr id="36" name="직사각형 35">
            <a:extLst>
              <a:ext uri="{FF2B5EF4-FFF2-40B4-BE49-F238E27FC236}">
                <a16:creationId xmlns:a16="http://schemas.microsoft.com/office/drawing/2014/main" id="{244D4D2B-5542-4F46-90E9-10F108566ADA}"/>
              </a:ext>
            </a:extLst>
          </p:cNvPr>
          <p:cNvSpPr/>
          <p:nvPr/>
        </p:nvSpPr>
        <p:spPr>
          <a:xfrm>
            <a:off x="710974" y="3284984"/>
            <a:ext cx="8630058" cy="1398715"/>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3954" tIns="143954" rIns="143954" bIns="143954" rtlCol="0" anchor="t">
            <a:spAutoFit/>
            <a:scene3d>
              <a:camera prst="orthographicFront"/>
              <a:lightRig rig="threePt" dir="t"/>
            </a:scene3d>
            <a:sp3d>
              <a:bevelT w="0" h="6350"/>
            </a:sp3d>
          </a:bodyPr>
          <a:lstStyle/>
          <a:p>
            <a:pPr marL="285750" indent="-285750" fontAlgn="base" latinLnBrk="1">
              <a:spcBef>
                <a:spcPct val="0"/>
              </a:spcBef>
              <a:spcAft>
                <a:spcPts val="800"/>
              </a:spcAft>
              <a:buClr>
                <a:srgbClr val="A5A5A5"/>
              </a:buClr>
              <a:buFont typeface="Wingdings" panose="05000000000000000000" pitchFamily="2" charset="2"/>
              <a:buChar char="ü"/>
              <a:defRPr/>
            </a:pPr>
            <a:r>
              <a:rPr kumimoji="1" lang="vi-VN" altLang="ko-KR" sz="1300" dirty="0">
                <a:solidFill>
                  <a:prstClr val="black">
                    <a:lumMod val="85000"/>
                    <a:lumOff val="15000"/>
                  </a:prstClr>
                </a:solidFill>
                <a:latin typeface="SamsungOne-400" panose="020B0503030303020204" pitchFamily="34" charset="0"/>
              </a:rPr>
              <a:t>Chương</a:t>
            </a:r>
            <a:r>
              <a:rPr kumimoji="1" lang="en-US" altLang="ko-KR" sz="1300" dirty="0">
                <a:solidFill>
                  <a:prstClr val="black">
                    <a:lumMod val="85000"/>
                    <a:lumOff val="15000"/>
                  </a:prstClr>
                </a:solidFill>
                <a:latin typeface="SamsungOne-400" panose="020B0503030303020204" pitchFamily="34" charset="0"/>
              </a:rPr>
              <a:t> 1. </a:t>
            </a:r>
            <a:r>
              <a:rPr kumimoji="1" lang="vi-VN" altLang="ko-KR" sz="1300" dirty="0">
                <a:solidFill>
                  <a:prstClr val="black">
                    <a:lumMod val="85000"/>
                    <a:lumOff val="15000"/>
                  </a:prstClr>
                </a:solidFill>
                <a:latin typeface="SamsungOne-400" panose="020B0503030303020204" pitchFamily="34" charset="0"/>
              </a:rPr>
              <a:t>Tìm h</a:t>
            </a:r>
            <a:r>
              <a:rPr kumimoji="1" lang="en-US" altLang="ko-KR" sz="1300" dirty="0" err="1">
                <a:solidFill>
                  <a:prstClr val="black">
                    <a:lumMod val="85000"/>
                    <a:lumOff val="15000"/>
                  </a:prstClr>
                </a:solidFill>
                <a:latin typeface="SamsungOne-400" panose="020B0503030303020204" pitchFamily="34" charset="0"/>
              </a:rPr>
              <a:t>iểu</a:t>
            </a:r>
            <a:r>
              <a:rPr kumimoji="1" lang="en-US" altLang="ko-KR" sz="1300" dirty="0">
                <a:solidFill>
                  <a:prstClr val="black">
                    <a:lumMod val="85000"/>
                    <a:lumOff val="15000"/>
                  </a:prstClr>
                </a:solidFill>
                <a:latin typeface="SamsungOne-400" panose="020B0503030303020204" pitchFamily="34" charset="0"/>
              </a:rPr>
              <a:t> </a:t>
            </a:r>
            <a:r>
              <a:rPr kumimoji="1" lang="en-US" altLang="ko-KR" sz="1300" dirty="0" err="1">
                <a:solidFill>
                  <a:prstClr val="black">
                    <a:lumMod val="85000"/>
                    <a:lumOff val="15000"/>
                  </a:prstClr>
                </a:solidFill>
                <a:latin typeface="SamsungOne-400" panose="020B0503030303020204" pitchFamily="34" charset="0"/>
              </a:rPr>
              <a:t>về</a:t>
            </a:r>
            <a:r>
              <a:rPr kumimoji="1" lang="en-US" altLang="ko-KR" sz="1300" dirty="0">
                <a:solidFill>
                  <a:prstClr val="black">
                    <a:lumMod val="85000"/>
                    <a:lumOff val="15000"/>
                  </a:prstClr>
                </a:solidFill>
                <a:latin typeface="SamsungOne-400" panose="020B0503030303020204" pitchFamily="34" charset="0"/>
              </a:rPr>
              <a:t> </a:t>
            </a:r>
            <a:r>
              <a:rPr kumimoji="1" lang="en-US" altLang="ko-KR" sz="1300" dirty="0" err="1">
                <a:solidFill>
                  <a:prstClr val="black">
                    <a:lumMod val="85000"/>
                    <a:lumOff val="15000"/>
                  </a:prstClr>
                </a:solidFill>
                <a:latin typeface="SamsungOne-400" panose="020B0503030303020204" pitchFamily="34" charset="0"/>
              </a:rPr>
              <a:t>xác</a:t>
            </a:r>
            <a:r>
              <a:rPr kumimoji="1" lang="en-US" altLang="ko-KR" sz="1300" dirty="0">
                <a:solidFill>
                  <a:prstClr val="black">
                    <a:lumMod val="85000"/>
                    <a:lumOff val="15000"/>
                  </a:prstClr>
                </a:solidFill>
                <a:latin typeface="SamsungOne-400" panose="020B0503030303020204" pitchFamily="34" charset="0"/>
              </a:rPr>
              <a:t> </a:t>
            </a:r>
            <a:r>
              <a:rPr kumimoji="1" lang="en-US" altLang="ko-KR" sz="1300" dirty="0" err="1">
                <a:solidFill>
                  <a:prstClr val="black">
                    <a:lumMod val="85000"/>
                    <a:lumOff val="15000"/>
                  </a:prstClr>
                </a:solidFill>
                <a:latin typeface="SamsungOne-400" panose="020B0503030303020204" pitchFamily="34" charset="0"/>
              </a:rPr>
              <a:t>suất</a:t>
            </a:r>
            <a:endParaRPr kumimoji="1" lang="en-US" altLang="ko-KR" sz="1300" dirty="0">
              <a:solidFill>
                <a:prstClr val="black">
                  <a:lumMod val="85000"/>
                  <a:lumOff val="15000"/>
                </a:prstClr>
              </a:solidFill>
              <a:latin typeface="SamsungOne-400" panose="020B0503030303020204" pitchFamily="34" charset="0"/>
            </a:endParaRPr>
          </a:p>
          <a:p>
            <a:pPr marL="285750" indent="-285750" fontAlgn="base" latinLnBrk="1">
              <a:spcBef>
                <a:spcPct val="0"/>
              </a:spcBef>
              <a:spcAft>
                <a:spcPts val="800"/>
              </a:spcAft>
              <a:buClr>
                <a:srgbClr val="A5A5A5"/>
              </a:buClr>
              <a:buFont typeface="Wingdings" panose="05000000000000000000" pitchFamily="2" charset="2"/>
              <a:buChar char="ü"/>
              <a:defRPr/>
            </a:pPr>
            <a:r>
              <a:rPr kumimoji="1" lang="vi-VN" altLang="ko-KR" sz="1300" dirty="0">
                <a:solidFill>
                  <a:prstClr val="black">
                    <a:lumMod val="85000"/>
                    <a:lumOff val="15000"/>
                  </a:prstClr>
                </a:solidFill>
                <a:latin typeface="SamsungOne-400" panose="020B0503030303020204" pitchFamily="34" charset="0"/>
              </a:rPr>
              <a:t>Chương</a:t>
            </a:r>
            <a:r>
              <a:rPr kumimoji="1" lang="en-US" altLang="ko-KR" sz="1300" dirty="0">
                <a:solidFill>
                  <a:prstClr val="black">
                    <a:lumMod val="85000"/>
                    <a:lumOff val="15000"/>
                  </a:prstClr>
                </a:solidFill>
                <a:latin typeface="SamsungOne-400" panose="020B0503030303020204" pitchFamily="34" charset="0"/>
              </a:rPr>
              <a:t> 2. </a:t>
            </a:r>
            <a:r>
              <a:rPr kumimoji="1" lang="vi-VN" altLang="ko-KR" sz="1300" dirty="0">
                <a:solidFill>
                  <a:prstClr val="black">
                    <a:lumMod val="85000"/>
                    <a:lumOff val="15000"/>
                  </a:prstClr>
                </a:solidFill>
                <a:latin typeface="SamsungOne-400" panose="020B0503030303020204" pitchFamily="34" charset="0"/>
              </a:rPr>
              <a:t>Tìm hiểu về thống kê </a:t>
            </a:r>
            <a:r>
              <a:rPr kumimoji="1" lang="en-US" altLang="ko-KR" sz="1300" dirty="0">
                <a:solidFill>
                  <a:prstClr val="black">
                    <a:lumMod val="85000"/>
                    <a:lumOff val="15000"/>
                  </a:prstClr>
                </a:solidFill>
                <a:latin typeface="SamsungOne-400" panose="020B0503030303020204" pitchFamily="34" charset="0"/>
              </a:rPr>
              <a:t>I</a:t>
            </a:r>
          </a:p>
          <a:p>
            <a:pPr marL="285750" indent="-285750" fontAlgn="base" latinLnBrk="1">
              <a:spcBef>
                <a:spcPct val="0"/>
              </a:spcBef>
              <a:spcAft>
                <a:spcPts val="800"/>
              </a:spcAft>
              <a:buClr>
                <a:srgbClr val="A5A5A5"/>
              </a:buClr>
              <a:buFont typeface="Wingdings" panose="05000000000000000000" pitchFamily="2" charset="2"/>
              <a:buChar char="ü"/>
              <a:defRPr/>
            </a:pPr>
            <a:r>
              <a:rPr kumimoji="1" lang="vi-VN" altLang="ko-KR" sz="1300" dirty="0">
                <a:solidFill>
                  <a:prstClr val="black">
                    <a:lumMod val="85000"/>
                    <a:lumOff val="15000"/>
                  </a:prstClr>
                </a:solidFill>
                <a:latin typeface="SamsungOne-400" panose="020B0503030303020204" pitchFamily="34" charset="0"/>
              </a:rPr>
              <a:t>Chương</a:t>
            </a:r>
            <a:r>
              <a:rPr kumimoji="1" lang="en-US" altLang="ko-KR" sz="1300" dirty="0">
                <a:solidFill>
                  <a:prstClr val="black">
                    <a:lumMod val="85000"/>
                    <a:lumOff val="15000"/>
                  </a:prstClr>
                </a:solidFill>
                <a:latin typeface="SamsungOne-400" panose="020B0503030303020204" pitchFamily="34" charset="0"/>
              </a:rPr>
              <a:t> 3. </a:t>
            </a:r>
            <a:r>
              <a:rPr kumimoji="1" lang="vi-VN" altLang="ko-KR" sz="1300" dirty="0">
                <a:solidFill>
                  <a:prstClr val="black">
                    <a:lumMod val="85000"/>
                    <a:lumOff val="15000"/>
                  </a:prstClr>
                </a:solidFill>
                <a:latin typeface="SamsungOne-400" panose="020B0503030303020204" pitchFamily="34" charset="0"/>
              </a:rPr>
              <a:t>Tìm hiểu về thống kê II</a:t>
            </a:r>
            <a:endParaRPr kumimoji="1" lang="en-US" altLang="ko-KR" sz="1300" dirty="0">
              <a:solidFill>
                <a:prstClr val="black">
                  <a:lumMod val="85000"/>
                  <a:lumOff val="15000"/>
                </a:prstClr>
              </a:solidFill>
              <a:latin typeface="SamsungOne-400" panose="020B0503030303020204" pitchFamily="34" charset="0"/>
            </a:endParaRPr>
          </a:p>
          <a:p>
            <a:pPr marL="285750" indent="-285750" fontAlgn="base" latinLnBrk="1">
              <a:spcBef>
                <a:spcPct val="0"/>
              </a:spcBef>
              <a:spcAft>
                <a:spcPts val="800"/>
              </a:spcAft>
              <a:buClr>
                <a:srgbClr val="A5A5A5"/>
              </a:buClr>
              <a:buFont typeface="Wingdings" panose="05000000000000000000" pitchFamily="2" charset="2"/>
              <a:buChar char="ü"/>
              <a:defRPr/>
            </a:pPr>
            <a:r>
              <a:rPr kumimoji="1" lang="vi-VN" altLang="ko-KR" sz="1300" dirty="0">
                <a:solidFill>
                  <a:prstClr val="black">
                    <a:lumMod val="85000"/>
                    <a:lumOff val="15000"/>
                  </a:prstClr>
                </a:solidFill>
                <a:latin typeface="SamsungOne-400" panose="020B0503030303020204" pitchFamily="34" charset="0"/>
              </a:rPr>
              <a:t>Chương</a:t>
            </a:r>
            <a:r>
              <a:rPr kumimoji="1" lang="en-US" altLang="ko-KR" sz="1300" dirty="0">
                <a:solidFill>
                  <a:prstClr val="black">
                    <a:lumMod val="85000"/>
                    <a:lumOff val="15000"/>
                  </a:prstClr>
                </a:solidFill>
                <a:latin typeface="SamsungOne-400" panose="020B0503030303020204" pitchFamily="34" charset="0"/>
              </a:rPr>
              <a:t> 4. </a:t>
            </a:r>
            <a:r>
              <a:rPr kumimoji="1" lang="en-US" altLang="ko-KR" sz="1300" dirty="0" err="1">
                <a:solidFill>
                  <a:prstClr val="black">
                    <a:lumMod val="85000"/>
                    <a:lumOff val="15000"/>
                  </a:prstClr>
                </a:solidFill>
                <a:latin typeface="SamsungOne-400" panose="020B0503030303020204" pitchFamily="34" charset="0"/>
              </a:rPr>
              <a:t>Kiểm</a:t>
            </a:r>
            <a:r>
              <a:rPr kumimoji="1" lang="en-US" altLang="ko-KR" sz="1300" dirty="0">
                <a:solidFill>
                  <a:prstClr val="black">
                    <a:lumMod val="85000"/>
                    <a:lumOff val="15000"/>
                  </a:prstClr>
                </a:solidFill>
                <a:latin typeface="SamsungOne-400" panose="020B0503030303020204" pitchFamily="34" charset="0"/>
              </a:rPr>
              <a:t> </a:t>
            </a:r>
            <a:r>
              <a:rPr kumimoji="1" lang="en-US" altLang="ko-KR" sz="1300" dirty="0" err="1">
                <a:solidFill>
                  <a:prstClr val="black">
                    <a:lumMod val="85000"/>
                    <a:lumOff val="15000"/>
                  </a:prstClr>
                </a:solidFill>
                <a:latin typeface="SamsungOne-400" panose="020B0503030303020204" pitchFamily="34" charset="0"/>
              </a:rPr>
              <a:t>định</a:t>
            </a:r>
            <a:r>
              <a:rPr kumimoji="1" lang="en-US" altLang="ko-KR" sz="1300" dirty="0">
                <a:solidFill>
                  <a:prstClr val="black">
                    <a:lumMod val="85000"/>
                    <a:lumOff val="15000"/>
                  </a:prstClr>
                </a:solidFill>
                <a:latin typeface="SamsungOne-400" panose="020B0503030303020204" pitchFamily="34" charset="0"/>
              </a:rPr>
              <a:t> </a:t>
            </a:r>
            <a:r>
              <a:rPr kumimoji="1" lang="en-US" altLang="ko-KR" sz="1300" dirty="0" err="1">
                <a:solidFill>
                  <a:prstClr val="black">
                    <a:lumMod val="85000"/>
                    <a:lumOff val="15000"/>
                  </a:prstClr>
                </a:solidFill>
                <a:latin typeface="SamsungOne-400" panose="020B0503030303020204" pitchFamily="34" charset="0"/>
              </a:rPr>
              <a:t>giả</a:t>
            </a:r>
            <a:r>
              <a:rPr kumimoji="1" lang="en-US" altLang="ko-KR" sz="1300" dirty="0">
                <a:solidFill>
                  <a:prstClr val="black">
                    <a:lumMod val="85000"/>
                    <a:lumOff val="15000"/>
                  </a:prstClr>
                </a:solidFill>
                <a:latin typeface="SamsungOne-400" panose="020B0503030303020204" pitchFamily="34" charset="0"/>
              </a:rPr>
              <a:t> </a:t>
            </a:r>
            <a:r>
              <a:rPr kumimoji="1" lang="en-US" altLang="ko-KR" sz="1300" dirty="0" err="1">
                <a:solidFill>
                  <a:prstClr val="black">
                    <a:lumMod val="85000"/>
                    <a:lumOff val="15000"/>
                  </a:prstClr>
                </a:solidFill>
                <a:latin typeface="SamsungOne-400" panose="020B0503030303020204" pitchFamily="34" charset="0"/>
              </a:rPr>
              <a:t>thuyết</a:t>
            </a:r>
            <a:r>
              <a:rPr kumimoji="1" lang="en-US" altLang="ko-KR" sz="1300" dirty="0">
                <a:solidFill>
                  <a:prstClr val="black">
                    <a:lumMod val="85000"/>
                    <a:lumOff val="15000"/>
                  </a:prstClr>
                </a:solidFill>
                <a:latin typeface="SamsungOne-400" panose="020B0503030303020204" pitchFamily="34" charset="0"/>
              </a:rPr>
              <a:t> </a:t>
            </a:r>
            <a:r>
              <a:rPr kumimoji="1" lang="en-US" altLang="ko-KR" sz="1300" dirty="0" err="1">
                <a:solidFill>
                  <a:prstClr val="black">
                    <a:lumMod val="85000"/>
                    <a:lumOff val="15000"/>
                  </a:prstClr>
                </a:solidFill>
                <a:latin typeface="SamsungOne-400" panose="020B0503030303020204" pitchFamily="34" charset="0"/>
              </a:rPr>
              <a:t>thống</a:t>
            </a:r>
            <a:r>
              <a:rPr kumimoji="1" lang="en-US" altLang="ko-KR" sz="1300" dirty="0">
                <a:solidFill>
                  <a:prstClr val="black">
                    <a:lumMod val="85000"/>
                    <a:lumOff val="15000"/>
                  </a:prstClr>
                </a:solidFill>
                <a:latin typeface="SamsungOne-400" panose="020B0503030303020204" pitchFamily="34" charset="0"/>
              </a:rPr>
              <a:t> </a:t>
            </a:r>
            <a:r>
              <a:rPr kumimoji="1" lang="en-US" altLang="ko-KR" sz="1300" dirty="0" err="1">
                <a:solidFill>
                  <a:prstClr val="black">
                    <a:lumMod val="85000"/>
                    <a:lumOff val="15000"/>
                  </a:prstClr>
                </a:solidFill>
                <a:latin typeface="SamsungOne-400" panose="020B0503030303020204" pitchFamily="34" charset="0"/>
              </a:rPr>
              <a:t>kê</a:t>
            </a:r>
            <a:endParaRPr kumimoji="1" lang="en-US" altLang="ko-KR" sz="1300" dirty="0">
              <a:solidFill>
                <a:prstClr val="black">
                  <a:lumMod val="85000"/>
                  <a:lumOff val="15000"/>
                </a:prstClr>
              </a:solidFill>
              <a:latin typeface="SamsungOne-400" panose="020B0503030303020204" pitchFamily="34" charset="0"/>
            </a:endParaRPr>
          </a:p>
        </p:txBody>
      </p:sp>
      <p:grpSp>
        <p:nvGrpSpPr>
          <p:cNvPr id="2" name="그룹 12">
            <a:extLst>
              <a:ext uri="{FF2B5EF4-FFF2-40B4-BE49-F238E27FC236}">
                <a16:creationId xmlns:a16="http://schemas.microsoft.com/office/drawing/2014/main" id="{1623769E-8D8A-5B89-C2A1-27170A711ED6}"/>
              </a:ext>
            </a:extLst>
          </p:cNvPr>
          <p:cNvGrpSpPr/>
          <p:nvPr/>
        </p:nvGrpSpPr>
        <p:grpSpPr>
          <a:xfrm>
            <a:off x="449856" y="450955"/>
            <a:ext cx="8999458" cy="369214"/>
            <a:chOff x="450000" y="450000"/>
            <a:chExt cx="9002343" cy="369332"/>
          </a:xfrm>
        </p:grpSpPr>
        <p:sp>
          <p:nvSpPr>
            <p:cNvPr id="3" name="직사각형 13">
              <a:extLst>
                <a:ext uri="{FF2B5EF4-FFF2-40B4-BE49-F238E27FC236}">
                  <a16:creationId xmlns:a16="http://schemas.microsoft.com/office/drawing/2014/main" id="{AAAB3329-C255-6A7B-B502-B2188EB8D0D6}"/>
                </a:ext>
              </a:extLst>
            </p:cNvPr>
            <p:cNvSpPr/>
            <p:nvPr/>
          </p:nvSpPr>
          <p:spPr>
            <a:xfrm>
              <a:off x="450000" y="450000"/>
              <a:ext cx="8785226" cy="369332"/>
            </a:xfrm>
            <a:prstGeom prst="rect">
              <a:avLst/>
            </a:prstGeom>
          </p:spPr>
          <p:txBody>
            <a:bodyPr wrap="square" lIns="0" tIns="0" rIns="0" bIns="0">
              <a:spAutoFit/>
            </a:bodyPr>
            <a:lstStyle/>
            <a:p>
              <a:pPr defTabSz="457063">
                <a:defRPr/>
              </a:pPr>
              <a:r>
                <a:rPr lang="vi-VN" altLang="ko-KR" sz="2399" b="1" dirty="0">
                  <a:solidFill>
                    <a:srgbClr val="002F8E"/>
                  </a:solidFill>
                  <a:latin typeface="iCiel Samsung Sharp Sans Regular" pitchFamily="2" charset="77"/>
                  <a:ea typeface="iCiel Samsung Sharp Sans Regular" pitchFamily="2" charset="77"/>
                  <a:cs typeface="iCiel Samsung Sharp Sans Regular" pitchFamily="2" charset="77"/>
                </a:rPr>
                <a:t>Mô tả chương học</a:t>
              </a:r>
              <a:endParaRPr lang="en-US" altLang="ko-KR" sz="2399" b="1" dirty="0">
                <a:solidFill>
                  <a:srgbClr val="002F8E"/>
                </a:solidFill>
                <a:latin typeface="iCiel Samsung Sharp Sans Regular" pitchFamily="2" charset="77"/>
                <a:ea typeface="iCiel Samsung Sharp Sans Regular" pitchFamily="2" charset="77"/>
                <a:cs typeface="iCiel Samsung Sharp Sans Regular" pitchFamily="2" charset="77"/>
              </a:endParaRPr>
            </a:p>
          </p:txBody>
        </p:sp>
        <p:cxnSp>
          <p:nvCxnSpPr>
            <p:cNvPr id="5" name="직선 연결선 14">
              <a:extLst>
                <a:ext uri="{FF2B5EF4-FFF2-40B4-BE49-F238E27FC236}">
                  <a16:creationId xmlns:a16="http://schemas.microsoft.com/office/drawing/2014/main" id="{0D4DB39E-B8F1-9BB1-B25C-FFC7396A2431}"/>
                </a:ext>
              </a:extLst>
            </p:cNvPr>
            <p:cNvCxnSpPr>
              <a:cxnSpLocks/>
            </p:cNvCxnSpPr>
            <p:nvPr/>
          </p:nvCxnSpPr>
          <p:spPr>
            <a:xfrm>
              <a:off x="3617843" y="630000"/>
              <a:ext cx="5834500" cy="0"/>
            </a:xfrm>
            <a:prstGeom prst="line">
              <a:avLst/>
            </a:prstGeom>
            <a:ln w="12700">
              <a:solidFill>
                <a:srgbClr val="1428A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6270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Quy</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tắc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01</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Định lý Bayes</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
        <p:nvSpPr>
          <p:cNvPr id="14" name="직사각형 13">
            <a:extLst>
              <a:ext uri="{FF2B5EF4-FFF2-40B4-BE49-F238E27FC236}">
                <a16:creationId xmlns:a16="http://schemas.microsoft.com/office/drawing/2014/main" id="{A360153C-C808-4320-9FFA-44A852F33497}"/>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Hãy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ghi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nhớ</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mối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quan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hệ</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sau</a:t>
            </a:r>
            <a:r>
              <a:rPr lang="en-US" altLang="ko-KR" sz="1400" dirty="0">
                <a:solidFill>
                  <a:schemeClr val="tx1"/>
                </a:solidFill>
                <a:latin typeface="SamsungOne-400" panose="020B0503030303020204" pitchFamily="34" charset="0"/>
                <a:ea typeface="SamsungOne-400" panose="020B0503030303020204" pitchFamily="34" charset="0"/>
              </a:rPr>
              <a:t>:</a:t>
            </a:r>
          </a:p>
        </p:txBody>
      </p:sp>
      <p:sp>
        <p:nvSpPr>
          <p:cNvPr id="15" name="직사각형 14">
            <a:extLst>
              <a:ext uri="{FF2B5EF4-FFF2-40B4-BE49-F238E27FC236}">
                <a16:creationId xmlns:a16="http://schemas.microsoft.com/office/drawing/2014/main" id="{62FBCD04-F407-41A7-AD8F-4C782EAD6A17}"/>
              </a:ext>
            </a:extLst>
          </p:cNvPr>
          <p:cNvSpPr/>
          <p:nvPr/>
        </p:nvSpPr>
        <p:spPr>
          <a:xfrm>
            <a:off x="558800" y="3419976"/>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Sử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quan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hệ</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trên</a:t>
            </a:r>
            <a:r>
              <a:rPr lang="en-US" altLang="ko-KR" sz="1400" dirty="0">
                <a:solidFill>
                  <a:schemeClr val="tx1"/>
                </a:solidFill>
                <a:latin typeface="SamsungOne-400" panose="020B0503030303020204" pitchFamily="34" charset="0"/>
                <a:ea typeface="SamsungOne-400" panose="020B0503030303020204" pitchFamily="34" charset="0"/>
              </a:rPr>
              <a:t>, ta </a:t>
            </a:r>
            <a:r>
              <a:rPr lang="en-US" altLang="ko-KR" sz="1400" dirty="0" err="1">
                <a:solidFill>
                  <a:schemeClr val="tx1"/>
                </a:solidFill>
                <a:latin typeface="SamsungOne-400" panose="020B0503030303020204" pitchFamily="34" charset="0"/>
                <a:ea typeface="SamsungOne-400" panose="020B0503030303020204" pitchFamily="34" charset="0"/>
              </a:rPr>
              <a:t>có</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thể</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phát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biểu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b="1" dirty="0" err="1">
                <a:solidFill>
                  <a:srgbClr val="1429A0"/>
                </a:solidFill>
                <a:latin typeface="SamsungOne-400" panose="020B0503030303020204" pitchFamily="34" charset="0"/>
                <a:ea typeface="SamsungOne-400" panose="020B0503030303020204" pitchFamily="34" charset="0"/>
              </a:rPr>
              <a:t>định</a:t>
            </a:r>
            <a:r>
              <a:rPr lang="en-US" altLang="ko-KR" sz="1400" b="1" dirty="0">
                <a:solidFill>
                  <a:srgbClr val="1429A0"/>
                </a:solidFill>
                <a:latin typeface="SamsungOne-400" panose="020B0503030303020204" pitchFamily="34" charset="0"/>
                <a:ea typeface="SamsungOne-400" panose="020B0503030303020204" pitchFamily="34" charset="0"/>
              </a:rPr>
              <a:t> </a:t>
            </a:r>
            <a:r>
              <a:rPr lang="en-US" altLang="ko-KR" sz="1400" b="1" dirty="0" err="1">
                <a:solidFill>
                  <a:srgbClr val="1429A0"/>
                </a:solidFill>
                <a:latin typeface="SamsungOne-400" panose="020B0503030303020204" pitchFamily="34" charset="0"/>
                <a:ea typeface="SamsungOne-400" panose="020B0503030303020204" pitchFamily="34" charset="0"/>
              </a:rPr>
              <a:t>lý</a:t>
            </a:r>
            <a:r>
              <a:rPr lang="en-US" altLang="ko-KR" sz="1400" b="1" dirty="0">
                <a:solidFill>
                  <a:srgbClr val="1429A0"/>
                </a:solidFill>
                <a:latin typeface="SamsungOne-400" panose="020B0503030303020204" pitchFamily="34" charset="0"/>
                <a:ea typeface="SamsungOne-400" panose="020B0503030303020204" pitchFamily="34" charset="0"/>
              </a:rPr>
              <a:t> Bayes:</a:t>
            </a: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2731E5A5-1A32-484E-939E-F1527AB5B5B8}"/>
                  </a:ext>
                </a:extLst>
              </p:cNvPr>
              <p:cNvSpPr/>
              <p:nvPr/>
            </p:nvSpPr>
            <p:spPr>
              <a:xfrm>
                <a:off x="3694619" y="2242996"/>
                <a:ext cx="2511100" cy="7899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indent="14288">
                  <a:spcAft>
                    <a:spcPts val="800"/>
                  </a:spcAft>
                </a:pPr>
                <a14:m>
                  <m:oMathPara xmlns:m="http://schemas.openxmlformats.org/officeDocument/2006/math">
                    <m:oMathParaPr>
                      <m:jc m:val="left"/>
                    </m:oMathParaPr>
                    <m:oMath xmlns:m="http://schemas.openxmlformats.org/officeDocument/2006/math">
                      <m:r>
                        <a:rPr lang="ko-KR" altLang="ar-AE" sz="1600" i="1">
                          <a:solidFill>
                            <a:schemeClr val="tx1">
                              <a:lumMod val="85000"/>
                              <a:lumOff val="15000"/>
                            </a:schemeClr>
                          </a:solidFill>
                          <a:latin typeface="Cambria Math" panose="02040503050406030204" pitchFamily="18" charset="0"/>
                        </a:rPr>
                        <m:t>𝑃</m:t>
                      </m:r>
                      <m:d>
                        <m:dPr>
                          <m:ctrlPr>
                            <a:rPr lang="ar-AE" altLang="ko-KR" sz="1600" i="1">
                              <a:solidFill>
                                <a:schemeClr val="tx1">
                                  <a:lumMod val="85000"/>
                                  <a:lumOff val="15000"/>
                                </a:schemeClr>
                              </a:solidFill>
                              <a:latin typeface="Cambria Math" panose="02040503050406030204" pitchFamily="18" charset="0"/>
                            </a:rPr>
                          </m:ctrlPr>
                        </m:dPr>
                        <m:e>
                          <m:r>
                            <a:rPr lang="ko-KR" altLang="ar-AE" sz="1600" i="1">
                              <a:solidFill>
                                <a:schemeClr val="tx1">
                                  <a:lumMod val="85000"/>
                                  <a:lumOff val="15000"/>
                                </a:schemeClr>
                              </a:solidFill>
                              <a:latin typeface="Cambria Math" panose="02040503050406030204" pitchFamily="18" charset="0"/>
                            </a:rPr>
                            <m:t>𝐴</m:t>
                          </m:r>
                          <m:r>
                            <a:rPr lang="ko-KR" altLang="ar-AE" sz="1600" i="1">
                              <a:solidFill>
                                <a:schemeClr val="tx1">
                                  <a:lumMod val="85000"/>
                                  <a:lumOff val="15000"/>
                                </a:schemeClr>
                              </a:solidFill>
                              <a:latin typeface="Cambria Math" panose="02040503050406030204" pitchFamily="18" charset="0"/>
                            </a:rPr>
                            <m:t>∩</m:t>
                          </m:r>
                          <m:r>
                            <a:rPr lang="ko-KR" altLang="ar-AE" sz="1600" i="1">
                              <a:solidFill>
                                <a:schemeClr val="tx1">
                                  <a:lumMod val="85000"/>
                                  <a:lumOff val="15000"/>
                                </a:schemeClr>
                              </a:solidFill>
                              <a:latin typeface="Cambria Math" panose="02040503050406030204" pitchFamily="18" charset="0"/>
                            </a:rPr>
                            <m:t>𝐵</m:t>
                          </m:r>
                        </m:e>
                      </m:d>
                      <m:r>
                        <a:rPr lang="ar-AE" altLang="ko-KR" sz="1600" i="1">
                          <a:solidFill>
                            <a:schemeClr val="tx1">
                              <a:lumMod val="85000"/>
                              <a:lumOff val="15000"/>
                            </a:schemeClr>
                          </a:solidFill>
                          <a:latin typeface="Cambria Math" panose="02040503050406030204" pitchFamily="18" charset="0"/>
                        </a:rPr>
                        <m:t>=</m:t>
                      </m:r>
                      <m:r>
                        <a:rPr lang="ko-KR" altLang="ar-AE" sz="1600" i="1">
                          <a:solidFill>
                            <a:schemeClr val="tx1">
                              <a:lumMod val="85000"/>
                              <a:lumOff val="15000"/>
                            </a:schemeClr>
                          </a:solidFill>
                          <a:latin typeface="Cambria Math" panose="02040503050406030204" pitchFamily="18" charset="0"/>
                        </a:rPr>
                        <m:t>𝑃</m:t>
                      </m:r>
                      <m:d>
                        <m:dPr>
                          <m:ctrlPr>
                            <a:rPr lang="ar-AE" altLang="ko-KR" sz="1600" i="1">
                              <a:solidFill>
                                <a:schemeClr val="tx1">
                                  <a:lumMod val="85000"/>
                                  <a:lumOff val="15000"/>
                                </a:schemeClr>
                              </a:solidFill>
                              <a:latin typeface="Cambria Math" panose="02040503050406030204" pitchFamily="18" charset="0"/>
                            </a:rPr>
                          </m:ctrlPr>
                        </m:dPr>
                        <m:e>
                          <m:r>
                            <a:rPr lang="ko-KR" altLang="ar-AE" sz="1600" i="1">
                              <a:solidFill>
                                <a:schemeClr val="tx1">
                                  <a:lumMod val="85000"/>
                                  <a:lumOff val="15000"/>
                                </a:schemeClr>
                              </a:solidFill>
                              <a:latin typeface="Cambria Math" panose="02040503050406030204" pitchFamily="18" charset="0"/>
                            </a:rPr>
                            <m:t>𝐴</m:t>
                          </m:r>
                          <m:r>
                            <a:rPr lang="ar-AE" altLang="ko-KR" sz="1600" i="1">
                              <a:solidFill>
                                <a:schemeClr val="tx1">
                                  <a:lumMod val="85000"/>
                                  <a:lumOff val="15000"/>
                                </a:schemeClr>
                              </a:solidFill>
                              <a:latin typeface="Cambria Math" panose="02040503050406030204" pitchFamily="18" charset="0"/>
                            </a:rPr>
                            <m:t>|</m:t>
                          </m:r>
                          <m:r>
                            <a:rPr lang="ko-KR" altLang="ar-AE" sz="1600" i="1">
                              <a:solidFill>
                                <a:schemeClr val="tx1">
                                  <a:lumMod val="85000"/>
                                  <a:lumOff val="15000"/>
                                </a:schemeClr>
                              </a:solidFill>
                              <a:latin typeface="Cambria Math" panose="02040503050406030204" pitchFamily="18" charset="0"/>
                            </a:rPr>
                            <m:t>𝐵</m:t>
                          </m:r>
                        </m:e>
                      </m:d>
                      <m:r>
                        <a:rPr lang="ko-KR" altLang="ar-AE" sz="1600" i="1">
                          <a:solidFill>
                            <a:schemeClr val="tx1">
                              <a:lumMod val="85000"/>
                              <a:lumOff val="15000"/>
                            </a:schemeClr>
                          </a:solidFill>
                          <a:latin typeface="Cambria Math" panose="02040503050406030204" pitchFamily="18" charset="0"/>
                        </a:rPr>
                        <m:t>𝑃</m:t>
                      </m:r>
                      <m:d>
                        <m:dPr>
                          <m:ctrlPr>
                            <a:rPr lang="ar-AE" altLang="ko-KR" sz="1600" i="1">
                              <a:solidFill>
                                <a:schemeClr val="tx1">
                                  <a:lumMod val="85000"/>
                                  <a:lumOff val="15000"/>
                                </a:schemeClr>
                              </a:solidFill>
                              <a:latin typeface="Cambria Math" panose="02040503050406030204" pitchFamily="18" charset="0"/>
                            </a:rPr>
                          </m:ctrlPr>
                        </m:dPr>
                        <m:e>
                          <m:r>
                            <a:rPr lang="ko-KR" altLang="ar-AE" sz="1600" i="1">
                              <a:solidFill>
                                <a:schemeClr val="tx1">
                                  <a:lumMod val="85000"/>
                                  <a:lumOff val="15000"/>
                                </a:schemeClr>
                              </a:solidFill>
                              <a:latin typeface="Cambria Math" panose="02040503050406030204" pitchFamily="18" charset="0"/>
                            </a:rPr>
                            <m:t>𝐵</m:t>
                          </m:r>
                        </m:e>
                      </m:d>
                    </m:oMath>
                  </m:oMathPara>
                </a14:m>
                <a:endParaRPr lang="ar-AE" altLang="ko-KR" sz="1600" i="1" dirty="0">
                  <a:solidFill>
                    <a:schemeClr val="tx1">
                      <a:lumMod val="85000"/>
                      <a:lumOff val="15000"/>
                    </a:schemeClr>
                  </a:solidFill>
                  <a:latin typeface="Cambria Math" panose="02040503050406030204" pitchFamily="18" charset="0"/>
                  <a:cs typeface="Times New Roman" panose="02020603050405020304" pitchFamily="18" charset="0"/>
                </a:endParaRPr>
              </a:p>
              <a:p>
                <a:pPr indent="14288">
                  <a:spcAft>
                    <a:spcPts val="800"/>
                  </a:spcAft>
                </a:pPr>
                <a14:m>
                  <m:oMathPara xmlns:m="http://schemas.openxmlformats.org/officeDocument/2006/math">
                    <m:oMathParaPr>
                      <m:jc m:val="left"/>
                    </m:oMathParaPr>
                    <m:oMath xmlns:m="http://schemas.openxmlformats.org/officeDocument/2006/math">
                      <m:r>
                        <a:rPr lang="ar-AE" altLang="ko-KR" sz="1600" i="1">
                          <a:solidFill>
                            <a:schemeClr val="tx1">
                              <a:lumMod val="85000"/>
                              <a:lumOff val="15000"/>
                            </a:schemeClr>
                          </a:solidFill>
                          <a:latin typeface="Cambria Math" panose="02040503050406030204" pitchFamily="18" charset="0"/>
                        </a:rPr>
                        <m:t>                   =</m:t>
                      </m:r>
                      <m:r>
                        <a:rPr lang="ko-KR" altLang="ar-AE" sz="1600" i="1">
                          <a:solidFill>
                            <a:schemeClr val="tx1">
                              <a:lumMod val="85000"/>
                              <a:lumOff val="15000"/>
                            </a:schemeClr>
                          </a:solidFill>
                          <a:latin typeface="Cambria Math" panose="02040503050406030204" pitchFamily="18" charset="0"/>
                        </a:rPr>
                        <m:t>𝑃</m:t>
                      </m:r>
                      <m:d>
                        <m:dPr>
                          <m:ctrlPr>
                            <a:rPr lang="ar-AE" altLang="ko-KR" sz="1600" i="1">
                              <a:solidFill>
                                <a:schemeClr val="tx1">
                                  <a:lumMod val="85000"/>
                                  <a:lumOff val="15000"/>
                                </a:schemeClr>
                              </a:solidFill>
                              <a:latin typeface="Cambria Math" panose="02040503050406030204" pitchFamily="18" charset="0"/>
                            </a:rPr>
                          </m:ctrlPr>
                        </m:dPr>
                        <m:e>
                          <m:r>
                            <a:rPr lang="ko-KR" altLang="ar-AE" sz="1600" i="1">
                              <a:solidFill>
                                <a:schemeClr val="tx1">
                                  <a:lumMod val="85000"/>
                                  <a:lumOff val="15000"/>
                                </a:schemeClr>
                              </a:solidFill>
                              <a:latin typeface="Cambria Math" panose="02040503050406030204" pitchFamily="18" charset="0"/>
                            </a:rPr>
                            <m:t>𝐵</m:t>
                          </m:r>
                          <m:r>
                            <a:rPr lang="ar-AE" altLang="ko-KR" sz="1600" i="1">
                              <a:solidFill>
                                <a:schemeClr val="tx1">
                                  <a:lumMod val="85000"/>
                                  <a:lumOff val="15000"/>
                                </a:schemeClr>
                              </a:solidFill>
                              <a:latin typeface="Cambria Math" panose="02040503050406030204" pitchFamily="18" charset="0"/>
                            </a:rPr>
                            <m:t>|</m:t>
                          </m:r>
                          <m:r>
                            <a:rPr lang="ko-KR" altLang="ar-AE" sz="1600" i="1">
                              <a:solidFill>
                                <a:schemeClr val="tx1">
                                  <a:lumMod val="85000"/>
                                  <a:lumOff val="15000"/>
                                </a:schemeClr>
                              </a:solidFill>
                              <a:latin typeface="Cambria Math" panose="02040503050406030204" pitchFamily="18" charset="0"/>
                            </a:rPr>
                            <m:t>𝐴</m:t>
                          </m:r>
                        </m:e>
                      </m:d>
                      <m:r>
                        <a:rPr lang="ko-KR" altLang="ar-AE" sz="1600" i="1">
                          <a:solidFill>
                            <a:schemeClr val="tx1">
                              <a:lumMod val="85000"/>
                              <a:lumOff val="15000"/>
                            </a:schemeClr>
                          </a:solidFill>
                          <a:latin typeface="Cambria Math" panose="02040503050406030204" pitchFamily="18" charset="0"/>
                        </a:rPr>
                        <m:t>𝑃</m:t>
                      </m:r>
                      <m:d>
                        <m:dPr>
                          <m:ctrlPr>
                            <a:rPr lang="ar-AE" altLang="ko-KR" sz="1600" i="1">
                              <a:solidFill>
                                <a:schemeClr val="tx1">
                                  <a:lumMod val="85000"/>
                                  <a:lumOff val="15000"/>
                                </a:schemeClr>
                              </a:solidFill>
                              <a:latin typeface="Cambria Math" panose="02040503050406030204" pitchFamily="18" charset="0"/>
                            </a:rPr>
                          </m:ctrlPr>
                        </m:dPr>
                        <m:e>
                          <m:r>
                            <a:rPr lang="ko-KR" altLang="ar-AE" sz="1600" i="1">
                              <a:solidFill>
                                <a:schemeClr val="tx1">
                                  <a:lumMod val="85000"/>
                                  <a:lumOff val="15000"/>
                                </a:schemeClr>
                              </a:solidFill>
                              <a:latin typeface="Cambria Math" panose="02040503050406030204" pitchFamily="18" charset="0"/>
                            </a:rPr>
                            <m:t>𝐴</m:t>
                          </m:r>
                        </m:e>
                      </m:d>
                    </m:oMath>
                  </m:oMathPara>
                </a14:m>
                <a:endParaRPr lang="ar-AE" altLang="ko-KR" sz="1600" i="1" dirty="0">
                  <a:solidFill>
                    <a:schemeClr val="tx1">
                      <a:lumMod val="85000"/>
                      <a:lumOff val="15000"/>
                    </a:schemeClr>
                  </a:solidFill>
                  <a:latin typeface="Cambria Math" panose="02040503050406030204" pitchFamily="18" charset="0"/>
                  <a:cs typeface="Times New Roman" panose="02020603050405020304" pitchFamily="18" charset="0"/>
                </a:endParaRPr>
              </a:p>
            </p:txBody>
          </p:sp>
        </mc:Choice>
        <mc:Fallback xmlns="">
          <p:sp>
            <p:nvSpPr>
              <p:cNvPr id="13" name="Rectangle 12">
                <a:extLst>
                  <a:ext uri="{FF2B5EF4-FFF2-40B4-BE49-F238E27FC236}">
                    <a16:creationId xmlns:a16="http://schemas.microsoft.com/office/drawing/2014/main" id="{2731E5A5-1A32-484E-939E-F1527AB5B5B8}"/>
                  </a:ext>
                </a:extLst>
              </p:cNvPr>
              <p:cNvSpPr>
                <a:spLocks noRot="1" noChangeAspect="1" noMove="1" noResize="1" noEditPoints="1" noAdjustHandles="1" noChangeArrowheads="1" noChangeShapeType="1" noTextEdit="1"/>
              </p:cNvSpPr>
              <p:nvPr/>
            </p:nvSpPr>
            <p:spPr>
              <a:xfrm>
                <a:off x="3694619" y="2242996"/>
                <a:ext cx="2511100" cy="789960"/>
              </a:xfrm>
              <a:prstGeom prst="rect">
                <a:avLst/>
              </a:prstGeom>
              <a:blipFill>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Rectangle 12">
                <a:extLst>
                  <a:ext uri="{FF2B5EF4-FFF2-40B4-BE49-F238E27FC236}">
                    <a16:creationId xmlns:a16="http://schemas.microsoft.com/office/drawing/2014/main" id="{5336CF35-1F4A-45E5-BF65-40434AB25258}"/>
                  </a:ext>
                </a:extLst>
              </p:cNvPr>
              <p:cNvSpPr/>
              <p:nvPr/>
            </p:nvSpPr>
            <p:spPr>
              <a:xfrm>
                <a:off x="3565603" y="3801867"/>
                <a:ext cx="2771620" cy="4411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indent="14288">
                  <a:spcAft>
                    <a:spcPts val="800"/>
                  </a:spcAft>
                </a:pPr>
                <a14:m>
                  <m:oMathPara xmlns:m="http://schemas.openxmlformats.org/officeDocument/2006/math">
                    <m:oMathParaPr>
                      <m:jc m:val="center"/>
                    </m:oMathParaPr>
                    <m:oMath xmlns:m="http://schemas.openxmlformats.org/officeDocument/2006/math">
                      <m:r>
                        <a:rPr lang="ko-KR" altLang="ar-AE" sz="1600" i="1" smtClean="0">
                          <a:solidFill>
                            <a:srgbClr val="FF0000"/>
                          </a:solidFill>
                          <a:latin typeface="Cambria Math" panose="02040503050406030204" pitchFamily="18" charset="0"/>
                        </a:rPr>
                        <m:t>𝑃</m:t>
                      </m:r>
                      <m:d>
                        <m:dPr>
                          <m:ctrlPr>
                            <a:rPr lang="ar-AE" altLang="ko-KR" sz="1600" i="1">
                              <a:solidFill>
                                <a:srgbClr val="FF0000"/>
                              </a:solidFill>
                              <a:latin typeface="Cambria Math" panose="02040503050406030204" pitchFamily="18" charset="0"/>
                            </a:rPr>
                          </m:ctrlPr>
                        </m:dPr>
                        <m:e>
                          <m:r>
                            <a:rPr lang="ko-KR" altLang="ar-AE" sz="1600" i="1">
                              <a:solidFill>
                                <a:srgbClr val="FF0000"/>
                              </a:solidFill>
                              <a:latin typeface="Cambria Math" panose="02040503050406030204" pitchFamily="18" charset="0"/>
                            </a:rPr>
                            <m:t>𝐴</m:t>
                          </m:r>
                          <m:r>
                            <a:rPr lang="ar-AE" altLang="ko-KR" sz="1600" i="1">
                              <a:solidFill>
                                <a:srgbClr val="FF0000"/>
                              </a:solidFill>
                              <a:latin typeface="Cambria Math" panose="02040503050406030204" pitchFamily="18" charset="0"/>
                            </a:rPr>
                            <m:t>|</m:t>
                          </m:r>
                          <m:r>
                            <a:rPr lang="ko-KR" altLang="ar-AE" sz="1600" i="1">
                              <a:solidFill>
                                <a:srgbClr val="FF0000"/>
                              </a:solidFill>
                              <a:latin typeface="Cambria Math" panose="02040503050406030204" pitchFamily="18" charset="0"/>
                            </a:rPr>
                            <m:t>𝐵</m:t>
                          </m:r>
                        </m:e>
                      </m:d>
                      <m:r>
                        <a:rPr lang="ko-KR" altLang="ar-AE" sz="1600" i="1">
                          <a:solidFill>
                            <a:srgbClr val="FF0000"/>
                          </a:solidFill>
                          <a:latin typeface="Cambria Math" panose="02040503050406030204" pitchFamily="18" charset="0"/>
                        </a:rPr>
                        <m:t>𝑃</m:t>
                      </m:r>
                      <m:d>
                        <m:dPr>
                          <m:ctrlPr>
                            <a:rPr lang="ar-AE" altLang="ko-KR" sz="1600" i="1">
                              <a:solidFill>
                                <a:srgbClr val="FF0000"/>
                              </a:solidFill>
                              <a:latin typeface="Cambria Math" panose="02040503050406030204" pitchFamily="18" charset="0"/>
                            </a:rPr>
                          </m:ctrlPr>
                        </m:dPr>
                        <m:e>
                          <m:r>
                            <a:rPr lang="ko-KR" altLang="ar-AE" sz="1600" i="1">
                              <a:solidFill>
                                <a:srgbClr val="FF0000"/>
                              </a:solidFill>
                              <a:latin typeface="Cambria Math" panose="02040503050406030204" pitchFamily="18" charset="0"/>
                            </a:rPr>
                            <m:t>𝐵</m:t>
                          </m:r>
                        </m:e>
                      </m:d>
                      <m:r>
                        <a:rPr lang="ar-AE" altLang="ko-KR" sz="1600" i="1">
                          <a:solidFill>
                            <a:srgbClr val="FF0000"/>
                          </a:solidFill>
                          <a:latin typeface="Cambria Math" panose="02040503050406030204" pitchFamily="18" charset="0"/>
                        </a:rPr>
                        <m:t>=</m:t>
                      </m:r>
                      <m:r>
                        <a:rPr lang="ko-KR" altLang="ar-AE" sz="1600" i="1">
                          <a:solidFill>
                            <a:srgbClr val="FF0000"/>
                          </a:solidFill>
                          <a:latin typeface="Cambria Math" panose="02040503050406030204" pitchFamily="18" charset="0"/>
                        </a:rPr>
                        <m:t>𝑃</m:t>
                      </m:r>
                      <m:d>
                        <m:dPr>
                          <m:ctrlPr>
                            <a:rPr lang="ar-AE" altLang="ko-KR" sz="1600" i="1">
                              <a:solidFill>
                                <a:srgbClr val="FF0000"/>
                              </a:solidFill>
                              <a:latin typeface="Cambria Math" panose="02040503050406030204" pitchFamily="18" charset="0"/>
                            </a:rPr>
                          </m:ctrlPr>
                        </m:dPr>
                        <m:e>
                          <m:r>
                            <a:rPr lang="ko-KR" altLang="ar-AE" sz="1600" i="1">
                              <a:solidFill>
                                <a:srgbClr val="FF0000"/>
                              </a:solidFill>
                              <a:latin typeface="Cambria Math" panose="02040503050406030204" pitchFamily="18" charset="0"/>
                            </a:rPr>
                            <m:t>𝐵</m:t>
                          </m:r>
                          <m:r>
                            <a:rPr lang="ar-AE" altLang="ko-KR" sz="1600" i="1">
                              <a:solidFill>
                                <a:srgbClr val="FF0000"/>
                              </a:solidFill>
                              <a:latin typeface="Cambria Math" panose="02040503050406030204" pitchFamily="18" charset="0"/>
                            </a:rPr>
                            <m:t>|</m:t>
                          </m:r>
                          <m:r>
                            <a:rPr lang="ko-KR" altLang="ar-AE" sz="1600" i="1">
                              <a:solidFill>
                                <a:srgbClr val="FF0000"/>
                              </a:solidFill>
                              <a:latin typeface="Cambria Math" panose="02040503050406030204" pitchFamily="18" charset="0"/>
                            </a:rPr>
                            <m:t>𝐴</m:t>
                          </m:r>
                        </m:e>
                      </m:d>
                      <m:r>
                        <a:rPr lang="ko-KR" altLang="ar-AE" sz="1600" i="1">
                          <a:solidFill>
                            <a:srgbClr val="FF0000"/>
                          </a:solidFill>
                          <a:latin typeface="Cambria Math" panose="02040503050406030204" pitchFamily="18" charset="0"/>
                        </a:rPr>
                        <m:t>𝑃</m:t>
                      </m:r>
                      <m:d>
                        <m:dPr>
                          <m:ctrlPr>
                            <a:rPr lang="ar-AE" altLang="ko-KR" sz="1600" i="1">
                              <a:solidFill>
                                <a:srgbClr val="FF0000"/>
                              </a:solidFill>
                              <a:latin typeface="Cambria Math" panose="02040503050406030204" pitchFamily="18" charset="0"/>
                            </a:rPr>
                          </m:ctrlPr>
                        </m:dPr>
                        <m:e>
                          <m:r>
                            <a:rPr lang="ko-KR" altLang="ar-AE" sz="1600" i="1">
                              <a:solidFill>
                                <a:srgbClr val="FF0000"/>
                              </a:solidFill>
                              <a:latin typeface="Cambria Math" panose="02040503050406030204" pitchFamily="18" charset="0"/>
                            </a:rPr>
                            <m:t>𝐴</m:t>
                          </m:r>
                        </m:e>
                      </m:d>
                    </m:oMath>
                  </m:oMathPara>
                </a14:m>
                <a:endParaRPr lang="ar-AE" altLang="ko-KR" sz="1600" i="1" dirty="0">
                  <a:solidFill>
                    <a:srgbClr val="FF0000"/>
                  </a:solidFill>
                  <a:latin typeface="Cambria Math" panose="02040503050406030204" pitchFamily="18" charset="0"/>
                </a:endParaRPr>
              </a:p>
            </p:txBody>
          </p:sp>
        </mc:Choice>
        <mc:Fallback xmlns="">
          <p:sp>
            <p:nvSpPr>
              <p:cNvPr id="31" name="Rectangle 12">
                <a:extLst>
                  <a:ext uri="{FF2B5EF4-FFF2-40B4-BE49-F238E27FC236}">
                    <a16:creationId xmlns:a16="http://schemas.microsoft.com/office/drawing/2014/main" id="{5336CF35-1F4A-45E5-BF65-40434AB25258}"/>
                  </a:ext>
                </a:extLst>
              </p:cNvPr>
              <p:cNvSpPr>
                <a:spLocks noRot="1" noChangeAspect="1" noMove="1" noResize="1" noEditPoints="1" noAdjustHandles="1" noChangeArrowheads="1" noChangeShapeType="1" noTextEdit="1"/>
              </p:cNvSpPr>
              <p:nvPr/>
            </p:nvSpPr>
            <p:spPr>
              <a:xfrm>
                <a:off x="3565603" y="3801867"/>
                <a:ext cx="2771620" cy="441146"/>
              </a:xfrm>
              <a:prstGeom prst="rect">
                <a:avLst/>
              </a:prstGeom>
              <a:blipFill>
                <a:blip r:embed="rId5"/>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22544115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Quy</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tắc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01</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11" name="직사각형 10">
            <a:extLst>
              <a:ext uri="{FF2B5EF4-FFF2-40B4-BE49-F238E27FC236}">
                <a16:creationId xmlns:a16="http://schemas.microsoft.com/office/drawing/2014/main" id="{FE753304-1E5B-4B59-8B50-604BE18C6EAB}"/>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Ta </a:t>
            </a:r>
            <a:r>
              <a:rPr lang="en-US" altLang="ko-KR" sz="1400" dirty="0" err="1">
                <a:solidFill>
                  <a:schemeClr val="tx1"/>
                </a:solidFill>
                <a:latin typeface="SamsungOne-400" panose="020B0503030303020204" pitchFamily="34" charset="0"/>
                <a:ea typeface="SamsungOne-400" panose="020B0503030303020204" pitchFamily="34" charset="0"/>
              </a:rPr>
              <a:t>có</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thể</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thay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đổi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định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lý</a:t>
            </a:r>
            <a:r>
              <a:rPr lang="en-US" altLang="ko-KR" sz="1400" dirty="0">
                <a:solidFill>
                  <a:schemeClr val="tx1"/>
                </a:solidFill>
                <a:latin typeface="SamsungOne-400" panose="020B0503030303020204" pitchFamily="34" charset="0"/>
                <a:ea typeface="SamsungOne-400" panose="020B0503030303020204" pitchFamily="34" charset="0"/>
              </a:rPr>
              <a:t> Bayes </a:t>
            </a:r>
            <a:r>
              <a:rPr lang="en-US" altLang="ko-KR" sz="1400" dirty="0" err="1">
                <a:solidFill>
                  <a:schemeClr val="tx1"/>
                </a:solidFill>
                <a:latin typeface="SamsungOne-400" panose="020B0503030303020204" pitchFamily="34" charset="0"/>
                <a:ea typeface="SamsungOne-400" panose="020B0503030303020204" pitchFamily="34" charset="0"/>
              </a:rPr>
              <a:t>theo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sau</a:t>
            </a:r>
            <a:r>
              <a:rPr lang="en-US" altLang="ko-KR" sz="1400" dirty="0">
                <a:solidFill>
                  <a:schemeClr val="tx1"/>
                </a:solidFill>
                <a:latin typeface="SamsungOne-400" panose="020B0503030303020204" pitchFamily="34" charset="0"/>
                <a:ea typeface="SamsungOne-400" panose="020B0503030303020204" pitchFamily="34" charset="0"/>
              </a:rPr>
              <a:t>:</a:t>
            </a:r>
          </a:p>
        </p:txBody>
      </p:sp>
      <p:grpSp>
        <p:nvGrpSpPr>
          <p:cNvPr id="2" name="그룹 1">
            <a:extLst>
              <a:ext uri="{FF2B5EF4-FFF2-40B4-BE49-F238E27FC236}">
                <a16:creationId xmlns:a16="http://schemas.microsoft.com/office/drawing/2014/main" id="{05CFD05E-AFC6-428E-83C5-01590F7C918A}"/>
              </a:ext>
            </a:extLst>
          </p:cNvPr>
          <p:cNvGrpSpPr/>
          <p:nvPr/>
        </p:nvGrpSpPr>
        <p:grpSpPr>
          <a:xfrm>
            <a:off x="2806837" y="1773238"/>
            <a:ext cx="4289151" cy="2384884"/>
            <a:chOff x="3393536" y="3578629"/>
            <a:chExt cx="4289151" cy="2384884"/>
          </a:xfrm>
        </p:grpSpPr>
        <mc:AlternateContent xmlns:mc="http://schemas.openxmlformats.org/markup-compatibility/2006" xmlns:a14="http://schemas.microsoft.com/office/drawing/2010/main">
          <mc:Choice Requires="a14">
            <p:sp>
              <p:nvSpPr>
                <p:cNvPr id="9" name="Rectangle 12">
                  <a:extLst>
                    <a:ext uri="{FF2B5EF4-FFF2-40B4-BE49-F238E27FC236}">
                      <a16:creationId xmlns:a16="http://schemas.microsoft.com/office/drawing/2014/main" id="{78B65C2C-515C-4024-AF4F-96EFFA79684E}"/>
                    </a:ext>
                  </a:extLst>
                </p:cNvPr>
                <p:cNvSpPr/>
                <p:nvPr/>
              </p:nvSpPr>
              <p:spPr>
                <a:xfrm>
                  <a:off x="3393536" y="3578629"/>
                  <a:ext cx="4289151" cy="23848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Aft>
                      <a:spcPts val="800"/>
                    </a:spcAft>
                  </a:pPr>
                  <a14:m>
                    <m:oMathPara xmlns:m="http://schemas.openxmlformats.org/officeDocument/2006/math">
                      <m:oMathParaPr>
                        <m:jc m:val="left"/>
                      </m:oMathParaPr>
                      <m:oMath xmlns:m="http://schemas.openxmlformats.org/officeDocument/2006/math">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i="1">
                                <a:solidFill>
                                  <a:schemeClr val="tx1">
                                    <a:lumMod val="85000"/>
                                    <a:lumOff val="15000"/>
                                  </a:schemeClr>
                                </a:solidFill>
                                <a:latin typeface="Cambria Math" panose="02040503050406030204" pitchFamily="18" charset="0"/>
                              </a:rPr>
                              <m:t>𝐴</m:t>
                            </m:r>
                            <m:r>
                              <a:rPr lang="en-US" altLang="ko-KR" sz="1600" i="1">
                                <a:solidFill>
                                  <a:schemeClr val="tx1">
                                    <a:lumMod val="85000"/>
                                    <a:lumOff val="15000"/>
                                  </a:schemeClr>
                                </a:solidFill>
                                <a:latin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𝐵</m:t>
                            </m:r>
                          </m:e>
                        </m:d>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i="1">
                                <a:solidFill>
                                  <a:schemeClr val="tx1">
                                    <a:lumMod val="85000"/>
                                    <a:lumOff val="15000"/>
                                  </a:schemeClr>
                                </a:solidFill>
                                <a:latin typeface="Cambria Math" panose="02040503050406030204" pitchFamily="18" charset="0"/>
                              </a:rPr>
                              <m:t>𝐵</m:t>
                            </m:r>
                          </m:e>
                        </m:d>
                        <m:r>
                          <a:rPr lang="en-US" altLang="ko-KR" sz="1600" i="1">
                            <a:solidFill>
                              <a:schemeClr val="tx1">
                                <a:lumMod val="85000"/>
                                <a:lumOff val="15000"/>
                              </a:schemeClr>
                            </a:solidFill>
                            <a:latin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i="1">
                                <a:solidFill>
                                  <a:schemeClr val="tx1">
                                    <a:lumMod val="85000"/>
                                    <a:lumOff val="15000"/>
                                  </a:schemeClr>
                                </a:solidFill>
                                <a:latin typeface="Cambria Math" panose="02040503050406030204" pitchFamily="18" charset="0"/>
                              </a:rPr>
                              <m:t>𝐵</m:t>
                            </m:r>
                            <m:r>
                              <a:rPr lang="en-US" altLang="ko-KR" sz="1600" i="1">
                                <a:solidFill>
                                  <a:schemeClr val="tx1">
                                    <a:lumMod val="85000"/>
                                    <a:lumOff val="15000"/>
                                  </a:schemeClr>
                                </a:solidFill>
                                <a:latin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𝐴</m:t>
                            </m:r>
                          </m:e>
                        </m:d>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i="1">
                                <a:solidFill>
                                  <a:schemeClr val="tx1">
                                    <a:lumMod val="85000"/>
                                    <a:lumOff val="15000"/>
                                  </a:schemeClr>
                                </a:solidFill>
                                <a:latin typeface="Cambria Math" panose="02040503050406030204" pitchFamily="18" charset="0"/>
                              </a:rPr>
                              <m:t>𝐴</m:t>
                            </m:r>
                          </m:e>
                        </m:d>
                      </m:oMath>
                    </m:oMathPara>
                  </a14:m>
                  <a:endParaRPr lang="en-US" altLang="ko-KR" sz="1600" i="1" dirty="0">
                    <a:solidFill>
                      <a:schemeClr val="tx1">
                        <a:lumMod val="85000"/>
                        <a:lumOff val="15000"/>
                      </a:schemeClr>
                    </a:solidFill>
                    <a:latin typeface="Cambria Math" panose="02040503050406030204" pitchFamily="18" charset="0"/>
                  </a:endParaRPr>
                </a:p>
                <a:p>
                  <a:pPr>
                    <a:spcAft>
                      <a:spcPts val="800"/>
                    </a:spcAft>
                  </a:pPr>
                  <a:endParaRPr lang="en-US" altLang="ko-KR" sz="1600" i="1" dirty="0">
                    <a:solidFill>
                      <a:schemeClr val="tx1">
                        <a:lumMod val="85000"/>
                        <a:lumOff val="15000"/>
                      </a:schemeClr>
                    </a:solidFill>
                    <a:latin typeface="Cambria Math" panose="02040503050406030204" pitchFamily="18" charset="0"/>
                  </a:endParaRPr>
                </a:p>
                <a:p>
                  <a:pPr indent="14288">
                    <a:spcAft>
                      <a:spcPts val="800"/>
                    </a:spcAft>
                  </a:pPr>
                  <a:endParaRPr lang="en-US" altLang="ko-KR" sz="1600" i="1" dirty="0">
                    <a:solidFill>
                      <a:schemeClr val="tx1">
                        <a:lumMod val="85000"/>
                        <a:lumOff val="15000"/>
                      </a:schemeClr>
                    </a:solidFill>
                    <a:latin typeface="Cambria Math" panose="02040503050406030204" pitchFamily="18" charset="0"/>
                  </a:endParaRPr>
                </a:p>
                <a:p>
                  <a:pPr marL="450850">
                    <a:spcAft>
                      <a:spcPts val="800"/>
                    </a:spcAft>
                  </a:pPr>
                  <a14:m>
                    <m:oMathPara xmlns:m="http://schemas.openxmlformats.org/officeDocument/2006/math">
                      <m:oMathParaPr>
                        <m:jc m:val="left"/>
                      </m:oMathParaPr>
                      <m:oMath xmlns:m="http://schemas.openxmlformats.org/officeDocument/2006/math">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i="1">
                                <a:solidFill>
                                  <a:schemeClr val="tx1">
                                    <a:lumMod val="85000"/>
                                    <a:lumOff val="15000"/>
                                  </a:schemeClr>
                                </a:solidFill>
                                <a:latin typeface="Cambria Math" panose="02040503050406030204" pitchFamily="18" charset="0"/>
                              </a:rPr>
                              <m:t>𝐴</m:t>
                            </m:r>
                            <m:r>
                              <a:rPr lang="en-US" altLang="ko-KR" sz="1600" i="1">
                                <a:solidFill>
                                  <a:schemeClr val="tx1">
                                    <a:lumMod val="85000"/>
                                    <a:lumOff val="15000"/>
                                  </a:schemeClr>
                                </a:solidFill>
                                <a:latin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𝐵</m:t>
                            </m:r>
                          </m:e>
                        </m:d>
                        <m:r>
                          <a:rPr lang="en-US" altLang="ko-KR" sz="1600" i="1">
                            <a:solidFill>
                              <a:schemeClr val="tx1">
                                <a:lumMod val="85000"/>
                                <a:lumOff val="15000"/>
                              </a:schemeClr>
                            </a:solidFill>
                            <a:latin typeface="Cambria Math" panose="02040503050406030204" pitchFamily="18" charset="0"/>
                          </a:rPr>
                          <m:t>=</m:t>
                        </m:r>
                        <m:f>
                          <m:fPr>
                            <m:ctrlPr>
                              <a:rPr lang="en-US" altLang="ko-KR" sz="1600" i="1">
                                <a:solidFill>
                                  <a:schemeClr val="tx1">
                                    <a:lumMod val="85000"/>
                                    <a:lumOff val="15000"/>
                                  </a:schemeClr>
                                </a:solidFill>
                                <a:latin typeface="Cambria Math" panose="02040503050406030204" pitchFamily="18" charset="0"/>
                              </a:rPr>
                            </m:ctrlPr>
                          </m:fPr>
                          <m:num>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i="1">
                                    <a:solidFill>
                                      <a:schemeClr val="tx1">
                                        <a:lumMod val="85000"/>
                                        <a:lumOff val="15000"/>
                                      </a:schemeClr>
                                    </a:solidFill>
                                    <a:latin typeface="Cambria Math" panose="02040503050406030204" pitchFamily="18" charset="0"/>
                                  </a:rPr>
                                  <m:t>𝐵</m:t>
                                </m:r>
                                <m:r>
                                  <a:rPr lang="en-US" altLang="ko-KR" sz="1600" i="1">
                                    <a:solidFill>
                                      <a:schemeClr val="tx1">
                                        <a:lumMod val="85000"/>
                                        <a:lumOff val="15000"/>
                                      </a:schemeClr>
                                    </a:solidFill>
                                    <a:latin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𝐴</m:t>
                                </m:r>
                              </m:e>
                            </m:d>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i="1">
                                    <a:solidFill>
                                      <a:schemeClr val="tx1">
                                        <a:lumMod val="85000"/>
                                        <a:lumOff val="15000"/>
                                      </a:schemeClr>
                                    </a:solidFill>
                                    <a:latin typeface="Cambria Math" panose="02040503050406030204" pitchFamily="18" charset="0"/>
                                  </a:rPr>
                                  <m:t>𝐴</m:t>
                                </m:r>
                              </m:e>
                            </m:d>
                          </m:num>
                          <m:den>
                            <m:r>
                              <a:rPr lang="en-US" altLang="ko-KR" sz="1600" i="1">
                                <a:solidFill>
                                  <a:schemeClr val="tx1">
                                    <a:lumMod val="85000"/>
                                    <a:lumOff val="15000"/>
                                  </a:schemeClr>
                                </a:solidFill>
                                <a:latin typeface="Cambria Math" panose="02040503050406030204" pitchFamily="18" charset="0"/>
                              </a:rPr>
                              <m:t>𝑃</m:t>
                            </m:r>
                            <m:r>
                              <a:rPr lang="en-US" altLang="ko-KR" sz="1600" i="1">
                                <a:solidFill>
                                  <a:schemeClr val="tx1">
                                    <a:lumMod val="85000"/>
                                    <a:lumOff val="15000"/>
                                  </a:schemeClr>
                                </a:solidFill>
                                <a:latin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𝐵</m:t>
                            </m:r>
                            <m:r>
                              <a:rPr lang="en-US" altLang="ko-KR" sz="1600" i="1">
                                <a:solidFill>
                                  <a:schemeClr val="tx1">
                                    <a:lumMod val="85000"/>
                                    <a:lumOff val="15000"/>
                                  </a:schemeClr>
                                </a:solidFill>
                                <a:latin typeface="Cambria Math" panose="02040503050406030204" pitchFamily="18" charset="0"/>
                              </a:rPr>
                              <m:t>)</m:t>
                            </m:r>
                          </m:den>
                        </m:f>
                      </m:oMath>
                    </m:oMathPara>
                  </a14:m>
                  <a:endParaRPr lang="en-US" altLang="ko-KR" sz="1600" i="1" dirty="0">
                    <a:solidFill>
                      <a:schemeClr val="tx1">
                        <a:lumMod val="85000"/>
                        <a:lumOff val="15000"/>
                      </a:schemeClr>
                    </a:solidFill>
                    <a:latin typeface="Cambria Math" panose="02040503050406030204" pitchFamily="18" charset="0"/>
                  </a:endParaRPr>
                </a:p>
                <a:p>
                  <a:pPr marL="1162050">
                    <a:spcAft>
                      <a:spcPts val="800"/>
                    </a:spcAft>
                  </a:pPr>
                  <a14:m>
                    <m:oMathPara xmlns:m="http://schemas.openxmlformats.org/officeDocument/2006/math">
                      <m:oMathParaPr>
                        <m:jc m:val="left"/>
                      </m:oMathParaPr>
                      <m:oMath xmlns:m="http://schemas.openxmlformats.org/officeDocument/2006/math">
                        <m:r>
                          <a:rPr lang="en-US" altLang="ko-KR" sz="1600" i="1">
                            <a:solidFill>
                              <a:schemeClr val="tx1">
                                <a:lumMod val="85000"/>
                                <a:lumOff val="15000"/>
                              </a:schemeClr>
                            </a:solidFill>
                            <a:latin typeface="Cambria Math" panose="02040503050406030204" pitchFamily="18" charset="0"/>
                          </a:rPr>
                          <m:t>=</m:t>
                        </m:r>
                        <m:f>
                          <m:fPr>
                            <m:ctrlPr>
                              <a:rPr lang="en-US" altLang="ko-KR" sz="1600" i="1">
                                <a:solidFill>
                                  <a:schemeClr val="tx1">
                                    <a:lumMod val="85000"/>
                                    <a:lumOff val="15000"/>
                                  </a:schemeClr>
                                </a:solidFill>
                                <a:latin typeface="Cambria Math" panose="02040503050406030204" pitchFamily="18" charset="0"/>
                              </a:rPr>
                            </m:ctrlPr>
                          </m:fPr>
                          <m:num>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i="1">
                                    <a:solidFill>
                                      <a:schemeClr val="tx1">
                                        <a:lumMod val="85000"/>
                                        <a:lumOff val="15000"/>
                                      </a:schemeClr>
                                    </a:solidFill>
                                    <a:latin typeface="Cambria Math" panose="02040503050406030204" pitchFamily="18" charset="0"/>
                                  </a:rPr>
                                  <m:t>𝐵</m:t>
                                </m:r>
                                <m:r>
                                  <a:rPr lang="en-US" altLang="ko-KR" sz="1600" i="1">
                                    <a:solidFill>
                                      <a:schemeClr val="tx1">
                                        <a:lumMod val="85000"/>
                                        <a:lumOff val="15000"/>
                                      </a:schemeClr>
                                    </a:solidFill>
                                    <a:latin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𝐴</m:t>
                                </m:r>
                              </m:e>
                            </m:d>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i="1">
                                    <a:solidFill>
                                      <a:schemeClr val="tx1">
                                        <a:lumMod val="85000"/>
                                        <a:lumOff val="15000"/>
                                      </a:schemeClr>
                                    </a:solidFill>
                                    <a:latin typeface="Cambria Math" panose="02040503050406030204" pitchFamily="18" charset="0"/>
                                  </a:rPr>
                                  <m:t>𝐴</m:t>
                                </m:r>
                              </m:e>
                            </m:d>
                          </m:num>
                          <m:den>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i="1">
                                    <a:solidFill>
                                      <a:schemeClr val="tx1">
                                        <a:lumMod val="85000"/>
                                        <a:lumOff val="15000"/>
                                      </a:schemeClr>
                                    </a:solidFill>
                                    <a:latin typeface="Cambria Math" panose="02040503050406030204" pitchFamily="18" charset="0"/>
                                  </a:rPr>
                                  <m:t>𝐵</m:t>
                                </m:r>
                                <m:r>
                                  <a:rPr lang="en-US" altLang="ko-KR" sz="1600" i="1">
                                    <a:solidFill>
                                      <a:schemeClr val="tx1">
                                        <a:lumMod val="85000"/>
                                        <a:lumOff val="15000"/>
                                      </a:schemeClr>
                                    </a:solidFill>
                                    <a:latin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𝐴</m:t>
                                </m:r>
                              </m:e>
                            </m:d>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i="1">
                                    <a:solidFill>
                                      <a:schemeClr val="tx1">
                                        <a:lumMod val="85000"/>
                                        <a:lumOff val="15000"/>
                                      </a:schemeClr>
                                    </a:solidFill>
                                    <a:latin typeface="Cambria Math" panose="02040503050406030204" pitchFamily="18" charset="0"/>
                                  </a:rPr>
                                  <m:t>𝐴</m:t>
                                </m:r>
                              </m:e>
                            </m:d>
                            <m:r>
                              <a:rPr lang="en-US" altLang="ko-KR" sz="1600" i="1">
                                <a:solidFill>
                                  <a:schemeClr val="tx1">
                                    <a:lumMod val="85000"/>
                                    <a:lumOff val="15000"/>
                                  </a:schemeClr>
                                </a:solidFill>
                                <a:latin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i="1">
                                    <a:solidFill>
                                      <a:schemeClr val="tx1">
                                        <a:lumMod val="85000"/>
                                        <a:lumOff val="15000"/>
                                      </a:schemeClr>
                                    </a:solidFill>
                                    <a:latin typeface="Cambria Math" panose="02040503050406030204" pitchFamily="18" charset="0"/>
                                  </a:rPr>
                                  <m:t>𝐵</m:t>
                                </m:r>
                                <m:r>
                                  <a:rPr lang="en-US" altLang="ko-KR" sz="1600" i="1">
                                    <a:solidFill>
                                      <a:schemeClr val="tx1">
                                        <a:lumMod val="85000"/>
                                        <a:lumOff val="15000"/>
                                      </a:schemeClr>
                                    </a:solidFill>
                                    <a:latin typeface="Cambria Math" panose="02040503050406030204" pitchFamily="18" charset="0"/>
                                  </a:rPr>
                                  <m:t>|</m:t>
                                </m:r>
                                <m:sSup>
                                  <m:sSupPr>
                                    <m:ctrlPr>
                                      <a:rPr lang="en-US" altLang="ko-KR" sz="1600" i="1">
                                        <a:solidFill>
                                          <a:schemeClr val="tx1">
                                            <a:lumMod val="85000"/>
                                            <a:lumOff val="15000"/>
                                          </a:schemeClr>
                                        </a:solidFill>
                                        <a:latin typeface="Cambria Math" panose="02040503050406030204" pitchFamily="18" charset="0"/>
                                      </a:rPr>
                                    </m:ctrlPr>
                                  </m:sSupPr>
                                  <m:e>
                                    <m:r>
                                      <a:rPr lang="en-US" altLang="ko-KR" sz="1600" i="1">
                                        <a:solidFill>
                                          <a:schemeClr val="tx1">
                                            <a:lumMod val="85000"/>
                                            <a:lumOff val="15000"/>
                                          </a:schemeClr>
                                        </a:solidFill>
                                        <a:latin typeface="Cambria Math" panose="02040503050406030204" pitchFamily="18" charset="0"/>
                                      </a:rPr>
                                      <m:t>𝐴</m:t>
                                    </m:r>
                                  </m:e>
                                  <m:sup>
                                    <m:r>
                                      <a:rPr lang="en-US" altLang="ko-KR" sz="1600" i="1">
                                        <a:solidFill>
                                          <a:schemeClr val="tx1">
                                            <a:lumMod val="85000"/>
                                            <a:lumOff val="15000"/>
                                          </a:schemeClr>
                                        </a:solidFill>
                                        <a:latin typeface="Cambria Math" panose="02040503050406030204" pitchFamily="18" charset="0"/>
                                      </a:rPr>
                                      <m:t>𝑐</m:t>
                                    </m:r>
                                  </m:sup>
                                </m:sSup>
                              </m:e>
                            </m:d>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sSup>
                                  <m:sSupPr>
                                    <m:ctrlPr>
                                      <a:rPr lang="en-US" altLang="ko-KR" sz="1600" i="1">
                                        <a:solidFill>
                                          <a:schemeClr val="tx1">
                                            <a:lumMod val="85000"/>
                                            <a:lumOff val="15000"/>
                                          </a:schemeClr>
                                        </a:solidFill>
                                        <a:latin typeface="Cambria Math" panose="02040503050406030204" pitchFamily="18" charset="0"/>
                                      </a:rPr>
                                    </m:ctrlPr>
                                  </m:sSupPr>
                                  <m:e>
                                    <m:r>
                                      <a:rPr lang="en-US" altLang="ko-KR" sz="1600" i="1">
                                        <a:solidFill>
                                          <a:schemeClr val="tx1">
                                            <a:lumMod val="85000"/>
                                            <a:lumOff val="15000"/>
                                          </a:schemeClr>
                                        </a:solidFill>
                                        <a:latin typeface="Cambria Math" panose="02040503050406030204" pitchFamily="18" charset="0"/>
                                      </a:rPr>
                                      <m:t>𝐴</m:t>
                                    </m:r>
                                  </m:e>
                                  <m:sup>
                                    <m:r>
                                      <a:rPr lang="en-US" altLang="ko-KR" sz="1600" i="1">
                                        <a:solidFill>
                                          <a:schemeClr val="tx1">
                                            <a:lumMod val="85000"/>
                                            <a:lumOff val="15000"/>
                                          </a:schemeClr>
                                        </a:solidFill>
                                        <a:latin typeface="Cambria Math" panose="02040503050406030204" pitchFamily="18" charset="0"/>
                                      </a:rPr>
                                      <m:t>𝑐</m:t>
                                    </m:r>
                                  </m:sup>
                                </m:sSup>
                              </m:e>
                            </m:d>
                          </m:den>
                        </m:f>
                      </m:oMath>
                    </m:oMathPara>
                  </a14:m>
                  <a:endParaRPr lang="en-US" altLang="ko-KR" sz="1600" i="1" dirty="0">
                    <a:solidFill>
                      <a:schemeClr val="tx1">
                        <a:lumMod val="85000"/>
                        <a:lumOff val="15000"/>
                      </a:schemeClr>
                    </a:solidFill>
                    <a:latin typeface="Cambria Math" panose="02040503050406030204" pitchFamily="18" charset="0"/>
                  </a:endParaRPr>
                </a:p>
              </p:txBody>
            </p:sp>
          </mc:Choice>
          <mc:Fallback xmlns="">
            <p:sp>
              <p:nvSpPr>
                <p:cNvPr id="9" name="Rectangle 12">
                  <a:extLst>
                    <a:ext uri="{FF2B5EF4-FFF2-40B4-BE49-F238E27FC236}">
                      <a16:creationId xmlns:a16="http://schemas.microsoft.com/office/drawing/2014/main" id="{78B65C2C-515C-4024-AF4F-96EFFA79684E}"/>
                    </a:ext>
                  </a:extLst>
                </p:cNvPr>
                <p:cNvSpPr>
                  <a:spLocks noRot="1" noChangeAspect="1" noMove="1" noResize="1" noEditPoints="1" noAdjustHandles="1" noChangeArrowheads="1" noChangeShapeType="1" noTextEdit="1"/>
                </p:cNvSpPr>
                <p:nvPr/>
              </p:nvSpPr>
              <p:spPr>
                <a:xfrm>
                  <a:off x="3393536" y="3578629"/>
                  <a:ext cx="4289151" cy="2384884"/>
                </a:xfrm>
                <a:prstGeom prst="rect">
                  <a:avLst/>
                </a:prstGeom>
                <a:blipFill>
                  <a:blip r:embed="rId4"/>
                  <a:stretch>
                    <a:fillRect/>
                  </a:stretch>
                </a:blipFill>
                <a:ln>
                  <a:noFill/>
                </a:ln>
              </p:spPr>
              <p:txBody>
                <a:bodyPr/>
                <a:lstStyle/>
                <a:p>
                  <a:r>
                    <a:rPr lang="ko-KR" altLang="en-US">
                      <a:noFill/>
                    </a:rPr>
                    <a:t> </a:t>
                  </a:r>
                </a:p>
              </p:txBody>
            </p:sp>
          </mc:Fallback>
        </mc:AlternateContent>
        <p:cxnSp>
          <p:nvCxnSpPr>
            <p:cNvPr id="10" name="Straight Arrow Connector 29">
              <a:extLst>
                <a:ext uri="{FF2B5EF4-FFF2-40B4-BE49-F238E27FC236}">
                  <a16:creationId xmlns:a16="http://schemas.microsoft.com/office/drawing/2014/main" id="{4EAC696E-204A-44AE-BA9C-1D269CCD8715}"/>
                </a:ext>
              </a:extLst>
            </p:cNvPr>
            <p:cNvCxnSpPr/>
            <p:nvPr/>
          </p:nvCxnSpPr>
          <p:spPr>
            <a:xfrm>
              <a:off x="4735388" y="4077072"/>
              <a:ext cx="0" cy="381388"/>
            </a:xfrm>
            <a:prstGeom prst="straightConnector1">
              <a:avLst/>
            </a:prstGeom>
            <a:ln w="28575">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878878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Quy</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tắc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01</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10" name="직사각형 9">
            <a:extLst>
              <a:ext uri="{FF2B5EF4-FFF2-40B4-BE49-F238E27FC236}">
                <a16:creationId xmlns:a16="http://schemas.microsoft.com/office/drawing/2014/main" id="{A5C1C544-4990-4640-910A-6D70D04F637C}"/>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Ta </a:t>
            </a:r>
            <a:r>
              <a:rPr lang="en-US" altLang="ko-KR" sz="1400" dirty="0" err="1">
                <a:solidFill>
                  <a:schemeClr val="tx1"/>
                </a:solidFill>
                <a:latin typeface="SamsungOne-400" panose="020B0503030303020204" pitchFamily="34" charset="0"/>
                <a:ea typeface="SamsungOne-400" panose="020B0503030303020204" pitchFamily="34" charset="0"/>
              </a:rPr>
              <a:t>có</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thể</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thay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đổi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định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lý</a:t>
            </a:r>
            <a:r>
              <a:rPr lang="en-US" altLang="ko-KR" sz="1400" dirty="0">
                <a:solidFill>
                  <a:schemeClr val="tx1"/>
                </a:solidFill>
                <a:latin typeface="SamsungOne-400" panose="020B0503030303020204" pitchFamily="34" charset="0"/>
                <a:ea typeface="SamsungOne-400" panose="020B0503030303020204" pitchFamily="34" charset="0"/>
              </a:rPr>
              <a:t> Bayes </a:t>
            </a:r>
            <a:r>
              <a:rPr lang="en-US" altLang="ko-KR" sz="1400" dirty="0" err="1">
                <a:solidFill>
                  <a:schemeClr val="tx1"/>
                </a:solidFill>
                <a:latin typeface="SamsungOne-400" panose="020B0503030303020204" pitchFamily="34" charset="0"/>
                <a:ea typeface="SamsungOne-400" panose="020B0503030303020204" pitchFamily="34" charset="0"/>
              </a:rPr>
              <a:t>theo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cách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sau</a:t>
            </a:r>
            <a:r>
              <a:rPr lang="en-US" altLang="ko-KR" sz="1400" dirty="0">
                <a:solidFill>
                  <a:schemeClr val="tx1"/>
                </a:solidFill>
                <a:latin typeface="SamsungOne-400" panose="020B0503030303020204" pitchFamily="34" charset="0"/>
                <a:ea typeface="SamsungOne-400" panose="020B0503030303020204" pitchFamily="34" charset="0"/>
              </a:rPr>
              <a:t>:</a:t>
            </a:r>
          </a:p>
        </p:txBody>
      </p:sp>
      <mc:AlternateContent xmlns:mc="http://schemas.openxmlformats.org/markup-compatibility/2006" xmlns:a14="http://schemas.microsoft.com/office/drawing/2010/main">
        <mc:Choice Requires="a14">
          <p:sp>
            <p:nvSpPr>
              <p:cNvPr id="9" name="Rectangle 12">
                <a:extLst>
                  <a:ext uri="{FF2B5EF4-FFF2-40B4-BE49-F238E27FC236}">
                    <a16:creationId xmlns:a16="http://schemas.microsoft.com/office/drawing/2014/main" id="{78B65C2C-515C-4024-AF4F-96EFFA79684E}"/>
                  </a:ext>
                </a:extLst>
              </p:cNvPr>
              <p:cNvSpPr/>
              <p:nvPr/>
            </p:nvSpPr>
            <p:spPr>
              <a:xfrm>
                <a:off x="3045204" y="1773238"/>
                <a:ext cx="3812418" cy="7142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indent="14288">
                  <a:spcAft>
                    <a:spcPts val="800"/>
                  </a:spcAft>
                </a:pPr>
                <a14:m>
                  <m:oMathPara xmlns:m="http://schemas.openxmlformats.org/officeDocument/2006/math">
                    <m:oMathParaPr>
                      <m:jc m:val="center"/>
                    </m:oMathParaPr>
                    <m:oMath xmlns:m="http://schemas.openxmlformats.org/officeDocument/2006/math">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i="1">
                              <a:solidFill>
                                <a:schemeClr val="tx1">
                                  <a:lumMod val="85000"/>
                                  <a:lumOff val="15000"/>
                                </a:schemeClr>
                              </a:solidFill>
                              <a:latin typeface="Cambria Math" panose="02040503050406030204" pitchFamily="18" charset="0"/>
                            </a:rPr>
                            <m:t>𝐴</m:t>
                          </m:r>
                          <m:r>
                            <a:rPr lang="en-US" altLang="ko-KR" sz="1600" i="1">
                              <a:solidFill>
                                <a:schemeClr val="tx1">
                                  <a:lumMod val="85000"/>
                                  <a:lumOff val="15000"/>
                                </a:schemeClr>
                              </a:solidFill>
                              <a:latin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𝐵</m:t>
                          </m:r>
                        </m:e>
                      </m:d>
                      <m:r>
                        <a:rPr lang="en-US" altLang="ko-KR" sz="1600" i="1">
                          <a:solidFill>
                            <a:schemeClr val="tx1">
                              <a:lumMod val="85000"/>
                              <a:lumOff val="15000"/>
                            </a:schemeClr>
                          </a:solidFill>
                          <a:latin typeface="Cambria Math" panose="02040503050406030204" pitchFamily="18" charset="0"/>
                        </a:rPr>
                        <m:t>=</m:t>
                      </m:r>
                      <m:f>
                        <m:fPr>
                          <m:ctrlPr>
                            <a:rPr lang="en-US" altLang="ko-KR" sz="1600" i="1">
                              <a:solidFill>
                                <a:schemeClr val="tx1">
                                  <a:lumMod val="85000"/>
                                  <a:lumOff val="15000"/>
                                </a:schemeClr>
                              </a:solidFill>
                              <a:latin typeface="Cambria Math" panose="02040503050406030204" pitchFamily="18" charset="0"/>
                            </a:rPr>
                          </m:ctrlPr>
                        </m:fPr>
                        <m:num>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i="1">
                                  <a:solidFill>
                                    <a:schemeClr val="tx1">
                                      <a:lumMod val="85000"/>
                                      <a:lumOff val="15000"/>
                                    </a:schemeClr>
                                  </a:solidFill>
                                  <a:latin typeface="Cambria Math" panose="02040503050406030204" pitchFamily="18" charset="0"/>
                                </a:rPr>
                                <m:t>𝐵</m:t>
                              </m:r>
                              <m:r>
                                <a:rPr lang="en-US" altLang="ko-KR" sz="1600" i="1">
                                  <a:solidFill>
                                    <a:schemeClr val="tx1">
                                      <a:lumMod val="85000"/>
                                      <a:lumOff val="15000"/>
                                    </a:schemeClr>
                                  </a:solidFill>
                                  <a:latin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𝐴</m:t>
                              </m:r>
                            </m:e>
                          </m:d>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i="1">
                                  <a:solidFill>
                                    <a:schemeClr val="tx1">
                                      <a:lumMod val="85000"/>
                                      <a:lumOff val="15000"/>
                                    </a:schemeClr>
                                  </a:solidFill>
                                  <a:latin typeface="Cambria Math" panose="02040503050406030204" pitchFamily="18" charset="0"/>
                                </a:rPr>
                                <m:t>𝐴</m:t>
                              </m:r>
                            </m:e>
                          </m:d>
                        </m:num>
                        <m:den>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i="1">
                                  <a:solidFill>
                                    <a:schemeClr val="tx1">
                                      <a:lumMod val="85000"/>
                                      <a:lumOff val="15000"/>
                                    </a:schemeClr>
                                  </a:solidFill>
                                  <a:latin typeface="Cambria Math" panose="02040503050406030204" pitchFamily="18" charset="0"/>
                                </a:rPr>
                                <m:t>𝐵</m:t>
                              </m:r>
                              <m:r>
                                <a:rPr lang="en-US" altLang="ko-KR" sz="1600" i="1">
                                  <a:solidFill>
                                    <a:schemeClr val="tx1">
                                      <a:lumMod val="85000"/>
                                      <a:lumOff val="15000"/>
                                    </a:schemeClr>
                                  </a:solidFill>
                                  <a:latin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𝐴</m:t>
                              </m:r>
                            </m:e>
                          </m:d>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i="1">
                                  <a:solidFill>
                                    <a:schemeClr val="tx1">
                                      <a:lumMod val="85000"/>
                                      <a:lumOff val="15000"/>
                                    </a:schemeClr>
                                  </a:solidFill>
                                  <a:latin typeface="Cambria Math" panose="02040503050406030204" pitchFamily="18" charset="0"/>
                                </a:rPr>
                                <m:t>𝐴</m:t>
                              </m:r>
                            </m:e>
                          </m:d>
                          <m:r>
                            <a:rPr lang="en-US" altLang="ko-KR" sz="1600" i="1">
                              <a:solidFill>
                                <a:schemeClr val="tx1">
                                  <a:lumMod val="85000"/>
                                  <a:lumOff val="15000"/>
                                </a:schemeClr>
                              </a:solidFill>
                              <a:latin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i="1">
                                  <a:solidFill>
                                    <a:schemeClr val="tx1">
                                      <a:lumMod val="85000"/>
                                      <a:lumOff val="15000"/>
                                    </a:schemeClr>
                                  </a:solidFill>
                                  <a:latin typeface="Cambria Math" panose="02040503050406030204" pitchFamily="18" charset="0"/>
                                </a:rPr>
                                <m:t>𝐵</m:t>
                              </m:r>
                              <m:r>
                                <a:rPr lang="en-US" altLang="ko-KR" sz="1600" i="1">
                                  <a:solidFill>
                                    <a:schemeClr val="tx1">
                                      <a:lumMod val="85000"/>
                                      <a:lumOff val="15000"/>
                                    </a:schemeClr>
                                  </a:solidFill>
                                  <a:latin typeface="Cambria Math" panose="02040503050406030204" pitchFamily="18" charset="0"/>
                                </a:rPr>
                                <m:t>|</m:t>
                              </m:r>
                              <m:sSup>
                                <m:sSupPr>
                                  <m:ctrlPr>
                                    <a:rPr lang="en-US" altLang="ko-KR" sz="1600" i="1">
                                      <a:solidFill>
                                        <a:schemeClr val="tx1">
                                          <a:lumMod val="85000"/>
                                          <a:lumOff val="15000"/>
                                        </a:schemeClr>
                                      </a:solidFill>
                                      <a:latin typeface="Cambria Math" panose="02040503050406030204" pitchFamily="18" charset="0"/>
                                    </a:rPr>
                                  </m:ctrlPr>
                                </m:sSupPr>
                                <m:e>
                                  <m:r>
                                    <a:rPr lang="en-US" altLang="ko-KR" sz="1600" i="1">
                                      <a:solidFill>
                                        <a:schemeClr val="tx1">
                                          <a:lumMod val="85000"/>
                                          <a:lumOff val="15000"/>
                                        </a:schemeClr>
                                      </a:solidFill>
                                      <a:latin typeface="Cambria Math" panose="02040503050406030204" pitchFamily="18" charset="0"/>
                                    </a:rPr>
                                    <m:t>𝐴</m:t>
                                  </m:r>
                                </m:e>
                                <m:sup>
                                  <m:r>
                                    <a:rPr lang="en-US" altLang="ko-KR" sz="1600" i="1">
                                      <a:solidFill>
                                        <a:schemeClr val="tx1">
                                          <a:lumMod val="85000"/>
                                          <a:lumOff val="15000"/>
                                        </a:schemeClr>
                                      </a:solidFill>
                                      <a:latin typeface="Cambria Math" panose="02040503050406030204" pitchFamily="18" charset="0"/>
                                    </a:rPr>
                                    <m:t>𝑐</m:t>
                                  </m:r>
                                </m:sup>
                              </m:sSup>
                            </m:e>
                          </m:d>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sSup>
                                <m:sSupPr>
                                  <m:ctrlPr>
                                    <a:rPr lang="en-US" altLang="ko-KR" sz="1600" i="1">
                                      <a:solidFill>
                                        <a:schemeClr val="tx1">
                                          <a:lumMod val="85000"/>
                                          <a:lumOff val="15000"/>
                                        </a:schemeClr>
                                      </a:solidFill>
                                      <a:latin typeface="Cambria Math" panose="02040503050406030204" pitchFamily="18" charset="0"/>
                                    </a:rPr>
                                  </m:ctrlPr>
                                </m:sSupPr>
                                <m:e>
                                  <m:r>
                                    <a:rPr lang="en-US" altLang="ko-KR" sz="1600" i="1">
                                      <a:solidFill>
                                        <a:schemeClr val="tx1">
                                          <a:lumMod val="85000"/>
                                          <a:lumOff val="15000"/>
                                        </a:schemeClr>
                                      </a:solidFill>
                                      <a:latin typeface="Cambria Math" panose="02040503050406030204" pitchFamily="18" charset="0"/>
                                    </a:rPr>
                                    <m:t>𝐴</m:t>
                                  </m:r>
                                </m:e>
                                <m:sup>
                                  <m:r>
                                    <a:rPr lang="en-US" altLang="ko-KR" sz="1600" i="1">
                                      <a:solidFill>
                                        <a:schemeClr val="tx1">
                                          <a:lumMod val="85000"/>
                                          <a:lumOff val="15000"/>
                                        </a:schemeClr>
                                      </a:solidFill>
                                      <a:latin typeface="Cambria Math" panose="02040503050406030204" pitchFamily="18" charset="0"/>
                                    </a:rPr>
                                    <m:t>𝑐</m:t>
                                  </m:r>
                                </m:sup>
                              </m:sSup>
                            </m:e>
                          </m:d>
                        </m:den>
                      </m:f>
                    </m:oMath>
                  </m:oMathPara>
                </a14:m>
                <a:endParaRPr lang="en-US" altLang="ko-KR" sz="1600" i="1" dirty="0">
                  <a:solidFill>
                    <a:schemeClr val="tx1">
                      <a:lumMod val="85000"/>
                      <a:lumOff val="15000"/>
                    </a:schemeClr>
                  </a:solidFill>
                  <a:latin typeface="Cambria Math" panose="02040503050406030204" pitchFamily="18" charset="0"/>
                </a:endParaRPr>
              </a:p>
            </p:txBody>
          </p:sp>
        </mc:Choice>
        <mc:Fallback xmlns="">
          <p:sp>
            <p:nvSpPr>
              <p:cNvPr id="9" name="Rectangle 12">
                <a:extLst>
                  <a:ext uri="{FF2B5EF4-FFF2-40B4-BE49-F238E27FC236}">
                    <a16:creationId xmlns:a16="http://schemas.microsoft.com/office/drawing/2014/main" id="{78B65C2C-515C-4024-AF4F-96EFFA79684E}"/>
                  </a:ext>
                </a:extLst>
              </p:cNvPr>
              <p:cNvSpPr>
                <a:spLocks noRot="1" noChangeAspect="1" noMove="1" noResize="1" noEditPoints="1" noAdjustHandles="1" noChangeArrowheads="1" noChangeShapeType="1" noTextEdit="1"/>
              </p:cNvSpPr>
              <p:nvPr/>
            </p:nvSpPr>
            <p:spPr>
              <a:xfrm>
                <a:off x="3045204" y="1773238"/>
                <a:ext cx="3812418" cy="714298"/>
              </a:xfrm>
              <a:prstGeom prst="rect">
                <a:avLst/>
              </a:prstGeom>
              <a:blipFill>
                <a:blip r:embed="rId4"/>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730984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Quy</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tắc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01</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38" name="직사각형 37">
            <a:extLst>
              <a:ext uri="{FF2B5EF4-FFF2-40B4-BE49-F238E27FC236}">
                <a16:creationId xmlns:a16="http://schemas.microsoft.com/office/drawing/2014/main" id="{1DC02F9B-6EFD-456F-9A46-F33F8FA68F2D}"/>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We may transform the Bayes’ theorem in the following way</a:t>
            </a:r>
          </a:p>
        </p:txBody>
      </p:sp>
      <p:grpSp>
        <p:nvGrpSpPr>
          <p:cNvPr id="4" name="그룹 3">
            <a:extLst>
              <a:ext uri="{FF2B5EF4-FFF2-40B4-BE49-F238E27FC236}">
                <a16:creationId xmlns:a16="http://schemas.microsoft.com/office/drawing/2014/main" id="{6A0230BA-7A4C-4E1D-80F6-EB7B1F3265C2}"/>
              </a:ext>
            </a:extLst>
          </p:cNvPr>
          <p:cNvGrpSpPr/>
          <p:nvPr/>
        </p:nvGrpSpPr>
        <p:grpSpPr>
          <a:xfrm>
            <a:off x="3045204" y="1779404"/>
            <a:ext cx="3812418" cy="714298"/>
            <a:chOff x="3045204" y="1779404"/>
            <a:chExt cx="3812418" cy="714298"/>
          </a:xfrm>
        </p:grpSpPr>
        <mc:AlternateContent xmlns:mc="http://schemas.openxmlformats.org/markup-compatibility/2006" xmlns:a14="http://schemas.microsoft.com/office/drawing/2010/main">
          <mc:Choice Requires="a14">
            <p:sp>
              <p:nvSpPr>
                <p:cNvPr id="9" name="Rectangle 12">
                  <a:extLst>
                    <a:ext uri="{FF2B5EF4-FFF2-40B4-BE49-F238E27FC236}">
                      <a16:creationId xmlns:a16="http://schemas.microsoft.com/office/drawing/2014/main" id="{78B65C2C-515C-4024-AF4F-96EFFA79684E}"/>
                    </a:ext>
                  </a:extLst>
                </p:cNvPr>
                <p:cNvSpPr/>
                <p:nvPr/>
              </p:nvSpPr>
              <p:spPr>
                <a:xfrm>
                  <a:off x="3045204" y="1779404"/>
                  <a:ext cx="3812418" cy="7142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indent="14288">
                    <a:spcAft>
                      <a:spcPts val="800"/>
                    </a:spcAft>
                  </a:pPr>
                  <a14:m>
                    <m:oMathPara xmlns:m="http://schemas.openxmlformats.org/officeDocument/2006/math">
                      <m:oMathParaPr>
                        <m:jc m:val="center"/>
                      </m:oMathParaPr>
                      <m:oMath xmlns:m="http://schemas.openxmlformats.org/officeDocument/2006/math">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i="1">
                                <a:solidFill>
                                  <a:schemeClr val="tx1">
                                    <a:lumMod val="85000"/>
                                    <a:lumOff val="15000"/>
                                  </a:schemeClr>
                                </a:solidFill>
                                <a:latin typeface="Cambria Math" panose="02040503050406030204" pitchFamily="18" charset="0"/>
                              </a:rPr>
                              <m:t>𝐴</m:t>
                            </m:r>
                            <m:r>
                              <a:rPr lang="en-US" altLang="ko-KR" sz="1600" i="1">
                                <a:solidFill>
                                  <a:schemeClr val="tx1">
                                    <a:lumMod val="85000"/>
                                    <a:lumOff val="15000"/>
                                  </a:schemeClr>
                                </a:solidFill>
                                <a:latin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𝐵</m:t>
                            </m:r>
                          </m:e>
                        </m:d>
                        <m:r>
                          <a:rPr lang="en-US" altLang="ko-KR" sz="1600" i="1">
                            <a:solidFill>
                              <a:schemeClr val="tx1">
                                <a:lumMod val="85000"/>
                                <a:lumOff val="15000"/>
                              </a:schemeClr>
                            </a:solidFill>
                            <a:latin typeface="Cambria Math" panose="02040503050406030204" pitchFamily="18" charset="0"/>
                          </a:rPr>
                          <m:t>=</m:t>
                        </m:r>
                        <m:f>
                          <m:fPr>
                            <m:ctrlPr>
                              <a:rPr lang="en-US" altLang="ko-KR" sz="1600" i="1">
                                <a:solidFill>
                                  <a:schemeClr val="tx1">
                                    <a:lumMod val="85000"/>
                                    <a:lumOff val="15000"/>
                                  </a:schemeClr>
                                </a:solidFill>
                                <a:latin typeface="Cambria Math" panose="02040503050406030204" pitchFamily="18" charset="0"/>
                              </a:rPr>
                            </m:ctrlPr>
                          </m:fPr>
                          <m:num>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i="1">
                                    <a:solidFill>
                                      <a:schemeClr val="tx1">
                                        <a:lumMod val="85000"/>
                                        <a:lumOff val="15000"/>
                                      </a:schemeClr>
                                    </a:solidFill>
                                    <a:latin typeface="Cambria Math" panose="02040503050406030204" pitchFamily="18" charset="0"/>
                                  </a:rPr>
                                  <m:t>𝐵</m:t>
                                </m:r>
                                <m:r>
                                  <a:rPr lang="en-US" altLang="ko-KR" sz="1600" i="1">
                                    <a:solidFill>
                                      <a:schemeClr val="tx1">
                                        <a:lumMod val="85000"/>
                                        <a:lumOff val="15000"/>
                                      </a:schemeClr>
                                    </a:solidFill>
                                    <a:latin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𝐴</m:t>
                                </m:r>
                              </m:e>
                            </m:d>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i="1">
                                    <a:solidFill>
                                      <a:schemeClr val="tx1">
                                        <a:lumMod val="85000"/>
                                        <a:lumOff val="15000"/>
                                      </a:schemeClr>
                                    </a:solidFill>
                                    <a:latin typeface="Cambria Math" panose="02040503050406030204" pitchFamily="18" charset="0"/>
                                  </a:rPr>
                                  <m:t>𝐴</m:t>
                                </m:r>
                              </m:e>
                            </m:d>
                          </m:num>
                          <m:den>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i="1">
                                    <a:solidFill>
                                      <a:schemeClr val="tx1">
                                        <a:lumMod val="85000"/>
                                        <a:lumOff val="15000"/>
                                      </a:schemeClr>
                                    </a:solidFill>
                                    <a:latin typeface="Cambria Math" panose="02040503050406030204" pitchFamily="18" charset="0"/>
                                  </a:rPr>
                                  <m:t>𝐵</m:t>
                                </m:r>
                                <m:r>
                                  <a:rPr lang="en-US" altLang="ko-KR" sz="1600" i="1">
                                    <a:solidFill>
                                      <a:schemeClr val="tx1">
                                        <a:lumMod val="85000"/>
                                        <a:lumOff val="15000"/>
                                      </a:schemeClr>
                                    </a:solidFill>
                                    <a:latin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𝐴</m:t>
                                </m:r>
                              </m:e>
                            </m:d>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i="1">
                                    <a:solidFill>
                                      <a:schemeClr val="tx1">
                                        <a:lumMod val="85000"/>
                                        <a:lumOff val="15000"/>
                                      </a:schemeClr>
                                    </a:solidFill>
                                    <a:latin typeface="Cambria Math" panose="02040503050406030204" pitchFamily="18" charset="0"/>
                                  </a:rPr>
                                  <m:t>𝐴</m:t>
                                </m:r>
                              </m:e>
                            </m:d>
                            <m:r>
                              <a:rPr lang="en-US" altLang="ko-KR" sz="1600" i="1">
                                <a:solidFill>
                                  <a:schemeClr val="tx1">
                                    <a:lumMod val="85000"/>
                                    <a:lumOff val="15000"/>
                                  </a:schemeClr>
                                </a:solidFill>
                                <a:latin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i="1">
                                    <a:solidFill>
                                      <a:schemeClr val="tx1">
                                        <a:lumMod val="85000"/>
                                        <a:lumOff val="15000"/>
                                      </a:schemeClr>
                                    </a:solidFill>
                                    <a:latin typeface="Cambria Math" panose="02040503050406030204" pitchFamily="18" charset="0"/>
                                  </a:rPr>
                                  <m:t>𝐵</m:t>
                                </m:r>
                                <m:r>
                                  <a:rPr lang="en-US" altLang="ko-KR" sz="1600" i="1">
                                    <a:solidFill>
                                      <a:schemeClr val="tx1">
                                        <a:lumMod val="85000"/>
                                        <a:lumOff val="15000"/>
                                      </a:schemeClr>
                                    </a:solidFill>
                                    <a:latin typeface="Cambria Math" panose="02040503050406030204" pitchFamily="18" charset="0"/>
                                  </a:rPr>
                                  <m:t>|</m:t>
                                </m:r>
                                <m:sSup>
                                  <m:sSupPr>
                                    <m:ctrlPr>
                                      <a:rPr lang="en-US" altLang="ko-KR" sz="1600" i="1">
                                        <a:solidFill>
                                          <a:schemeClr val="tx1">
                                            <a:lumMod val="85000"/>
                                            <a:lumOff val="15000"/>
                                          </a:schemeClr>
                                        </a:solidFill>
                                        <a:latin typeface="Cambria Math" panose="02040503050406030204" pitchFamily="18" charset="0"/>
                                      </a:rPr>
                                    </m:ctrlPr>
                                  </m:sSupPr>
                                  <m:e>
                                    <m:r>
                                      <a:rPr lang="en-US" altLang="ko-KR" sz="1600" i="1">
                                        <a:solidFill>
                                          <a:schemeClr val="tx1">
                                            <a:lumMod val="85000"/>
                                            <a:lumOff val="15000"/>
                                          </a:schemeClr>
                                        </a:solidFill>
                                        <a:latin typeface="Cambria Math" panose="02040503050406030204" pitchFamily="18" charset="0"/>
                                      </a:rPr>
                                      <m:t>𝐴</m:t>
                                    </m:r>
                                  </m:e>
                                  <m:sup>
                                    <m:r>
                                      <a:rPr lang="en-US" altLang="ko-KR" sz="1600" i="1">
                                        <a:solidFill>
                                          <a:schemeClr val="tx1">
                                            <a:lumMod val="85000"/>
                                            <a:lumOff val="15000"/>
                                          </a:schemeClr>
                                        </a:solidFill>
                                        <a:latin typeface="Cambria Math" panose="02040503050406030204" pitchFamily="18" charset="0"/>
                                      </a:rPr>
                                      <m:t>𝑐</m:t>
                                    </m:r>
                                  </m:sup>
                                </m:sSup>
                              </m:e>
                            </m:d>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sSup>
                                  <m:sSupPr>
                                    <m:ctrlPr>
                                      <a:rPr lang="en-US" altLang="ko-KR" sz="1600" i="1">
                                        <a:solidFill>
                                          <a:schemeClr val="tx1">
                                            <a:lumMod val="85000"/>
                                            <a:lumOff val="15000"/>
                                          </a:schemeClr>
                                        </a:solidFill>
                                        <a:latin typeface="Cambria Math" panose="02040503050406030204" pitchFamily="18" charset="0"/>
                                      </a:rPr>
                                    </m:ctrlPr>
                                  </m:sSupPr>
                                  <m:e>
                                    <m:r>
                                      <a:rPr lang="en-US" altLang="ko-KR" sz="1600" i="1">
                                        <a:solidFill>
                                          <a:schemeClr val="tx1">
                                            <a:lumMod val="85000"/>
                                            <a:lumOff val="15000"/>
                                          </a:schemeClr>
                                        </a:solidFill>
                                        <a:latin typeface="Cambria Math" panose="02040503050406030204" pitchFamily="18" charset="0"/>
                                      </a:rPr>
                                      <m:t>𝐴</m:t>
                                    </m:r>
                                  </m:e>
                                  <m:sup>
                                    <m:r>
                                      <a:rPr lang="en-US" altLang="ko-KR" sz="1600" i="1">
                                        <a:solidFill>
                                          <a:schemeClr val="tx1">
                                            <a:lumMod val="85000"/>
                                            <a:lumOff val="15000"/>
                                          </a:schemeClr>
                                        </a:solidFill>
                                        <a:latin typeface="Cambria Math" panose="02040503050406030204" pitchFamily="18" charset="0"/>
                                      </a:rPr>
                                      <m:t>𝑐</m:t>
                                    </m:r>
                                  </m:sup>
                                </m:sSup>
                              </m:e>
                            </m:d>
                          </m:den>
                        </m:f>
                      </m:oMath>
                    </m:oMathPara>
                  </a14:m>
                  <a:endParaRPr lang="en-US" altLang="ko-KR" sz="1600" i="1" dirty="0">
                    <a:solidFill>
                      <a:schemeClr val="tx1">
                        <a:lumMod val="85000"/>
                        <a:lumOff val="15000"/>
                      </a:schemeClr>
                    </a:solidFill>
                    <a:latin typeface="Cambria Math" panose="02040503050406030204" pitchFamily="18" charset="0"/>
                  </a:endParaRPr>
                </a:p>
              </p:txBody>
            </p:sp>
          </mc:Choice>
          <mc:Fallback xmlns="">
            <p:sp>
              <p:nvSpPr>
                <p:cNvPr id="9" name="Rectangle 12">
                  <a:extLst>
                    <a:ext uri="{FF2B5EF4-FFF2-40B4-BE49-F238E27FC236}">
                      <a16:creationId xmlns:a16="http://schemas.microsoft.com/office/drawing/2014/main" id="{78B65C2C-515C-4024-AF4F-96EFFA79684E}"/>
                    </a:ext>
                  </a:extLst>
                </p:cNvPr>
                <p:cNvSpPr>
                  <a:spLocks noRot="1" noChangeAspect="1" noMove="1" noResize="1" noEditPoints="1" noAdjustHandles="1" noChangeArrowheads="1" noChangeShapeType="1" noTextEdit="1"/>
                </p:cNvSpPr>
                <p:nvPr/>
              </p:nvSpPr>
              <p:spPr>
                <a:xfrm>
                  <a:off x="3045204" y="1779404"/>
                  <a:ext cx="3812418" cy="714298"/>
                </a:xfrm>
                <a:prstGeom prst="rect">
                  <a:avLst/>
                </a:prstGeom>
                <a:blipFill>
                  <a:blip r:embed="rId4"/>
                  <a:stretch>
                    <a:fillRect/>
                  </a:stretch>
                </a:blipFill>
                <a:ln>
                  <a:noFill/>
                </a:ln>
              </p:spPr>
              <p:txBody>
                <a:bodyPr/>
                <a:lstStyle/>
                <a:p>
                  <a:r>
                    <a:rPr lang="ko-KR" altLang="en-US">
                      <a:noFill/>
                    </a:rPr>
                    <a:t> </a:t>
                  </a:r>
                </a:p>
              </p:txBody>
            </p:sp>
          </mc:Fallback>
        </mc:AlternateContent>
        <p:sp>
          <p:nvSpPr>
            <p:cNvPr id="10" name="모서리가 둥근 직사각형 49">
              <a:extLst>
                <a:ext uri="{FF2B5EF4-FFF2-40B4-BE49-F238E27FC236}">
                  <a16:creationId xmlns:a16="http://schemas.microsoft.com/office/drawing/2014/main" id="{C204E21E-294B-4735-8F07-F4EB46484261}"/>
                </a:ext>
              </a:extLst>
            </p:cNvPr>
            <p:cNvSpPr/>
            <p:nvPr/>
          </p:nvSpPr>
          <p:spPr>
            <a:xfrm>
              <a:off x="4041648" y="2124837"/>
              <a:ext cx="1140843" cy="223504"/>
            </a:xfrm>
            <a:prstGeom prst="roundRect">
              <a:avLst>
                <a:gd name="adj" fmla="val 50000"/>
              </a:avLst>
            </a:prstGeom>
            <a:noFill/>
            <a:ln w="95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a typeface="SamsungOne-400" panose="020B0503030303020204" pitchFamily="34" charset="0"/>
              </a:endParaRPr>
            </a:p>
          </p:txBody>
        </p:sp>
        <p:sp>
          <p:nvSpPr>
            <p:cNvPr id="11" name="모서리가 둥근 직사각형 50">
              <a:extLst>
                <a:ext uri="{FF2B5EF4-FFF2-40B4-BE49-F238E27FC236}">
                  <a16:creationId xmlns:a16="http://schemas.microsoft.com/office/drawing/2014/main" id="{394962E0-A157-463B-B933-0B875AF2EFB1}"/>
                </a:ext>
              </a:extLst>
            </p:cNvPr>
            <p:cNvSpPr/>
            <p:nvPr/>
          </p:nvSpPr>
          <p:spPr>
            <a:xfrm>
              <a:off x="5383460" y="2124837"/>
              <a:ext cx="1284658" cy="223504"/>
            </a:xfrm>
            <a:prstGeom prst="roundRect">
              <a:avLst>
                <a:gd name="adj" fmla="val 50000"/>
              </a:avLst>
            </a:prstGeom>
            <a:noFill/>
            <a:ln w="95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a typeface="SamsungOne-400" panose="020B0503030303020204" pitchFamily="34" charset="0"/>
              </a:endParaRPr>
            </a:p>
          </p:txBody>
        </p:sp>
      </p:grpSp>
      <p:grpSp>
        <p:nvGrpSpPr>
          <p:cNvPr id="2" name="그룹 1">
            <a:extLst>
              <a:ext uri="{FF2B5EF4-FFF2-40B4-BE49-F238E27FC236}">
                <a16:creationId xmlns:a16="http://schemas.microsoft.com/office/drawing/2014/main" id="{FCEE16A8-C60A-4E7C-8139-C5BF4ACB72FB}"/>
              </a:ext>
            </a:extLst>
          </p:cNvPr>
          <p:cNvGrpSpPr/>
          <p:nvPr/>
        </p:nvGrpSpPr>
        <p:grpSpPr>
          <a:xfrm>
            <a:off x="3130445" y="2820054"/>
            <a:ext cx="4216947" cy="2409654"/>
            <a:chOff x="3130445" y="3465513"/>
            <a:chExt cx="4216947" cy="2409654"/>
          </a:xfrm>
        </p:grpSpPr>
        <p:grpSp>
          <p:nvGrpSpPr>
            <p:cNvPr id="12" name="그룹 11">
              <a:extLst>
                <a:ext uri="{FF2B5EF4-FFF2-40B4-BE49-F238E27FC236}">
                  <a16:creationId xmlns:a16="http://schemas.microsoft.com/office/drawing/2014/main" id="{F506F169-62EB-4CE3-89E2-8AAA47BD6D9E}"/>
                </a:ext>
              </a:extLst>
            </p:cNvPr>
            <p:cNvGrpSpPr/>
            <p:nvPr/>
          </p:nvGrpSpPr>
          <p:grpSpPr>
            <a:xfrm>
              <a:off x="3130445" y="4118260"/>
              <a:ext cx="1871072" cy="1756907"/>
              <a:chOff x="3250769" y="4005525"/>
              <a:chExt cx="1871072" cy="1756907"/>
            </a:xfrm>
          </p:grpSpPr>
          <p:grpSp>
            <p:nvGrpSpPr>
              <p:cNvPr id="13" name="그룹 12">
                <a:extLst>
                  <a:ext uri="{FF2B5EF4-FFF2-40B4-BE49-F238E27FC236}">
                    <a16:creationId xmlns:a16="http://schemas.microsoft.com/office/drawing/2014/main" id="{51871FDA-6931-4A55-A30A-3819C99EBC37}"/>
                  </a:ext>
                </a:extLst>
              </p:cNvPr>
              <p:cNvGrpSpPr/>
              <p:nvPr/>
            </p:nvGrpSpPr>
            <p:grpSpPr>
              <a:xfrm>
                <a:off x="3250769" y="4005525"/>
                <a:ext cx="1871072" cy="1328756"/>
                <a:chOff x="3250769" y="4005525"/>
                <a:chExt cx="1871072" cy="1328756"/>
              </a:xfrm>
            </p:grpSpPr>
            <p:sp>
              <p:nvSpPr>
                <p:cNvPr id="15" name="타원 14">
                  <a:extLst>
                    <a:ext uri="{FF2B5EF4-FFF2-40B4-BE49-F238E27FC236}">
                      <a16:creationId xmlns:a16="http://schemas.microsoft.com/office/drawing/2014/main" id="{DD7F3620-9642-446D-B876-231FA765AC18}"/>
                    </a:ext>
                  </a:extLst>
                </p:cNvPr>
                <p:cNvSpPr/>
                <p:nvPr/>
              </p:nvSpPr>
              <p:spPr>
                <a:xfrm>
                  <a:off x="3393028" y="4254281"/>
                  <a:ext cx="1080000" cy="1080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700" panose="020B0803030303020204" pitchFamily="34" charset="0"/>
                  </a:endParaRPr>
                </a:p>
              </p:txBody>
            </p:sp>
            <p:sp>
              <p:nvSpPr>
                <p:cNvPr id="16" name="TextBox 15">
                  <a:extLst>
                    <a:ext uri="{FF2B5EF4-FFF2-40B4-BE49-F238E27FC236}">
                      <a16:creationId xmlns:a16="http://schemas.microsoft.com/office/drawing/2014/main" id="{20F6E38B-C20C-4874-9284-3816A712E9BC}"/>
                    </a:ext>
                  </a:extLst>
                </p:cNvPr>
                <p:cNvSpPr txBox="1"/>
                <p:nvPr/>
              </p:nvSpPr>
              <p:spPr>
                <a:xfrm>
                  <a:off x="3582194" y="4655782"/>
                  <a:ext cx="317462" cy="276999"/>
                </a:xfrm>
                <a:prstGeom prst="rect">
                  <a:avLst/>
                </a:prstGeom>
                <a:noFill/>
              </p:spPr>
              <p:txBody>
                <a:bodyPr wrap="square" lIns="0" tIns="0" rIns="0" bIns="0" rtlCol="0">
                  <a:spAutoFit/>
                </a:bodyPr>
                <a:lstStyle/>
                <a:p>
                  <a:pPr algn="ctr"/>
                  <a:r>
                    <a:rPr lang="en-US" dirty="0">
                      <a:solidFill>
                        <a:srgbClr val="FF0000"/>
                      </a:solidFill>
                      <a:latin typeface="SamsungOne-700" panose="020B0803030303020204" pitchFamily="34" charset="0"/>
                      <a:ea typeface="SamsungOne-700" panose="020B0803030303020204" pitchFamily="34" charset="0"/>
                      <a:cs typeface="Times New Roman" panose="02020603050405020304" pitchFamily="18" charset="0"/>
                    </a:rPr>
                    <a:t>A</a:t>
                  </a:r>
                </a:p>
              </p:txBody>
            </p:sp>
            <p:sp>
              <p:nvSpPr>
                <p:cNvPr id="17" name="TextBox 16">
                  <a:extLst>
                    <a:ext uri="{FF2B5EF4-FFF2-40B4-BE49-F238E27FC236}">
                      <a16:creationId xmlns:a16="http://schemas.microsoft.com/office/drawing/2014/main" id="{C96CAF52-F657-491E-ACEC-289505AC8A49}"/>
                    </a:ext>
                  </a:extLst>
                </p:cNvPr>
                <p:cNvSpPr txBox="1"/>
                <p:nvPr/>
              </p:nvSpPr>
              <p:spPr>
                <a:xfrm>
                  <a:off x="4599877" y="4655782"/>
                  <a:ext cx="317462" cy="276999"/>
                </a:xfrm>
                <a:prstGeom prst="rect">
                  <a:avLst/>
                </a:prstGeom>
                <a:noFill/>
              </p:spPr>
              <p:txBody>
                <a:bodyPr wrap="square" lIns="0" tIns="0" rIns="0" bIns="0" rtlCol="0">
                  <a:spAutoFit/>
                </a:bodyPr>
                <a:lstStyle/>
                <a:p>
                  <a:pPr algn="ctr"/>
                  <a:r>
                    <a:rPr lang="en-US" dirty="0">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B</a:t>
                  </a:r>
                </a:p>
              </p:txBody>
            </p:sp>
            <p:sp>
              <p:nvSpPr>
                <p:cNvPr id="18" name="자유형 35">
                  <a:extLst>
                    <a:ext uri="{FF2B5EF4-FFF2-40B4-BE49-F238E27FC236}">
                      <a16:creationId xmlns:a16="http://schemas.microsoft.com/office/drawing/2014/main" id="{C5DFC611-9B7C-49EA-AB5E-BB6CB80DE6A4}"/>
                    </a:ext>
                  </a:extLst>
                </p:cNvPr>
                <p:cNvSpPr/>
                <p:nvPr/>
              </p:nvSpPr>
              <p:spPr>
                <a:xfrm>
                  <a:off x="4041841" y="4365058"/>
                  <a:ext cx="431187" cy="858446"/>
                </a:xfrm>
                <a:custGeom>
                  <a:avLst/>
                  <a:gdLst>
                    <a:gd name="connsiteX0" fmla="*/ 215594 w 431187"/>
                    <a:gd name="connsiteY0" fmla="*/ 0 h 858446"/>
                    <a:gd name="connsiteX1" fmla="*/ 273025 w 431187"/>
                    <a:gd name="connsiteY1" fmla="*/ 47386 h 858446"/>
                    <a:gd name="connsiteX2" fmla="*/ 431187 w 431187"/>
                    <a:gd name="connsiteY2" fmla="*/ 429223 h 858446"/>
                    <a:gd name="connsiteX3" fmla="*/ 273025 w 431187"/>
                    <a:gd name="connsiteY3" fmla="*/ 811061 h 858446"/>
                    <a:gd name="connsiteX4" fmla="*/ 215594 w 431187"/>
                    <a:gd name="connsiteY4" fmla="*/ 858446 h 858446"/>
                    <a:gd name="connsiteX5" fmla="*/ 158162 w 431187"/>
                    <a:gd name="connsiteY5" fmla="*/ 811061 h 858446"/>
                    <a:gd name="connsiteX6" fmla="*/ 0 w 431187"/>
                    <a:gd name="connsiteY6" fmla="*/ 429223 h 858446"/>
                    <a:gd name="connsiteX7" fmla="*/ 158162 w 431187"/>
                    <a:gd name="connsiteY7" fmla="*/ 47386 h 858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187" h="858446">
                      <a:moveTo>
                        <a:pt x="215594" y="0"/>
                      </a:moveTo>
                      <a:lnTo>
                        <a:pt x="273025" y="47386"/>
                      </a:lnTo>
                      <a:cubicBezTo>
                        <a:pt x="370746" y="145106"/>
                        <a:pt x="431187" y="280106"/>
                        <a:pt x="431187" y="429223"/>
                      </a:cubicBezTo>
                      <a:cubicBezTo>
                        <a:pt x="431187" y="578340"/>
                        <a:pt x="370746" y="713340"/>
                        <a:pt x="273025" y="811061"/>
                      </a:cubicBezTo>
                      <a:lnTo>
                        <a:pt x="215594" y="858446"/>
                      </a:lnTo>
                      <a:lnTo>
                        <a:pt x="158162" y="811061"/>
                      </a:lnTo>
                      <a:cubicBezTo>
                        <a:pt x="60442" y="713340"/>
                        <a:pt x="0" y="578340"/>
                        <a:pt x="0" y="429223"/>
                      </a:cubicBezTo>
                      <a:cubicBezTo>
                        <a:pt x="0" y="280106"/>
                        <a:pt x="60442" y="145106"/>
                        <a:pt x="158162" y="47386"/>
                      </a:cubicBezTo>
                      <a:close/>
                    </a:path>
                  </a:pathLst>
                </a:custGeom>
                <a:solidFill>
                  <a:srgbClr val="D9A9BD"/>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700" panose="020B0803030303020204" pitchFamily="34" charset="0"/>
                  </a:endParaRPr>
                </a:p>
              </p:txBody>
            </p:sp>
            <p:sp>
              <p:nvSpPr>
                <p:cNvPr id="19" name="타원 18">
                  <a:extLst>
                    <a:ext uri="{FF2B5EF4-FFF2-40B4-BE49-F238E27FC236}">
                      <a16:creationId xmlns:a16="http://schemas.microsoft.com/office/drawing/2014/main" id="{9A1D3283-C60A-4FB0-B397-F18D84F3E7E2}"/>
                    </a:ext>
                  </a:extLst>
                </p:cNvPr>
                <p:cNvSpPr/>
                <p:nvPr/>
              </p:nvSpPr>
              <p:spPr>
                <a:xfrm>
                  <a:off x="4041841" y="4254281"/>
                  <a:ext cx="1080000" cy="1080000"/>
                </a:xfrm>
                <a:prstGeom prst="ellipse">
                  <a:avLst/>
                </a:prstGeom>
                <a:no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700" panose="020B0803030303020204" pitchFamily="34" charset="0"/>
                  </a:endParaRPr>
                </a:p>
              </p:txBody>
            </p:sp>
            <mc:AlternateContent xmlns:mc="http://schemas.openxmlformats.org/markup-compatibility/2006" xmlns:a14="http://schemas.microsoft.com/office/drawing/2010/main">
              <mc:Choice Requires="a14">
                <p:sp>
                  <p:nvSpPr>
                    <p:cNvPr id="20" name="Rectangle 12">
                      <a:extLst>
                        <a:ext uri="{FF2B5EF4-FFF2-40B4-BE49-F238E27FC236}">
                          <a16:creationId xmlns:a16="http://schemas.microsoft.com/office/drawing/2014/main" id="{25C62FBB-CCB1-45D1-B92C-56D5DA2BA8F0}"/>
                        </a:ext>
                      </a:extLst>
                    </p:cNvPr>
                    <p:cNvSpPr/>
                    <p:nvPr/>
                  </p:nvSpPr>
                  <p:spPr>
                    <a:xfrm>
                      <a:off x="3250769" y="4005525"/>
                      <a:ext cx="488256" cy="663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72000" rIns="144000" bIns="72000" rtlCol="0" anchor="t">
                      <a:spAutoFit/>
                      <a:scene3d>
                        <a:camera prst="orthographicFront"/>
                        <a:lightRig rig="threePt" dir="t"/>
                      </a:scene3d>
                      <a:sp3d>
                        <a:bevelT w="0" h="6350"/>
                      </a:sp3d>
                    </a:bodyPr>
                    <a:lstStyle/>
                    <a:p>
                      <a:pPr lvl="0">
                        <a:lnSpc>
                          <a:spcPct val="150000"/>
                        </a:lnSpc>
                        <a:spcAft>
                          <a:spcPts val="800"/>
                        </a:spcAft>
                        <a:buClr>
                          <a:srgbClr val="193EB0"/>
                        </a:buClr>
                      </a:pPr>
                      <a14:m>
                        <m:oMathPara xmlns:m="http://schemas.openxmlformats.org/officeDocument/2006/math">
                          <m:oMathParaPr>
                            <m:jc m:val="center"/>
                          </m:oMathParaPr>
                          <m:oMath xmlns:m="http://schemas.openxmlformats.org/officeDocument/2006/math">
                            <m:sSup>
                              <m:sSupPr>
                                <m:ctrlPr>
                                  <a:rPr lang="en-US" altLang="ko-KR" i="1">
                                    <a:solidFill>
                                      <a:schemeClr val="tx1">
                                        <a:lumMod val="85000"/>
                                        <a:lumOff val="15000"/>
                                      </a:schemeClr>
                                    </a:solidFill>
                                    <a:latin typeface="Cambria Math" panose="02040503050406030204" pitchFamily="18" charset="0"/>
                                    <a:ea typeface="SamsungOne-400" panose="020B0503030303020204" pitchFamily="34" charset="0"/>
                                  </a:rPr>
                                </m:ctrlPr>
                              </m:sSupPr>
                              <m:e>
                                <m:r>
                                  <a:rPr lang="en-US" altLang="ko-KR">
                                    <a:solidFill>
                                      <a:schemeClr val="tx1">
                                        <a:lumMod val="85000"/>
                                        <a:lumOff val="15000"/>
                                      </a:schemeClr>
                                    </a:solidFill>
                                    <a:latin typeface="Cambria Math" panose="02040503050406030204" pitchFamily="18" charset="0"/>
                                    <a:ea typeface="SamsungOne-400" panose="020B0503030303020204" pitchFamily="34" charset="0"/>
                                  </a:rPr>
                                  <m:t>𝐴</m:t>
                                </m:r>
                              </m:e>
                              <m:sup>
                                <m:r>
                                  <a:rPr lang="en-US" altLang="ko-KR">
                                    <a:solidFill>
                                      <a:schemeClr val="tx1">
                                        <a:lumMod val="85000"/>
                                        <a:lumOff val="15000"/>
                                      </a:schemeClr>
                                    </a:solidFill>
                                    <a:latin typeface="Cambria Math" panose="02040503050406030204" pitchFamily="18" charset="0"/>
                                    <a:ea typeface="SamsungOne-400" panose="020B0503030303020204" pitchFamily="34" charset="0"/>
                                  </a:rPr>
                                  <m:t>𝑐</m:t>
                                </m:r>
                              </m:sup>
                            </m:sSup>
                            <m:r>
                              <a:rPr lang="en-US" altLang="ko-KR" i="1">
                                <a:solidFill>
                                  <a:schemeClr val="tx1">
                                    <a:lumMod val="85000"/>
                                    <a:lumOff val="15000"/>
                                  </a:schemeClr>
                                </a:solidFill>
                                <a:latin typeface="Cambria Math" panose="02040503050406030204" pitchFamily="18" charset="0"/>
                                <a:ea typeface="SamsungOne-400" panose="020B0503030303020204" pitchFamily="34" charset="0"/>
                              </a:rPr>
                              <m:t> </m:t>
                            </m:r>
                          </m:oMath>
                        </m:oMathPara>
                      </a14:m>
                      <a:endParaRPr lang="en-US" altLang="ko-KR" dirty="0">
                        <a:solidFill>
                          <a:schemeClr val="tx1">
                            <a:lumMod val="85000"/>
                            <a:lumOff val="15000"/>
                          </a:schemeClr>
                        </a:solidFill>
                        <a:latin typeface="SamsungOne-700" panose="020B0803030303020204" pitchFamily="34" charset="0"/>
                        <a:ea typeface="SamsungOne-700" panose="020B0803030303020204" pitchFamily="34" charset="0"/>
                      </a:endParaRPr>
                    </a:p>
                  </p:txBody>
                </p:sp>
              </mc:Choice>
              <mc:Fallback xmlns="">
                <p:sp>
                  <p:nvSpPr>
                    <p:cNvPr id="44" name="Rectangle 12">
                      <a:extLst>
                        <a:ext uri="{FF2B5EF4-FFF2-40B4-BE49-F238E27FC236}">
                          <a16:creationId xmlns:a16="http://schemas.microsoft.com/office/drawing/2014/main" id="{69273DC7-F396-4C8C-BE38-D3C02EA9614A}"/>
                        </a:ext>
                      </a:extLst>
                    </p:cNvPr>
                    <p:cNvSpPr>
                      <a:spLocks noRot="1" noChangeAspect="1" noMove="1" noResize="1" noEditPoints="1" noAdjustHandles="1" noChangeArrowheads="1" noChangeShapeType="1" noTextEdit="1"/>
                    </p:cNvSpPr>
                    <p:nvPr/>
                  </p:nvSpPr>
                  <p:spPr>
                    <a:xfrm>
                      <a:off x="3250769" y="4005525"/>
                      <a:ext cx="488256" cy="663497"/>
                    </a:xfrm>
                    <a:prstGeom prst="rect">
                      <a:avLst/>
                    </a:prstGeom>
                    <a:blipFill>
                      <a:blip r:embed="rId5"/>
                      <a:stretch>
                        <a:fillRect/>
                      </a:stretch>
                    </a:blipFill>
                    <a:ln>
                      <a:noFill/>
                    </a:ln>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14" name="Rectangle 12">
                    <a:extLst>
                      <a:ext uri="{FF2B5EF4-FFF2-40B4-BE49-F238E27FC236}">
                        <a16:creationId xmlns:a16="http://schemas.microsoft.com/office/drawing/2014/main" id="{F61B4017-F077-4D59-9B0F-3900DEC62BA1}"/>
                      </a:ext>
                    </a:extLst>
                  </p:cNvPr>
                  <p:cNvSpPr/>
                  <p:nvPr/>
                </p:nvSpPr>
                <p:spPr>
                  <a:xfrm>
                    <a:off x="3885889" y="5546988"/>
                    <a:ext cx="743089"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14:m>
                      <m:oMathPara xmlns:m="http://schemas.openxmlformats.org/officeDocument/2006/math">
                        <m:oMathParaPr>
                          <m:jc m:val="center"/>
                        </m:oMathParaPr>
                        <m:oMath xmlns:m="http://schemas.openxmlformats.org/officeDocument/2006/math">
                          <m:r>
                            <a:rPr lang="en-US" altLang="ko-KR" sz="1400" i="1" smtClean="0">
                              <a:solidFill>
                                <a:schemeClr val="tx1">
                                  <a:lumMod val="85000"/>
                                  <a:lumOff val="15000"/>
                                </a:schemeClr>
                              </a:solidFill>
                              <a:latin typeface="Cambria Math" panose="02040503050406030204" pitchFamily="18" charset="0"/>
                            </a:rPr>
                            <m:t>𝑃</m:t>
                          </m:r>
                          <m:r>
                            <a:rPr lang="en-US" altLang="ko-KR" sz="1400" i="1" smtClean="0">
                              <a:solidFill>
                                <a:schemeClr val="tx1">
                                  <a:lumMod val="85000"/>
                                  <a:lumOff val="15000"/>
                                </a:schemeClr>
                              </a:solidFill>
                              <a:latin typeface="Cambria Math" panose="02040503050406030204" pitchFamily="18" charset="0"/>
                            </a:rPr>
                            <m:t>(</m:t>
                          </m:r>
                          <m:r>
                            <a:rPr lang="en-US" altLang="ko-KR" sz="1400" i="1" smtClean="0">
                              <a:solidFill>
                                <a:schemeClr val="tx1">
                                  <a:lumMod val="85000"/>
                                  <a:lumOff val="15000"/>
                                </a:schemeClr>
                              </a:solidFill>
                              <a:latin typeface="Cambria Math" panose="02040503050406030204" pitchFamily="18" charset="0"/>
                            </a:rPr>
                            <m:t>𝐵</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rPr>
                            <m:t>∩</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rPr>
                            <m:t>𝐴</m:t>
                          </m:r>
                          <m:r>
                            <a:rPr lang="en-US" altLang="ko-KR" sz="1400" i="1">
                              <a:solidFill>
                                <a:schemeClr val="tx1">
                                  <a:lumMod val="85000"/>
                                  <a:lumOff val="15000"/>
                                </a:schemeClr>
                              </a:solidFill>
                              <a:latin typeface="Cambria Math" panose="02040503050406030204" pitchFamily="18" charset="0"/>
                            </a:rPr>
                            <m:t>)</m:t>
                          </m:r>
                        </m:oMath>
                      </m:oMathPara>
                    </a14:m>
                    <a:endParaRPr lang="en-US" altLang="ko-KR" sz="1400" dirty="0">
                      <a:solidFill>
                        <a:schemeClr val="tx1">
                          <a:lumMod val="85000"/>
                          <a:lumOff val="15000"/>
                        </a:schemeClr>
                      </a:solidFill>
                    </a:endParaRPr>
                  </a:p>
                </p:txBody>
              </p:sp>
            </mc:Choice>
            <mc:Fallback xmlns="">
              <p:sp>
                <p:nvSpPr>
                  <p:cNvPr id="46" name="Rectangle 12">
                    <a:extLst>
                      <a:ext uri="{FF2B5EF4-FFF2-40B4-BE49-F238E27FC236}">
                        <a16:creationId xmlns="" xmlns:a16="http://schemas.microsoft.com/office/drawing/2014/main" xmlns:a14="http://schemas.microsoft.com/office/drawing/2010/main" id="{59135BF2-55C6-451D-8C01-A3D6D74F3B25}"/>
                      </a:ext>
                    </a:extLst>
                  </p:cNvPr>
                  <p:cNvSpPr>
                    <a:spLocks noRot="1" noChangeAspect="1" noMove="1" noResize="1" noEditPoints="1" noAdjustHandles="1" noChangeArrowheads="1" noChangeShapeType="1" noTextEdit="1"/>
                  </p:cNvSpPr>
                  <p:nvPr/>
                </p:nvSpPr>
                <p:spPr>
                  <a:xfrm>
                    <a:off x="3885889" y="5546988"/>
                    <a:ext cx="743089" cy="215444"/>
                  </a:xfrm>
                  <a:prstGeom prst="rect">
                    <a:avLst/>
                  </a:prstGeom>
                  <a:blipFill rotWithShape="0">
                    <a:blip r:embed="rId6"/>
                    <a:stretch>
                      <a:fillRect/>
                    </a:stretch>
                  </a:blipFill>
                  <a:ln>
                    <a:noFill/>
                  </a:ln>
                </p:spPr>
                <p:txBody>
                  <a:bodyPr/>
                  <a:lstStyle/>
                  <a:p>
                    <a:r>
                      <a:rPr lang="ko-KR" altLang="en-US">
                        <a:noFill/>
                      </a:rPr>
                      <a:t> </a:t>
                    </a:r>
                  </a:p>
                </p:txBody>
              </p:sp>
            </mc:Fallback>
          </mc:AlternateContent>
        </p:grpSp>
        <p:grpSp>
          <p:nvGrpSpPr>
            <p:cNvPr id="21" name="그룹 20">
              <a:extLst>
                <a:ext uri="{FF2B5EF4-FFF2-40B4-BE49-F238E27FC236}">
                  <a16:creationId xmlns:a16="http://schemas.microsoft.com/office/drawing/2014/main" id="{53ECA645-926C-48A4-9DC6-A4AE2BC29A50}"/>
                </a:ext>
              </a:extLst>
            </p:cNvPr>
            <p:cNvGrpSpPr/>
            <p:nvPr/>
          </p:nvGrpSpPr>
          <p:grpSpPr>
            <a:xfrm>
              <a:off x="5518045" y="4118260"/>
              <a:ext cx="1829347" cy="1756907"/>
              <a:chOff x="5638369" y="4005525"/>
              <a:chExt cx="1829347" cy="1756907"/>
            </a:xfrm>
          </p:grpSpPr>
          <p:grpSp>
            <p:nvGrpSpPr>
              <p:cNvPr id="26" name="그룹 25">
                <a:extLst>
                  <a:ext uri="{FF2B5EF4-FFF2-40B4-BE49-F238E27FC236}">
                    <a16:creationId xmlns:a16="http://schemas.microsoft.com/office/drawing/2014/main" id="{2B174CC0-1BDC-4CBE-A903-C86F9E7F9B4F}"/>
                  </a:ext>
                </a:extLst>
              </p:cNvPr>
              <p:cNvGrpSpPr/>
              <p:nvPr/>
            </p:nvGrpSpPr>
            <p:grpSpPr>
              <a:xfrm>
                <a:off x="5638369" y="4005525"/>
                <a:ext cx="1829347" cy="1328756"/>
                <a:chOff x="5638369" y="4005525"/>
                <a:chExt cx="1829347" cy="1328756"/>
              </a:xfrm>
            </p:grpSpPr>
            <p:sp>
              <p:nvSpPr>
                <p:cNvPr id="28" name="타원 27">
                  <a:extLst>
                    <a:ext uri="{FF2B5EF4-FFF2-40B4-BE49-F238E27FC236}">
                      <a16:creationId xmlns:a16="http://schemas.microsoft.com/office/drawing/2014/main" id="{D0336DC6-9AE0-4713-BE41-211B4D519936}"/>
                    </a:ext>
                  </a:extLst>
                </p:cNvPr>
                <p:cNvSpPr/>
                <p:nvPr/>
              </p:nvSpPr>
              <p:spPr>
                <a:xfrm>
                  <a:off x="6387716" y="4254281"/>
                  <a:ext cx="1080000" cy="1080000"/>
                </a:xfrm>
                <a:prstGeom prst="ellipse">
                  <a:avLst/>
                </a:prstGeom>
                <a:solidFill>
                  <a:srgbClr val="1429A0">
                    <a:alpha val="20000"/>
                  </a:srgbClr>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700" panose="020B0803030303020204" pitchFamily="34" charset="0"/>
                  </a:endParaRPr>
                </a:p>
              </p:txBody>
            </p:sp>
            <p:sp>
              <p:nvSpPr>
                <p:cNvPr id="29" name="자유형 36">
                  <a:extLst>
                    <a:ext uri="{FF2B5EF4-FFF2-40B4-BE49-F238E27FC236}">
                      <a16:creationId xmlns:a16="http://schemas.microsoft.com/office/drawing/2014/main" id="{F5ADE7A6-D48F-4CDE-8F03-D6EBA5452342}"/>
                    </a:ext>
                  </a:extLst>
                </p:cNvPr>
                <p:cNvSpPr/>
                <p:nvPr/>
              </p:nvSpPr>
              <p:spPr>
                <a:xfrm>
                  <a:off x="6387716" y="4365058"/>
                  <a:ext cx="431187" cy="858446"/>
                </a:xfrm>
                <a:custGeom>
                  <a:avLst/>
                  <a:gdLst>
                    <a:gd name="connsiteX0" fmla="*/ 215594 w 431187"/>
                    <a:gd name="connsiteY0" fmla="*/ 0 h 858446"/>
                    <a:gd name="connsiteX1" fmla="*/ 273025 w 431187"/>
                    <a:gd name="connsiteY1" fmla="*/ 47386 h 858446"/>
                    <a:gd name="connsiteX2" fmla="*/ 431187 w 431187"/>
                    <a:gd name="connsiteY2" fmla="*/ 429223 h 858446"/>
                    <a:gd name="connsiteX3" fmla="*/ 273025 w 431187"/>
                    <a:gd name="connsiteY3" fmla="*/ 811061 h 858446"/>
                    <a:gd name="connsiteX4" fmla="*/ 215594 w 431187"/>
                    <a:gd name="connsiteY4" fmla="*/ 858446 h 858446"/>
                    <a:gd name="connsiteX5" fmla="*/ 158162 w 431187"/>
                    <a:gd name="connsiteY5" fmla="*/ 811061 h 858446"/>
                    <a:gd name="connsiteX6" fmla="*/ 0 w 431187"/>
                    <a:gd name="connsiteY6" fmla="*/ 429223 h 858446"/>
                    <a:gd name="connsiteX7" fmla="*/ 158162 w 431187"/>
                    <a:gd name="connsiteY7" fmla="*/ 47386 h 858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187" h="858446">
                      <a:moveTo>
                        <a:pt x="215594" y="0"/>
                      </a:moveTo>
                      <a:lnTo>
                        <a:pt x="273025" y="47386"/>
                      </a:lnTo>
                      <a:cubicBezTo>
                        <a:pt x="370746" y="145106"/>
                        <a:pt x="431187" y="280106"/>
                        <a:pt x="431187" y="429223"/>
                      </a:cubicBezTo>
                      <a:cubicBezTo>
                        <a:pt x="431187" y="578340"/>
                        <a:pt x="370746" y="713340"/>
                        <a:pt x="273025" y="811061"/>
                      </a:cubicBezTo>
                      <a:lnTo>
                        <a:pt x="215594" y="858446"/>
                      </a:lnTo>
                      <a:lnTo>
                        <a:pt x="158162" y="811061"/>
                      </a:lnTo>
                      <a:cubicBezTo>
                        <a:pt x="60442" y="713340"/>
                        <a:pt x="0" y="578340"/>
                        <a:pt x="0" y="429223"/>
                      </a:cubicBezTo>
                      <a:cubicBezTo>
                        <a:pt x="0" y="280106"/>
                        <a:pt x="60442" y="145106"/>
                        <a:pt x="158162" y="47386"/>
                      </a:cubicBezTo>
                      <a:close/>
                    </a:path>
                  </a:pathLst>
                </a:cu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700" panose="020B0803030303020204" pitchFamily="34" charset="0"/>
                  </a:endParaRPr>
                </a:p>
              </p:txBody>
            </p:sp>
            <p:sp>
              <p:nvSpPr>
                <p:cNvPr id="32" name="타원 31">
                  <a:extLst>
                    <a:ext uri="{FF2B5EF4-FFF2-40B4-BE49-F238E27FC236}">
                      <a16:creationId xmlns:a16="http://schemas.microsoft.com/office/drawing/2014/main" id="{D592D9E1-6970-4CC9-9DF2-D415C28B270D}"/>
                    </a:ext>
                  </a:extLst>
                </p:cNvPr>
                <p:cNvSpPr/>
                <p:nvPr/>
              </p:nvSpPr>
              <p:spPr>
                <a:xfrm>
                  <a:off x="5738903" y="4254281"/>
                  <a:ext cx="1080000" cy="1080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700" panose="020B0803030303020204" pitchFamily="34" charset="0"/>
                  </a:endParaRPr>
                </a:p>
              </p:txBody>
            </p:sp>
            <p:sp>
              <p:nvSpPr>
                <p:cNvPr id="33" name="TextBox 32">
                  <a:extLst>
                    <a:ext uri="{FF2B5EF4-FFF2-40B4-BE49-F238E27FC236}">
                      <a16:creationId xmlns:a16="http://schemas.microsoft.com/office/drawing/2014/main" id="{0EB63AB3-9125-40CF-A6FB-D50913555E6B}"/>
                    </a:ext>
                  </a:extLst>
                </p:cNvPr>
                <p:cNvSpPr txBox="1"/>
                <p:nvPr/>
              </p:nvSpPr>
              <p:spPr>
                <a:xfrm>
                  <a:off x="5957094" y="4655782"/>
                  <a:ext cx="317462" cy="276999"/>
                </a:xfrm>
                <a:prstGeom prst="rect">
                  <a:avLst/>
                </a:prstGeom>
                <a:noFill/>
              </p:spPr>
              <p:txBody>
                <a:bodyPr wrap="square" lIns="0" tIns="0" rIns="0" bIns="0" rtlCol="0">
                  <a:spAutoFit/>
                </a:bodyPr>
                <a:lstStyle/>
                <a:p>
                  <a:pPr algn="ctr"/>
                  <a:r>
                    <a:rPr lang="en-US" dirty="0">
                      <a:solidFill>
                        <a:srgbClr val="FF0000"/>
                      </a:solidFill>
                      <a:latin typeface="SamsungOne-700" panose="020B0803030303020204" pitchFamily="34" charset="0"/>
                      <a:ea typeface="SamsungOne-700" panose="020B0803030303020204" pitchFamily="34" charset="0"/>
                      <a:cs typeface="Times New Roman" panose="02020603050405020304" pitchFamily="18" charset="0"/>
                    </a:rPr>
                    <a:t>A</a:t>
                  </a:r>
                </a:p>
              </p:txBody>
            </p:sp>
            <p:sp>
              <p:nvSpPr>
                <p:cNvPr id="34" name="TextBox 33">
                  <a:extLst>
                    <a:ext uri="{FF2B5EF4-FFF2-40B4-BE49-F238E27FC236}">
                      <a16:creationId xmlns:a16="http://schemas.microsoft.com/office/drawing/2014/main" id="{BBF8EBC9-3EC0-41FE-ADCA-EF696FA19A97}"/>
                    </a:ext>
                  </a:extLst>
                </p:cNvPr>
                <p:cNvSpPr txBox="1"/>
                <p:nvPr/>
              </p:nvSpPr>
              <p:spPr>
                <a:xfrm>
                  <a:off x="6974777" y="4655782"/>
                  <a:ext cx="317462" cy="276999"/>
                </a:xfrm>
                <a:prstGeom prst="rect">
                  <a:avLst/>
                </a:prstGeom>
                <a:noFill/>
              </p:spPr>
              <p:txBody>
                <a:bodyPr wrap="square" lIns="0" tIns="0" rIns="0" bIns="0" rtlCol="0">
                  <a:spAutoFit/>
                </a:bodyPr>
                <a:lstStyle/>
                <a:p>
                  <a:pPr algn="ctr"/>
                  <a:r>
                    <a:rPr lang="en-US" dirty="0">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B</a:t>
                  </a:r>
                </a:p>
              </p:txBody>
            </p:sp>
            <mc:AlternateContent xmlns:mc="http://schemas.openxmlformats.org/markup-compatibility/2006" xmlns:a14="http://schemas.microsoft.com/office/drawing/2010/main">
              <mc:Choice Requires="a14">
                <p:sp>
                  <p:nvSpPr>
                    <p:cNvPr id="35" name="Rectangle 12">
                      <a:extLst>
                        <a:ext uri="{FF2B5EF4-FFF2-40B4-BE49-F238E27FC236}">
                          <a16:creationId xmlns:a16="http://schemas.microsoft.com/office/drawing/2014/main" id="{9E92D310-7EF5-4148-A38B-304D10BA3741}"/>
                        </a:ext>
                      </a:extLst>
                    </p:cNvPr>
                    <p:cNvSpPr/>
                    <p:nvPr/>
                  </p:nvSpPr>
                  <p:spPr>
                    <a:xfrm>
                      <a:off x="5638369" y="4005525"/>
                      <a:ext cx="488256" cy="663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72000" rIns="144000" bIns="72000" rtlCol="0" anchor="t">
                      <a:spAutoFit/>
                      <a:scene3d>
                        <a:camera prst="orthographicFront"/>
                        <a:lightRig rig="threePt" dir="t"/>
                      </a:scene3d>
                      <a:sp3d>
                        <a:bevelT w="0" h="6350"/>
                      </a:sp3d>
                    </a:bodyPr>
                    <a:lstStyle/>
                    <a:p>
                      <a:pPr lvl="0">
                        <a:lnSpc>
                          <a:spcPct val="150000"/>
                        </a:lnSpc>
                        <a:spcAft>
                          <a:spcPts val="800"/>
                        </a:spcAft>
                        <a:buClr>
                          <a:srgbClr val="193EB0"/>
                        </a:buClr>
                      </a:pPr>
                      <a14:m>
                        <m:oMathPara xmlns:m="http://schemas.openxmlformats.org/officeDocument/2006/math">
                          <m:oMathParaPr>
                            <m:jc m:val="center"/>
                          </m:oMathParaPr>
                          <m:oMath xmlns:m="http://schemas.openxmlformats.org/officeDocument/2006/math">
                            <m:sSup>
                              <m:sSupPr>
                                <m:ctrlPr>
                                  <a:rPr lang="en-US" altLang="ko-KR" i="1">
                                    <a:solidFill>
                                      <a:schemeClr val="tx1">
                                        <a:lumMod val="85000"/>
                                        <a:lumOff val="15000"/>
                                      </a:schemeClr>
                                    </a:solidFill>
                                    <a:latin typeface="Cambria Math" panose="02040503050406030204" pitchFamily="18" charset="0"/>
                                    <a:ea typeface="SamsungOne-400" panose="020B0503030303020204" pitchFamily="34" charset="0"/>
                                  </a:rPr>
                                </m:ctrlPr>
                              </m:sSupPr>
                              <m:e>
                                <m:r>
                                  <a:rPr lang="en-US" altLang="ko-KR">
                                    <a:solidFill>
                                      <a:schemeClr val="tx1">
                                        <a:lumMod val="85000"/>
                                        <a:lumOff val="15000"/>
                                      </a:schemeClr>
                                    </a:solidFill>
                                    <a:latin typeface="Cambria Math" panose="02040503050406030204" pitchFamily="18" charset="0"/>
                                    <a:ea typeface="SamsungOne-400" panose="020B0503030303020204" pitchFamily="34" charset="0"/>
                                  </a:rPr>
                                  <m:t>𝐴</m:t>
                                </m:r>
                              </m:e>
                              <m:sup>
                                <m:r>
                                  <a:rPr lang="en-US" altLang="ko-KR">
                                    <a:solidFill>
                                      <a:schemeClr val="tx1">
                                        <a:lumMod val="85000"/>
                                        <a:lumOff val="15000"/>
                                      </a:schemeClr>
                                    </a:solidFill>
                                    <a:latin typeface="Cambria Math" panose="02040503050406030204" pitchFamily="18" charset="0"/>
                                    <a:ea typeface="SamsungOne-400" panose="020B0503030303020204" pitchFamily="34" charset="0"/>
                                  </a:rPr>
                                  <m:t>𝑐</m:t>
                                </m:r>
                              </m:sup>
                            </m:sSup>
                            <m:r>
                              <a:rPr lang="en-US" altLang="ko-KR" i="1">
                                <a:solidFill>
                                  <a:schemeClr val="tx1">
                                    <a:lumMod val="85000"/>
                                    <a:lumOff val="15000"/>
                                  </a:schemeClr>
                                </a:solidFill>
                                <a:latin typeface="Cambria Math" panose="02040503050406030204" pitchFamily="18" charset="0"/>
                                <a:ea typeface="SamsungOne-400" panose="020B0503030303020204" pitchFamily="34" charset="0"/>
                              </a:rPr>
                              <m:t> </m:t>
                            </m:r>
                          </m:oMath>
                        </m:oMathPara>
                      </a14:m>
                      <a:endParaRPr lang="en-US" altLang="ko-KR" dirty="0">
                        <a:solidFill>
                          <a:schemeClr val="tx1">
                            <a:lumMod val="85000"/>
                            <a:lumOff val="15000"/>
                          </a:schemeClr>
                        </a:solidFill>
                        <a:latin typeface="SamsungOne-700" panose="020B0803030303020204" pitchFamily="34" charset="0"/>
                        <a:ea typeface="SamsungOne-700" panose="020B0803030303020204" pitchFamily="34" charset="0"/>
                      </a:endParaRPr>
                    </a:p>
                  </p:txBody>
                </p:sp>
              </mc:Choice>
              <mc:Fallback xmlns="">
                <p:sp>
                  <p:nvSpPr>
                    <p:cNvPr id="47" name="Rectangle 12">
                      <a:extLst>
                        <a:ext uri="{FF2B5EF4-FFF2-40B4-BE49-F238E27FC236}">
                          <a16:creationId xmlns:a16="http://schemas.microsoft.com/office/drawing/2014/main" id="{74278A2B-E39D-473C-BC02-5F00AC1F7305}"/>
                        </a:ext>
                      </a:extLst>
                    </p:cNvPr>
                    <p:cNvSpPr>
                      <a:spLocks noRot="1" noChangeAspect="1" noMove="1" noResize="1" noEditPoints="1" noAdjustHandles="1" noChangeArrowheads="1" noChangeShapeType="1" noTextEdit="1"/>
                    </p:cNvSpPr>
                    <p:nvPr/>
                  </p:nvSpPr>
                  <p:spPr>
                    <a:xfrm>
                      <a:off x="5638369" y="4005525"/>
                      <a:ext cx="488256" cy="663497"/>
                    </a:xfrm>
                    <a:prstGeom prst="rect">
                      <a:avLst/>
                    </a:prstGeom>
                    <a:blipFill>
                      <a:blip r:embed="rId7"/>
                      <a:stretch>
                        <a:fillRect/>
                      </a:stretch>
                    </a:blipFill>
                    <a:ln>
                      <a:noFill/>
                    </a:ln>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27" name="Rectangle 12">
                    <a:extLst>
                      <a:ext uri="{FF2B5EF4-FFF2-40B4-BE49-F238E27FC236}">
                        <a16:creationId xmlns:a16="http://schemas.microsoft.com/office/drawing/2014/main" id="{58F921B7-566C-4A63-B10B-98EDC28AF337}"/>
                      </a:ext>
                    </a:extLst>
                  </p:cNvPr>
                  <p:cNvSpPr/>
                  <p:nvPr/>
                </p:nvSpPr>
                <p:spPr>
                  <a:xfrm>
                    <a:off x="6203721" y="5546988"/>
                    <a:ext cx="816890"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r>
                            <a:rPr lang="en-US" altLang="ko-KR" sz="1400" i="1" smtClean="0">
                              <a:solidFill>
                                <a:schemeClr val="tx1">
                                  <a:lumMod val="85000"/>
                                  <a:lumOff val="15000"/>
                                </a:schemeClr>
                              </a:solidFill>
                              <a:latin typeface="Cambria Math" panose="02040503050406030204" pitchFamily="18" charset="0"/>
                            </a:rPr>
                            <m:t>𝑃</m:t>
                          </m:r>
                          <m:r>
                            <a:rPr lang="en-US" altLang="ko-KR" sz="1400" i="1" smtClean="0">
                              <a:solidFill>
                                <a:schemeClr val="tx1">
                                  <a:lumMod val="85000"/>
                                  <a:lumOff val="15000"/>
                                </a:schemeClr>
                              </a:solidFill>
                              <a:latin typeface="Cambria Math" panose="02040503050406030204" pitchFamily="18" charset="0"/>
                            </a:rPr>
                            <m:t>(</m:t>
                          </m:r>
                          <m:r>
                            <a:rPr lang="en-US" altLang="ko-KR" sz="1400" i="1" smtClean="0">
                              <a:solidFill>
                                <a:schemeClr val="tx1">
                                  <a:lumMod val="85000"/>
                                  <a:lumOff val="15000"/>
                                </a:schemeClr>
                              </a:solidFill>
                              <a:latin typeface="Cambria Math" panose="02040503050406030204" pitchFamily="18" charset="0"/>
                            </a:rPr>
                            <m:t>𝐵</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rPr>
                            <m:t>∩</m:t>
                          </m:r>
                          <m:sSup>
                            <m:sSupPr>
                              <m:ctrlPr>
                                <a:rPr lang="en-US" altLang="ko-KR" sz="1400" i="1">
                                  <a:solidFill>
                                    <a:schemeClr val="tx1">
                                      <a:lumMod val="85000"/>
                                      <a:lumOff val="15000"/>
                                    </a:schemeClr>
                                  </a:solidFill>
                                  <a:latin typeface="Cambria Math" panose="02040503050406030204" pitchFamily="18" charset="0"/>
                                  <a:ea typeface="Cambria Math" panose="02040503050406030204" pitchFamily="18" charset="0"/>
                                </a:rPr>
                              </m:ctrlPr>
                            </m:sSupPr>
                            <m:e>
                              <m:r>
                                <a:rPr lang="en-US" altLang="ko-KR" sz="1400" i="1">
                                  <a:solidFill>
                                    <a:schemeClr val="tx1">
                                      <a:lumMod val="85000"/>
                                      <a:lumOff val="15000"/>
                                    </a:schemeClr>
                                  </a:solidFill>
                                  <a:latin typeface="Cambria Math" panose="02040503050406030204" pitchFamily="18" charset="0"/>
                                  <a:ea typeface="Cambria Math" panose="02040503050406030204" pitchFamily="18" charset="0"/>
                                </a:rPr>
                                <m:t>𝐴</m:t>
                              </m:r>
                            </m:e>
                            <m:sup>
                              <m:r>
                                <a:rPr lang="en-US" altLang="ko-KR" sz="1400" i="1">
                                  <a:solidFill>
                                    <a:schemeClr val="tx1">
                                      <a:lumMod val="85000"/>
                                      <a:lumOff val="15000"/>
                                    </a:schemeClr>
                                  </a:solidFill>
                                  <a:latin typeface="Cambria Math" panose="02040503050406030204" pitchFamily="18" charset="0"/>
                                  <a:ea typeface="Cambria Math" panose="02040503050406030204" pitchFamily="18" charset="0"/>
                                </a:rPr>
                                <m:t>𝑐</m:t>
                              </m:r>
                            </m:sup>
                          </m:sSup>
                          <m:r>
                            <a:rPr lang="en-US" altLang="ko-KR" sz="1400" i="1">
                              <a:solidFill>
                                <a:schemeClr val="tx1">
                                  <a:lumMod val="85000"/>
                                  <a:lumOff val="15000"/>
                                </a:schemeClr>
                              </a:solidFill>
                              <a:latin typeface="Cambria Math" panose="02040503050406030204" pitchFamily="18" charset="0"/>
                            </a:rPr>
                            <m:t>)</m:t>
                          </m:r>
                        </m:oMath>
                      </m:oMathPara>
                    </a14:m>
                    <a:endParaRPr lang="en-US" altLang="ko-KR" sz="1400" dirty="0">
                      <a:solidFill>
                        <a:schemeClr val="tx1">
                          <a:lumMod val="85000"/>
                          <a:lumOff val="15000"/>
                        </a:schemeClr>
                      </a:solidFill>
                    </a:endParaRPr>
                  </a:p>
                </p:txBody>
              </p:sp>
            </mc:Choice>
            <mc:Fallback xmlns="">
              <p:sp>
                <p:nvSpPr>
                  <p:cNvPr id="47" name="Rectangle 12">
                    <a:extLst>
                      <a:ext uri="{FF2B5EF4-FFF2-40B4-BE49-F238E27FC236}">
                        <a16:creationId xmlns="" xmlns:a16="http://schemas.microsoft.com/office/drawing/2014/main" xmlns:a14="http://schemas.microsoft.com/office/drawing/2010/main" id="{E4240501-B3F4-4FE8-87C8-22EF7DCE5ACE}"/>
                      </a:ext>
                    </a:extLst>
                  </p:cNvPr>
                  <p:cNvSpPr>
                    <a:spLocks noRot="1" noChangeAspect="1" noMove="1" noResize="1" noEditPoints="1" noAdjustHandles="1" noChangeArrowheads="1" noChangeShapeType="1" noTextEdit="1"/>
                  </p:cNvSpPr>
                  <p:nvPr/>
                </p:nvSpPr>
                <p:spPr>
                  <a:xfrm>
                    <a:off x="6203721" y="5546988"/>
                    <a:ext cx="816890" cy="215444"/>
                  </a:xfrm>
                  <a:prstGeom prst="rect">
                    <a:avLst/>
                  </a:prstGeom>
                  <a:blipFill rotWithShape="0">
                    <a:blip r:embed="rId8"/>
                    <a:stretch>
                      <a:fillRect/>
                    </a:stretch>
                  </a:blipFill>
                  <a:ln>
                    <a:noFill/>
                  </a:ln>
                </p:spPr>
                <p:txBody>
                  <a:bodyPr/>
                  <a:lstStyle/>
                  <a:p>
                    <a:r>
                      <a:rPr lang="ko-KR" altLang="en-US">
                        <a:noFill/>
                      </a:rPr>
                      <a:t> </a:t>
                    </a:r>
                  </a:p>
                </p:txBody>
              </p:sp>
            </mc:Fallback>
          </mc:AlternateContent>
        </p:grpSp>
        <p:sp>
          <p:nvSpPr>
            <p:cNvPr id="36" name="같음 기호 49">
              <a:extLst>
                <a:ext uri="{FF2B5EF4-FFF2-40B4-BE49-F238E27FC236}">
                  <a16:creationId xmlns:a16="http://schemas.microsoft.com/office/drawing/2014/main" id="{F53B105C-01A8-4057-932B-0937F542A0B8}"/>
                </a:ext>
              </a:extLst>
            </p:cNvPr>
            <p:cNvSpPr/>
            <p:nvPr/>
          </p:nvSpPr>
          <p:spPr>
            <a:xfrm rot="5400000">
              <a:off x="4452713" y="3495536"/>
              <a:ext cx="423277" cy="363232"/>
            </a:xfrm>
            <a:prstGeom prst="mathEqual">
              <a:avLst/>
            </a:prstGeom>
            <a:solidFill>
              <a:srgbClr val="1429A0"/>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7" name="같음 기호 51">
              <a:extLst>
                <a:ext uri="{FF2B5EF4-FFF2-40B4-BE49-F238E27FC236}">
                  <a16:creationId xmlns:a16="http://schemas.microsoft.com/office/drawing/2014/main" id="{548202F3-1B46-4B92-8707-B299AD96C4AE}"/>
                </a:ext>
              </a:extLst>
            </p:cNvPr>
            <p:cNvSpPr/>
            <p:nvPr/>
          </p:nvSpPr>
          <p:spPr>
            <a:xfrm rot="5400000">
              <a:off x="5693343" y="3495536"/>
              <a:ext cx="423278" cy="363232"/>
            </a:xfrm>
            <a:prstGeom prst="mathEqual">
              <a:avLst/>
            </a:prstGeom>
            <a:solidFill>
              <a:srgbClr val="1429A0"/>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Tree>
    <p:extLst>
      <p:ext uri="{BB962C8B-B14F-4D97-AF65-F5344CB8AC3E}">
        <p14:creationId xmlns:p14="http://schemas.microsoft.com/office/powerpoint/2010/main" val="29154563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Quy</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tắc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01</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38" name="같음 기호 49">
            <a:extLst>
              <a:ext uri="{FF2B5EF4-FFF2-40B4-BE49-F238E27FC236}">
                <a16:creationId xmlns:a16="http://schemas.microsoft.com/office/drawing/2014/main" id="{E0EAB0F0-77B1-4FBA-A484-FF2FB22D32B4}"/>
              </a:ext>
            </a:extLst>
          </p:cNvPr>
          <p:cNvSpPr/>
          <p:nvPr/>
        </p:nvSpPr>
        <p:spPr>
          <a:xfrm rot="5400000">
            <a:off x="5078384" y="2785364"/>
            <a:ext cx="423277" cy="363232"/>
          </a:xfrm>
          <a:prstGeom prst="mathEqual">
            <a:avLst/>
          </a:prstGeom>
          <a:solidFill>
            <a:srgbClr val="1429A0"/>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9" name="그룹 38">
            <a:extLst>
              <a:ext uri="{FF2B5EF4-FFF2-40B4-BE49-F238E27FC236}">
                <a16:creationId xmlns:a16="http://schemas.microsoft.com/office/drawing/2014/main" id="{AC0123B3-280B-4B99-B8A0-DE02B081626C}"/>
              </a:ext>
            </a:extLst>
          </p:cNvPr>
          <p:cNvGrpSpPr/>
          <p:nvPr/>
        </p:nvGrpSpPr>
        <p:grpSpPr>
          <a:xfrm>
            <a:off x="4375348" y="3408088"/>
            <a:ext cx="1829347" cy="1756907"/>
            <a:chOff x="5638369" y="4005525"/>
            <a:chExt cx="1829347" cy="1756907"/>
          </a:xfrm>
        </p:grpSpPr>
        <p:grpSp>
          <p:nvGrpSpPr>
            <p:cNvPr id="40" name="그룹 39">
              <a:extLst>
                <a:ext uri="{FF2B5EF4-FFF2-40B4-BE49-F238E27FC236}">
                  <a16:creationId xmlns:a16="http://schemas.microsoft.com/office/drawing/2014/main" id="{740345AD-B7D8-42D8-A344-5361E9C6A759}"/>
                </a:ext>
              </a:extLst>
            </p:cNvPr>
            <p:cNvGrpSpPr/>
            <p:nvPr/>
          </p:nvGrpSpPr>
          <p:grpSpPr>
            <a:xfrm>
              <a:off x="5638369" y="4005525"/>
              <a:ext cx="1829347" cy="1328756"/>
              <a:chOff x="5638369" y="4005525"/>
              <a:chExt cx="1829347" cy="1328756"/>
            </a:xfrm>
          </p:grpSpPr>
          <p:sp>
            <p:nvSpPr>
              <p:cNvPr id="42" name="타원 41">
                <a:extLst>
                  <a:ext uri="{FF2B5EF4-FFF2-40B4-BE49-F238E27FC236}">
                    <a16:creationId xmlns:a16="http://schemas.microsoft.com/office/drawing/2014/main" id="{BD1B1AF4-52E4-47A3-8D05-36BB3C86C7F4}"/>
                  </a:ext>
                </a:extLst>
              </p:cNvPr>
              <p:cNvSpPr/>
              <p:nvPr/>
            </p:nvSpPr>
            <p:spPr>
              <a:xfrm>
                <a:off x="6387716" y="4254281"/>
                <a:ext cx="1080000" cy="1080000"/>
              </a:xfrm>
              <a:prstGeom prst="ellipse">
                <a:avLst/>
              </a:prstGeom>
              <a:solidFill>
                <a:srgbClr val="1429A0">
                  <a:alpha val="20000"/>
                </a:srgbClr>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700" panose="020B0803030303020204" pitchFamily="34" charset="0"/>
                </a:endParaRPr>
              </a:p>
            </p:txBody>
          </p:sp>
          <p:sp>
            <p:nvSpPr>
              <p:cNvPr id="43" name="타원 42">
                <a:extLst>
                  <a:ext uri="{FF2B5EF4-FFF2-40B4-BE49-F238E27FC236}">
                    <a16:creationId xmlns:a16="http://schemas.microsoft.com/office/drawing/2014/main" id="{78A13A81-6267-4E52-9136-F1E87C15B88F}"/>
                  </a:ext>
                </a:extLst>
              </p:cNvPr>
              <p:cNvSpPr/>
              <p:nvPr/>
            </p:nvSpPr>
            <p:spPr>
              <a:xfrm>
                <a:off x="5738903" y="4254281"/>
                <a:ext cx="1080000" cy="1080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700" panose="020B0803030303020204" pitchFamily="34" charset="0"/>
                </a:endParaRPr>
              </a:p>
            </p:txBody>
          </p:sp>
          <p:sp>
            <p:nvSpPr>
              <p:cNvPr id="44" name="TextBox 43">
                <a:extLst>
                  <a:ext uri="{FF2B5EF4-FFF2-40B4-BE49-F238E27FC236}">
                    <a16:creationId xmlns:a16="http://schemas.microsoft.com/office/drawing/2014/main" id="{941D960B-CE11-4B40-8E3E-183CE32E966F}"/>
                  </a:ext>
                </a:extLst>
              </p:cNvPr>
              <p:cNvSpPr txBox="1"/>
              <p:nvPr/>
            </p:nvSpPr>
            <p:spPr>
              <a:xfrm>
                <a:off x="5957094" y="4655782"/>
                <a:ext cx="317462" cy="276999"/>
              </a:xfrm>
              <a:prstGeom prst="rect">
                <a:avLst/>
              </a:prstGeom>
              <a:noFill/>
            </p:spPr>
            <p:txBody>
              <a:bodyPr wrap="square" lIns="0" tIns="0" rIns="0" bIns="0" rtlCol="0">
                <a:spAutoFit/>
              </a:bodyPr>
              <a:lstStyle/>
              <a:p>
                <a:pPr algn="ctr"/>
                <a:r>
                  <a:rPr lang="en-US" dirty="0">
                    <a:solidFill>
                      <a:srgbClr val="FF0000"/>
                    </a:solidFill>
                    <a:latin typeface="SamsungOne-700" panose="020B0803030303020204" pitchFamily="34" charset="0"/>
                    <a:ea typeface="SamsungOne-700" panose="020B0803030303020204" pitchFamily="34" charset="0"/>
                    <a:cs typeface="Times New Roman" panose="02020603050405020304" pitchFamily="18" charset="0"/>
                  </a:rPr>
                  <a:t>A</a:t>
                </a:r>
              </a:p>
            </p:txBody>
          </p:sp>
          <p:sp>
            <p:nvSpPr>
              <p:cNvPr id="45" name="TextBox 44">
                <a:extLst>
                  <a:ext uri="{FF2B5EF4-FFF2-40B4-BE49-F238E27FC236}">
                    <a16:creationId xmlns:a16="http://schemas.microsoft.com/office/drawing/2014/main" id="{DA060A15-C921-4E9C-BEDD-5EAF9EB0D3BD}"/>
                  </a:ext>
                </a:extLst>
              </p:cNvPr>
              <p:cNvSpPr txBox="1"/>
              <p:nvPr/>
            </p:nvSpPr>
            <p:spPr>
              <a:xfrm>
                <a:off x="6974777" y="4655782"/>
                <a:ext cx="317462" cy="276999"/>
              </a:xfrm>
              <a:prstGeom prst="rect">
                <a:avLst/>
              </a:prstGeom>
              <a:noFill/>
            </p:spPr>
            <p:txBody>
              <a:bodyPr wrap="square" lIns="0" tIns="0" rIns="0" bIns="0" rtlCol="0">
                <a:spAutoFit/>
              </a:bodyPr>
              <a:lstStyle/>
              <a:p>
                <a:pPr algn="ctr"/>
                <a:r>
                  <a:rPr lang="en-US" dirty="0">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B</a:t>
                </a:r>
              </a:p>
            </p:txBody>
          </p:sp>
          <mc:AlternateContent xmlns:mc="http://schemas.openxmlformats.org/markup-compatibility/2006" xmlns:a14="http://schemas.microsoft.com/office/drawing/2010/main">
            <mc:Choice Requires="a14">
              <p:sp>
                <p:nvSpPr>
                  <p:cNvPr id="46" name="Rectangle 12">
                    <a:extLst>
                      <a:ext uri="{FF2B5EF4-FFF2-40B4-BE49-F238E27FC236}">
                        <a16:creationId xmlns:a16="http://schemas.microsoft.com/office/drawing/2014/main" id="{60F3D7E3-3F30-44F9-962E-5C1893493EAD}"/>
                      </a:ext>
                    </a:extLst>
                  </p:cNvPr>
                  <p:cNvSpPr/>
                  <p:nvPr/>
                </p:nvSpPr>
                <p:spPr>
                  <a:xfrm>
                    <a:off x="5638369" y="4005525"/>
                    <a:ext cx="488256" cy="663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72000" rIns="144000" bIns="72000" rtlCol="0" anchor="t">
                    <a:spAutoFit/>
                    <a:scene3d>
                      <a:camera prst="orthographicFront"/>
                      <a:lightRig rig="threePt" dir="t"/>
                    </a:scene3d>
                    <a:sp3d>
                      <a:bevelT w="0" h="6350"/>
                    </a:sp3d>
                  </a:bodyPr>
                  <a:lstStyle/>
                  <a:p>
                    <a:pPr lvl="0">
                      <a:lnSpc>
                        <a:spcPct val="150000"/>
                      </a:lnSpc>
                      <a:spcAft>
                        <a:spcPts val="800"/>
                      </a:spcAft>
                      <a:buClr>
                        <a:srgbClr val="193EB0"/>
                      </a:buClr>
                    </a:pPr>
                    <a14:m>
                      <m:oMathPara xmlns:m="http://schemas.openxmlformats.org/officeDocument/2006/math">
                        <m:oMathParaPr>
                          <m:jc m:val="center"/>
                        </m:oMathParaPr>
                        <m:oMath xmlns:m="http://schemas.openxmlformats.org/officeDocument/2006/math">
                          <m:sSup>
                            <m:sSupPr>
                              <m:ctrlPr>
                                <a:rPr lang="en-US" altLang="ko-KR" i="1">
                                  <a:solidFill>
                                    <a:schemeClr val="tx1">
                                      <a:lumMod val="85000"/>
                                      <a:lumOff val="15000"/>
                                    </a:schemeClr>
                                  </a:solidFill>
                                  <a:latin typeface="Cambria Math" panose="02040503050406030204" pitchFamily="18" charset="0"/>
                                  <a:ea typeface="SamsungOne-400" panose="020B0503030303020204" pitchFamily="34" charset="0"/>
                                </a:rPr>
                              </m:ctrlPr>
                            </m:sSupPr>
                            <m:e>
                              <m:r>
                                <a:rPr lang="en-US" altLang="ko-KR">
                                  <a:solidFill>
                                    <a:schemeClr val="tx1">
                                      <a:lumMod val="85000"/>
                                      <a:lumOff val="15000"/>
                                    </a:schemeClr>
                                  </a:solidFill>
                                  <a:latin typeface="Cambria Math" panose="02040503050406030204" pitchFamily="18" charset="0"/>
                                  <a:ea typeface="SamsungOne-400" panose="020B0503030303020204" pitchFamily="34" charset="0"/>
                                </a:rPr>
                                <m:t>𝐴</m:t>
                              </m:r>
                            </m:e>
                            <m:sup>
                              <m:r>
                                <a:rPr lang="en-US" altLang="ko-KR">
                                  <a:solidFill>
                                    <a:schemeClr val="tx1">
                                      <a:lumMod val="85000"/>
                                      <a:lumOff val="15000"/>
                                    </a:schemeClr>
                                  </a:solidFill>
                                  <a:latin typeface="Cambria Math" panose="02040503050406030204" pitchFamily="18" charset="0"/>
                                  <a:ea typeface="SamsungOne-400" panose="020B0503030303020204" pitchFamily="34" charset="0"/>
                                </a:rPr>
                                <m:t>𝑐</m:t>
                              </m:r>
                            </m:sup>
                          </m:sSup>
                          <m:r>
                            <a:rPr lang="en-US" altLang="ko-KR" i="1">
                              <a:solidFill>
                                <a:schemeClr val="tx1">
                                  <a:lumMod val="85000"/>
                                  <a:lumOff val="15000"/>
                                </a:schemeClr>
                              </a:solidFill>
                              <a:latin typeface="Cambria Math" panose="02040503050406030204" pitchFamily="18" charset="0"/>
                              <a:ea typeface="SamsungOne-400" panose="020B0503030303020204" pitchFamily="34" charset="0"/>
                            </a:rPr>
                            <m:t> </m:t>
                          </m:r>
                        </m:oMath>
                      </m:oMathPara>
                    </a14:m>
                    <a:endParaRPr lang="en-US" altLang="ko-KR" dirty="0">
                      <a:solidFill>
                        <a:schemeClr val="tx1">
                          <a:lumMod val="85000"/>
                          <a:lumOff val="15000"/>
                        </a:schemeClr>
                      </a:solidFill>
                      <a:latin typeface="SamsungOne-700" panose="020B0803030303020204" pitchFamily="34" charset="0"/>
                      <a:ea typeface="SamsungOne-700" panose="020B0803030303020204" pitchFamily="34" charset="0"/>
                    </a:endParaRPr>
                  </a:p>
                </p:txBody>
              </p:sp>
            </mc:Choice>
            <mc:Fallback xmlns="">
              <p:sp>
                <p:nvSpPr>
                  <p:cNvPr id="47" name="Rectangle 12">
                    <a:extLst>
                      <a:ext uri="{FF2B5EF4-FFF2-40B4-BE49-F238E27FC236}">
                        <a16:creationId xmlns:a16="http://schemas.microsoft.com/office/drawing/2014/main" id="{74278A2B-E39D-473C-BC02-5F00AC1F7305}"/>
                      </a:ext>
                    </a:extLst>
                  </p:cNvPr>
                  <p:cNvSpPr>
                    <a:spLocks noRot="1" noChangeAspect="1" noMove="1" noResize="1" noEditPoints="1" noAdjustHandles="1" noChangeArrowheads="1" noChangeShapeType="1" noTextEdit="1"/>
                  </p:cNvSpPr>
                  <p:nvPr/>
                </p:nvSpPr>
                <p:spPr>
                  <a:xfrm>
                    <a:off x="5638369" y="4005525"/>
                    <a:ext cx="488256" cy="663497"/>
                  </a:xfrm>
                  <a:prstGeom prst="rect">
                    <a:avLst/>
                  </a:prstGeom>
                  <a:blipFill>
                    <a:blip r:embed="rId5"/>
                    <a:stretch>
                      <a:fillRect/>
                    </a:stretch>
                  </a:blipFill>
                  <a:ln>
                    <a:noFill/>
                  </a:ln>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41" name="Rectangle 12">
                  <a:extLst>
                    <a:ext uri="{FF2B5EF4-FFF2-40B4-BE49-F238E27FC236}">
                      <a16:creationId xmlns:a16="http://schemas.microsoft.com/office/drawing/2014/main" id="{46E8EE11-1000-4066-AE78-FFDF9287A71A}"/>
                    </a:ext>
                  </a:extLst>
                </p:cNvPr>
                <p:cNvSpPr/>
                <p:nvPr/>
              </p:nvSpPr>
              <p:spPr>
                <a:xfrm>
                  <a:off x="6390334" y="5546988"/>
                  <a:ext cx="425950"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scene3d>
                    <a:camera prst="orthographicFront"/>
                    <a:lightRig rig="threePt" dir="t"/>
                  </a:scene3d>
                  <a:sp3d>
                    <a:bevelT w="0" h="6350"/>
                  </a:sp3d>
                </a:bodyPr>
                <a:lstStyle/>
                <a:p>
                  <a:pPr/>
                  <a14:m>
                    <m:oMathPara xmlns:m="http://schemas.openxmlformats.org/officeDocument/2006/math">
                      <m:oMathParaPr>
                        <m:jc m:val="center"/>
                      </m:oMathParaPr>
                      <m:oMath xmlns:m="http://schemas.openxmlformats.org/officeDocument/2006/math">
                        <m:r>
                          <a:rPr lang="en-US" altLang="ko-KR" sz="1400" i="1">
                            <a:solidFill>
                              <a:schemeClr val="tx1">
                                <a:lumMod val="85000"/>
                                <a:lumOff val="15000"/>
                              </a:schemeClr>
                            </a:solidFill>
                            <a:latin typeface="Cambria Math" panose="02040503050406030204" pitchFamily="18" charset="0"/>
                          </a:rPr>
                          <m:t>𝑃</m:t>
                        </m:r>
                        <m:r>
                          <a:rPr lang="en-US" altLang="ko-KR" sz="1400" i="1">
                            <a:solidFill>
                              <a:schemeClr val="tx1">
                                <a:lumMod val="85000"/>
                                <a:lumOff val="15000"/>
                              </a:schemeClr>
                            </a:solidFill>
                            <a:latin typeface="Cambria Math" panose="02040503050406030204" pitchFamily="18" charset="0"/>
                          </a:rPr>
                          <m:t>(</m:t>
                        </m:r>
                        <m:r>
                          <a:rPr lang="en-US" altLang="ko-KR" sz="1400" i="1">
                            <a:solidFill>
                              <a:schemeClr val="tx1">
                                <a:lumMod val="85000"/>
                                <a:lumOff val="15000"/>
                              </a:schemeClr>
                            </a:solidFill>
                            <a:latin typeface="Cambria Math" panose="02040503050406030204" pitchFamily="18" charset="0"/>
                          </a:rPr>
                          <m:t>𝐵</m:t>
                        </m:r>
                        <m:r>
                          <a:rPr lang="en-US" altLang="ko-KR" sz="1400" i="1">
                            <a:solidFill>
                              <a:schemeClr val="tx1">
                                <a:lumMod val="85000"/>
                                <a:lumOff val="15000"/>
                              </a:schemeClr>
                            </a:solidFill>
                            <a:latin typeface="Cambria Math" panose="02040503050406030204" pitchFamily="18" charset="0"/>
                          </a:rPr>
                          <m:t>)</m:t>
                        </m:r>
                      </m:oMath>
                    </m:oMathPara>
                  </a14:m>
                  <a:endParaRPr lang="en-US" altLang="ko-KR" sz="1400" dirty="0">
                    <a:solidFill>
                      <a:schemeClr val="tx1">
                        <a:lumMod val="85000"/>
                        <a:lumOff val="15000"/>
                      </a:schemeClr>
                    </a:solidFill>
                  </a:endParaRPr>
                </a:p>
              </p:txBody>
            </p:sp>
          </mc:Choice>
          <mc:Fallback xmlns="">
            <p:sp>
              <p:nvSpPr>
                <p:cNvPr id="41" name="Rectangle 12">
                  <a:extLst>
                    <a:ext uri="{FF2B5EF4-FFF2-40B4-BE49-F238E27FC236}">
                      <a16:creationId xmlns="" xmlns:a16="http://schemas.microsoft.com/office/drawing/2014/main" xmlns:a14="http://schemas.microsoft.com/office/drawing/2010/main" id="{E4240501-B3F4-4FE8-87C8-22EF7DCE5ACE}"/>
                    </a:ext>
                  </a:extLst>
                </p:cNvPr>
                <p:cNvSpPr>
                  <a:spLocks noRot="1" noChangeAspect="1" noMove="1" noResize="1" noEditPoints="1" noAdjustHandles="1" noChangeArrowheads="1" noChangeShapeType="1" noTextEdit="1"/>
                </p:cNvSpPr>
                <p:nvPr/>
              </p:nvSpPr>
              <p:spPr>
                <a:xfrm>
                  <a:off x="6390334" y="5546988"/>
                  <a:ext cx="425950" cy="215444"/>
                </a:xfrm>
                <a:prstGeom prst="rect">
                  <a:avLst/>
                </a:prstGeom>
                <a:blipFill rotWithShape="0">
                  <a:blip r:embed="rId6"/>
                  <a:stretch>
                    <a:fillRect/>
                  </a:stretch>
                </a:blipFill>
                <a:ln>
                  <a:noFill/>
                </a:ln>
              </p:spPr>
              <p:txBody>
                <a:bodyPr/>
                <a:lstStyle/>
                <a:p>
                  <a:r>
                    <a:rPr lang="ko-KR" altLang="en-US">
                      <a:noFill/>
                    </a:rPr>
                    <a:t> </a:t>
                  </a:r>
                </a:p>
              </p:txBody>
            </p:sp>
          </mc:Fallback>
        </mc:AlternateContent>
      </p:grpSp>
      <p:sp>
        <p:nvSpPr>
          <p:cNvPr id="19" name="직사각형 18">
            <a:extLst>
              <a:ext uri="{FF2B5EF4-FFF2-40B4-BE49-F238E27FC236}">
                <a16:creationId xmlns:a16="http://schemas.microsoft.com/office/drawing/2014/main" id="{2CB0D223-F741-4229-BE73-B6D4D755485C}"/>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7"/>
              </a:buBlip>
              <a:defRPr/>
            </a:pPr>
            <a:r>
              <a:rPr lang="en-US" altLang="ko-KR" sz="1400" dirty="0">
                <a:solidFill>
                  <a:schemeClr val="tx1"/>
                </a:solidFill>
                <a:latin typeface="SamsungOne-400" panose="020B0503030303020204" pitchFamily="34" charset="0"/>
                <a:ea typeface="SamsungOne-400" panose="020B0503030303020204" pitchFamily="34" charset="0"/>
              </a:rPr>
              <a:t>We may transform the Bayes’ theorem in the following way</a:t>
            </a:r>
          </a:p>
        </p:txBody>
      </p:sp>
      <p:grpSp>
        <p:nvGrpSpPr>
          <p:cNvPr id="2" name="그룹 1">
            <a:extLst>
              <a:ext uri="{FF2B5EF4-FFF2-40B4-BE49-F238E27FC236}">
                <a16:creationId xmlns:a16="http://schemas.microsoft.com/office/drawing/2014/main" id="{4BB5EC31-90C8-41CC-B2DD-7E2BFDD50751}"/>
              </a:ext>
            </a:extLst>
          </p:cNvPr>
          <p:cNvGrpSpPr/>
          <p:nvPr/>
        </p:nvGrpSpPr>
        <p:grpSpPr>
          <a:xfrm>
            <a:off x="3045203" y="1777284"/>
            <a:ext cx="3812418" cy="714298"/>
            <a:chOff x="3045203" y="1777284"/>
            <a:chExt cx="3812418" cy="714298"/>
          </a:xfrm>
        </p:grpSpPr>
        <mc:AlternateContent xmlns:mc="http://schemas.openxmlformats.org/markup-compatibility/2006" xmlns:a14="http://schemas.microsoft.com/office/drawing/2010/main">
          <mc:Choice Requires="a14">
            <p:sp>
              <p:nvSpPr>
                <p:cNvPr id="9" name="Rectangle 12">
                  <a:extLst>
                    <a:ext uri="{FF2B5EF4-FFF2-40B4-BE49-F238E27FC236}">
                      <a16:creationId xmlns:a16="http://schemas.microsoft.com/office/drawing/2014/main" id="{78B65C2C-515C-4024-AF4F-96EFFA79684E}"/>
                    </a:ext>
                  </a:extLst>
                </p:cNvPr>
                <p:cNvSpPr/>
                <p:nvPr/>
              </p:nvSpPr>
              <p:spPr>
                <a:xfrm>
                  <a:off x="3045203" y="1777284"/>
                  <a:ext cx="3812418" cy="7142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indent="14288">
                    <a:spcAft>
                      <a:spcPts val="800"/>
                    </a:spcAft>
                  </a:pPr>
                  <a14:m>
                    <m:oMathPara xmlns:m="http://schemas.openxmlformats.org/officeDocument/2006/math">
                      <m:oMathParaPr>
                        <m:jc m:val="center"/>
                      </m:oMathParaPr>
                      <m:oMath xmlns:m="http://schemas.openxmlformats.org/officeDocument/2006/math">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i="1">
                                <a:solidFill>
                                  <a:schemeClr val="tx1">
                                    <a:lumMod val="85000"/>
                                    <a:lumOff val="15000"/>
                                  </a:schemeClr>
                                </a:solidFill>
                                <a:latin typeface="Cambria Math" panose="02040503050406030204" pitchFamily="18" charset="0"/>
                              </a:rPr>
                              <m:t>𝐴</m:t>
                            </m:r>
                            <m:r>
                              <a:rPr lang="en-US" altLang="ko-KR" sz="1600" i="1">
                                <a:solidFill>
                                  <a:schemeClr val="tx1">
                                    <a:lumMod val="85000"/>
                                    <a:lumOff val="15000"/>
                                  </a:schemeClr>
                                </a:solidFill>
                                <a:latin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𝐵</m:t>
                            </m:r>
                          </m:e>
                        </m:d>
                        <m:r>
                          <a:rPr lang="en-US" altLang="ko-KR" sz="1600" i="1">
                            <a:solidFill>
                              <a:schemeClr val="tx1">
                                <a:lumMod val="85000"/>
                                <a:lumOff val="15000"/>
                              </a:schemeClr>
                            </a:solidFill>
                            <a:latin typeface="Cambria Math" panose="02040503050406030204" pitchFamily="18" charset="0"/>
                          </a:rPr>
                          <m:t>=</m:t>
                        </m:r>
                        <m:f>
                          <m:fPr>
                            <m:ctrlPr>
                              <a:rPr lang="en-US" altLang="ko-KR" sz="1600" i="1">
                                <a:solidFill>
                                  <a:schemeClr val="tx1">
                                    <a:lumMod val="85000"/>
                                    <a:lumOff val="15000"/>
                                  </a:schemeClr>
                                </a:solidFill>
                                <a:latin typeface="Cambria Math" panose="02040503050406030204" pitchFamily="18" charset="0"/>
                              </a:rPr>
                            </m:ctrlPr>
                          </m:fPr>
                          <m:num>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i="1">
                                    <a:solidFill>
                                      <a:schemeClr val="tx1">
                                        <a:lumMod val="85000"/>
                                        <a:lumOff val="15000"/>
                                      </a:schemeClr>
                                    </a:solidFill>
                                    <a:latin typeface="Cambria Math" panose="02040503050406030204" pitchFamily="18" charset="0"/>
                                  </a:rPr>
                                  <m:t>𝐵</m:t>
                                </m:r>
                                <m:r>
                                  <a:rPr lang="en-US" altLang="ko-KR" sz="1600" i="1">
                                    <a:solidFill>
                                      <a:schemeClr val="tx1">
                                        <a:lumMod val="85000"/>
                                        <a:lumOff val="15000"/>
                                      </a:schemeClr>
                                    </a:solidFill>
                                    <a:latin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𝐴</m:t>
                                </m:r>
                              </m:e>
                            </m:d>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i="1">
                                    <a:solidFill>
                                      <a:schemeClr val="tx1">
                                        <a:lumMod val="85000"/>
                                        <a:lumOff val="15000"/>
                                      </a:schemeClr>
                                    </a:solidFill>
                                    <a:latin typeface="Cambria Math" panose="02040503050406030204" pitchFamily="18" charset="0"/>
                                  </a:rPr>
                                  <m:t>𝐴</m:t>
                                </m:r>
                              </m:e>
                            </m:d>
                          </m:num>
                          <m:den>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i="1">
                                    <a:solidFill>
                                      <a:schemeClr val="tx1">
                                        <a:lumMod val="85000"/>
                                        <a:lumOff val="15000"/>
                                      </a:schemeClr>
                                    </a:solidFill>
                                    <a:latin typeface="Cambria Math" panose="02040503050406030204" pitchFamily="18" charset="0"/>
                                  </a:rPr>
                                  <m:t>𝐵</m:t>
                                </m:r>
                                <m:r>
                                  <a:rPr lang="en-US" altLang="ko-KR" sz="1600" i="1">
                                    <a:solidFill>
                                      <a:schemeClr val="tx1">
                                        <a:lumMod val="85000"/>
                                        <a:lumOff val="15000"/>
                                      </a:schemeClr>
                                    </a:solidFill>
                                    <a:latin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𝐴</m:t>
                                </m:r>
                              </m:e>
                            </m:d>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i="1">
                                    <a:solidFill>
                                      <a:schemeClr val="tx1">
                                        <a:lumMod val="85000"/>
                                        <a:lumOff val="15000"/>
                                      </a:schemeClr>
                                    </a:solidFill>
                                    <a:latin typeface="Cambria Math" panose="02040503050406030204" pitchFamily="18" charset="0"/>
                                  </a:rPr>
                                  <m:t>𝐴</m:t>
                                </m:r>
                              </m:e>
                            </m:d>
                            <m:r>
                              <a:rPr lang="en-US" altLang="ko-KR" sz="1600" i="1">
                                <a:solidFill>
                                  <a:schemeClr val="tx1">
                                    <a:lumMod val="85000"/>
                                    <a:lumOff val="15000"/>
                                  </a:schemeClr>
                                </a:solidFill>
                                <a:latin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r>
                                  <a:rPr lang="en-US" altLang="ko-KR" sz="1600" i="1">
                                    <a:solidFill>
                                      <a:schemeClr val="tx1">
                                        <a:lumMod val="85000"/>
                                        <a:lumOff val="15000"/>
                                      </a:schemeClr>
                                    </a:solidFill>
                                    <a:latin typeface="Cambria Math" panose="02040503050406030204" pitchFamily="18" charset="0"/>
                                  </a:rPr>
                                  <m:t>𝐵</m:t>
                                </m:r>
                                <m:r>
                                  <a:rPr lang="en-US" altLang="ko-KR" sz="1600" i="1">
                                    <a:solidFill>
                                      <a:schemeClr val="tx1">
                                        <a:lumMod val="85000"/>
                                        <a:lumOff val="15000"/>
                                      </a:schemeClr>
                                    </a:solidFill>
                                    <a:latin typeface="Cambria Math" panose="02040503050406030204" pitchFamily="18" charset="0"/>
                                  </a:rPr>
                                  <m:t>|</m:t>
                                </m:r>
                                <m:sSup>
                                  <m:sSupPr>
                                    <m:ctrlPr>
                                      <a:rPr lang="en-US" altLang="ko-KR" sz="1600" i="1">
                                        <a:solidFill>
                                          <a:schemeClr val="tx1">
                                            <a:lumMod val="85000"/>
                                            <a:lumOff val="15000"/>
                                          </a:schemeClr>
                                        </a:solidFill>
                                        <a:latin typeface="Cambria Math" panose="02040503050406030204" pitchFamily="18" charset="0"/>
                                      </a:rPr>
                                    </m:ctrlPr>
                                  </m:sSupPr>
                                  <m:e>
                                    <m:r>
                                      <a:rPr lang="en-US" altLang="ko-KR" sz="1600" i="1">
                                        <a:solidFill>
                                          <a:schemeClr val="tx1">
                                            <a:lumMod val="85000"/>
                                            <a:lumOff val="15000"/>
                                          </a:schemeClr>
                                        </a:solidFill>
                                        <a:latin typeface="Cambria Math" panose="02040503050406030204" pitchFamily="18" charset="0"/>
                                      </a:rPr>
                                      <m:t>𝐴</m:t>
                                    </m:r>
                                  </m:e>
                                  <m:sup>
                                    <m:r>
                                      <a:rPr lang="en-US" altLang="ko-KR" sz="1600" i="1">
                                        <a:solidFill>
                                          <a:schemeClr val="tx1">
                                            <a:lumMod val="85000"/>
                                            <a:lumOff val="15000"/>
                                          </a:schemeClr>
                                        </a:solidFill>
                                        <a:latin typeface="Cambria Math" panose="02040503050406030204" pitchFamily="18" charset="0"/>
                                      </a:rPr>
                                      <m:t>𝑐</m:t>
                                    </m:r>
                                  </m:sup>
                                </m:sSup>
                              </m:e>
                            </m:d>
                            <m:r>
                              <a:rPr lang="en-US" altLang="ko-KR" sz="1600" i="1">
                                <a:solidFill>
                                  <a:schemeClr val="tx1">
                                    <a:lumMod val="85000"/>
                                    <a:lumOff val="15000"/>
                                  </a:schemeClr>
                                </a:solidFill>
                                <a:latin typeface="Cambria Math" panose="02040503050406030204" pitchFamily="18" charset="0"/>
                              </a:rPr>
                              <m:t>𝑃</m:t>
                            </m:r>
                            <m:d>
                              <m:dPr>
                                <m:ctrlPr>
                                  <a:rPr lang="en-US" altLang="ko-KR" sz="1600" i="1">
                                    <a:solidFill>
                                      <a:schemeClr val="tx1">
                                        <a:lumMod val="85000"/>
                                        <a:lumOff val="15000"/>
                                      </a:schemeClr>
                                    </a:solidFill>
                                    <a:latin typeface="Cambria Math" panose="02040503050406030204" pitchFamily="18" charset="0"/>
                                  </a:rPr>
                                </m:ctrlPr>
                              </m:dPr>
                              <m:e>
                                <m:sSup>
                                  <m:sSupPr>
                                    <m:ctrlPr>
                                      <a:rPr lang="en-US" altLang="ko-KR" sz="1600" i="1">
                                        <a:solidFill>
                                          <a:schemeClr val="tx1">
                                            <a:lumMod val="85000"/>
                                            <a:lumOff val="15000"/>
                                          </a:schemeClr>
                                        </a:solidFill>
                                        <a:latin typeface="Cambria Math" panose="02040503050406030204" pitchFamily="18" charset="0"/>
                                      </a:rPr>
                                    </m:ctrlPr>
                                  </m:sSupPr>
                                  <m:e>
                                    <m:r>
                                      <a:rPr lang="en-US" altLang="ko-KR" sz="1600" i="1">
                                        <a:solidFill>
                                          <a:schemeClr val="tx1">
                                            <a:lumMod val="85000"/>
                                            <a:lumOff val="15000"/>
                                          </a:schemeClr>
                                        </a:solidFill>
                                        <a:latin typeface="Cambria Math" panose="02040503050406030204" pitchFamily="18" charset="0"/>
                                      </a:rPr>
                                      <m:t>𝐴</m:t>
                                    </m:r>
                                  </m:e>
                                  <m:sup>
                                    <m:r>
                                      <a:rPr lang="en-US" altLang="ko-KR" sz="1600" i="1">
                                        <a:solidFill>
                                          <a:schemeClr val="tx1">
                                            <a:lumMod val="85000"/>
                                            <a:lumOff val="15000"/>
                                          </a:schemeClr>
                                        </a:solidFill>
                                        <a:latin typeface="Cambria Math" panose="02040503050406030204" pitchFamily="18" charset="0"/>
                                      </a:rPr>
                                      <m:t>𝑐</m:t>
                                    </m:r>
                                  </m:sup>
                                </m:sSup>
                              </m:e>
                            </m:d>
                          </m:den>
                        </m:f>
                      </m:oMath>
                    </m:oMathPara>
                  </a14:m>
                  <a:endParaRPr lang="en-US" altLang="ko-KR" sz="1600" i="1" dirty="0">
                    <a:solidFill>
                      <a:schemeClr val="tx1">
                        <a:lumMod val="85000"/>
                        <a:lumOff val="15000"/>
                      </a:schemeClr>
                    </a:solidFill>
                    <a:latin typeface="Cambria Math" panose="02040503050406030204" pitchFamily="18" charset="0"/>
                  </a:endParaRPr>
                </a:p>
              </p:txBody>
            </p:sp>
          </mc:Choice>
          <mc:Fallback xmlns="">
            <p:sp>
              <p:nvSpPr>
                <p:cNvPr id="9" name="Rectangle 12">
                  <a:extLst>
                    <a:ext uri="{FF2B5EF4-FFF2-40B4-BE49-F238E27FC236}">
                      <a16:creationId xmlns:a16="http://schemas.microsoft.com/office/drawing/2014/main" id="{78B65C2C-515C-4024-AF4F-96EFFA79684E}"/>
                    </a:ext>
                  </a:extLst>
                </p:cNvPr>
                <p:cNvSpPr>
                  <a:spLocks noRot="1" noChangeAspect="1" noMove="1" noResize="1" noEditPoints="1" noAdjustHandles="1" noChangeArrowheads="1" noChangeShapeType="1" noTextEdit="1"/>
                </p:cNvSpPr>
                <p:nvPr/>
              </p:nvSpPr>
              <p:spPr>
                <a:xfrm>
                  <a:off x="3045203" y="1777284"/>
                  <a:ext cx="3812418" cy="714298"/>
                </a:xfrm>
                <a:prstGeom prst="rect">
                  <a:avLst/>
                </a:prstGeom>
                <a:blipFill>
                  <a:blip r:embed="rId8"/>
                  <a:stretch>
                    <a:fillRect/>
                  </a:stretch>
                </a:blipFill>
                <a:ln>
                  <a:noFill/>
                </a:ln>
              </p:spPr>
              <p:txBody>
                <a:bodyPr/>
                <a:lstStyle/>
                <a:p>
                  <a:r>
                    <a:rPr lang="ko-KR" altLang="en-US">
                      <a:noFill/>
                    </a:rPr>
                    <a:t> </a:t>
                  </a:r>
                </a:p>
              </p:txBody>
            </p:sp>
          </mc:Fallback>
        </mc:AlternateContent>
        <p:sp>
          <p:nvSpPr>
            <p:cNvPr id="10" name="모서리가 둥근 직사각형 49">
              <a:extLst>
                <a:ext uri="{FF2B5EF4-FFF2-40B4-BE49-F238E27FC236}">
                  <a16:creationId xmlns:a16="http://schemas.microsoft.com/office/drawing/2014/main" id="{C204E21E-294B-4735-8F07-F4EB46484261}"/>
                </a:ext>
              </a:extLst>
            </p:cNvPr>
            <p:cNvSpPr/>
            <p:nvPr/>
          </p:nvSpPr>
          <p:spPr>
            <a:xfrm>
              <a:off x="4041648" y="2122431"/>
              <a:ext cx="2637956" cy="223504"/>
            </a:xfrm>
            <a:prstGeom prst="roundRect">
              <a:avLst>
                <a:gd name="adj" fmla="val 50000"/>
              </a:avLst>
            </a:prstGeom>
            <a:noFill/>
            <a:ln w="95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16315138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Quy</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tắc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01</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grpSp>
        <p:nvGrpSpPr>
          <p:cNvPr id="39" name="그룹 38">
            <a:extLst>
              <a:ext uri="{FF2B5EF4-FFF2-40B4-BE49-F238E27FC236}">
                <a16:creationId xmlns:a16="http://schemas.microsoft.com/office/drawing/2014/main" id="{001FCDF0-FF1E-48E5-B17C-08527A0744A3}"/>
              </a:ext>
            </a:extLst>
          </p:cNvPr>
          <p:cNvGrpSpPr/>
          <p:nvPr/>
        </p:nvGrpSpPr>
        <p:grpSpPr>
          <a:xfrm>
            <a:off x="846956" y="1713798"/>
            <a:ext cx="7596293" cy="2813829"/>
            <a:chOff x="903506" y="2429380"/>
            <a:chExt cx="7596293" cy="2813829"/>
          </a:xfrm>
        </p:grpSpPr>
        <p:sp>
          <p:nvSpPr>
            <p:cNvPr id="40" name="사각형: 둥근 모서리 2">
              <a:extLst>
                <a:ext uri="{FF2B5EF4-FFF2-40B4-BE49-F238E27FC236}">
                  <a16:creationId xmlns:a16="http://schemas.microsoft.com/office/drawing/2014/main" id="{301C8AD8-3894-4063-A400-E9545861E092}"/>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41" name="직사각형 40">
                  <a:extLst>
                    <a:ext uri="{FF2B5EF4-FFF2-40B4-BE49-F238E27FC236}">
                      <a16:creationId xmlns:a16="http://schemas.microsoft.com/office/drawing/2014/main" id="{26925E3C-C348-48E9-8FDF-498E6A8671A1}"/>
                    </a:ext>
                  </a:extLst>
                </p:cNvPr>
                <p:cNvSpPr/>
                <p:nvPr/>
              </p:nvSpPr>
              <p:spPr>
                <a:xfrm>
                  <a:off x="1279004" y="2429380"/>
                  <a:ext cx="7220795" cy="28138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indent="14288" algn="just">
                    <a:lnSpc>
                      <a:spcPct val="150000"/>
                    </a:lnSpc>
                  </a:pPr>
                  <a:r>
                    <a:rPr lang="vi-VN" sz="1300" dirty="0">
                      <a:solidFill>
                        <a:schemeClr val="tx1">
                          <a:lumMod val="85000"/>
                          <a:lumOff val="15000"/>
                        </a:schemeClr>
                      </a:solidFill>
                      <a:latin typeface="Arial" panose="020B0503030303020204" pitchFamily="34" charset="0"/>
                      <a:ea typeface="SamsungOne-400" panose="020B0503030303020204" pitchFamily="34" charset="0"/>
                    </a:rPr>
                    <a:t>Có 100 đồng xu trong đó một đồng xu </a:t>
                  </a:r>
                  <a:r>
                    <a:rPr lang="vi-VN" sz="1300" b="1" dirty="0">
                      <a:solidFill>
                        <a:srgbClr val="1429A0"/>
                      </a:solidFill>
                      <a:latin typeface="Arial" panose="020B0803030303020204" pitchFamily="34" charset="0"/>
                      <a:ea typeface="SamsungOne-700" panose="020B0803030303020204" pitchFamily="34" charset="0"/>
                    </a:rPr>
                    <a:t>đặc biệt</a:t>
                  </a:r>
                  <a:r>
                    <a:rPr lang="vi-VN" sz="1300" b="1" dirty="0">
                      <a:solidFill>
                        <a:srgbClr val="1429A0"/>
                      </a:solidFill>
                      <a:latin typeface="Arial" panose="020B0503030303020204" pitchFamily="34" charset="0"/>
                      <a:ea typeface="SamsungOne-400" panose="020B0503030303020204" pitchFamily="34" charset="0"/>
                    </a:rPr>
                    <a:t> </a:t>
                  </a:r>
                  <a:r>
                    <a:rPr lang="vi-VN" sz="1300" dirty="0">
                      <a:solidFill>
                        <a:schemeClr val="tx1">
                          <a:lumMod val="85000"/>
                          <a:lumOff val="15000"/>
                        </a:schemeClr>
                      </a:solidFill>
                      <a:latin typeface="Arial" panose="020B0503030303020204" pitchFamily="34" charset="0"/>
                      <a:ea typeface="SamsungOne-400" panose="020B0503030303020204" pitchFamily="34" charset="0"/>
                    </a:rPr>
                    <a:t>có hai mặt đều là mặt ngửa (H).</a:t>
                  </a:r>
                </a:p>
                <a:p>
                  <a:pPr indent="14288" algn="just">
                    <a:lnSpc>
                      <a:spcPct val="150000"/>
                    </a:lnSpc>
                  </a:pPr>
                  <a:r>
                    <a:rPr lang="vi-VN" sz="1300" dirty="0">
                      <a:solidFill>
                        <a:schemeClr val="tx1">
                          <a:lumMod val="85000"/>
                          <a:lumOff val="15000"/>
                        </a:schemeClr>
                      </a:solidFill>
                      <a:latin typeface="Arial" panose="020B0503030303020204" pitchFamily="34" charset="0"/>
                      <a:ea typeface="SamsungOne-400" panose="020B0503030303020204" pitchFamily="34" charset="0"/>
                    </a:rPr>
                    <a:t>         99 đồng xu còn lại đều bình thường với hai mặt là mặt ngửa (H) và mặt sấp (T).</a:t>
                  </a:r>
                </a:p>
                <a:p>
                  <a:pPr indent="14288" algn="just">
                    <a:lnSpc>
                      <a:spcPct val="150000"/>
                    </a:lnSpc>
                  </a:pPr>
                  <a:r>
                    <a:rPr lang="vi-VN" sz="1300" dirty="0">
                      <a:solidFill>
                        <a:schemeClr val="tx1">
                          <a:lumMod val="85000"/>
                          <a:lumOff val="15000"/>
                        </a:schemeClr>
                      </a:solidFill>
                      <a:latin typeface="Arial" panose="020B0503030303020204" pitchFamily="34" charset="0"/>
                      <a:ea typeface="SamsungOne-400" panose="020B0503030303020204" pitchFamily="34" charset="0"/>
                    </a:rPr>
                    <a:t>          Lấy một đồng xu ngẫu nhiên và tung năm lần một lượt. </a:t>
                  </a:r>
                </a:p>
                <a:p>
                  <a:pPr indent="14288" algn="just">
                    <a:lnSpc>
                      <a:spcPct val="150000"/>
                    </a:lnSpc>
                  </a:pPr>
                  <a:r>
                    <a:rPr lang="vi-VN" sz="1300" dirty="0">
                      <a:solidFill>
                        <a:schemeClr val="tx1">
                          <a:lumMod val="85000"/>
                          <a:lumOff val="15000"/>
                        </a:schemeClr>
                      </a:solidFill>
                      <a:latin typeface="Arial" panose="020B0503030303020204" pitchFamily="34" charset="0"/>
                      <a:ea typeface="SamsungOne-400" panose="020B0503030303020204" pitchFamily="34" charset="0"/>
                    </a:rPr>
                    <a:t>          Trong tất cả năm lần, đồng xu rơi xuống và luôn chỉ mặt ngửa. </a:t>
                  </a:r>
                </a:p>
                <a:p>
                  <a:pPr indent="14288" algn="just">
                    <a:lnSpc>
                      <a:spcPct val="150000"/>
                    </a:lnSpc>
                  </a:pPr>
                  <a:r>
                    <a:rPr lang="vi-VN" sz="1300" dirty="0">
                      <a:solidFill>
                        <a:schemeClr val="tx1">
                          <a:lumMod val="85000"/>
                          <a:lumOff val="15000"/>
                        </a:schemeClr>
                      </a:solidFill>
                      <a:latin typeface="Arial" panose="020B0503030303020204" pitchFamily="34" charset="0"/>
                      <a:ea typeface="SamsungOne-400" panose="020B0503030303020204" pitchFamily="34" charset="0"/>
                    </a:rPr>
                    <a:t>          Xác suất đồng xu đó là đồng xu đặc biệt là bao nhiêu?</a:t>
                  </a:r>
                </a:p>
                <a:p>
                  <a:pPr indent="14288" algn="just">
                    <a:lnSpc>
                      <a:spcPct val="150000"/>
                    </a:lnSpc>
                  </a:pPr>
                  <a:endParaRPr lang="vi-VN" sz="1300" dirty="0">
                    <a:solidFill>
                      <a:schemeClr val="tx1">
                        <a:lumMod val="85000"/>
                        <a:lumOff val="15000"/>
                      </a:schemeClr>
                    </a:solidFill>
                    <a:latin typeface="Arial" panose="020B0503030303020204" pitchFamily="34" charset="0"/>
                    <a:ea typeface="SamsungOne-400" panose="020B0503030303020204" pitchFamily="34" charset="0"/>
                  </a:endParaRPr>
                </a:p>
                <a:p>
                  <a:pPr indent="14288" algn="just">
                    <a:lnSpc>
                      <a:spcPct val="150000"/>
                    </a:lnSpc>
                  </a:pPr>
                  <a:r>
                    <a:rPr lang="vi-VN" sz="1300" dirty="0">
                      <a:solidFill>
                        <a:schemeClr val="tx1">
                          <a:lumMod val="85000"/>
                          <a:lumOff val="15000"/>
                        </a:schemeClr>
                      </a:solidFill>
                      <a:latin typeface="Arial" panose="020B0503030303020204" pitchFamily="34" charset="0"/>
                      <a:ea typeface="SamsungOne-400" panose="020B0503030303020204" pitchFamily="34" charset="0"/>
                    </a:rPr>
                    <a:t>          a) Cho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rPr>
                        <m:t>𝐴</m:t>
                      </m:r>
                    </m:oMath>
                  </a14:m>
                  <a:r>
                    <a:rPr lang="vi-VN" sz="1300" dirty="0">
                      <a:solidFill>
                        <a:schemeClr val="tx1">
                          <a:lumMod val="85000"/>
                          <a:lumOff val="15000"/>
                        </a:schemeClr>
                      </a:solidFill>
                      <a:latin typeface="Arial" panose="020B0503030303020204" pitchFamily="34" charset="0"/>
                      <a:ea typeface="SamsungOne-400" panose="020B0503030303020204" pitchFamily="34" charset="0"/>
                    </a:rPr>
                    <a:t> là biến cố đồng xu đó là đặc biệt. </a:t>
                  </a:r>
                </a:p>
                <a:p>
                  <a:pPr indent="14288" algn="just">
                    <a:lnSpc>
                      <a:spcPct val="150000"/>
                    </a:lnSpc>
                  </a:pPr>
                  <a:r>
                    <a:rPr lang="vi-VN" sz="1300" dirty="0">
                      <a:solidFill>
                        <a:schemeClr val="tx1">
                          <a:lumMod val="85000"/>
                          <a:lumOff val="15000"/>
                        </a:schemeClr>
                      </a:solidFill>
                      <a:latin typeface="Arial" panose="020B0503030303020204" pitchFamily="34" charset="0"/>
                      <a:ea typeface="SamsungOne-400" panose="020B0503030303020204" pitchFamily="34" charset="0"/>
                    </a:rPr>
                    <a:t>                Thì </a:t>
                  </a:r>
                  <a14:m>
                    <m:oMath xmlns:m="http://schemas.openxmlformats.org/officeDocument/2006/math">
                      <m:sSup>
                        <m:sSupPr>
                          <m:ctrlPr>
                            <a:rPr lang="en-US" altLang="ko-KR" sz="1300" i="1">
                              <a:solidFill>
                                <a:schemeClr val="tx1">
                                  <a:lumMod val="85000"/>
                                  <a:lumOff val="15000"/>
                                </a:schemeClr>
                              </a:solidFill>
                              <a:latin typeface="Cambria Math" panose="02040503050406030204" pitchFamily="18" charset="0"/>
                            </a:rPr>
                          </m:ctrlPr>
                        </m:sSupPr>
                        <m:e>
                          <m:r>
                            <a:rPr lang="en-US" altLang="ko-KR" sz="1300">
                              <a:solidFill>
                                <a:schemeClr val="tx1">
                                  <a:lumMod val="85000"/>
                                  <a:lumOff val="15000"/>
                                </a:schemeClr>
                              </a:solidFill>
                              <a:latin typeface="Cambria Math" panose="02040503050406030204" pitchFamily="18" charset="0"/>
                            </a:rPr>
                            <m:t>𝐴</m:t>
                          </m:r>
                        </m:e>
                        <m:sup>
                          <m:r>
                            <a:rPr lang="en-US" altLang="ko-KR" sz="1300">
                              <a:solidFill>
                                <a:schemeClr val="tx1">
                                  <a:lumMod val="85000"/>
                                  <a:lumOff val="15000"/>
                                </a:schemeClr>
                              </a:solidFill>
                              <a:latin typeface="Cambria Math" panose="02040503050406030204" pitchFamily="18" charset="0"/>
                            </a:rPr>
                            <m:t>𝑐</m:t>
                          </m:r>
                        </m:sup>
                      </m:sSup>
                    </m:oMath>
                  </a14:m>
                  <a:r>
                    <a:rPr lang="vi-VN" sz="1300" dirty="0">
                      <a:solidFill>
                        <a:schemeClr val="tx1">
                          <a:lumMod val="85000"/>
                          <a:lumOff val="15000"/>
                        </a:schemeClr>
                      </a:solidFill>
                      <a:latin typeface="Arial" panose="020B0503030303020204" pitchFamily="34" charset="0"/>
                      <a:ea typeface="SamsungOne-400" panose="020B0503030303020204" pitchFamily="34" charset="0"/>
                    </a:rPr>
                    <a:t> là biến cố đồng xu đó là bình thường. </a:t>
                  </a:r>
                </a:p>
                <a:p>
                  <a:pPr indent="14288" algn="just">
                    <a:lnSpc>
                      <a:spcPct val="150000"/>
                    </a:lnSpc>
                  </a:pPr>
                  <a:r>
                    <a:rPr lang="vi-VN" sz="1300" dirty="0">
                      <a:solidFill>
                        <a:schemeClr val="tx1">
                          <a:lumMod val="85000"/>
                          <a:lumOff val="15000"/>
                        </a:schemeClr>
                      </a:solidFill>
                      <a:latin typeface="Arial" panose="020B0503030303020204" pitchFamily="34" charset="0"/>
                      <a:ea typeface="SamsungOne-400" panose="020B0503030303020204" pitchFamily="34" charset="0"/>
                    </a:rPr>
                    <a:t>                Hãy cho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rPr>
                        <m:t>𝐵</m:t>
                      </m:r>
                    </m:oMath>
                  </a14:m>
                  <a:r>
                    <a:rPr lang="vi-VN" sz="1300" dirty="0">
                      <a:solidFill>
                        <a:schemeClr val="tx1">
                          <a:lumMod val="85000"/>
                          <a:lumOff val="15000"/>
                        </a:schemeClr>
                      </a:solidFill>
                      <a:latin typeface="Arial" panose="020B0503030303020204" pitchFamily="34" charset="0"/>
                      <a:ea typeface="SamsungOne-400" panose="020B0503030303020204" pitchFamily="34" charset="0"/>
                    </a:rPr>
                    <a:t> là biến cố đồng xu chạm đất năm lần và có mặt ngửa.</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mc:Choice>
          <mc:Fallback xmlns="">
            <p:sp>
              <p:nvSpPr>
                <p:cNvPr id="41" name="직사각형 40">
                  <a:extLst>
                    <a:ext uri="{FF2B5EF4-FFF2-40B4-BE49-F238E27FC236}">
                      <a16:creationId xmlns:a16="http://schemas.microsoft.com/office/drawing/2014/main" id="{26925E3C-C348-48E9-8FDF-498E6A8671A1}"/>
                    </a:ext>
                  </a:extLst>
                </p:cNvPr>
                <p:cNvSpPr>
                  <a:spLocks noRot="1" noChangeAspect="1" noMove="1" noResize="1" noEditPoints="1" noAdjustHandles="1" noChangeArrowheads="1" noChangeShapeType="1" noTextEdit="1"/>
                </p:cNvSpPr>
                <p:nvPr/>
              </p:nvSpPr>
              <p:spPr>
                <a:xfrm>
                  <a:off x="1279004" y="2429380"/>
                  <a:ext cx="7220795" cy="2813829"/>
                </a:xfrm>
                <a:prstGeom prst="rect">
                  <a:avLst/>
                </a:prstGeom>
                <a:blipFill>
                  <a:blip r:embed="rId3"/>
                  <a:stretch>
                    <a:fillRect/>
                  </a:stretch>
                </a:blipFill>
                <a:ln>
                  <a:noFill/>
                </a:ln>
              </p:spPr>
              <p:txBody>
                <a:bodyPr/>
                <a:lstStyle/>
                <a:p>
                  <a:r>
                    <a:rPr lang="en-US">
                      <a:noFill/>
                    </a:rPr>
                    <a:t> </a:t>
                  </a:r>
                </a:p>
              </p:txBody>
            </p:sp>
          </mc:Fallback>
        </mc:AlternateContent>
      </p:grpSp>
      <p:sp>
        <p:nvSpPr>
          <p:cNvPr id="11" name="직사각형 10">
            <a:extLst>
              <a:ext uri="{FF2B5EF4-FFF2-40B4-BE49-F238E27FC236}">
                <a16:creationId xmlns:a16="http://schemas.microsoft.com/office/drawing/2014/main" id="{43112539-9334-4C81-8EDD-0D02F07E1594}"/>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sz="1400" dirty="0">
                <a:solidFill>
                  <a:schemeClr val="tx1">
                    <a:lumMod val="85000"/>
                    <a:lumOff val="15000"/>
                  </a:schemeClr>
                </a:solidFill>
                <a:latin typeface="Arial" panose="020B0503030303020204" pitchFamily="34" charset="0"/>
                <a:ea typeface="SamsungOne-400" panose="020B0503030303020204" pitchFamily="34" charset="0"/>
              </a:rPr>
              <a:t>Ví dụ về định lý Bayes: </a:t>
            </a:r>
          </a:p>
        </p:txBody>
      </p:sp>
    </p:spTree>
    <p:extLst>
      <p:ext uri="{BB962C8B-B14F-4D97-AF65-F5344CB8AC3E}">
        <p14:creationId xmlns:p14="http://schemas.microsoft.com/office/powerpoint/2010/main" val="17075822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Quy</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tắc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01</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11" name="직사각형 10">
            <a:extLst>
              <a:ext uri="{FF2B5EF4-FFF2-40B4-BE49-F238E27FC236}">
                <a16:creationId xmlns:a16="http://schemas.microsoft.com/office/drawing/2014/main" id="{555D1E94-97F7-48B9-AB4A-5FBE8D1F9F61}"/>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sz="1400" dirty="0">
                <a:solidFill>
                  <a:schemeClr val="tx1">
                    <a:lumMod val="85000"/>
                    <a:lumOff val="15000"/>
                  </a:schemeClr>
                </a:solidFill>
                <a:latin typeface="Arial" panose="020B0503030303020204" pitchFamily="34" charset="0"/>
                <a:ea typeface="SamsungOne-400" panose="020B0503030303020204" pitchFamily="34" charset="0"/>
              </a:rPr>
              <a:t>Ví dụ về định lý Bayes: </a:t>
            </a:r>
          </a:p>
        </p:txBody>
      </p:sp>
      <p:grpSp>
        <p:nvGrpSpPr>
          <p:cNvPr id="39" name="그룹 38">
            <a:extLst>
              <a:ext uri="{FF2B5EF4-FFF2-40B4-BE49-F238E27FC236}">
                <a16:creationId xmlns:a16="http://schemas.microsoft.com/office/drawing/2014/main" id="{001FCDF0-FF1E-48E5-B17C-08527A0744A3}"/>
              </a:ext>
            </a:extLst>
          </p:cNvPr>
          <p:cNvGrpSpPr/>
          <p:nvPr/>
        </p:nvGrpSpPr>
        <p:grpSpPr>
          <a:xfrm>
            <a:off x="846956" y="1713798"/>
            <a:ext cx="7827505" cy="2161343"/>
            <a:chOff x="903506" y="2429380"/>
            <a:chExt cx="7827505" cy="2161343"/>
          </a:xfrm>
        </p:grpSpPr>
        <p:sp>
          <p:nvSpPr>
            <p:cNvPr id="40" name="사각형: 둥근 모서리 2">
              <a:extLst>
                <a:ext uri="{FF2B5EF4-FFF2-40B4-BE49-F238E27FC236}">
                  <a16:creationId xmlns:a16="http://schemas.microsoft.com/office/drawing/2014/main" id="{301C8AD8-3894-4063-A400-E9545861E092}"/>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p:sp>
          <p:nvSpPr>
            <p:cNvPr id="41" name="직사각형 40">
              <a:extLst>
                <a:ext uri="{FF2B5EF4-FFF2-40B4-BE49-F238E27FC236}">
                  <a16:creationId xmlns:a16="http://schemas.microsoft.com/office/drawing/2014/main" id="{26925E3C-C348-48E9-8FDF-498E6A8671A1}"/>
                </a:ext>
              </a:extLst>
            </p:cNvPr>
            <p:cNvSpPr/>
            <p:nvPr/>
          </p:nvSpPr>
          <p:spPr>
            <a:xfrm>
              <a:off x="1279004" y="2429380"/>
              <a:ext cx="7452007" cy="21613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Có 100 đồng xu trong đó một đồng xu đặc biệt có hai mặt đều là mặt ngửa (H).</a:t>
              </a:r>
            </a:p>
            <a:p>
              <a:pPr>
                <a:spcAft>
                  <a:spcPts val="8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99 đồng xu còn lại đều bình thường với hai mặt là mặt ngửa (H) và mặt sấp (T).</a:t>
              </a:r>
            </a:p>
            <a:p>
              <a:pPr>
                <a:spcAft>
                  <a:spcPts val="8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Lấy một đồng xu ngẫu nhiên và tung năm lần một lượt. </a:t>
              </a:r>
            </a:p>
            <a:p>
              <a:pPr>
                <a:spcAft>
                  <a:spcPts val="8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Trong tất cả năm lần, đồng xu rơi xuống và luôn chỉ mặt ngửa. </a:t>
              </a:r>
            </a:p>
            <a:p>
              <a:pPr>
                <a:spcAft>
                  <a:spcPts val="8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Xác suất đồng xu đó là đồng xu đặc biệt là bao nhiêu?</a:t>
              </a:r>
            </a:p>
            <a:p>
              <a:pPr>
                <a:spcAft>
                  <a:spcPts val="800"/>
                </a:spcAft>
              </a:pPr>
              <a:endPar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a:spcAft>
                  <a:spcPts val="8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b) Đáp án ta đang tìm là kết quả của phép toán </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𝑃</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𝐴</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𝐵</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mc:AlternateContent xmlns:mc="http://schemas.openxmlformats.org/markup-compatibility/2006" xmlns:a14="http://schemas.microsoft.com/office/drawing/2010/main">
        <mc:Choice Requires="a14">
          <p:sp>
            <p:nvSpPr>
              <p:cNvPr id="10" name="Rectangle 12">
                <a:extLst>
                  <a:ext uri="{FF2B5EF4-FFF2-40B4-BE49-F238E27FC236}">
                    <a16:creationId xmlns:a16="http://schemas.microsoft.com/office/drawing/2014/main" id="{483ACACD-3A1C-4894-9842-2434D7472961}"/>
                  </a:ext>
                </a:extLst>
              </p:cNvPr>
              <p:cNvSpPr/>
              <p:nvPr/>
            </p:nvSpPr>
            <p:spPr>
              <a:xfrm>
                <a:off x="1387016" y="3973918"/>
                <a:ext cx="6755970" cy="11112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rIns="144000" rtlCol="0" anchor="ctr" anchorCtr="0">
                <a:spAutoFit/>
              </a:bodyPr>
              <a:lstStyle/>
              <a:p>
                <a:pPr>
                  <a:spcAft>
                    <a:spcPts val="800"/>
                  </a:spcAft>
                </a:pPr>
                <a14:m>
                  <m:oMathPara xmlns:m="http://schemas.openxmlformats.org/officeDocument/2006/math">
                    <m:oMathParaPr>
                      <m:jc m:val="left"/>
                    </m:oMathParaPr>
                    <m:oMath xmlns:m="http://schemas.openxmlformats.org/officeDocument/2006/math">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𝐵</m:t>
                          </m:r>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𝐵</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e>
                          </m:d>
                        </m:num>
                        <m:den>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𝐵</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𝐵</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sSup>
                                <m:sSup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p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e>
                                <m: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𝑐</m:t>
                                  </m:r>
                                </m:sup>
                              </m:sSup>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sSup>
                                <m:sSup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p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𝐴</m:t>
                                  </m:r>
                                </m:e>
                                <m: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𝑐</m:t>
                                  </m:r>
                                </m:sup>
                              </m:sSup>
                            </m:e>
                          </m:d>
                        </m:den>
                      </m:f>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1×</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1</m:t>
                              </m:r>
                            </m:num>
                            <m:den>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100</m:t>
                              </m:r>
                            </m:den>
                          </m:f>
                        </m:num>
                        <m:den>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1×</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1</m:t>
                              </m:r>
                            </m:num>
                            <m:den>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100</m:t>
                              </m:r>
                            </m:den>
                          </m:f>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sSup>
                            <m:sSup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pPr>
                            <m:e>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1</m:t>
                                      </m:r>
                                    </m:num>
                                    <m:den>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2</m:t>
                                      </m:r>
                                    </m:den>
                                  </m:f>
                                </m:e>
                              </m:d>
                            </m:e>
                            <m: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5</m:t>
                              </m:r>
                            </m:sup>
                          </m:s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99</m:t>
                              </m:r>
                            </m:num>
                            <m:den>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100</m:t>
                              </m:r>
                            </m:den>
                          </m:f>
                        </m:den>
                      </m:f>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b="1" i="1">
                          <a:solidFill>
                            <a:schemeClr val="tx1">
                              <a:lumMod val="85000"/>
                              <a:lumOff val="15000"/>
                            </a:schemeClr>
                          </a:solidFill>
                          <a:latin typeface="Cambria Math" panose="02040503050406030204" pitchFamily="18" charset="0"/>
                          <a:cs typeface="Times New Roman" panose="02020603050405020304" pitchFamily="18" charset="0"/>
                        </a:rPr>
                        <m:t>𝟎</m:t>
                      </m:r>
                      <m:r>
                        <a:rPr lang="en-US" altLang="ko-KR" sz="1600" b="1"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b="1" i="1">
                          <a:solidFill>
                            <a:schemeClr val="tx1">
                              <a:lumMod val="85000"/>
                              <a:lumOff val="15000"/>
                            </a:schemeClr>
                          </a:solidFill>
                          <a:latin typeface="Cambria Math" panose="02040503050406030204" pitchFamily="18" charset="0"/>
                          <a:cs typeface="Times New Roman" panose="02020603050405020304" pitchFamily="18" charset="0"/>
                        </a:rPr>
                        <m:t>𝟐𝟒𝟒</m:t>
                      </m:r>
                    </m:oMath>
                  </m:oMathPara>
                </a14:m>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mc:Choice>
        <mc:Fallback xmlns="">
          <p:sp>
            <p:nvSpPr>
              <p:cNvPr id="10" name="Rectangle 12">
                <a:extLst>
                  <a:ext uri="{FF2B5EF4-FFF2-40B4-BE49-F238E27FC236}">
                    <a16:creationId xmlns:a16="http://schemas.microsoft.com/office/drawing/2014/main" id="{483ACACD-3A1C-4894-9842-2434D7472961}"/>
                  </a:ext>
                </a:extLst>
              </p:cNvPr>
              <p:cNvSpPr>
                <a:spLocks noRot="1" noChangeAspect="1" noMove="1" noResize="1" noEditPoints="1" noAdjustHandles="1" noChangeArrowheads="1" noChangeShapeType="1" noTextEdit="1"/>
              </p:cNvSpPr>
              <p:nvPr/>
            </p:nvSpPr>
            <p:spPr>
              <a:xfrm>
                <a:off x="1387016" y="3973918"/>
                <a:ext cx="6755970" cy="1111266"/>
              </a:xfrm>
              <a:prstGeom prst="rect">
                <a:avLst/>
              </a:prstGeom>
              <a:blipFill>
                <a:blip r:embed="rId5"/>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24450317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Quy</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tắc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01</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grpSp>
        <p:nvGrpSpPr>
          <p:cNvPr id="39" name="그룹 38">
            <a:extLst>
              <a:ext uri="{FF2B5EF4-FFF2-40B4-BE49-F238E27FC236}">
                <a16:creationId xmlns:a16="http://schemas.microsoft.com/office/drawing/2014/main" id="{001FCDF0-FF1E-48E5-B17C-08527A0744A3}"/>
              </a:ext>
            </a:extLst>
          </p:cNvPr>
          <p:cNvGrpSpPr/>
          <p:nvPr/>
        </p:nvGrpSpPr>
        <p:grpSpPr>
          <a:xfrm>
            <a:off x="846956" y="1716338"/>
            <a:ext cx="7596293" cy="2809084"/>
            <a:chOff x="903506" y="2429380"/>
            <a:chExt cx="7596293" cy="2809084"/>
          </a:xfrm>
        </p:grpSpPr>
        <p:sp>
          <p:nvSpPr>
            <p:cNvPr id="40" name="사각형: 둥근 모서리 2">
              <a:extLst>
                <a:ext uri="{FF2B5EF4-FFF2-40B4-BE49-F238E27FC236}">
                  <a16:creationId xmlns:a16="http://schemas.microsoft.com/office/drawing/2014/main" id="{301C8AD8-3894-4063-A400-E9545861E092}"/>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41" name="직사각형 40">
                  <a:extLst>
                    <a:ext uri="{FF2B5EF4-FFF2-40B4-BE49-F238E27FC236}">
                      <a16:creationId xmlns:a16="http://schemas.microsoft.com/office/drawing/2014/main" id="{26925E3C-C348-48E9-8FDF-498E6A8671A1}"/>
                    </a:ext>
                  </a:extLst>
                </p:cNvPr>
                <p:cNvSpPr/>
                <p:nvPr/>
              </p:nvSpPr>
              <p:spPr>
                <a:xfrm>
                  <a:off x="1279004" y="2429380"/>
                  <a:ext cx="7220795" cy="2809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indent="14288">
                    <a:lnSpc>
                      <a:spcPct val="150000"/>
                    </a:lnSpc>
                  </a:pPr>
                  <a:r>
                    <a:rPr lang="vi-VN" sz="1300" dirty="0">
                      <a:solidFill>
                        <a:schemeClr val="tx1">
                          <a:lumMod val="85000"/>
                          <a:lumOff val="15000"/>
                        </a:schemeClr>
                      </a:solidFill>
                      <a:latin typeface="Arial" panose="020B0503030303020204" pitchFamily="34" charset="0"/>
                      <a:ea typeface="SamsungOne-400" panose="020B0503030303020204" pitchFamily="34" charset="0"/>
                    </a:rPr>
                    <a:t>Một loại ung thư có thể ảnh hưởng 0.1% dân số.</a:t>
                  </a:r>
                </a:p>
                <a:p>
                  <a:pPr indent="14288">
                    <a:lnSpc>
                      <a:spcPct val="150000"/>
                    </a:lnSpc>
                  </a:pPr>
                  <a:r>
                    <a:rPr lang="vi-VN" sz="1300" dirty="0">
                      <a:solidFill>
                        <a:schemeClr val="tx1">
                          <a:lumMod val="85000"/>
                          <a:lumOff val="15000"/>
                        </a:schemeClr>
                      </a:solidFill>
                      <a:latin typeface="Arial" panose="020B0503030303020204" pitchFamily="34" charset="0"/>
                      <a:ea typeface="SamsungOne-400" panose="020B0503030303020204" pitchFamily="34" charset="0"/>
                      <a:sym typeface="Symbol" panose="05050102010706020507" pitchFamily="18" charset="2"/>
                    </a:rPr>
                    <a:t> Một phương pháp chẩn đoán mới vừa được tìm ra. </a:t>
                  </a:r>
                </a:p>
                <a:p>
                  <a:pPr indent="14288">
                    <a:lnSpc>
                      <a:spcPct val="150000"/>
                    </a:lnSpc>
                  </a:pPr>
                  <a:r>
                    <a:rPr lang="vi-VN" sz="1300" dirty="0">
                      <a:solidFill>
                        <a:schemeClr val="tx1">
                          <a:lumMod val="85000"/>
                          <a:lumOff val="15000"/>
                        </a:schemeClr>
                      </a:solidFill>
                      <a:latin typeface="Arial" panose="020B0503030303020204" pitchFamily="34" charset="0"/>
                      <a:ea typeface="SamsungOne-400" panose="020B0503030303020204" pitchFamily="34" charset="0"/>
                      <a:sym typeface="Symbol" panose="05050102010706020507" pitchFamily="18" charset="2"/>
                    </a:rPr>
                    <a:t>          → Phương pháp này có thể chẩn đoán ca dương tính (+) trong 99% số ca đúng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sym typeface="Symbol" panose="05050102010706020507" pitchFamily="18" charset="2"/>
                        </a:rPr>
                        <m:t>𝐷</m:t>
                      </m:r>
                    </m:oMath>
                  </a14:m>
                  <a:r>
                    <a:rPr lang="vi-VN" sz="1300" dirty="0">
                      <a:solidFill>
                        <a:schemeClr val="tx1">
                          <a:lumMod val="85000"/>
                          <a:lumOff val="15000"/>
                        </a:schemeClr>
                      </a:solidFill>
                      <a:latin typeface="Arial" panose="020B0503030303020204" pitchFamily="34" charset="0"/>
                      <a:ea typeface="SamsungOne-400" panose="020B0503030303020204" pitchFamily="34" charset="0"/>
                      <a:sym typeface="Symbol" panose="05050102010706020507" pitchFamily="18" charset="2"/>
                    </a:rPr>
                    <a:t>).</a:t>
                  </a:r>
                </a:p>
                <a:p>
                  <a:pPr indent="14288">
                    <a:lnSpc>
                      <a:spcPct val="150000"/>
                    </a:lnSpc>
                  </a:pPr>
                  <a:r>
                    <a:rPr lang="vi-VN" sz="1300" dirty="0">
                      <a:solidFill>
                        <a:schemeClr val="tx1">
                          <a:lumMod val="85000"/>
                          <a:lumOff val="15000"/>
                        </a:schemeClr>
                      </a:solidFill>
                      <a:latin typeface="Arial" panose="020B0503030303020204" pitchFamily="34" charset="0"/>
                      <a:ea typeface="SamsungOne-400" panose="020B0503030303020204" pitchFamily="34" charset="0"/>
                      <a:sym typeface="Symbol" panose="05050102010706020507" pitchFamily="18" charset="2"/>
                    </a:rPr>
                    <a:t>          → Phương pháp này có thể chẩn đoán ca âm tính (-) trong 95% số ca sai (</a:t>
                  </a:r>
                  <a14:m>
                    <m:oMath xmlns:m="http://schemas.openxmlformats.org/officeDocument/2006/math">
                      <m:sSup>
                        <m:sSupPr>
                          <m:ctrlPr>
                            <a:rPr lang="en-US" altLang="ko-KR" sz="1300" i="1">
                              <a:solidFill>
                                <a:schemeClr val="tx1">
                                  <a:lumMod val="85000"/>
                                  <a:lumOff val="15000"/>
                                </a:schemeClr>
                              </a:solidFill>
                              <a:latin typeface="Cambria Math" panose="02040503050406030204" pitchFamily="18" charset="0"/>
                              <a:sym typeface="Symbol" panose="05050102010706020507" pitchFamily="18" charset="2"/>
                            </a:rPr>
                          </m:ctrlPr>
                        </m:sSupPr>
                        <m:e>
                          <m:r>
                            <a:rPr lang="en-US" altLang="ko-KR" sz="1300">
                              <a:solidFill>
                                <a:schemeClr val="tx1">
                                  <a:lumMod val="85000"/>
                                  <a:lumOff val="15000"/>
                                </a:schemeClr>
                              </a:solidFill>
                              <a:latin typeface="Cambria Math" panose="02040503050406030204" pitchFamily="18" charset="0"/>
                              <a:sym typeface="Symbol" panose="05050102010706020507" pitchFamily="18" charset="2"/>
                            </a:rPr>
                            <m:t>𝐷</m:t>
                          </m:r>
                        </m:e>
                        <m:sup>
                          <m:r>
                            <a:rPr lang="en-US" altLang="ko-KR" sz="1300">
                              <a:solidFill>
                                <a:schemeClr val="tx1">
                                  <a:lumMod val="85000"/>
                                  <a:lumOff val="15000"/>
                                </a:schemeClr>
                              </a:solidFill>
                              <a:latin typeface="Cambria Math" panose="02040503050406030204" pitchFamily="18" charset="0"/>
                              <a:sym typeface="Symbol" panose="05050102010706020507" pitchFamily="18" charset="2"/>
                            </a:rPr>
                            <m:t>𝑐</m:t>
                          </m:r>
                        </m:sup>
                      </m:sSup>
                    </m:oMath>
                  </a14:m>
                  <a:r>
                    <a:rPr lang="vi-VN" sz="1300" dirty="0">
                      <a:solidFill>
                        <a:schemeClr val="tx1">
                          <a:lumMod val="85000"/>
                          <a:lumOff val="15000"/>
                        </a:schemeClr>
                      </a:solidFill>
                      <a:latin typeface="Arial" panose="020B0503030303020204" pitchFamily="34" charset="0"/>
                      <a:ea typeface="SamsungOne-400" panose="020B0503030303020204" pitchFamily="34" charset="0"/>
                      <a:sym typeface="Symbol" panose="05050102010706020507" pitchFamily="18" charset="2"/>
                    </a:rPr>
                    <a:t>).</a:t>
                  </a:r>
                </a:p>
                <a:p>
                  <a:pPr indent="14288">
                    <a:lnSpc>
                      <a:spcPct val="150000"/>
                    </a:lnSpc>
                  </a:pPr>
                  <a:r>
                    <a:rPr lang="vi-VN" sz="1300" dirty="0">
                      <a:solidFill>
                        <a:schemeClr val="tx1">
                          <a:lumMod val="85000"/>
                          <a:lumOff val="15000"/>
                        </a:schemeClr>
                      </a:solidFill>
                      <a:latin typeface="Arial" panose="020B0503030303020204" pitchFamily="34" charset="0"/>
                      <a:ea typeface="SamsungOne-400" panose="020B0503030303020204" pitchFamily="34" charset="0"/>
                      <a:sym typeface="Symbol" panose="05050102010706020507" pitchFamily="18" charset="2"/>
                    </a:rPr>
                    <a:t> Phương pháp chẩn đoán này được thực hiện đối với một bệnh nhân có kết quả dương tính (+).</a:t>
                  </a:r>
                </a:p>
                <a:p>
                  <a:pPr indent="14288">
                    <a:lnSpc>
                      <a:spcPct val="150000"/>
                    </a:lnSpc>
                  </a:pPr>
                  <a:r>
                    <a:rPr lang="vi-VN" sz="1300" dirty="0">
                      <a:solidFill>
                        <a:schemeClr val="tx1">
                          <a:lumMod val="85000"/>
                          <a:lumOff val="15000"/>
                        </a:schemeClr>
                      </a:solidFill>
                      <a:latin typeface="Arial" panose="020B0503030303020204" pitchFamily="34" charset="0"/>
                      <a:ea typeface="SamsungOne-400" panose="020B0503030303020204" pitchFamily="34" charset="0"/>
                      <a:sym typeface="Symbol" panose="05050102010706020507" pitchFamily="18" charset="2"/>
                    </a:rPr>
                    <a:t> Xác xuất bệnh nhân này </a:t>
                  </a:r>
                  <a:r>
                    <a:rPr lang="vi-VN" sz="1300" dirty="0">
                      <a:solidFill>
                        <a:srgbClr val="FF0000"/>
                      </a:solidFill>
                      <a:latin typeface="Arial" panose="020B0503030303020204" pitchFamily="34" charset="0"/>
                      <a:ea typeface="SamsungOne-400" panose="020B0503030303020204" pitchFamily="34" charset="0"/>
                      <a:sym typeface="Symbol" panose="05050102010706020507" pitchFamily="18" charset="2"/>
                    </a:rPr>
                    <a:t>thực sự </a:t>
                  </a:r>
                  <a:r>
                    <a:rPr lang="vi-VN" sz="1300" dirty="0">
                      <a:solidFill>
                        <a:schemeClr val="tx1">
                          <a:lumMod val="85000"/>
                          <a:lumOff val="15000"/>
                        </a:schemeClr>
                      </a:solidFill>
                      <a:latin typeface="Arial" panose="020B0503030303020204" pitchFamily="34" charset="0"/>
                      <a:ea typeface="SamsungOne-400" panose="020B0503030303020204" pitchFamily="34" charset="0"/>
                      <a:sym typeface="Symbol" panose="05050102010706020507" pitchFamily="18" charset="2"/>
                    </a:rPr>
                    <a:t>mắc ung thư là bao nhiêu??</a:t>
                  </a:r>
                </a:p>
                <a:p>
                  <a:pPr indent="14288">
                    <a:lnSpc>
                      <a:spcPct val="150000"/>
                    </a:lnSpc>
                  </a:pPr>
                  <a:endParaRPr lang="vi-VN" sz="1300" dirty="0">
                    <a:solidFill>
                      <a:schemeClr val="tx1">
                        <a:lumMod val="85000"/>
                        <a:lumOff val="15000"/>
                      </a:schemeClr>
                    </a:solidFill>
                    <a:latin typeface="Arial" panose="020B0503030303020204" pitchFamily="34" charset="0"/>
                    <a:ea typeface="SamsungOne-400" panose="020B0503030303020204" pitchFamily="34" charset="0"/>
                    <a:sym typeface="Symbol" panose="05050102010706020507" pitchFamily="18" charset="2"/>
                  </a:endParaRPr>
                </a:p>
                <a:p>
                  <a:pPr indent="14288">
                    <a:lnSpc>
                      <a:spcPct val="150000"/>
                    </a:lnSpc>
                  </a:pPr>
                  <a:r>
                    <a:rPr lang="vi-VN" sz="1300" dirty="0">
                      <a:solidFill>
                        <a:schemeClr val="tx1">
                          <a:lumMod val="85000"/>
                          <a:lumOff val="15000"/>
                        </a:schemeClr>
                      </a:solidFill>
                      <a:latin typeface="Arial" panose="020B0503030303020204" pitchFamily="34" charset="0"/>
                      <a:ea typeface="SamsungOne-400" panose="020B0503030303020204" pitchFamily="34" charset="0"/>
                      <a:sym typeface="Symbol" panose="05050102010706020507" pitchFamily="18" charset="2"/>
                    </a:rPr>
                    <a:t>              a) Ta c</a:t>
                  </a:r>
                  <a:r>
                    <a:rPr lang="en-US" sz="1300" dirty="0">
                      <a:solidFill>
                        <a:schemeClr val="tx1">
                          <a:lumMod val="85000"/>
                          <a:lumOff val="15000"/>
                        </a:schemeClr>
                      </a:solidFill>
                      <a:latin typeface="Arial" panose="020B0503030303020204" pitchFamily="34" charset="0"/>
                      <a:ea typeface="SamsungOne-400" panose="020B0503030303020204" pitchFamily="34" charset="0"/>
                      <a:sym typeface="Symbol" panose="05050102010706020507" pitchFamily="18" charset="2"/>
                    </a:rPr>
                    <a:t>ó</a:t>
                  </a:r>
                  <a:r>
                    <a:rPr lang="vi-VN" sz="1300" dirty="0">
                      <a:solidFill>
                        <a:schemeClr val="tx1">
                          <a:lumMod val="85000"/>
                          <a:lumOff val="15000"/>
                        </a:schemeClr>
                      </a:solidFill>
                      <a:latin typeface="Arial" panose="020B0503030303020204" pitchFamily="34" charset="0"/>
                      <a:ea typeface="SamsungOne-400" panose="020B0503030303020204" pitchFamily="34" charset="0"/>
                      <a:sym typeface="Symbol" panose="05050102010706020507" pitchFamily="18" charset="2"/>
                    </a:rPr>
                    <a:t>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rPr>
                        <m:t>𝑃</m:t>
                      </m:r>
                      <m:r>
                        <a:rPr lang="en-US" altLang="ko-KR" sz="1300" dirty="0">
                          <a:solidFill>
                            <a:schemeClr val="tx1">
                              <a:lumMod val="85000"/>
                              <a:lumOff val="15000"/>
                            </a:schemeClr>
                          </a:solidFill>
                          <a:latin typeface="Cambria Math" panose="02040503050406030204" pitchFamily="18" charset="0"/>
                        </a:rPr>
                        <m:t>(</m:t>
                      </m:r>
                      <m:r>
                        <a:rPr lang="en-US" altLang="ko-KR" sz="1300" dirty="0">
                          <a:solidFill>
                            <a:schemeClr val="tx1">
                              <a:lumMod val="85000"/>
                              <a:lumOff val="15000"/>
                            </a:schemeClr>
                          </a:solidFill>
                          <a:latin typeface="Cambria Math" panose="02040503050406030204" pitchFamily="18" charset="0"/>
                        </a:rPr>
                        <m:t>𝐷</m:t>
                      </m:r>
                      <m:r>
                        <a:rPr lang="en-US" altLang="ko-KR" sz="1300" dirty="0">
                          <a:solidFill>
                            <a:schemeClr val="tx1">
                              <a:lumMod val="85000"/>
                              <a:lumOff val="15000"/>
                            </a:schemeClr>
                          </a:solidFill>
                          <a:latin typeface="Cambria Math" panose="02040503050406030204" pitchFamily="18" charset="0"/>
                        </a:rPr>
                        <m:t>) = 0.001</m:t>
                      </m:r>
                    </m:oMath>
                  </a14:m>
                  <a:r>
                    <a:rPr lang="vi-VN" sz="1300" dirty="0">
                      <a:solidFill>
                        <a:schemeClr val="tx1">
                          <a:lumMod val="85000"/>
                          <a:lumOff val="15000"/>
                        </a:schemeClr>
                      </a:solidFill>
                      <a:latin typeface="Arial" panose="020B0503030303020204" pitchFamily="34" charset="0"/>
                      <a:ea typeface="SamsungOne-400" panose="020B0503030303020204" pitchFamily="34" charset="0"/>
                    </a:rPr>
                    <a:t>, </a:t>
                  </a:r>
                  <a14:m>
                    <m:oMath xmlns:m="http://schemas.openxmlformats.org/officeDocument/2006/math">
                      <m:r>
                        <a:rPr lang="en-US" altLang="ko-KR" sz="1300">
                          <a:solidFill>
                            <a:schemeClr val="tx1">
                              <a:lumMod val="85000"/>
                              <a:lumOff val="15000"/>
                            </a:schemeClr>
                          </a:solidFill>
                          <a:latin typeface="Cambria Math" panose="02040503050406030204" pitchFamily="18" charset="0"/>
                          <a:sym typeface="Symbol" panose="05050102010706020507" pitchFamily="18" charset="2"/>
                        </a:rPr>
                        <m:t>𝑃</m:t>
                      </m:r>
                      <m:d>
                        <m:dPr>
                          <m:ctrlPr>
                            <a:rPr lang="en-US" altLang="ko-KR" sz="1300" i="1">
                              <a:solidFill>
                                <a:schemeClr val="tx1">
                                  <a:lumMod val="85000"/>
                                  <a:lumOff val="15000"/>
                                </a:schemeClr>
                              </a:solidFill>
                              <a:latin typeface="Cambria Math" panose="02040503050406030204" pitchFamily="18" charset="0"/>
                              <a:sym typeface="Symbol" panose="05050102010706020507" pitchFamily="18" charset="2"/>
                            </a:rPr>
                          </m:ctrlPr>
                        </m:dPr>
                        <m:e>
                          <m:sSup>
                            <m:sSupPr>
                              <m:ctrlPr>
                                <a:rPr lang="en-US" altLang="ko-KR" sz="1300" i="1">
                                  <a:solidFill>
                                    <a:schemeClr val="tx1">
                                      <a:lumMod val="85000"/>
                                      <a:lumOff val="15000"/>
                                    </a:schemeClr>
                                  </a:solidFill>
                                  <a:latin typeface="Cambria Math" panose="02040503050406030204" pitchFamily="18" charset="0"/>
                                  <a:sym typeface="Symbol" panose="05050102010706020507" pitchFamily="18" charset="2"/>
                                </a:rPr>
                              </m:ctrlPr>
                            </m:sSupPr>
                            <m:e>
                              <m:r>
                                <a:rPr lang="en-US" altLang="ko-KR" sz="1300">
                                  <a:solidFill>
                                    <a:schemeClr val="tx1">
                                      <a:lumMod val="85000"/>
                                      <a:lumOff val="15000"/>
                                    </a:schemeClr>
                                  </a:solidFill>
                                  <a:latin typeface="Cambria Math" panose="02040503050406030204" pitchFamily="18" charset="0"/>
                                  <a:sym typeface="Symbol" panose="05050102010706020507" pitchFamily="18" charset="2"/>
                                </a:rPr>
                                <m:t>𝐷</m:t>
                              </m:r>
                            </m:e>
                            <m:sup>
                              <m:r>
                                <a:rPr lang="en-US" altLang="ko-KR" sz="1300">
                                  <a:solidFill>
                                    <a:schemeClr val="tx1">
                                      <a:lumMod val="85000"/>
                                      <a:lumOff val="15000"/>
                                    </a:schemeClr>
                                  </a:solidFill>
                                  <a:latin typeface="Cambria Math" panose="02040503050406030204" pitchFamily="18" charset="0"/>
                                  <a:sym typeface="Symbol" panose="05050102010706020507" pitchFamily="18" charset="2"/>
                                </a:rPr>
                                <m:t>𝑐</m:t>
                              </m:r>
                            </m:sup>
                          </m:sSup>
                        </m:e>
                      </m:d>
                      <m:r>
                        <a:rPr lang="en-US" altLang="ko-KR" sz="1300">
                          <a:solidFill>
                            <a:schemeClr val="tx1">
                              <a:lumMod val="85000"/>
                              <a:lumOff val="15000"/>
                            </a:schemeClr>
                          </a:solidFill>
                          <a:latin typeface="Cambria Math" panose="02040503050406030204" pitchFamily="18" charset="0"/>
                          <a:sym typeface="Symbol" panose="05050102010706020507" pitchFamily="18" charset="2"/>
                        </a:rPr>
                        <m:t>=0.999</m:t>
                      </m:r>
                    </m:oMath>
                  </a14:m>
                  <a:r>
                    <a:rPr lang="vi-VN" sz="1300" dirty="0">
                      <a:solidFill>
                        <a:schemeClr val="tx1">
                          <a:lumMod val="85000"/>
                          <a:lumOff val="15000"/>
                        </a:schemeClr>
                      </a:solidFill>
                      <a:latin typeface="Arial" panose="020B0503030303020204" pitchFamily="34" charset="0"/>
                      <a:ea typeface="SamsungOne-400" panose="020B0503030303020204" pitchFamily="34" charset="0"/>
                    </a:rPr>
                    <a:t>,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rPr>
                        <m:t>𝑃</m:t>
                      </m:r>
                      <m:r>
                        <a:rPr lang="en-US" altLang="ko-KR" sz="1300" dirty="0">
                          <a:solidFill>
                            <a:schemeClr val="tx1">
                              <a:lumMod val="85000"/>
                              <a:lumOff val="15000"/>
                            </a:schemeClr>
                          </a:solidFill>
                          <a:latin typeface="Cambria Math" panose="02040503050406030204" pitchFamily="18" charset="0"/>
                        </a:rPr>
                        <m:t>(+|</m:t>
                      </m:r>
                      <m:r>
                        <a:rPr lang="en-US" altLang="ko-KR" sz="1300" dirty="0">
                          <a:solidFill>
                            <a:schemeClr val="tx1">
                              <a:lumMod val="85000"/>
                              <a:lumOff val="15000"/>
                            </a:schemeClr>
                          </a:solidFill>
                          <a:latin typeface="Cambria Math" panose="02040503050406030204" pitchFamily="18" charset="0"/>
                        </a:rPr>
                        <m:t>𝐷</m:t>
                      </m:r>
                      <m:r>
                        <a:rPr lang="en-US" altLang="ko-KR" sz="1300" dirty="0">
                          <a:solidFill>
                            <a:schemeClr val="tx1">
                              <a:lumMod val="85000"/>
                              <a:lumOff val="15000"/>
                            </a:schemeClr>
                          </a:solidFill>
                          <a:latin typeface="Cambria Math" panose="02040503050406030204" pitchFamily="18" charset="0"/>
                        </a:rPr>
                        <m:t>) =0.99</m:t>
                      </m:r>
                    </m:oMath>
                  </a14:m>
                  <a:r>
                    <a:rPr lang="vi-VN" sz="1300" dirty="0">
                      <a:solidFill>
                        <a:schemeClr val="tx1">
                          <a:lumMod val="85000"/>
                          <a:lumOff val="15000"/>
                        </a:schemeClr>
                      </a:solidFill>
                      <a:latin typeface="Arial" panose="020B0503030303020204" pitchFamily="34" charset="0"/>
                      <a:ea typeface="SamsungOne-400" panose="020B0503030303020204" pitchFamily="34" charset="0"/>
                    </a:rPr>
                    <a:t> và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rPr>
                        <m:t>𝑃</m:t>
                      </m:r>
                      <m:d>
                        <m:dPr>
                          <m:ctrlPr>
                            <a:rPr lang="en-US" altLang="ko-KR" sz="1300" i="1" dirty="0">
                              <a:solidFill>
                                <a:schemeClr val="tx1">
                                  <a:lumMod val="85000"/>
                                  <a:lumOff val="15000"/>
                                </a:schemeClr>
                              </a:solidFill>
                              <a:latin typeface="Cambria Math" panose="02040503050406030204" pitchFamily="18" charset="0"/>
                            </a:rPr>
                          </m:ctrlPr>
                        </m:dPr>
                        <m:e>
                          <m:r>
                            <a:rPr lang="en-US" altLang="ko-KR" sz="1300" dirty="0">
                              <a:solidFill>
                                <a:schemeClr val="tx1">
                                  <a:lumMod val="85000"/>
                                  <a:lumOff val="15000"/>
                                </a:schemeClr>
                              </a:solidFill>
                              <a:latin typeface="Cambria Math" panose="02040503050406030204" pitchFamily="18" charset="0"/>
                            </a:rPr>
                            <m:t>−</m:t>
                          </m:r>
                        </m:e>
                        <m:e>
                          <m:sSup>
                            <m:sSupPr>
                              <m:ctrlPr>
                                <a:rPr lang="en-US" altLang="ko-KR" sz="1300" i="1" dirty="0">
                                  <a:solidFill>
                                    <a:schemeClr val="tx1">
                                      <a:lumMod val="85000"/>
                                      <a:lumOff val="15000"/>
                                    </a:schemeClr>
                                  </a:solidFill>
                                  <a:latin typeface="Cambria Math" panose="02040503050406030204" pitchFamily="18" charset="0"/>
                                </a:rPr>
                              </m:ctrlPr>
                            </m:sSupPr>
                            <m:e>
                              <m:r>
                                <a:rPr lang="en-US" altLang="ko-KR" sz="1300" dirty="0">
                                  <a:solidFill>
                                    <a:schemeClr val="tx1">
                                      <a:lumMod val="85000"/>
                                      <a:lumOff val="15000"/>
                                    </a:schemeClr>
                                  </a:solidFill>
                                  <a:latin typeface="Cambria Math" panose="02040503050406030204" pitchFamily="18" charset="0"/>
                                </a:rPr>
                                <m:t>𝐷</m:t>
                              </m:r>
                            </m:e>
                            <m:sup>
                              <m:r>
                                <a:rPr lang="en-US" altLang="ko-KR" sz="1300" dirty="0">
                                  <a:solidFill>
                                    <a:schemeClr val="tx1">
                                      <a:lumMod val="85000"/>
                                      <a:lumOff val="15000"/>
                                    </a:schemeClr>
                                  </a:solidFill>
                                  <a:latin typeface="Cambria Math" panose="02040503050406030204" pitchFamily="18" charset="0"/>
                                </a:rPr>
                                <m:t>𝑐</m:t>
                              </m:r>
                            </m:sup>
                          </m:sSup>
                        </m:e>
                      </m:d>
                      <m:r>
                        <a:rPr lang="en-US" altLang="ko-KR" sz="1300" dirty="0">
                          <a:solidFill>
                            <a:schemeClr val="tx1">
                              <a:lumMod val="85000"/>
                              <a:lumOff val="15000"/>
                            </a:schemeClr>
                          </a:solidFill>
                          <a:latin typeface="Cambria Math" panose="02040503050406030204" pitchFamily="18" charset="0"/>
                        </a:rPr>
                        <m:t>=0.95</m:t>
                      </m:r>
                    </m:oMath>
                  </a14:m>
                  <a:r>
                    <a:rPr lang="vi-VN" sz="1300" dirty="0">
                      <a:solidFill>
                        <a:schemeClr val="tx1">
                          <a:lumMod val="85000"/>
                          <a:lumOff val="15000"/>
                        </a:schemeClr>
                      </a:solidFill>
                      <a:latin typeface="Arial" panose="020B0503030303020204" pitchFamily="34" charset="0"/>
                      <a:ea typeface="SamsungOne-400" panose="020B0503030303020204" pitchFamily="34" charset="0"/>
                    </a:rPr>
                    <a:t>. </a:t>
                  </a:r>
                </a:p>
                <a:p>
                  <a:pPr indent="14288">
                    <a:lnSpc>
                      <a:spcPct val="150000"/>
                    </a:lnSpc>
                  </a:pPr>
                  <a:r>
                    <a:rPr lang="vi-VN" sz="1300" dirty="0">
                      <a:solidFill>
                        <a:schemeClr val="tx1">
                          <a:lumMod val="85000"/>
                          <a:lumOff val="15000"/>
                        </a:schemeClr>
                      </a:solidFill>
                      <a:latin typeface="Arial" panose="020B0503030303020204" pitchFamily="34" charset="0"/>
                      <a:ea typeface="SamsungOne-400" panose="020B0503030303020204" pitchFamily="34" charset="0"/>
                    </a:rPr>
                    <a:t>                     Ta cũng có thể rút ra rằng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rPr>
                        <m:t>𝑃</m:t>
                      </m:r>
                      <m:d>
                        <m:dPr>
                          <m:ctrlPr>
                            <a:rPr lang="en-US" altLang="ko-KR" sz="1300" i="1" dirty="0">
                              <a:solidFill>
                                <a:schemeClr val="tx1">
                                  <a:lumMod val="85000"/>
                                  <a:lumOff val="15000"/>
                                </a:schemeClr>
                              </a:solidFill>
                              <a:latin typeface="Cambria Math" panose="02040503050406030204" pitchFamily="18" charset="0"/>
                            </a:rPr>
                          </m:ctrlPr>
                        </m:dPr>
                        <m:e>
                          <m:r>
                            <a:rPr lang="en-US" altLang="ko-KR" sz="1300" dirty="0">
                              <a:solidFill>
                                <a:schemeClr val="tx1">
                                  <a:lumMod val="85000"/>
                                  <a:lumOff val="15000"/>
                                </a:schemeClr>
                              </a:solidFill>
                              <a:latin typeface="Cambria Math" panose="02040503050406030204" pitchFamily="18" charset="0"/>
                            </a:rPr>
                            <m:t>+</m:t>
                          </m:r>
                        </m:e>
                        <m:e>
                          <m:sSup>
                            <m:sSupPr>
                              <m:ctrlPr>
                                <a:rPr lang="en-US" altLang="ko-KR" sz="1300" i="1" dirty="0">
                                  <a:solidFill>
                                    <a:schemeClr val="tx1">
                                      <a:lumMod val="85000"/>
                                      <a:lumOff val="15000"/>
                                    </a:schemeClr>
                                  </a:solidFill>
                                  <a:latin typeface="Cambria Math" panose="02040503050406030204" pitchFamily="18" charset="0"/>
                                </a:rPr>
                              </m:ctrlPr>
                            </m:sSupPr>
                            <m:e>
                              <m:r>
                                <a:rPr lang="en-US" altLang="ko-KR" sz="1300" dirty="0">
                                  <a:solidFill>
                                    <a:schemeClr val="tx1">
                                      <a:lumMod val="85000"/>
                                      <a:lumOff val="15000"/>
                                    </a:schemeClr>
                                  </a:solidFill>
                                  <a:latin typeface="Cambria Math" panose="02040503050406030204" pitchFamily="18" charset="0"/>
                                </a:rPr>
                                <m:t>𝐷</m:t>
                              </m:r>
                            </m:e>
                            <m:sup>
                              <m:r>
                                <a:rPr lang="en-US" altLang="ko-KR" sz="1300" dirty="0">
                                  <a:solidFill>
                                    <a:schemeClr val="tx1">
                                      <a:lumMod val="85000"/>
                                      <a:lumOff val="15000"/>
                                    </a:schemeClr>
                                  </a:solidFill>
                                  <a:latin typeface="Cambria Math" panose="02040503050406030204" pitchFamily="18" charset="0"/>
                                </a:rPr>
                                <m:t>𝑐</m:t>
                              </m:r>
                            </m:sup>
                          </m:sSup>
                        </m:e>
                      </m:d>
                      <m:r>
                        <a:rPr lang="en-US" altLang="ko-KR" sz="1300" dirty="0">
                          <a:solidFill>
                            <a:schemeClr val="tx1">
                              <a:lumMod val="85000"/>
                              <a:lumOff val="15000"/>
                            </a:schemeClr>
                          </a:solidFill>
                          <a:latin typeface="Cambria Math" panose="02040503050406030204" pitchFamily="18" charset="0"/>
                        </a:rPr>
                        <m:t>=1−</m:t>
                      </m:r>
                      <m:r>
                        <a:rPr lang="en-US" altLang="ko-KR" sz="1300" dirty="0">
                          <a:solidFill>
                            <a:schemeClr val="tx1">
                              <a:lumMod val="85000"/>
                              <a:lumOff val="15000"/>
                            </a:schemeClr>
                          </a:solidFill>
                          <a:latin typeface="Cambria Math" panose="02040503050406030204" pitchFamily="18" charset="0"/>
                        </a:rPr>
                        <m:t>𝑃</m:t>
                      </m:r>
                      <m:d>
                        <m:dPr>
                          <m:ctrlPr>
                            <a:rPr lang="en-US" altLang="ko-KR" sz="1300" i="1" dirty="0">
                              <a:solidFill>
                                <a:schemeClr val="tx1">
                                  <a:lumMod val="85000"/>
                                  <a:lumOff val="15000"/>
                                </a:schemeClr>
                              </a:solidFill>
                              <a:latin typeface="Cambria Math" panose="02040503050406030204" pitchFamily="18" charset="0"/>
                            </a:rPr>
                          </m:ctrlPr>
                        </m:dPr>
                        <m:e>
                          <m:r>
                            <a:rPr lang="en-US" altLang="ko-KR" sz="1300" dirty="0">
                              <a:solidFill>
                                <a:schemeClr val="tx1">
                                  <a:lumMod val="85000"/>
                                  <a:lumOff val="15000"/>
                                </a:schemeClr>
                              </a:solidFill>
                              <a:latin typeface="Cambria Math" panose="02040503050406030204" pitchFamily="18" charset="0"/>
                            </a:rPr>
                            <m:t>−</m:t>
                          </m:r>
                        </m:e>
                        <m:e>
                          <m:sSup>
                            <m:sSupPr>
                              <m:ctrlPr>
                                <a:rPr lang="en-US" altLang="ko-KR" sz="1300" i="1" dirty="0">
                                  <a:solidFill>
                                    <a:schemeClr val="tx1">
                                      <a:lumMod val="85000"/>
                                      <a:lumOff val="15000"/>
                                    </a:schemeClr>
                                  </a:solidFill>
                                  <a:latin typeface="Cambria Math" panose="02040503050406030204" pitchFamily="18" charset="0"/>
                                </a:rPr>
                              </m:ctrlPr>
                            </m:sSupPr>
                            <m:e>
                              <m:r>
                                <a:rPr lang="en-US" altLang="ko-KR" sz="1300" dirty="0">
                                  <a:solidFill>
                                    <a:schemeClr val="tx1">
                                      <a:lumMod val="85000"/>
                                      <a:lumOff val="15000"/>
                                    </a:schemeClr>
                                  </a:solidFill>
                                  <a:latin typeface="Cambria Math" panose="02040503050406030204" pitchFamily="18" charset="0"/>
                                </a:rPr>
                                <m:t>𝐷</m:t>
                              </m:r>
                            </m:e>
                            <m:sup>
                              <m:r>
                                <a:rPr lang="en-US" altLang="ko-KR" sz="1300" dirty="0">
                                  <a:solidFill>
                                    <a:schemeClr val="tx1">
                                      <a:lumMod val="85000"/>
                                      <a:lumOff val="15000"/>
                                    </a:schemeClr>
                                  </a:solidFill>
                                  <a:latin typeface="Cambria Math" panose="02040503050406030204" pitchFamily="18" charset="0"/>
                                </a:rPr>
                                <m:t>𝑐</m:t>
                              </m:r>
                            </m:sup>
                          </m:sSup>
                        </m:e>
                      </m:d>
                      <m:r>
                        <a:rPr lang="en-US" altLang="ko-KR" sz="1300" dirty="0">
                          <a:solidFill>
                            <a:schemeClr val="tx1">
                              <a:lumMod val="85000"/>
                              <a:lumOff val="15000"/>
                            </a:schemeClr>
                          </a:solidFill>
                          <a:latin typeface="Cambria Math" panose="02040503050406030204" pitchFamily="18" charset="0"/>
                        </a:rPr>
                        <m:t>=0.05</m:t>
                      </m:r>
                    </m:oMath>
                  </a14:m>
                  <a:r>
                    <a:rPr lang="vi-VN" sz="1300" dirty="0">
                      <a:solidFill>
                        <a:schemeClr val="tx1">
                          <a:lumMod val="85000"/>
                          <a:lumOff val="15000"/>
                        </a:schemeClr>
                      </a:solidFill>
                      <a:latin typeface="Arial" panose="020B0503030303020204" pitchFamily="34" charset="0"/>
                      <a:ea typeface="SamsungOne-400" panose="020B0503030303020204" pitchFamily="34" charset="0"/>
                    </a:rPr>
                    <a:t>.	</a:t>
                  </a:r>
                </a:p>
              </p:txBody>
            </p:sp>
          </mc:Choice>
          <mc:Fallback xmlns="">
            <p:sp>
              <p:nvSpPr>
                <p:cNvPr id="41" name="직사각형 40">
                  <a:extLst>
                    <a:ext uri="{FF2B5EF4-FFF2-40B4-BE49-F238E27FC236}">
                      <a16:creationId xmlns:a16="http://schemas.microsoft.com/office/drawing/2014/main" id="{26925E3C-C348-48E9-8FDF-498E6A8671A1}"/>
                    </a:ext>
                  </a:extLst>
                </p:cNvPr>
                <p:cNvSpPr>
                  <a:spLocks noRot="1" noChangeAspect="1" noMove="1" noResize="1" noEditPoints="1" noAdjustHandles="1" noChangeArrowheads="1" noChangeShapeType="1" noTextEdit="1"/>
                </p:cNvSpPr>
                <p:nvPr/>
              </p:nvSpPr>
              <p:spPr>
                <a:xfrm>
                  <a:off x="1279004" y="2429380"/>
                  <a:ext cx="7220795" cy="2809084"/>
                </a:xfrm>
                <a:prstGeom prst="rect">
                  <a:avLst/>
                </a:prstGeom>
                <a:blipFill>
                  <a:blip r:embed="rId3"/>
                  <a:stretch>
                    <a:fillRect/>
                  </a:stretch>
                </a:blipFill>
                <a:ln>
                  <a:noFill/>
                </a:ln>
              </p:spPr>
              <p:txBody>
                <a:bodyPr/>
                <a:lstStyle/>
                <a:p>
                  <a:r>
                    <a:rPr lang="en-US">
                      <a:noFill/>
                    </a:rPr>
                    <a:t> </a:t>
                  </a:r>
                </a:p>
              </p:txBody>
            </p:sp>
          </mc:Fallback>
        </mc:AlternateContent>
      </p:grpSp>
      <p:sp>
        <p:nvSpPr>
          <p:cNvPr id="11" name="직사각형 10">
            <a:extLst>
              <a:ext uri="{FF2B5EF4-FFF2-40B4-BE49-F238E27FC236}">
                <a16:creationId xmlns:a16="http://schemas.microsoft.com/office/drawing/2014/main" id="{D4694AB8-D2D0-425B-A84B-3BFD45C2F23E}"/>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Ví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dụ</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về</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định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lý</a:t>
            </a:r>
            <a:r>
              <a:rPr lang="en-US" altLang="ko-KR" sz="1400" dirty="0">
                <a:solidFill>
                  <a:schemeClr val="tx1"/>
                </a:solidFill>
                <a:latin typeface="SamsungOne-400" panose="020B0503030303020204" pitchFamily="34" charset="0"/>
                <a:ea typeface="SamsungOne-400" panose="020B0503030303020204" pitchFamily="34" charset="0"/>
              </a:rPr>
              <a:t> Bayes: </a:t>
            </a:r>
          </a:p>
        </p:txBody>
      </p:sp>
    </p:spTree>
    <p:extLst>
      <p:ext uri="{BB962C8B-B14F-4D97-AF65-F5344CB8AC3E}">
        <p14:creationId xmlns:p14="http://schemas.microsoft.com/office/powerpoint/2010/main" val="225702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Quy</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tắc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01</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11" name="직사각형 10">
            <a:extLst>
              <a:ext uri="{FF2B5EF4-FFF2-40B4-BE49-F238E27FC236}">
                <a16:creationId xmlns:a16="http://schemas.microsoft.com/office/drawing/2014/main" id="{BE12B0E4-7616-4B9A-8636-70112C785F8B}"/>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a:solidFill>
                  <a:schemeClr val="tx1"/>
                </a:solidFill>
                <a:latin typeface="SamsungOne-400" panose="020B0503030303020204" pitchFamily="34" charset="0"/>
                <a:ea typeface="SamsungOne-400" panose="020B0503030303020204" pitchFamily="34" charset="0"/>
              </a:rPr>
              <a:t>Bayes’ theorem example</a:t>
            </a:r>
          </a:p>
        </p:txBody>
      </p:sp>
      <p:grpSp>
        <p:nvGrpSpPr>
          <p:cNvPr id="39" name="그룹 38">
            <a:extLst>
              <a:ext uri="{FF2B5EF4-FFF2-40B4-BE49-F238E27FC236}">
                <a16:creationId xmlns:a16="http://schemas.microsoft.com/office/drawing/2014/main" id="{001FCDF0-FF1E-48E5-B17C-08527A0744A3}"/>
              </a:ext>
            </a:extLst>
          </p:cNvPr>
          <p:cNvGrpSpPr/>
          <p:nvPr/>
        </p:nvGrpSpPr>
        <p:grpSpPr>
          <a:xfrm>
            <a:off x="846956" y="1716338"/>
            <a:ext cx="8388269" cy="2509002"/>
            <a:chOff x="903506" y="2429380"/>
            <a:chExt cx="8388269" cy="2509002"/>
          </a:xfrm>
        </p:grpSpPr>
        <p:sp>
          <p:nvSpPr>
            <p:cNvPr id="40" name="사각형: 둥근 모서리 2">
              <a:extLst>
                <a:ext uri="{FF2B5EF4-FFF2-40B4-BE49-F238E27FC236}">
                  <a16:creationId xmlns:a16="http://schemas.microsoft.com/office/drawing/2014/main" id="{301C8AD8-3894-4063-A400-E9545861E092}"/>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41" name="직사각형 40">
                  <a:extLst>
                    <a:ext uri="{FF2B5EF4-FFF2-40B4-BE49-F238E27FC236}">
                      <a16:creationId xmlns:a16="http://schemas.microsoft.com/office/drawing/2014/main" id="{26925E3C-C348-48E9-8FDF-498E6A8671A1}"/>
                    </a:ext>
                  </a:extLst>
                </p:cNvPr>
                <p:cNvSpPr/>
                <p:nvPr/>
              </p:nvSpPr>
              <p:spPr>
                <a:xfrm>
                  <a:off x="1279004" y="2429380"/>
                  <a:ext cx="8012771" cy="25090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indent="14288">
                    <a:lnSpc>
                      <a:spcPct val="150000"/>
                    </a:lnSpc>
                  </a:pPr>
                  <a:r>
                    <a:rPr lang="vi-VN" sz="1300" dirty="0">
                      <a:solidFill>
                        <a:schemeClr val="tx1">
                          <a:lumMod val="85000"/>
                          <a:lumOff val="15000"/>
                        </a:schemeClr>
                      </a:solidFill>
                      <a:latin typeface="Arial" panose="020B0503030303020204" pitchFamily="34" charset="0"/>
                      <a:ea typeface="SamsungOne-400" panose="020B0503030303020204" pitchFamily="34" charset="0"/>
                    </a:rPr>
                    <a:t>Một loại ung thư có thể ảnh hưởng 0,1% dân số.</a:t>
                  </a:r>
                </a:p>
                <a:p>
                  <a:pPr indent="14288">
                    <a:lnSpc>
                      <a:spcPct val="150000"/>
                    </a:lnSpc>
                  </a:pPr>
                  <a:r>
                    <a:rPr lang="vi-VN" sz="1300" dirty="0">
                      <a:solidFill>
                        <a:schemeClr val="tx1">
                          <a:lumMod val="85000"/>
                          <a:lumOff val="15000"/>
                        </a:schemeClr>
                      </a:solidFill>
                      <a:latin typeface="Arial" panose="020B0503030303020204" pitchFamily="34" charset="0"/>
                      <a:ea typeface="SamsungOne-400" panose="020B0503030303020204" pitchFamily="34" charset="0"/>
                      <a:sym typeface="Symbol" panose="05050102010706020507" pitchFamily="18" charset="2"/>
                    </a:rPr>
                    <a:t> Một phương pháp chẩn đoán mới vừa được tìm ra. </a:t>
                  </a:r>
                </a:p>
                <a:p>
                  <a:pPr indent="14288">
                    <a:lnSpc>
                      <a:spcPct val="150000"/>
                    </a:lnSpc>
                  </a:pPr>
                  <a:r>
                    <a:rPr lang="vi-VN" sz="1300" dirty="0">
                      <a:solidFill>
                        <a:schemeClr val="tx1">
                          <a:lumMod val="85000"/>
                          <a:lumOff val="15000"/>
                        </a:schemeClr>
                      </a:solidFill>
                      <a:latin typeface="Arial" panose="020B0503030303020204" pitchFamily="34" charset="0"/>
                      <a:ea typeface="SamsungOne-400" panose="020B0503030303020204" pitchFamily="34" charset="0"/>
                      <a:sym typeface="Symbol" panose="05050102010706020507" pitchFamily="18" charset="2"/>
                    </a:rPr>
                    <a:t>          → Phương pháp này có thể chẩn đoán ca dương tính (+) trong 99% số ca đúng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sym typeface="Symbol" panose="05050102010706020507" pitchFamily="18" charset="2"/>
                        </a:rPr>
                        <m:t>𝐷</m:t>
                      </m:r>
                    </m:oMath>
                  </a14:m>
                  <a:r>
                    <a:rPr lang="vi-VN" sz="1300" dirty="0">
                      <a:solidFill>
                        <a:schemeClr val="tx1">
                          <a:lumMod val="85000"/>
                          <a:lumOff val="15000"/>
                        </a:schemeClr>
                      </a:solidFill>
                      <a:latin typeface="Arial" panose="020B0503030303020204" pitchFamily="34" charset="0"/>
                      <a:ea typeface="SamsungOne-400" panose="020B0503030303020204" pitchFamily="34" charset="0"/>
                      <a:sym typeface="Symbol" panose="05050102010706020507" pitchFamily="18" charset="2"/>
                    </a:rPr>
                    <a:t>).</a:t>
                  </a:r>
                </a:p>
                <a:p>
                  <a:pPr indent="14288">
                    <a:lnSpc>
                      <a:spcPct val="150000"/>
                    </a:lnSpc>
                  </a:pPr>
                  <a:r>
                    <a:rPr lang="vi-VN" sz="1300" dirty="0">
                      <a:solidFill>
                        <a:schemeClr val="tx1">
                          <a:lumMod val="85000"/>
                          <a:lumOff val="15000"/>
                        </a:schemeClr>
                      </a:solidFill>
                      <a:latin typeface="Arial" panose="020B0503030303020204" pitchFamily="34" charset="0"/>
                      <a:ea typeface="SamsungOne-400" panose="020B0503030303020204" pitchFamily="34" charset="0"/>
                      <a:sym typeface="Symbol" panose="05050102010706020507" pitchFamily="18" charset="2"/>
                    </a:rPr>
                    <a:t>          → Phương pháp này có thể chẩn đoán ca âm tính (-) trong 95% số ca sai (</a:t>
                  </a:r>
                  <a14:m>
                    <m:oMath xmlns:m="http://schemas.openxmlformats.org/officeDocument/2006/math">
                      <m:sSup>
                        <m:sSupPr>
                          <m:ctrlPr>
                            <a:rPr lang="en-US" altLang="ko-KR" sz="1300" i="1">
                              <a:solidFill>
                                <a:schemeClr val="tx1">
                                  <a:lumMod val="85000"/>
                                  <a:lumOff val="15000"/>
                                </a:schemeClr>
                              </a:solidFill>
                              <a:latin typeface="Cambria Math" panose="02040503050406030204" pitchFamily="18" charset="0"/>
                              <a:sym typeface="Symbol" panose="05050102010706020507" pitchFamily="18" charset="2"/>
                            </a:rPr>
                          </m:ctrlPr>
                        </m:sSupPr>
                        <m:e>
                          <m:r>
                            <a:rPr lang="en-US" altLang="ko-KR" sz="1300">
                              <a:solidFill>
                                <a:schemeClr val="tx1">
                                  <a:lumMod val="85000"/>
                                  <a:lumOff val="15000"/>
                                </a:schemeClr>
                              </a:solidFill>
                              <a:latin typeface="Cambria Math" panose="02040503050406030204" pitchFamily="18" charset="0"/>
                              <a:sym typeface="Symbol" panose="05050102010706020507" pitchFamily="18" charset="2"/>
                            </a:rPr>
                            <m:t>𝐷</m:t>
                          </m:r>
                        </m:e>
                        <m:sup>
                          <m:r>
                            <a:rPr lang="en-US" altLang="ko-KR" sz="1300">
                              <a:solidFill>
                                <a:schemeClr val="tx1">
                                  <a:lumMod val="85000"/>
                                  <a:lumOff val="15000"/>
                                </a:schemeClr>
                              </a:solidFill>
                              <a:latin typeface="Cambria Math" panose="02040503050406030204" pitchFamily="18" charset="0"/>
                              <a:sym typeface="Symbol" panose="05050102010706020507" pitchFamily="18" charset="2"/>
                            </a:rPr>
                            <m:t>𝑐</m:t>
                          </m:r>
                        </m:sup>
                      </m:sSup>
                    </m:oMath>
                  </a14:m>
                  <a:r>
                    <a:rPr lang="vi-VN" sz="1300" dirty="0">
                      <a:solidFill>
                        <a:schemeClr val="tx1">
                          <a:lumMod val="85000"/>
                          <a:lumOff val="15000"/>
                        </a:schemeClr>
                      </a:solidFill>
                      <a:latin typeface="Arial" panose="020B0503030303020204" pitchFamily="34" charset="0"/>
                      <a:ea typeface="SamsungOne-400" panose="020B0503030303020204" pitchFamily="34" charset="0"/>
                      <a:sym typeface="Symbol" panose="05050102010706020507" pitchFamily="18" charset="2"/>
                    </a:rPr>
                    <a:t>).</a:t>
                  </a:r>
                </a:p>
                <a:p>
                  <a:pPr indent="14288">
                    <a:lnSpc>
                      <a:spcPct val="150000"/>
                    </a:lnSpc>
                  </a:pPr>
                  <a:r>
                    <a:rPr lang="vi-VN" sz="1300" dirty="0">
                      <a:solidFill>
                        <a:schemeClr val="tx1">
                          <a:lumMod val="85000"/>
                          <a:lumOff val="15000"/>
                        </a:schemeClr>
                      </a:solidFill>
                      <a:latin typeface="Arial" panose="020B0503030303020204" pitchFamily="34" charset="0"/>
                      <a:ea typeface="SamsungOne-400" panose="020B0503030303020204" pitchFamily="34" charset="0"/>
                      <a:sym typeface="Symbol" panose="05050102010706020507" pitchFamily="18" charset="2"/>
                    </a:rPr>
                    <a:t> Phương pháp chẩn đoán này được thực hiện đối với một bệnh nhân có kết quả dương tính (+).</a:t>
                  </a:r>
                </a:p>
                <a:p>
                  <a:pPr indent="14288">
                    <a:lnSpc>
                      <a:spcPct val="150000"/>
                    </a:lnSpc>
                  </a:pPr>
                  <a:r>
                    <a:rPr lang="vi-VN" sz="1300" dirty="0">
                      <a:solidFill>
                        <a:schemeClr val="tx1">
                          <a:lumMod val="85000"/>
                          <a:lumOff val="15000"/>
                        </a:schemeClr>
                      </a:solidFill>
                      <a:latin typeface="Arial" panose="020B0503030303020204" pitchFamily="34" charset="0"/>
                      <a:ea typeface="SamsungOne-400" panose="020B0503030303020204" pitchFamily="34" charset="0"/>
                      <a:sym typeface="Symbol" panose="05050102010706020507" pitchFamily="18" charset="2"/>
                    </a:rPr>
                    <a:t> Xác xuất bệnh nhân này </a:t>
                  </a:r>
                  <a:r>
                    <a:rPr lang="vi-VN" sz="1300" b="1" dirty="0">
                      <a:solidFill>
                        <a:srgbClr val="FF0000"/>
                      </a:solidFill>
                      <a:latin typeface="Arial" panose="020B0503030303020204" pitchFamily="34" charset="0"/>
                      <a:ea typeface="SamsungOne-400" panose="020B0503030303020204" pitchFamily="34" charset="0"/>
                      <a:sym typeface="Symbol" panose="05050102010706020507" pitchFamily="18" charset="2"/>
                    </a:rPr>
                    <a:t>thực sự </a:t>
                  </a:r>
                  <a:r>
                    <a:rPr lang="vi-VN" sz="1300" dirty="0">
                      <a:solidFill>
                        <a:schemeClr val="tx1">
                          <a:lumMod val="85000"/>
                          <a:lumOff val="15000"/>
                        </a:schemeClr>
                      </a:solidFill>
                      <a:latin typeface="Arial" panose="020B0503030303020204" pitchFamily="34" charset="0"/>
                      <a:ea typeface="SamsungOne-400" panose="020B0503030303020204" pitchFamily="34" charset="0"/>
                      <a:sym typeface="Symbol" panose="05050102010706020507" pitchFamily="18" charset="2"/>
                    </a:rPr>
                    <a:t>mắc ung thư là bao nhiêu?</a:t>
                  </a:r>
                </a:p>
                <a:p>
                  <a:pPr indent="14288">
                    <a:lnSpc>
                      <a:spcPct val="150000"/>
                    </a:lnSpc>
                  </a:pPr>
                  <a:endParaRPr lang="vi-VN" sz="1300" dirty="0">
                    <a:solidFill>
                      <a:schemeClr val="tx1">
                        <a:lumMod val="85000"/>
                        <a:lumOff val="15000"/>
                      </a:schemeClr>
                    </a:solidFill>
                    <a:latin typeface="Arial" panose="020B0503030303020204" pitchFamily="34" charset="0"/>
                    <a:ea typeface="SamsungOne-400" panose="020B0503030303020204" pitchFamily="34" charset="0"/>
                    <a:sym typeface="Symbol" panose="05050102010706020507" pitchFamily="18" charset="2"/>
                  </a:endParaRPr>
                </a:p>
                <a:p>
                  <a:pPr indent="14288">
                    <a:lnSpc>
                      <a:spcPct val="150000"/>
                    </a:lnSpc>
                  </a:pPr>
                  <a:r>
                    <a:rPr lang="vi-VN" sz="1300" dirty="0">
                      <a:solidFill>
                        <a:schemeClr val="tx1">
                          <a:lumMod val="85000"/>
                          <a:lumOff val="15000"/>
                        </a:schemeClr>
                      </a:solidFill>
                      <a:latin typeface="Arial" panose="020B0503030303020204" pitchFamily="34" charset="0"/>
                      <a:ea typeface="SamsungOne-400" panose="020B0503030303020204" pitchFamily="34" charset="0"/>
                      <a:sym typeface="Symbol" panose="05050102010706020507" pitchFamily="18" charset="2"/>
                    </a:rPr>
                    <a:t>              b) Đáp án cần tìm là kết quả của phép toá</a:t>
                  </a:r>
                  <a:r>
                    <a:rPr lang="en-US" sz="1300" dirty="0">
                      <a:solidFill>
                        <a:schemeClr val="tx1">
                          <a:lumMod val="85000"/>
                          <a:lumOff val="15000"/>
                        </a:schemeClr>
                      </a:solidFill>
                      <a:latin typeface="Arial" panose="020B0503030303020204" pitchFamily="34" charset="0"/>
                      <a:ea typeface="SamsungOne-400" panose="020B0503030303020204" pitchFamily="34" charset="0"/>
                      <a:sym typeface="Symbol" panose="05050102010706020507" pitchFamily="18" charset="2"/>
                    </a:rPr>
                    <a:t>n</a:t>
                  </a:r>
                  <a:r>
                    <a:rPr lang="vi-VN" sz="1300" dirty="0">
                      <a:solidFill>
                        <a:schemeClr val="tx1">
                          <a:lumMod val="85000"/>
                          <a:lumOff val="15000"/>
                        </a:schemeClr>
                      </a:solidFill>
                      <a:latin typeface="Arial" panose="020B0503030303020204" pitchFamily="34" charset="0"/>
                      <a:ea typeface="SamsungOne-400" panose="020B0503030303020204" pitchFamily="34" charset="0"/>
                      <a:sym typeface="Symbol" panose="05050102010706020507" pitchFamily="18" charset="2"/>
                    </a:rPr>
                    <a:t> </a:t>
                  </a:r>
                  <a14:m>
                    <m:oMath xmlns:m="http://schemas.openxmlformats.org/officeDocument/2006/math">
                      <m:r>
                        <a:rPr lang="en-US" altLang="ko-KR" sz="1300">
                          <a:solidFill>
                            <a:schemeClr val="tx1">
                              <a:lumMod val="85000"/>
                              <a:lumOff val="15000"/>
                            </a:schemeClr>
                          </a:solidFill>
                          <a:latin typeface="Cambria Math" panose="02040503050406030204" pitchFamily="18" charset="0"/>
                        </a:rPr>
                        <m:t>𝑃</m:t>
                      </m:r>
                      <m:d>
                        <m:dPr>
                          <m:ctrlPr>
                            <a:rPr lang="en-US" altLang="ko-KR" sz="1300" i="1">
                              <a:solidFill>
                                <a:schemeClr val="tx1">
                                  <a:lumMod val="85000"/>
                                  <a:lumOff val="15000"/>
                                </a:schemeClr>
                              </a:solidFill>
                              <a:latin typeface="Cambria Math" panose="02040503050406030204" pitchFamily="18" charset="0"/>
                            </a:rPr>
                          </m:ctrlPr>
                        </m:dPr>
                        <m:e>
                          <m:r>
                            <a:rPr lang="en-US" altLang="ko-KR" sz="1300">
                              <a:solidFill>
                                <a:schemeClr val="tx1">
                                  <a:lumMod val="85000"/>
                                  <a:lumOff val="15000"/>
                                </a:schemeClr>
                              </a:solidFill>
                              <a:latin typeface="Cambria Math" panose="02040503050406030204" pitchFamily="18" charset="0"/>
                            </a:rPr>
                            <m:t>𝐷</m:t>
                          </m:r>
                          <m:r>
                            <a:rPr lang="en-US" altLang="ko-KR" sz="1300">
                              <a:solidFill>
                                <a:schemeClr val="tx1">
                                  <a:lumMod val="85000"/>
                                  <a:lumOff val="15000"/>
                                </a:schemeClr>
                              </a:solidFill>
                              <a:latin typeface="Cambria Math" panose="02040503050406030204" pitchFamily="18" charset="0"/>
                            </a:rPr>
                            <m:t>|+</m:t>
                          </m:r>
                        </m:e>
                      </m:d>
                    </m:oMath>
                  </a14:m>
                  <a:r>
                    <a:rPr lang="vi-VN" sz="1300" dirty="0">
                      <a:solidFill>
                        <a:schemeClr val="tx1">
                          <a:lumMod val="85000"/>
                          <a:lumOff val="15000"/>
                        </a:schemeClr>
                      </a:solidFill>
                      <a:latin typeface="Arial" panose="020B0503030303020204" pitchFamily="34" charset="0"/>
                      <a:ea typeface="SamsungOne-400" panose="020B0503030303020204" pitchFamily="34" charset="0"/>
                    </a:rPr>
                    <a:t>: </a:t>
                  </a:r>
                </a:p>
              </p:txBody>
            </p:sp>
          </mc:Choice>
          <mc:Fallback xmlns="">
            <p:sp>
              <p:nvSpPr>
                <p:cNvPr id="41" name="직사각형 40">
                  <a:extLst>
                    <a:ext uri="{FF2B5EF4-FFF2-40B4-BE49-F238E27FC236}">
                      <a16:creationId xmlns:a16="http://schemas.microsoft.com/office/drawing/2014/main" id="{26925E3C-C348-48E9-8FDF-498E6A8671A1}"/>
                    </a:ext>
                  </a:extLst>
                </p:cNvPr>
                <p:cNvSpPr>
                  <a:spLocks noRot="1" noChangeAspect="1" noMove="1" noResize="1" noEditPoints="1" noAdjustHandles="1" noChangeArrowheads="1" noChangeShapeType="1" noTextEdit="1"/>
                </p:cNvSpPr>
                <p:nvPr/>
              </p:nvSpPr>
              <p:spPr>
                <a:xfrm>
                  <a:off x="1279004" y="2429380"/>
                  <a:ext cx="8012771" cy="2509002"/>
                </a:xfrm>
                <a:prstGeom prst="rect">
                  <a:avLst/>
                </a:prstGeom>
                <a:blipFill>
                  <a:blip r:embed="rId4"/>
                  <a:stretch>
                    <a:fillRect/>
                  </a:stretch>
                </a:blipFill>
                <a:ln>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 name="Rectangle 12">
                <a:extLst>
                  <a:ext uri="{FF2B5EF4-FFF2-40B4-BE49-F238E27FC236}">
                    <a16:creationId xmlns:a16="http://schemas.microsoft.com/office/drawing/2014/main" id="{A6C4AF09-1789-4A46-9D6B-09EBE47EDA7E}"/>
                  </a:ext>
                </a:extLst>
              </p:cNvPr>
              <p:cNvSpPr/>
              <p:nvPr/>
            </p:nvSpPr>
            <p:spPr>
              <a:xfrm>
                <a:off x="1520427" y="4252477"/>
                <a:ext cx="7416824" cy="649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rIns="144000" rtlCol="0" anchor="ctr" anchorCtr="0">
                <a:spAutoFit/>
              </a:bodyPr>
              <a:lstStyle/>
              <a:p>
                <a:pPr>
                  <a:spcAft>
                    <a:spcPts val="800"/>
                  </a:spcAft>
                </a:pPr>
                <a14:m>
                  <m:oMathPara xmlns:m="http://schemas.openxmlformats.org/officeDocument/2006/math">
                    <m:oMathParaPr>
                      <m:jc m:val="left"/>
                    </m:oMathParaPr>
                    <m:oMath xmlns:m="http://schemas.openxmlformats.org/officeDocument/2006/math">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𝐷</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e>
                      </m:d>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f>
                        <m:f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𝐷</m:t>
                              </m:r>
                            </m:e>
                          </m:d>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𝐷</m:t>
                              </m:r>
                            </m:e>
                          </m:d>
                        </m:num>
                        <m:den>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𝐷</m:t>
                              </m:r>
                            </m:e>
                          </m:d>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𝐷</m:t>
                              </m:r>
                            </m:e>
                          </m:d>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p>
                                <m:sSup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p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𝐷</m:t>
                                  </m:r>
                                </m:e>
                                <m:sup>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𝑐</m:t>
                                  </m:r>
                                </m:sup>
                              </m:sSup>
                            </m:e>
                          </m:d>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dPr>
                            <m:e>
                              <m:sSup>
                                <m:sSup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p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𝐷</m:t>
                                  </m:r>
                                </m:e>
                                <m:sup>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𝑐</m:t>
                                  </m:r>
                                </m:sup>
                              </m:sSup>
                            </m:e>
                          </m:d>
                        </m:den>
                      </m:f>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f>
                        <m:f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0.99 × 0.001</m:t>
                          </m:r>
                        </m:num>
                        <m:den>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0.99 ×0.001+0.05×0.999</m:t>
                          </m:r>
                        </m:den>
                      </m:f>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b="1" i="1">
                          <a:solidFill>
                            <a:schemeClr val="tx1">
                              <a:lumMod val="85000"/>
                              <a:lumOff val="15000"/>
                            </a:schemeClr>
                          </a:solidFill>
                          <a:latin typeface="Cambria Math" panose="02040503050406030204" pitchFamily="18" charset="0"/>
                          <a:cs typeface="Times New Roman" panose="02020603050405020304" pitchFamily="18" charset="0"/>
                        </a:rPr>
                        <m:t>𝟎</m:t>
                      </m:r>
                      <m:r>
                        <a:rPr lang="en-US" altLang="ko-KR" sz="1400" b="1"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b="1" i="1">
                          <a:solidFill>
                            <a:schemeClr val="tx1">
                              <a:lumMod val="85000"/>
                              <a:lumOff val="15000"/>
                            </a:schemeClr>
                          </a:solidFill>
                          <a:latin typeface="Cambria Math" panose="02040503050406030204" pitchFamily="18" charset="0"/>
                          <a:cs typeface="Times New Roman" panose="02020603050405020304" pitchFamily="18" charset="0"/>
                        </a:rPr>
                        <m:t>𝟎𝟐</m:t>
                      </m:r>
                    </m:oMath>
                  </m:oMathPara>
                </a14:m>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mc:Choice>
        <mc:Fallback xmlns="">
          <p:sp>
            <p:nvSpPr>
              <p:cNvPr id="10" name="Rectangle 12">
                <a:extLst>
                  <a:ext uri="{FF2B5EF4-FFF2-40B4-BE49-F238E27FC236}">
                    <a16:creationId xmlns:a16="http://schemas.microsoft.com/office/drawing/2014/main" xmlns:a14="http://schemas.microsoft.com/office/drawing/2010/main" xmlns="" id="{A6C4AF09-1789-4A46-9D6B-09EBE47EDA7E}"/>
                  </a:ext>
                </a:extLst>
              </p:cNvPr>
              <p:cNvSpPr>
                <a:spLocks noRot="1" noChangeAspect="1" noMove="1" noResize="1" noEditPoints="1" noAdjustHandles="1" noChangeArrowheads="1" noChangeShapeType="1" noTextEdit="1"/>
              </p:cNvSpPr>
              <p:nvPr/>
            </p:nvSpPr>
            <p:spPr>
              <a:xfrm>
                <a:off x="1520427" y="4252477"/>
                <a:ext cx="7416824" cy="649345"/>
              </a:xfrm>
              <a:prstGeom prst="rect">
                <a:avLst/>
              </a:prstGeom>
              <a:blipFill rotWithShape="0">
                <a:blip r:embed="rId5"/>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13693626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Tìm</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hiểu</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về</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xác</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suất</a:t>
            </a:r>
            <a:endPar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err="1">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a:t>
            </a: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 1.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sp>
        <p:nvSpPr>
          <p:cNvPr id="17" name="직사각형 16">
            <a:extLst>
              <a:ext uri="{FF2B5EF4-FFF2-40B4-BE49-F238E27FC236}">
                <a16:creationId xmlns:a16="http://schemas.microsoft.com/office/drawing/2014/main" id="{76FB530C-8F54-412D-B68A-925395F8F9F6}"/>
              </a:ext>
            </a:extLst>
          </p:cNvPr>
          <p:cNvSpPr/>
          <p:nvPr/>
        </p:nvSpPr>
        <p:spPr>
          <a:xfrm>
            <a:off x="1054111" y="3929021"/>
            <a:ext cx="3897301" cy="1492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rgbClr val="A6A6A6"/>
                </a:solidFill>
                <a:latin typeface="SamsungOne-400" panose="020B0503030303020204" pitchFamily="34" charset="0"/>
                <a:ea typeface="SamsungOne-400" panose="020B0503030303020204" pitchFamily="34" charset="0"/>
              </a:rPr>
              <a:t>1.1. </a:t>
            </a:r>
            <a:r>
              <a:rPr lang="en-US" altLang="ko-KR" dirty="0" err="1">
                <a:solidFill>
                  <a:srgbClr val="A6A6A6"/>
                </a:solidFill>
                <a:latin typeface="SamsungOne-400" panose="020B0503030303020204" pitchFamily="34" charset="0"/>
                <a:ea typeface="SamsungOne-400" panose="020B0503030303020204" pitchFamily="34" charset="0"/>
              </a:rPr>
              <a:t>Lý</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thyết</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về</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xác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suất</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1.2. </a:t>
            </a:r>
            <a:r>
              <a:rPr lang="en-US" altLang="ko-KR" dirty="0" err="1">
                <a:solidFill>
                  <a:srgbClr val="A6A6A6"/>
                </a:solidFill>
                <a:latin typeface="SamsungOne-400" panose="020B0503030303020204" pitchFamily="34" charset="0"/>
                <a:ea typeface="SamsungOne-400" panose="020B0503030303020204" pitchFamily="34" charset="0"/>
              </a:rPr>
              <a:t>Quy</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tắc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xác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suất</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1.3.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Biến</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ngẫu</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nhiên</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1.4. </a:t>
            </a:r>
            <a:r>
              <a:rPr lang="en-US" altLang="ko-KR" dirty="0" err="1">
                <a:solidFill>
                  <a:srgbClr val="A6A6A6"/>
                </a:solidFill>
                <a:latin typeface="SamsungOne-400" panose="020B0503030303020204" pitchFamily="34" charset="0"/>
                <a:ea typeface="SamsungOne-400" panose="020B0503030303020204" pitchFamily="34" charset="0"/>
              </a:rPr>
              <a:t>Phân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phối</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xác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suất</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rời</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rạc</a:t>
            </a:r>
            <a:endParaRPr lang="en-US" altLang="ko-KR" dirty="0">
              <a:solidFill>
                <a:srgbClr val="A6A6A6"/>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64664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vi-VN"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Tìm hiểu về xác suất</a:t>
            </a:r>
            <a:endPar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vi-VN"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Chương</a:t>
            </a: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 1.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sp>
        <p:nvSpPr>
          <p:cNvPr id="17" name="직사각형 16">
            <a:extLst>
              <a:ext uri="{FF2B5EF4-FFF2-40B4-BE49-F238E27FC236}">
                <a16:creationId xmlns:a16="http://schemas.microsoft.com/office/drawing/2014/main" id="{88522452-0F25-4CFF-B4F1-4F97F94CF66D}"/>
              </a:ext>
            </a:extLst>
          </p:cNvPr>
          <p:cNvSpPr/>
          <p:nvPr/>
        </p:nvSpPr>
        <p:spPr>
          <a:xfrm>
            <a:off x="1054111" y="3929021"/>
            <a:ext cx="3897301" cy="1492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algn="l" defTabSz="914400" rtl="0" eaLnBrk="1" fontAlgn="base" latinLnBrk="1" hangingPunct="1">
              <a:lnSpc>
                <a:spcPct val="100000"/>
              </a:lnSpc>
              <a:spcBef>
                <a:spcPct val="0"/>
              </a:spcBef>
              <a:spcAft>
                <a:spcPts val="1000"/>
              </a:spcAft>
              <a:buClrTx/>
              <a:buSzPct val="120000"/>
              <a:buBlip>
                <a:blip r:embed="rId3"/>
              </a:buBlip>
              <a:tabLst/>
              <a:defRPr/>
            </a:pPr>
            <a:r>
              <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1.1. </a:t>
            </a:r>
            <a:r>
              <a:rPr kumimoji="1" lang="vi-VN"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rPr>
              <a:t>Lý thyết về xác suất</a:t>
            </a:r>
            <a:endParaRPr kumimoji="1" lang="en-US" altLang="ko-KR" sz="1800" b="0" i="0" u="none" strike="noStrike" kern="1200" cap="none" spc="0" normalizeH="0" baseline="0" noProof="0" dirty="0">
              <a:ln>
                <a:noFill/>
              </a:ln>
              <a:solidFill>
                <a:prstClr val="black">
                  <a:lumMod val="75000"/>
                  <a:lumOff val="25000"/>
                </a:prstClr>
              </a:solidFill>
              <a:effectLst/>
              <a:uLnTx/>
              <a:uFillTx/>
              <a:latin typeface="SamsungOne-700" panose="020B0803030303020204" pitchFamily="34" charset="0"/>
              <a:ea typeface="SamsungOne-700" panose="020B0803030303020204" pitchFamily="34" charset="0"/>
              <a:cs typeface="+mn-cs"/>
            </a:endParaRPr>
          </a:p>
          <a:p>
            <a:pPr marL="176213" indent="-176213" fontAlgn="base">
              <a:spcBef>
                <a:spcPct val="0"/>
              </a:spcBef>
              <a:spcAft>
                <a:spcPts val="1000"/>
              </a:spcAft>
              <a:buSzPct val="120000"/>
              <a:buBlip>
                <a:blip r:embed="rId4"/>
              </a:buBlip>
              <a:defRPr/>
            </a:pPr>
            <a:r>
              <a:rPr lang="en-US" altLang="ko-KR" dirty="0">
                <a:solidFill>
                  <a:srgbClr val="A6A6A6"/>
                </a:solidFill>
                <a:latin typeface="SamsungOne-400" panose="020B0503030303020204" pitchFamily="34" charset="0"/>
                <a:ea typeface="SamsungOne-400" panose="020B0503030303020204" pitchFamily="34" charset="0"/>
              </a:rPr>
              <a:t>1.2. </a:t>
            </a:r>
            <a:r>
              <a:rPr lang="en-US" altLang="ko-KR" dirty="0" err="1">
                <a:solidFill>
                  <a:srgbClr val="A6A6A6"/>
                </a:solidFill>
                <a:latin typeface="SamsungOne-400" panose="020B0503030303020204" pitchFamily="34" charset="0"/>
                <a:ea typeface="SamsungOne-400" panose="020B0503030303020204" pitchFamily="34" charset="0"/>
              </a:rPr>
              <a:t>Quy</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tắc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xác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suất</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indent="-176213" fontAlgn="base">
              <a:spcBef>
                <a:spcPct val="0"/>
              </a:spcBef>
              <a:spcAft>
                <a:spcPts val="1000"/>
              </a:spcAft>
              <a:buSzPct val="120000"/>
              <a:buBlip>
                <a:blip r:embed="rId4"/>
              </a:buBlip>
              <a:defRPr/>
            </a:pPr>
            <a:r>
              <a:rPr lang="en-US" altLang="ko-KR" dirty="0">
                <a:solidFill>
                  <a:srgbClr val="A6A6A6"/>
                </a:solidFill>
                <a:latin typeface="SamsungOne-400" panose="020B0503030303020204" pitchFamily="34" charset="0"/>
                <a:ea typeface="SamsungOne-400" panose="020B0503030303020204" pitchFamily="34" charset="0"/>
              </a:rPr>
              <a:t>1.3. </a:t>
            </a:r>
            <a:r>
              <a:rPr lang="en-US" altLang="ko-KR" dirty="0" err="1">
                <a:solidFill>
                  <a:srgbClr val="A6A6A6"/>
                </a:solidFill>
                <a:latin typeface="SamsungOne-400" panose="020B0503030303020204" pitchFamily="34" charset="0"/>
                <a:ea typeface="SamsungOne-400" panose="020B0503030303020204" pitchFamily="34" charset="0"/>
              </a:rPr>
              <a:t>Biến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ngẫu</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nhiên</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4"/>
              </a:buBlip>
              <a:defRPr/>
            </a:pPr>
            <a:r>
              <a:rPr lang="en-US" altLang="ko-KR" dirty="0">
                <a:solidFill>
                  <a:srgbClr val="A6A6A6"/>
                </a:solidFill>
                <a:latin typeface="SamsungOne-400" panose="020B0503030303020204" pitchFamily="34" charset="0"/>
                <a:ea typeface="SamsungOne-400" panose="020B0503030303020204" pitchFamily="34" charset="0"/>
              </a:rPr>
              <a:t>1.4. </a:t>
            </a:r>
            <a:r>
              <a:rPr lang="en-US" altLang="ko-KR" dirty="0" err="1">
                <a:solidFill>
                  <a:srgbClr val="A6A6A6"/>
                </a:solidFill>
                <a:latin typeface="SamsungOne-400" panose="020B0503030303020204" pitchFamily="34" charset="0"/>
                <a:ea typeface="SamsungOne-400" panose="020B0503030303020204" pitchFamily="34" charset="0"/>
              </a:rPr>
              <a:t>Phân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phối</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xác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suất</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rời</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rạc</a:t>
            </a:r>
            <a:endParaRPr lang="en-US" altLang="ko-KR" dirty="0">
              <a:solidFill>
                <a:srgbClr val="A6A6A6"/>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3395809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1.3.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Biến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ngẫu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nhiên</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01</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Biến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ngẫu</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nhiên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p>
        </p:txBody>
      </p:sp>
      <p:grpSp>
        <p:nvGrpSpPr>
          <p:cNvPr id="20" name="그룹 19">
            <a:extLst>
              <a:ext uri="{FF2B5EF4-FFF2-40B4-BE49-F238E27FC236}">
                <a16:creationId xmlns:a16="http://schemas.microsoft.com/office/drawing/2014/main" id="{7DAA7AF1-0206-46CD-855A-4958AAA64B40}"/>
              </a:ext>
            </a:extLst>
          </p:cNvPr>
          <p:cNvGrpSpPr/>
          <p:nvPr/>
        </p:nvGrpSpPr>
        <p:grpSpPr>
          <a:xfrm>
            <a:off x="846956" y="2208259"/>
            <a:ext cx="7956333" cy="345461"/>
            <a:chOff x="903506" y="2429380"/>
            <a:chExt cx="7956333" cy="345461"/>
          </a:xfrm>
        </p:grpSpPr>
        <p:sp>
          <p:nvSpPr>
            <p:cNvPr id="22" name="사각형: 둥근 모서리 2">
              <a:extLst>
                <a:ext uri="{FF2B5EF4-FFF2-40B4-BE49-F238E27FC236}">
                  <a16:creationId xmlns:a16="http://schemas.microsoft.com/office/drawing/2014/main" id="{75601E9A-8583-44EA-BA4B-0ACBDF0D9319}"/>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p:sp>
          <p:nvSpPr>
            <p:cNvPr id="30" name="직사각형 29">
              <a:extLst>
                <a:ext uri="{FF2B5EF4-FFF2-40B4-BE49-F238E27FC236}">
                  <a16:creationId xmlns:a16="http://schemas.microsoft.com/office/drawing/2014/main" id="{BF0DE297-93ED-4EB9-92EA-EF3E1E05B501}"/>
                </a:ext>
              </a:extLst>
            </p:cNvPr>
            <p:cNvSpPr/>
            <p:nvPr/>
          </p:nvSpPr>
          <p:spPr>
            <a:xfrm>
              <a:off x="1279004" y="2429380"/>
              <a:ext cx="758083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vi-VN" sz="1300" dirty="0">
                  <a:solidFill>
                    <a:schemeClr val="tx1">
                      <a:lumMod val="85000"/>
                      <a:lumOff val="15000"/>
                    </a:schemeClr>
                  </a:solidFill>
                  <a:latin typeface="Arial" panose="020B0503030303020204" pitchFamily="34" charset="0"/>
                  <a:ea typeface="SamsungOne-400" panose="020B0503030303020204" pitchFamily="34" charset="0"/>
                </a:rPr>
                <a:t>Trong một phép thử ngẫu nhiên là tung đồng xu, gán 1 là mặt ngửa (H) và 0 là mặt sấp (H).</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34" name="직사각형 33">
            <a:extLst>
              <a:ext uri="{FF2B5EF4-FFF2-40B4-BE49-F238E27FC236}">
                <a16:creationId xmlns:a16="http://schemas.microsoft.com/office/drawing/2014/main" id="{C3DBBCF0-63EE-4C51-AEFE-6FC6F80BA9CD}"/>
              </a:ext>
            </a:extLst>
          </p:cNvPr>
          <p:cNvSpPr/>
          <p:nvPr/>
        </p:nvSpPr>
        <p:spPr>
          <a:xfrm>
            <a:off x="674556" y="3074070"/>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a:spcAft>
                <a:spcPts val="800"/>
              </a:spcAft>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1) </a:t>
            </a:r>
            <a:r>
              <a:rPr lang="vi-VN" sz="1300" b="1" dirty="0">
                <a:solidFill>
                  <a:prstClr val="black">
                    <a:lumMod val="85000"/>
                    <a:lumOff val="15000"/>
                  </a:prstClr>
                </a:solidFill>
                <a:latin typeface="Arial" panose="020B0803030303020204" pitchFamily="34" charset="0"/>
                <a:ea typeface="SamsungOne-700" panose="020B0803030303020204" pitchFamily="34" charset="0"/>
              </a:rPr>
              <a:t>Rời rạc</a:t>
            </a:r>
            <a:r>
              <a:rPr lang="vi-VN" sz="1300" dirty="0">
                <a:solidFill>
                  <a:prstClr val="black">
                    <a:lumMod val="85000"/>
                    <a:lumOff val="15000"/>
                  </a:prstClr>
                </a:solidFill>
                <a:latin typeface="Arial" panose="020B0503030303020204" pitchFamily="34" charset="0"/>
                <a:ea typeface="SamsungOne-400" panose="020B0503030303020204" pitchFamily="34" charset="0"/>
              </a:rPr>
              <a:t>: đối với các phép thử ngẫu nhiên có </a:t>
            </a:r>
            <a:r>
              <a:rPr lang="vi-VN" sz="1300" b="1" dirty="0">
                <a:solidFill>
                  <a:srgbClr val="FF0000"/>
                </a:solidFill>
                <a:latin typeface="Arial" panose="020B0803030303020204" pitchFamily="34" charset="0"/>
                <a:ea typeface="SamsungOne-700" panose="020B0803030303020204" pitchFamily="34" charset="0"/>
              </a:rPr>
              <a:t>hữu hạn </a:t>
            </a:r>
            <a:r>
              <a:rPr lang="vi-VN" sz="1300" dirty="0">
                <a:solidFill>
                  <a:prstClr val="black">
                    <a:lumMod val="85000"/>
                    <a:lumOff val="15000"/>
                  </a:prstClr>
                </a:solidFill>
                <a:latin typeface="Arial" panose="020B0503030303020204" pitchFamily="34" charset="0"/>
                <a:ea typeface="SamsungOne-400" panose="020B0503030303020204" pitchFamily="34" charset="0"/>
              </a:rPr>
              <a:t>số lượng kết quả.</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 name="그룹 1">
            <a:extLst>
              <a:ext uri="{FF2B5EF4-FFF2-40B4-BE49-F238E27FC236}">
                <a16:creationId xmlns:a16="http://schemas.microsoft.com/office/drawing/2014/main" id="{2003948A-8B25-423F-A1B8-E004FEC83E37}"/>
              </a:ext>
            </a:extLst>
          </p:cNvPr>
          <p:cNvGrpSpPr/>
          <p:nvPr/>
        </p:nvGrpSpPr>
        <p:grpSpPr>
          <a:xfrm>
            <a:off x="846956" y="3468530"/>
            <a:ext cx="7956333" cy="672930"/>
            <a:chOff x="883511" y="3476150"/>
            <a:chExt cx="7956333" cy="672930"/>
          </a:xfrm>
        </p:grpSpPr>
        <p:grpSp>
          <p:nvGrpSpPr>
            <p:cNvPr id="35" name="그룹 34">
              <a:extLst>
                <a:ext uri="{FF2B5EF4-FFF2-40B4-BE49-F238E27FC236}">
                  <a16:creationId xmlns:a16="http://schemas.microsoft.com/office/drawing/2014/main" id="{2B80D988-B7A8-4A04-9B79-DAAA14D5A132}"/>
                </a:ext>
              </a:extLst>
            </p:cNvPr>
            <p:cNvGrpSpPr/>
            <p:nvPr/>
          </p:nvGrpSpPr>
          <p:grpSpPr>
            <a:xfrm>
              <a:off x="883511" y="3476150"/>
              <a:ext cx="7956333" cy="345461"/>
              <a:chOff x="903506" y="2429380"/>
              <a:chExt cx="7956333" cy="345461"/>
            </a:xfrm>
          </p:grpSpPr>
          <p:sp>
            <p:nvSpPr>
              <p:cNvPr id="36" name="사각형: 둥근 모서리 2">
                <a:extLst>
                  <a:ext uri="{FF2B5EF4-FFF2-40B4-BE49-F238E27FC236}">
                    <a16:creationId xmlns:a16="http://schemas.microsoft.com/office/drawing/2014/main" id="{62495ED4-A720-4B8A-B05C-E0E9D472E0A8}"/>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p:sp>
            <p:nvSpPr>
              <p:cNvPr id="37" name="직사각형 36">
                <a:extLst>
                  <a:ext uri="{FF2B5EF4-FFF2-40B4-BE49-F238E27FC236}">
                    <a16:creationId xmlns:a16="http://schemas.microsoft.com/office/drawing/2014/main" id="{97FF2BBB-2678-4230-ADB3-9BF8DBE0DF00}"/>
                  </a:ext>
                </a:extLst>
              </p:cNvPr>
              <p:cNvSpPr/>
              <p:nvPr/>
            </p:nvSpPr>
            <p:spPr>
              <a:xfrm>
                <a:off x="1279004" y="2429380"/>
                <a:ext cx="758083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indent="14288">
                  <a:spcAft>
                    <a:spcPts val="8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ngẫu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nhiên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phép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tung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đồng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xu.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xảy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ra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𝐻</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𝑇</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grpSp>
          <p:nvGrpSpPr>
            <p:cNvPr id="38" name="그룹 37">
              <a:extLst>
                <a:ext uri="{FF2B5EF4-FFF2-40B4-BE49-F238E27FC236}">
                  <a16:creationId xmlns:a16="http://schemas.microsoft.com/office/drawing/2014/main" id="{9D190B7C-9916-4181-A9C7-70C201924963}"/>
                </a:ext>
              </a:extLst>
            </p:cNvPr>
            <p:cNvGrpSpPr/>
            <p:nvPr/>
          </p:nvGrpSpPr>
          <p:grpSpPr>
            <a:xfrm>
              <a:off x="883511" y="3803619"/>
              <a:ext cx="7956333" cy="345461"/>
              <a:chOff x="903506" y="2429380"/>
              <a:chExt cx="7956333" cy="345461"/>
            </a:xfrm>
          </p:grpSpPr>
          <p:sp>
            <p:nvSpPr>
              <p:cNvPr id="39" name="사각형: 둥근 모서리 2">
                <a:extLst>
                  <a:ext uri="{FF2B5EF4-FFF2-40B4-BE49-F238E27FC236}">
                    <a16:creationId xmlns:a16="http://schemas.microsoft.com/office/drawing/2014/main" id="{0F4AFE80-FE77-4536-B8F0-CBCDAD29C693}"/>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41" name="직사각형 40">
                    <a:extLst>
                      <a:ext uri="{FF2B5EF4-FFF2-40B4-BE49-F238E27FC236}">
                        <a16:creationId xmlns:a16="http://schemas.microsoft.com/office/drawing/2014/main" id="{2C80D7DB-9638-4DB8-99AE-CF19C846F1FE}"/>
                      </a:ext>
                    </a:extLst>
                  </p:cNvPr>
                  <p:cNvSpPr/>
                  <p:nvPr/>
                </p:nvSpPr>
                <p:spPr>
                  <a:xfrm>
                    <a:off x="1279004" y="2429380"/>
                    <a:ext cx="758083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vi-VN" sz="1300" dirty="0">
                        <a:solidFill>
                          <a:schemeClr val="tx1">
                            <a:lumMod val="85000"/>
                            <a:lumOff val="15000"/>
                          </a:schemeClr>
                        </a:solidFill>
                        <a:latin typeface="Arial" panose="020B0503030303020204" pitchFamily="34" charset="0"/>
                        <a:ea typeface="SamsungOne-400" panose="020B0503030303020204" pitchFamily="34" charset="0"/>
                      </a:rPr>
                      <a:t>Biến ngẫu nhiên thể hiện phép thử gieo xúc xắc. Các kết quả có thể xảy ra </a:t>
                    </a:r>
                    <a14:m>
                      <m:oMath xmlns:m="http://schemas.openxmlformats.org/officeDocument/2006/math">
                        <m:r>
                          <a:rPr lang="en-US" altLang="ko-KR" sz="1300">
                            <a:solidFill>
                              <a:schemeClr val="tx1">
                                <a:lumMod val="85000"/>
                                <a:lumOff val="15000"/>
                              </a:schemeClr>
                            </a:solidFill>
                            <a:latin typeface="Cambria Math" panose="02040503050406030204" pitchFamily="18" charset="0"/>
                          </a:rPr>
                          <m:t>=</m:t>
                        </m:r>
                        <m:d>
                          <m:dPr>
                            <m:begChr m:val="{"/>
                            <m:endChr m:val="}"/>
                            <m:ctrlPr>
                              <a:rPr lang="en-US" altLang="ko-KR" sz="1300" i="1">
                                <a:solidFill>
                                  <a:schemeClr val="tx1">
                                    <a:lumMod val="85000"/>
                                    <a:lumOff val="15000"/>
                                  </a:schemeClr>
                                </a:solidFill>
                                <a:latin typeface="Cambria Math" panose="02040503050406030204" pitchFamily="18" charset="0"/>
                              </a:rPr>
                            </m:ctrlPr>
                          </m:dPr>
                          <m:e>
                            <m:r>
                              <a:rPr lang="en-US" altLang="ko-KR" sz="1300">
                                <a:solidFill>
                                  <a:schemeClr val="tx1">
                                    <a:lumMod val="85000"/>
                                    <a:lumOff val="15000"/>
                                  </a:schemeClr>
                                </a:solidFill>
                                <a:latin typeface="Cambria Math" panose="02040503050406030204" pitchFamily="18" charset="0"/>
                              </a:rPr>
                              <m:t>1,2,3,4,5,6</m:t>
                            </m:r>
                          </m:e>
                        </m:d>
                      </m:oMath>
                    </a14:m>
                    <a:r>
                      <a:rPr lang="vi-VN" sz="1300" dirty="0">
                        <a:solidFill>
                          <a:schemeClr val="tx1">
                            <a:lumMod val="85000"/>
                            <a:lumOff val="15000"/>
                          </a:schemeClr>
                        </a:solidFill>
                        <a:latin typeface="Arial" panose="020B0503030303020204" pitchFamily="34" charset="0"/>
                        <a:ea typeface="SamsungOne-400" panose="020B0503030303020204" pitchFamily="34" charset="0"/>
                      </a:rPr>
                      <a:t>.</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mc:Choice>
            <mc:Fallback xmlns="">
              <p:sp>
                <p:nvSpPr>
                  <p:cNvPr id="41" name="직사각형 40">
                    <a:extLst>
                      <a:ext uri="{FF2B5EF4-FFF2-40B4-BE49-F238E27FC236}">
                        <a16:creationId xmlns:a16="http://schemas.microsoft.com/office/drawing/2014/main" id="{2C80D7DB-9638-4DB8-99AE-CF19C846F1FE}"/>
                      </a:ext>
                    </a:extLst>
                  </p:cNvPr>
                  <p:cNvSpPr>
                    <a:spLocks noRot="1" noChangeAspect="1" noMove="1" noResize="1" noEditPoints="1" noAdjustHandles="1" noChangeArrowheads="1" noChangeShapeType="1" noTextEdit="1"/>
                  </p:cNvSpPr>
                  <p:nvPr/>
                </p:nvSpPr>
                <p:spPr>
                  <a:xfrm>
                    <a:off x="1279004" y="2429380"/>
                    <a:ext cx="7580835" cy="345461"/>
                  </a:xfrm>
                  <a:prstGeom prst="rect">
                    <a:avLst/>
                  </a:prstGeom>
                  <a:blipFill>
                    <a:blip r:embed="rId3"/>
                    <a:stretch>
                      <a:fillRect l="-80"/>
                    </a:stretch>
                  </a:blipFill>
                  <a:ln>
                    <a:noFill/>
                  </a:ln>
                </p:spPr>
                <p:txBody>
                  <a:bodyPr/>
                  <a:lstStyle/>
                  <a:p>
                    <a:r>
                      <a:rPr lang="en-US">
                        <a:noFill/>
                      </a:rPr>
                      <a:t> </a:t>
                    </a:r>
                  </a:p>
                </p:txBody>
              </p:sp>
            </mc:Fallback>
          </mc:AlternateContent>
        </p:grpSp>
      </p:grpSp>
      <p:sp>
        <p:nvSpPr>
          <p:cNvPr id="42" name="직사각형 41">
            <a:extLst>
              <a:ext uri="{FF2B5EF4-FFF2-40B4-BE49-F238E27FC236}">
                <a16:creationId xmlns:a16="http://schemas.microsoft.com/office/drawing/2014/main" id="{7A163794-E179-4D5F-A813-C7384F518D96}"/>
              </a:ext>
            </a:extLst>
          </p:cNvPr>
          <p:cNvSpPr/>
          <p:nvPr/>
        </p:nvSpPr>
        <p:spPr>
          <a:xfrm>
            <a:off x="674556" y="4203045"/>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a:spcAft>
                <a:spcPts val="800"/>
              </a:spcAft>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2) </a:t>
            </a:r>
            <a:r>
              <a:rPr lang="vi-VN" sz="1300" b="1" dirty="0">
                <a:solidFill>
                  <a:prstClr val="black">
                    <a:lumMod val="85000"/>
                    <a:lumOff val="15000"/>
                  </a:prstClr>
                </a:solidFill>
                <a:latin typeface="Arial" panose="020B0803030303020204" pitchFamily="34" charset="0"/>
                <a:ea typeface="SamsungOne-700" panose="020B0803030303020204" pitchFamily="34" charset="0"/>
              </a:rPr>
              <a:t>Liên tục</a:t>
            </a:r>
            <a:r>
              <a:rPr lang="vi-VN" sz="1300" dirty="0">
                <a:solidFill>
                  <a:prstClr val="black">
                    <a:lumMod val="85000"/>
                    <a:lumOff val="15000"/>
                  </a:prstClr>
                </a:solidFill>
                <a:latin typeface="Arial" panose="020B0503030303020204" pitchFamily="34" charset="0"/>
                <a:ea typeface="SamsungOne-400" panose="020B0503030303020204" pitchFamily="34" charset="0"/>
              </a:rPr>
              <a:t>: đối với các phép thử ngẫu nhiên có </a:t>
            </a:r>
            <a:r>
              <a:rPr lang="vi-VN" sz="1300" b="1" dirty="0">
                <a:solidFill>
                  <a:srgbClr val="FF0000"/>
                </a:solidFill>
                <a:latin typeface="Arial" panose="020B0803030303020204" pitchFamily="34" charset="0"/>
                <a:ea typeface="SamsungOne-700" panose="020B0803030303020204" pitchFamily="34" charset="0"/>
              </a:rPr>
              <a:t>vô hạn </a:t>
            </a:r>
            <a:r>
              <a:rPr lang="vi-VN" sz="1300" dirty="0">
                <a:solidFill>
                  <a:prstClr val="black">
                    <a:lumMod val="85000"/>
                    <a:lumOff val="15000"/>
                  </a:prstClr>
                </a:solidFill>
                <a:latin typeface="Arial" panose="020B0503030303020204" pitchFamily="34" charset="0"/>
                <a:ea typeface="SamsungOne-400" panose="020B0503030303020204" pitchFamily="34" charset="0"/>
              </a:rPr>
              <a:t>số lượng kết quả. </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3" name="그룹 2">
            <a:extLst>
              <a:ext uri="{FF2B5EF4-FFF2-40B4-BE49-F238E27FC236}">
                <a16:creationId xmlns:a16="http://schemas.microsoft.com/office/drawing/2014/main" id="{3AFEC306-95B0-48B3-85F2-57EF35BE6498}"/>
              </a:ext>
            </a:extLst>
          </p:cNvPr>
          <p:cNvGrpSpPr/>
          <p:nvPr/>
        </p:nvGrpSpPr>
        <p:grpSpPr>
          <a:xfrm>
            <a:off x="846956" y="4597505"/>
            <a:ext cx="7956333" cy="672930"/>
            <a:chOff x="883511" y="4605125"/>
            <a:chExt cx="7956333" cy="672930"/>
          </a:xfrm>
        </p:grpSpPr>
        <p:grpSp>
          <p:nvGrpSpPr>
            <p:cNvPr id="43" name="그룹 42">
              <a:extLst>
                <a:ext uri="{FF2B5EF4-FFF2-40B4-BE49-F238E27FC236}">
                  <a16:creationId xmlns:a16="http://schemas.microsoft.com/office/drawing/2014/main" id="{CF2562E1-2B75-410C-8353-BA17F3C50554}"/>
                </a:ext>
              </a:extLst>
            </p:cNvPr>
            <p:cNvGrpSpPr/>
            <p:nvPr/>
          </p:nvGrpSpPr>
          <p:grpSpPr>
            <a:xfrm>
              <a:off x="883511" y="4605125"/>
              <a:ext cx="7956333" cy="345461"/>
              <a:chOff x="903506" y="2429380"/>
              <a:chExt cx="7956333" cy="345461"/>
            </a:xfrm>
          </p:grpSpPr>
          <p:sp>
            <p:nvSpPr>
              <p:cNvPr id="44" name="사각형: 둥근 모서리 2">
                <a:extLst>
                  <a:ext uri="{FF2B5EF4-FFF2-40B4-BE49-F238E27FC236}">
                    <a16:creationId xmlns:a16="http://schemas.microsoft.com/office/drawing/2014/main" id="{6E7053B2-895E-4E6F-BF1B-7F374B9359EE}"/>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p:sp>
            <p:nvSpPr>
              <p:cNvPr id="45" name="직사각형 44">
                <a:extLst>
                  <a:ext uri="{FF2B5EF4-FFF2-40B4-BE49-F238E27FC236}">
                    <a16:creationId xmlns:a16="http://schemas.microsoft.com/office/drawing/2014/main" id="{24A07202-61B8-48A0-9D15-F5511B0C635F}"/>
                  </a:ext>
                </a:extLst>
              </p:cNvPr>
              <p:cNvSpPr/>
              <p:nvPr/>
            </p:nvSpPr>
            <p:spPr>
              <a:xfrm>
                <a:off x="1279004" y="2429380"/>
                <a:ext cx="758083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vi-VN" sz="1300" dirty="0">
                    <a:solidFill>
                      <a:schemeClr val="tx1">
                        <a:lumMod val="85000"/>
                        <a:lumOff val="15000"/>
                      </a:schemeClr>
                    </a:solidFill>
                    <a:latin typeface="Arial" panose="020B0503030303020204" pitchFamily="34" charset="0"/>
                    <a:ea typeface="SamsungOne-400" panose="020B0503030303020204" pitchFamily="34" charset="0"/>
                  </a:rPr>
                  <a:t>Biến ngẫu nhiên thể hiện chiều cao của mọi người.</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46" name="그룹 45">
              <a:extLst>
                <a:ext uri="{FF2B5EF4-FFF2-40B4-BE49-F238E27FC236}">
                  <a16:creationId xmlns:a16="http://schemas.microsoft.com/office/drawing/2014/main" id="{D8CF66A1-C571-4608-A5D9-3400E13F1914}"/>
                </a:ext>
              </a:extLst>
            </p:cNvPr>
            <p:cNvGrpSpPr/>
            <p:nvPr/>
          </p:nvGrpSpPr>
          <p:grpSpPr>
            <a:xfrm>
              <a:off x="883511" y="4932594"/>
              <a:ext cx="7956333" cy="345461"/>
              <a:chOff x="903506" y="2429380"/>
              <a:chExt cx="7956333" cy="345461"/>
            </a:xfrm>
          </p:grpSpPr>
          <p:sp>
            <p:nvSpPr>
              <p:cNvPr id="47" name="사각형: 둥근 모서리 2">
                <a:extLst>
                  <a:ext uri="{FF2B5EF4-FFF2-40B4-BE49-F238E27FC236}">
                    <a16:creationId xmlns:a16="http://schemas.microsoft.com/office/drawing/2014/main" id="{4C8641DE-10DA-44F8-9BD5-63C76AC3211D}"/>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p:sp>
            <p:nvSpPr>
              <p:cNvPr id="48" name="직사각형 47">
                <a:extLst>
                  <a:ext uri="{FF2B5EF4-FFF2-40B4-BE49-F238E27FC236}">
                    <a16:creationId xmlns:a16="http://schemas.microsoft.com/office/drawing/2014/main" id="{5199F5C5-A771-4E4D-A01F-13CC61DD13A2}"/>
                  </a:ext>
                </a:extLst>
              </p:cNvPr>
              <p:cNvSpPr/>
              <p:nvPr/>
            </p:nvSpPr>
            <p:spPr>
              <a:xfrm>
                <a:off x="1279004" y="2429380"/>
                <a:ext cx="758083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vi-VN" sz="1300" dirty="0">
                    <a:solidFill>
                      <a:schemeClr val="tx1">
                        <a:lumMod val="85000"/>
                        <a:lumOff val="15000"/>
                      </a:schemeClr>
                    </a:solidFill>
                    <a:latin typeface="Arial" panose="020B0503030303020204" pitchFamily="34" charset="0"/>
                    <a:ea typeface="SamsungOne-400" panose="020B0503030303020204" pitchFamily="34" charset="0"/>
                  </a:rPr>
                  <a:t>Biến ngẫu nhiên thể hiện mức lương của mọi người.</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sp>
        <p:nvSpPr>
          <p:cNvPr id="40" name="직사각형 39">
            <a:extLst>
              <a:ext uri="{FF2B5EF4-FFF2-40B4-BE49-F238E27FC236}">
                <a16:creationId xmlns:a16="http://schemas.microsoft.com/office/drawing/2014/main" id="{7E9F8CA4-01C0-467D-9DD5-B4F2E7ACEEE7}"/>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ngẫu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nhiên</a:t>
            </a:r>
            <a:r>
              <a:rPr lang="vi-VN" sz="1400" dirty="0">
                <a:solidFill>
                  <a:schemeClr val="tx1">
                    <a:lumMod val="85000"/>
                    <a:lumOff val="15000"/>
                  </a:schemeClr>
                </a:solidFill>
                <a:latin typeface="Arial" panose="020B0503030303020204" pitchFamily="34" charset="0"/>
                <a:ea typeface="SamsungOne-400" panose="020B0503030303020204" pitchFamily="34" charset="0"/>
              </a:rPr>
              <a:t> một </a:t>
            </a:r>
            <a:r>
              <a:rPr lang="vi-VN" sz="1400" b="1" dirty="0">
                <a:solidFill>
                  <a:srgbClr val="1429A0"/>
                </a:solidFill>
                <a:latin typeface="Arial" panose="020B0803030303020204" pitchFamily="34" charset="0"/>
                <a:ea typeface="SamsungOne-700" panose="020B0803030303020204" pitchFamily="34" charset="0"/>
              </a:rPr>
              <a:t>hàm</a:t>
            </a:r>
            <a:r>
              <a:rPr lang="vi-VN" sz="1400" dirty="0">
                <a:solidFill>
                  <a:schemeClr val="tx1">
                    <a:lumMod val="85000"/>
                    <a:lumOff val="15000"/>
                  </a:schemeClr>
                </a:solidFill>
                <a:latin typeface="Arial" panose="020B0503030303020204" pitchFamily="34" charset="0"/>
                <a:ea typeface="SamsungOne-400" panose="020B0503030303020204" pitchFamily="34" charset="0"/>
              </a:rPr>
              <a:t> gán một chữ số cho một kết quả của một phép thử ngẫu nhiên.</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50" name="직사각형 49">
            <a:extLst>
              <a:ext uri="{FF2B5EF4-FFF2-40B4-BE49-F238E27FC236}">
                <a16:creationId xmlns:a16="http://schemas.microsoft.com/office/drawing/2014/main" id="{710333BB-5DA0-45E0-BD4F-14C3BBC34A52}"/>
              </a:ext>
            </a:extLst>
          </p:cNvPr>
          <p:cNvSpPr/>
          <p:nvPr/>
        </p:nvSpPr>
        <p:spPr>
          <a:xfrm>
            <a:off x="558800" y="2780036"/>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Có</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b="1" dirty="0" err="1">
                <a:solidFill>
                  <a:srgbClr val="00B050"/>
                </a:solidFill>
                <a:latin typeface="SamsungOne-400" panose="020B0503030303020204" pitchFamily="34" charset="0"/>
                <a:ea typeface="SamsungOne-400" panose="020B0503030303020204" pitchFamily="34" charset="0"/>
              </a:rPr>
              <a:t>hai</a:t>
            </a:r>
            <a:r>
              <a:rPr lang="en-US" altLang="ko-KR" sz="1400" b="1" dirty="0">
                <a:solidFill>
                  <a:srgbClr val="00B050"/>
                </a:solidFill>
                <a:latin typeface="SamsungOne-400" panose="020B0503030303020204" pitchFamily="34" charset="0"/>
                <a:ea typeface="SamsungOne-400" panose="020B0503030303020204" pitchFamily="34" charset="0"/>
              </a:rPr>
              <a:t> </a:t>
            </a:r>
            <a:r>
              <a:rPr lang="en-US" altLang="ko-KR" sz="1400" b="1" dirty="0" err="1">
                <a:solidFill>
                  <a:srgbClr val="00B050"/>
                </a:solidFill>
                <a:latin typeface="SamsungOne-400" panose="020B0503030303020204" pitchFamily="34" charset="0"/>
                <a:ea typeface="SamsungOne-400" panose="020B0503030303020204" pitchFamily="34" charset="0"/>
              </a:rPr>
              <a:t>kiểu</a:t>
            </a:r>
            <a:r>
              <a:rPr lang="en-US" altLang="ko-KR" sz="1400" b="1" dirty="0">
                <a:solidFill>
                  <a:srgbClr val="00B050"/>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ngẫu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nhiên</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18624429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1.3.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Biến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ngẫu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nhiên</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01</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grpSp>
        <p:nvGrpSpPr>
          <p:cNvPr id="51" name="그룹 50">
            <a:extLst>
              <a:ext uri="{FF2B5EF4-FFF2-40B4-BE49-F238E27FC236}">
                <a16:creationId xmlns:a16="http://schemas.microsoft.com/office/drawing/2014/main" id="{B2BBEE7B-EC18-4600-838C-D4688166BD9D}"/>
              </a:ext>
            </a:extLst>
          </p:cNvPr>
          <p:cNvGrpSpPr/>
          <p:nvPr/>
        </p:nvGrpSpPr>
        <p:grpSpPr>
          <a:xfrm>
            <a:off x="883511" y="2405535"/>
            <a:ext cx="8460514" cy="545516"/>
            <a:chOff x="903506" y="2429380"/>
            <a:chExt cx="8460514" cy="545516"/>
          </a:xfrm>
        </p:grpSpPr>
        <p:sp>
          <p:nvSpPr>
            <p:cNvPr id="52" name="사각형: 둥근 모서리 2">
              <a:extLst>
                <a:ext uri="{FF2B5EF4-FFF2-40B4-BE49-F238E27FC236}">
                  <a16:creationId xmlns:a16="http://schemas.microsoft.com/office/drawing/2014/main" id="{BC282249-DD86-48FF-B742-8D98BC1BB775}"/>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p:sp>
          <p:nvSpPr>
            <p:cNvPr id="53" name="직사각형 52">
              <a:extLst>
                <a:ext uri="{FF2B5EF4-FFF2-40B4-BE49-F238E27FC236}">
                  <a16:creationId xmlns:a16="http://schemas.microsoft.com/office/drawing/2014/main" id="{AF5ED1DE-A297-47EC-840F-231B1DAE535F}"/>
                </a:ext>
              </a:extLst>
            </p:cNvPr>
            <p:cNvSpPr/>
            <p:nvPr/>
          </p:nvSpPr>
          <p:spPr>
            <a:xfrm>
              <a:off x="1279004" y="2429380"/>
              <a:ext cx="8085016"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Cho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ngẫu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nhiên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rgbClr val="1429A0"/>
                  </a:solidFill>
                  <a:latin typeface="SamsungOne-400" panose="020B0503030303020204" pitchFamily="34" charset="0"/>
                </a:rPr>
                <a:t>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b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b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xác suất của biến </a:t>
              </a:r>
              <a:r>
                <a:rPr lang="ko-KR" altLang="en-US" sz="1300" dirty="0">
                  <a:solidFill>
                    <a:srgbClr val="1429A0"/>
                  </a:solidFill>
                  <a:latin typeface="SamsungOne-400" panose="020B0503030303020204" pitchFamily="34" charset="0"/>
                </a:rPr>
                <a:t>𝑋</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có giá trị </a:t>
              </a:r>
              <a:r>
                <a:rPr lang="ko-KR" altLang="en-US" sz="1300" dirty="0">
                  <a:solidFill>
                    <a:srgbClr val="00B050"/>
                  </a:solidFill>
                  <a:latin typeface="SamsungOne-400" panose="020B0503030303020204" pitchFamily="34" charset="0"/>
                  <a:ea typeface="SamsungOne-400" panose="020B0503030303020204" pitchFamily="34" charset="0"/>
                </a:rPr>
                <a:t>𝑥</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được ký iệu là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en-US" sz="1300" dirty="0">
                  <a:solidFill>
                    <a:srgbClr val="1429A0"/>
                  </a:solidFill>
                  <a:latin typeface="SamsungOne-400" panose="020B0503030303020204" pitchFamily="34" charset="0"/>
                </a:rPr>
                <a:t>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en-US" sz="1300" dirty="0">
                  <a:solidFill>
                    <a:srgbClr val="00B050"/>
                  </a:solidFill>
                  <a:latin typeface="SamsungOne-400" panose="020B0503030303020204" pitchFamily="34" charset="0"/>
                </a:rPr>
                <a:t>𝑥</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hoặc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en-US" sz="1300" dirty="0">
                  <a:solidFill>
                    <a:srgbClr val="00B050"/>
                  </a:solidFill>
                  <a:latin typeface="SamsungOne-400" panose="020B0503030303020204" pitchFamily="34" charset="0"/>
                </a:rPr>
                <a:t>𝑥</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
        <p:nvSpPr>
          <p:cNvPr id="54" name="직사각형 53">
            <a:extLst>
              <a:ext uri="{FF2B5EF4-FFF2-40B4-BE49-F238E27FC236}">
                <a16:creationId xmlns:a16="http://schemas.microsoft.com/office/drawing/2014/main" id="{4D2B630E-02D2-4CE0-A31E-E7F7CB6E1186}"/>
              </a:ext>
            </a:extLst>
          </p:cNvPr>
          <p:cNvSpPr/>
          <p:nvPr/>
        </p:nvSpPr>
        <p:spPr>
          <a:xfrm>
            <a:off x="702940" y="1700808"/>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0"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Đưa ra các giá trị của một biến ngẫu nhiên rời rạc cho các xác suất tương ứng.</a:t>
            </a:r>
          </a:p>
          <a:p>
            <a:pPr marL="182563" lvl="0"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Bạn phải ký hiệu biến ngẫu nhiên bằng chữ in hoa và ký hiệu một giá trị cụ thể của biến đó bằng chữ thường.</a:t>
            </a:r>
          </a:p>
        </p:txBody>
      </p:sp>
      <p:sp>
        <p:nvSpPr>
          <p:cNvPr id="58" name="직사각형 57">
            <a:extLst>
              <a:ext uri="{FF2B5EF4-FFF2-40B4-BE49-F238E27FC236}">
                <a16:creationId xmlns:a16="http://schemas.microsoft.com/office/drawing/2014/main" id="{7A28CE9F-602F-4EA9-953C-9E0DD22C8721}"/>
              </a:ext>
            </a:extLst>
          </p:cNvPr>
          <p:cNvSpPr/>
          <p:nvPr/>
        </p:nvSpPr>
        <p:spPr>
          <a:xfrm>
            <a:off x="702940" y="3348512"/>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0"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Khi được tích phân, đưa ra xác suất khoảng </a:t>
            </a:r>
            <a:r>
              <a:rPr lang="vi-VN" sz="1200" dirty="0">
                <a:solidFill>
                  <a:srgbClr val="0070C0"/>
                </a:solidFill>
                <a:latin typeface="Arial"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Các thông tin thêm sẽ có ở bài tiếp theo. </a:t>
            </a:r>
          </a:p>
        </p:txBody>
      </p:sp>
      <p:sp>
        <p:nvSpPr>
          <p:cNvPr id="16" name="직사각형 15">
            <a:extLst>
              <a:ext uri="{FF2B5EF4-FFF2-40B4-BE49-F238E27FC236}">
                <a16:creationId xmlns:a16="http://schemas.microsoft.com/office/drawing/2014/main" id="{44B486B8-BA1F-429F-8509-C3547D76BC24}"/>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vi-VN" sz="1400" dirty="0">
                <a:solidFill>
                  <a:schemeClr val="tx1">
                    <a:lumMod val="85000"/>
                    <a:lumOff val="15000"/>
                  </a:schemeClr>
                </a:solidFill>
                <a:latin typeface="Arial" panose="020B0503030303020204" pitchFamily="34" charset="0"/>
                <a:ea typeface="SamsungOne-400" panose="020B0503030303020204" pitchFamily="34" charset="0"/>
              </a:rPr>
              <a:t> </a:t>
            </a:r>
            <a:r>
              <a:rPr lang="vi-VN" sz="1400" dirty="0">
                <a:solidFill>
                  <a:schemeClr val="tx1">
                    <a:lumMod val="85000"/>
                    <a:lumOff val="15000"/>
                  </a:schemeClr>
                </a:solidFill>
                <a:latin typeface="Arial" panose="020B0803030303020204" pitchFamily="34" charset="0"/>
                <a:ea typeface="SamsungOne-700" panose="020B0803030303020204" pitchFamily="34" charset="0"/>
              </a:rPr>
              <a:t>Hàm phân phối xác suất rời rạc</a:t>
            </a:r>
            <a:r>
              <a:rPr lang="vi-VN" sz="1400" dirty="0">
                <a:solidFill>
                  <a:schemeClr val="tx1">
                    <a:lumMod val="85000"/>
                    <a:lumOff val="15000"/>
                  </a:schemeClr>
                </a:solidFill>
                <a:latin typeface="Arial" panose="020B0503030303020204" pitchFamily="34" charset="0"/>
                <a:ea typeface="SamsungOne-400" panose="020B0503030303020204" pitchFamily="34" charset="0"/>
              </a:rPr>
              <a:t> </a:t>
            </a:r>
            <a:r>
              <a:rPr lang="ko-KR" altLang="en-US" sz="1400" dirty="0">
                <a:solidFill>
                  <a:schemeClr val="tx1"/>
                </a:solidFill>
                <a:latin typeface="SamsungOne-400" panose="020B0503030303020204"/>
              </a:rPr>
              <a:t>𝑃</a:t>
            </a:r>
            <a:r>
              <a:rPr lang="en-US" altLang="ko-KR" sz="1400" dirty="0">
                <a:solidFill>
                  <a:schemeClr val="tx1"/>
                </a:solidFill>
                <a:latin typeface="SamsungOne-400" panose="020B0503030303020204"/>
                <a:ea typeface="SamsungOne-400" panose="020B0503030303020204" pitchFamily="34" charset="0"/>
              </a:rPr>
              <a:t>(</a:t>
            </a:r>
            <a:r>
              <a:rPr lang="ko-KR" altLang="en-US" sz="1400" dirty="0">
                <a:solidFill>
                  <a:schemeClr val="tx1"/>
                </a:solidFill>
                <a:latin typeface="SamsungOne-400" panose="020B0503030303020204"/>
              </a:rPr>
              <a:t>𝑥</a:t>
            </a:r>
            <a:r>
              <a:rPr lang="en-US" altLang="ko-KR" sz="1400" dirty="0">
                <a:solidFill>
                  <a:schemeClr val="tx1"/>
                </a:solidFill>
                <a:latin typeface="SamsungOne-400" panose="020B0503030303020204"/>
                <a:ea typeface="SamsungOne-400" panose="020B0503030303020204" pitchFamily="34" charset="0"/>
              </a:rPr>
              <a:t>): </a:t>
            </a:r>
          </a:p>
        </p:txBody>
      </p:sp>
      <p:sp>
        <p:nvSpPr>
          <p:cNvPr id="17" name="직사각형 16">
            <a:extLst>
              <a:ext uri="{FF2B5EF4-FFF2-40B4-BE49-F238E27FC236}">
                <a16:creationId xmlns:a16="http://schemas.microsoft.com/office/drawing/2014/main" id="{FD534702-BD25-4C21-A74F-C1317DB34453}"/>
              </a:ext>
            </a:extLst>
          </p:cNvPr>
          <p:cNvSpPr/>
          <p:nvPr/>
        </p:nvSpPr>
        <p:spPr>
          <a:xfrm>
            <a:off x="558924" y="3110262"/>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Hàm</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mật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độ</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suất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b="1" dirty="0" err="1">
                <a:solidFill>
                  <a:schemeClr val="tx1"/>
                </a:solidFill>
                <a:latin typeface="SamsungOne-400" panose="020B0503030303020204" pitchFamily="34" charset="0"/>
                <a:ea typeface="SamsungOne-400" panose="020B0503030303020204" pitchFamily="34" charset="0"/>
              </a:rPr>
              <a:t>liên</a:t>
            </a:r>
            <a:r>
              <a:rPr lang="en-US" altLang="ko-KR" sz="1400" b="1" dirty="0">
                <a:solidFill>
                  <a:schemeClr val="tx1"/>
                </a:solidFill>
                <a:latin typeface="SamsungOne-400" panose="020B0503030303020204" pitchFamily="34" charset="0"/>
                <a:ea typeface="SamsungOne-400" panose="020B0503030303020204" pitchFamily="34" charset="0"/>
              </a:rPr>
              <a:t> </a:t>
            </a:r>
            <a:r>
              <a:rPr lang="en-US" altLang="ko-KR" sz="1400" b="1" dirty="0" err="1">
                <a:solidFill>
                  <a:schemeClr val="tx1"/>
                </a:solidFill>
                <a:latin typeface="SamsungOne-400" panose="020B0503030303020204" pitchFamily="34" charset="0"/>
                <a:ea typeface="SamsungOne-400" panose="020B0503030303020204" pitchFamily="34" charset="0"/>
              </a:rPr>
              <a:t>tục</a:t>
            </a:r>
            <a:r>
              <a:rPr lang="en-US" altLang="ko-KR" sz="1400" b="1" dirty="0">
                <a:solidFill>
                  <a:schemeClr val="tx1"/>
                </a:solidFill>
                <a:latin typeface="SamsungOne-400" panose="020B0503030303020204" pitchFamily="34" charset="0"/>
                <a:ea typeface="SamsungOne-400" panose="020B0503030303020204" pitchFamily="34" charset="0"/>
              </a:rPr>
              <a:t> </a:t>
            </a:r>
            <a:r>
              <a:rPr lang="ko-KR" altLang="en-US" sz="1400" dirty="0">
                <a:solidFill>
                  <a:schemeClr val="tx1"/>
                </a:solidFill>
                <a:latin typeface="SamsungOne-400" panose="020B0503030303020204" pitchFamily="34" charset="0"/>
              </a:rPr>
              <a:t>𝑓</a:t>
            </a:r>
            <a:r>
              <a:rPr lang="en-US" altLang="ko-KR" sz="1400" dirty="0">
                <a:solidFill>
                  <a:schemeClr val="tx1"/>
                </a:solidFill>
                <a:latin typeface="SamsungOne-400" panose="020B0503030303020204" pitchFamily="34" charset="0"/>
                <a:ea typeface="SamsungOne-400" panose="020B0503030303020204" pitchFamily="34" charset="0"/>
              </a:rPr>
              <a:t>(</a:t>
            </a:r>
            <a:r>
              <a:rPr lang="ko-KR" altLang="en-US" sz="1400" dirty="0">
                <a:solidFill>
                  <a:schemeClr val="tx1"/>
                </a:solidFill>
                <a:latin typeface="SamsungOne-400" panose="020B0503030303020204" pitchFamily="34" charset="0"/>
              </a:rPr>
              <a:t>𝑥</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14595315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1.3.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Biến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ngẫu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nhiên</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01</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9" name="직사각형 8">
            <a:extLst>
              <a:ext uri="{FF2B5EF4-FFF2-40B4-BE49-F238E27FC236}">
                <a16:creationId xmlns:a16="http://schemas.microsoft.com/office/drawing/2014/main" id="{BB42BE1A-4377-4971-B0FB-53F1A1859FBA}"/>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sz="1400" dirty="0">
                <a:solidFill>
                  <a:schemeClr val="tx1">
                    <a:lumMod val="85000"/>
                    <a:lumOff val="15000"/>
                  </a:schemeClr>
                </a:solidFill>
                <a:latin typeface="Arial" panose="020B0503030303020204" pitchFamily="34" charset="0"/>
                <a:ea typeface="SamsungOne-400" panose="020B0503030303020204" pitchFamily="34" charset="0"/>
              </a:rPr>
              <a:t>Các tính chất của hàm </a:t>
            </a:r>
            <a:r>
              <a:rPr lang="vi-VN" sz="1400" b="1" dirty="0">
                <a:solidFill>
                  <a:schemeClr val="tx1">
                    <a:lumMod val="85000"/>
                    <a:lumOff val="15000"/>
                  </a:schemeClr>
                </a:solidFill>
                <a:latin typeface="Arial" panose="020B0503030303020204" pitchFamily="34" charset="0"/>
                <a:ea typeface="SamsungOne-400" panose="020B0503030303020204" pitchFamily="34" charset="0"/>
              </a:rPr>
              <a:t>phân phối xác suất </a:t>
            </a:r>
            <a:r>
              <a:rPr lang="vi-VN" sz="1400" b="1" dirty="0">
                <a:solidFill>
                  <a:schemeClr val="tx1">
                    <a:lumMod val="85000"/>
                    <a:lumOff val="15000"/>
                  </a:schemeClr>
                </a:solidFill>
                <a:latin typeface="Arial" panose="020B0803030303020204" pitchFamily="34" charset="0"/>
                <a:ea typeface="SamsungOne-700" panose="020B0803030303020204" pitchFamily="34" charset="0"/>
              </a:rPr>
              <a:t>rời rạc</a:t>
            </a:r>
            <a:r>
              <a:rPr lang="vi-VN" sz="1400" dirty="0">
                <a:solidFill>
                  <a:schemeClr val="tx1">
                    <a:lumMod val="85000"/>
                    <a:lumOff val="15000"/>
                  </a:schemeClr>
                </a:solidFill>
                <a:latin typeface="Arial" panose="020B0503030303020204" pitchFamily="34" charset="0"/>
                <a:ea typeface="SamsungOne-400" panose="020B0503030303020204" pitchFamily="34" charset="0"/>
              </a:rPr>
              <a:t>:</a:t>
            </a: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F2AF05CE-1852-4319-B4B7-F40A7C73E971}"/>
                  </a:ext>
                </a:extLst>
              </p:cNvPr>
              <p:cNvSpPr/>
              <p:nvPr/>
            </p:nvSpPr>
            <p:spPr>
              <a:xfrm>
                <a:off x="677096" y="1700808"/>
                <a:ext cx="8632825" cy="771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a:spcAft>
                    <a:spcPts val="800"/>
                  </a:spcAft>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1) </a:t>
                </a:r>
                <a14:m>
                  <m:oMath xmlns:m="http://schemas.openxmlformats.org/officeDocument/2006/math">
                    <m:r>
                      <a:rPr lang="en-US" altLang="ko-KR" sz="1600" i="1">
                        <a:solidFill>
                          <a:schemeClr val="tx1">
                            <a:lumMod val="85000"/>
                            <a:lumOff val="15000"/>
                          </a:schemeClr>
                        </a:solidFill>
                        <a:latin typeface="Cambria Math" panose="02040503050406030204" pitchFamily="18" charset="0"/>
                      </a:rPr>
                      <m:t>0≤</m:t>
                    </m:r>
                    <m:r>
                      <a:rPr lang="en-US" altLang="ko-KR" sz="1600" i="1">
                        <a:solidFill>
                          <a:schemeClr val="tx1">
                            <a:lumMod val="85000"/>
                            <a:lumOff val="15000"/>
                          </a:schemeClr>
                        </a:solidFill>
                        <a:latin typeface="Cambria Math" panose="02040503050406030204" pitchFamily="18" charset="0"/>
                      </a:rPr>
                      <m:t>𝑃</m:t>
                    </m:r>
                    <m:r>
                      <a:rPr lang="en-US" altLang="ko-KR" sz="1600" i="1">
                        <a:solidFill>
                          <a:schemeClr val="tx1">
                            <a:lumMod val="85000"/>
                            <a:lumOff val="15000"/>
                          </a:schemeClr>
                        </a:solidFill>
                        <a:latin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𝑥</m:t>
                    </m:r>
                    <m:r>
                      <a:rPr lang="en-US" altLang="ko-KR" sz="1600" i="1">
                        <a:solidFill>
                          <a:schemeClr val="tx1">
                            <a:lumMod val="85000"/>
                            <a:lumOff val="15000"/>
                          </a:schemeClr>
                        </a:solidFill>
                        <a:latin typeface="Cambria Math" panose="02040503050406030204" pitchFamily="18" charset="0"/>
                      </a:rPr>
                      <m:t>)≤1</m:t>
                    </m:r>
                  </m:oMath>
                </a14:m>
                <a:endParaRPr lang="en-US" altLang="ko-KR" sz="1600" dirty="0">
                  <a:solidFill>
                    <a:schemeClr val="tx1">
                      <a:lumMod val="85000"/>
                      <a:lumOff val="15000"/>
                    </a:schemeClr>
                  </a:solidFill>
                  <a:latin typeface="SamsungOne-400" panose="020B0503030303020204" pitchFamily="34" charset="0"/>
                </a:endParaRPr>
              </a:p>
              <a:p>
                <a:pPr>
                  <a:spcAft>
                    <a:spcPts val="800"/>
                  </a:spcAft>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2)</a:t>
                </a:r>
                <a:r>
                  <a:rPr lang="en-US" altLang="ko-KR" sz="1600" dirty="0">
                    <a:solidFill>
                      <a:prstClr val="black">
                        <a:lumMod val="85000"/>
                        <a:lumOff val="15000"/>
                      </a:prstClr>
                    </a:solidFill>
                    <a:latin typeface="SamsungOne-400" panose="020B0503030303020204" pitchFamily="34" charset="0"/>
                    <a:ea typeface="SamsungOne-400" panose="020B0503030303020204" pitchFamily="34" charset="0"/>
                  </a:rPr>
                  <a:t> </a:t>
                </a:r>
                <a14:m>
                  <m:oMath xmlns:m="http://schemas.openxmlformats.org/officeDocument/2006/math">
                    <m:nary>
                      <m:naryPr>
                        <m:chr m:val="∑"/>
                        <m:supHide m:val="on"/>
                        <m:ctrlPr>
                          <a:rPr lang="en-US" altLang="ko-KR" sz="1600" i="1">
                            <a:solidFill>
                              <a:schemeClr val="tx1">
                                <a:lumMod val="85000"/>
                                <a:lumOff val="15000"/>
                              </a:schemeClr>
                            </a:solidFill>
                            <a:latin typeface="Cambria Math" panose="02040503050406030204" pitchFamily="18" charset="0"/>
                          </a:rPr>
                        </m:ctrlPr>
                      </m:naryPr>
                      <m:sub>
                        <m:r>
                          <m:rPr>
                            <m:brk m:alnAt="7"/>
                          </m:rPr>
                          <a:rPr lang="en-US" altLang="ko-KR" sz="1600" i="1">
                            <a:solidFill>
                              <a:schemeClr val="tx1">
                                <a:lumMod val="85000"/>
                                <a:lumOff val="15000"/>
                              </a:schemeClr>
                            </a:solidFill>
                            <a:latin typeface="Cambria Math" panose="02040503050406030204" pitchFamily="18" charset="0"/>
                          </a:rPr>
                          <m:t>𝑎</m:t>
                        </m:r>
                        <m:r>
                          <a:rPr lang="en-US" altLang="ko-KR" sz="1600" i="1">
                            <a:solidFill>
                              <a:schemeClr val="tx1">
                                <a:lumMod val="85000"/>
                                <a:lumOff val="15000"/>
                              </a:schemeClr>
                            </a:solidFill>
                            <a:latin typeface="Cambria Math" panose="02040503050406030204" pitchFamily="18" charset="0"/>
                          </a:rPr>
                          <m:t>𝑙𝑙</m:t>
                        </m:r>
                        <m:r>
                          <a:rPr lang="en-US" altLang="ko-KR" sz="1600" i="1">
                            <a:solidFill>
                              <a:schemeClr val="tx1">
                                <a:lumMod val="85000"/>
                                <a:lumOff val="15000"/>
                              </a:schemeClr>
                            </a:solidFill>
                            <a:latin typeface="Cambria Math" panose="02040503050406030204" pitchFamily="18" charset="0"/>
                          </a:rPr>
                          <m:t> </m:t>
                        </m:r>
                        <m:sSub>
                          <m:sSubPr>
                            <m:ctrlPr>
                              <a:rPr lang="en-US" altLang="ko-KR" sz="1600" i="1">
                                <a:solidFill>
                                  <a:schemeClr val="tx1">
                                    <a:lumMod val="85000"/>
                                    <a:lumOff val="15000"/>
                                  </a:schemeClr>
                                </a:solidFill>
                                <a:latin typeface="Cambria Math" panose="02040503050406030204" pitchFamily="18" charset="0"/>
                              </a:rPr>
                            </m:ctrlPr>
                          </m:sSubPr>
                          <m:e>
                            <m:r>
                              <a:rPr lang="en-US" altLang="ko-KR" sz="1600" i="1">
                                <a:solidFill>
                                  <a:schemeClr val="tx1">
                                    <a:lumMod val="85000"/>
                                    <a:lumOff val="15000"/>
                                  </a:schemeClr>
                                </a:solidFill>
                                <a:latin typeface="Cambria Math" panose="02040503050406030204" pitchFamily="18" charset="0"/>
                              </a:rPr>
                              <m:t>𝑥</m:t>
                            </m:r>
                          </m:e>
                          <m:sub>
                            <m:r>
                              <a:rPr lang="en-US" altLang="ko-KR" sz="1600" i="1">
                                <a:solidFill>
                                  <a:schemeClr val="tx1">
                                    <a:lumMod val="85000"/>
                                    <a:lumOff val="15000"/>
                                  </a:schemeClr>
                                </a:solidFill>
                                <a:latin typeface="Cambria Math" panose="02040503050406030204" pitchFamily="18" charset="0"/>
                              </a:rPr>
                              <m:t>𝑖</m:t>
                            </m:r>
                          </m:sub>
                        </m:sSub>
                      </m:sub>
                      <m:sup/>
                      <m:e>
                        <m:r>
                          <a:rPr lang="en-US" altLang="ko-KR" sz="1600" i="1">
                            <a:solidFill>
                              <a:schemeClr val="tx1">
                                <a:lumMod val="85000"/>
                                <a:lumOff val="15000"/>
                              </a:schemeClr>
                            </a:solidFill>
                            <a:latin typeface="Cambria Math" panose="02040503050406030204" pitchFamily="18" charset="0"/>
                          </a:rPr>
                          <m:t>𝑃</m:t>
                        </m:r>
                        <m:r>
                          <a:rPr lang="en-US" altLang="ko-KR" sz="1600" i="1">
                            <a:solidFill>
                              <a:schemeClr val="tx1">
                                <a:lumMod val="85000"/>
                                <a:lumOff val="15000"/>
                              </a:schemeClr>
                            </a:solidFill>
                            <a:latin typeface="Cambria Math" panose="02040503050406030204" pitchFamily="18" charset="0"/>
                          </a:rPr>
                          <m:t>(</m:t>
                        </m:r>
                        <m:sSub>
                          <m:sSubPr>
                            <m:ctrlPr>
                              <a:rPr lang="en-US" altLang="ko-KR" sz="1600" i="1">
                                <a:solidFill>
                                  <a:schemeClr val="tx1">
                                    <a:lumMod val="85000"/>
                                    <a:lumOff val="15000"/>
                                  </a:schemeClr>
                                </a:solidFill>
                                <a:latin typeface="Cambria Math" panose="02040503050406030204" pitchFamily="18" charset="0"/>
                              </a:rPr>
                            </m:ctrlPr>
                          </m:sSubPr>
                          <m:e>
                            <m:r>
                              <a:rPr lang="en-US" altLang="ko-KR" sz="1600" i="1">
                                <a:solidFill>
                                  <a:schemeClr val="tx1">
                                    <a:lumMod val="85000"/>
                                    <a:lumOff val="15000"/>
                                  </a:schemeClr>
                                </a:solidFill>
                                <a:latin typeface="Cambria Math" panose="02040503050406030204" pitchFamily="18" charset="0"/>
                              </a:rPr>
                              <m:t>𝑥</m:t>
                            </m:r>
                          </m:e>
                          <m:sub>
                            <m:r>
                              <a:rPr lang="en-US" altLang="ko-KR" sz="1600" i="1">
                                <a:solidFill>
                                  <a:schemeClr val="tx1">
                                    <a:lumMod val="85000"/>
                                    <a:lumOff val="15000"/>
                                  </a:schemeClr>
                                </a:solidFill>
                                <a:latin typeface="Cambria Math" panose="02040503050406030204" pitchFamily="18" charset="0"/>
                              </a:rPr>
                              <m:t>𝑖</m:t>
                            </m:r>
                          </m:sub>
                        </m:sSub>
                        <m:r>
                          <a:rPr lang="en-US" altLang="ko-KR" sz="1600" i="1">
                            <a:solidFill>
                              <a:schemeClr val="tx1">
                                <a:lumMod val="85000"/>
                                <a:lumOff val="15000"/>
                              </a:schemeClr>
                            </a:solidFill>
                            <a:latin typeface="Cambria Math" panose="02040503050406030204" pitchFamily="18" charset="0"/>
                          </a:rPr>
                          <m:t>)</m:t>
                        </m:r>
                      </m:e>
                    </m:nary>
                    <m:r>
                      <a:rPr lang="en-US" altLang="ko-KR" sz="1600" i="1">
                        <a:solidFill>
                          <a:schemeClr val="tx1">
                            <a:lumMod val="85000"/>
                            <a:lumOff val="15000"/>
                          </a:schemeClr>
                        </a:solidFill>
                        <a:latin typeface="Cambria Math" panose="02040503050406030204" pitchFamily="18" charset="0"/>
                      </a:rPr>
                      <m:t>=1</m:t>
                    </m:r>
                  </m:oMath>
                </a14:m>
                <a:endParaRPr lang="en-US" altLang="ko-KR" sz="1600" dirty="0">
                  <a:solidFill>
                    <a:prstClr val="black">
                      <a:lumMod val="85000"/>
                      <a:lumOff val="15000"/>
                    </a:prstClr>
                  </a:solidFill>
                  <a:latin typeface="SamsungOne-400" panose="020B0503030303020204" pitchFamily="34" charset="0"/>
                  <a:ea typeface="SamsungOne-400" panose="020B0503030303020204" pitchFamily="34" charset="0"/>
                </a:endParaRPr>
              </a:p>
            </p:txBody>
          </p:sp>
        </mc:Choice>
        <mc:Fallback xmlns="">
          <p:sp>
            <p:nvSpPr>
              <p:cNvPr id="12" name="직사각형 11">
                <a:extLst>
                  <a:ext uri="{FF2B5EF4-FFF2-40B4-BE49-F238E27FC236}">
                    <a16:creationId xmlns:a16="http://schemas.microsoft.com/office/drawing/2014/main" id="{F2AF05CE-1852-4319-B4B7-F40A7C73E971}"/>
                  </a:ext>
                </a:extLst>
              </p:cNvPr>
              <p:cNvSpPr>
                <a:spLocks noRot="1" noChangeAspect="1" noMove="1" noResize="1" noEditPoints="1" noAdjustHandles="1" noChangeArrowheads="1" noChangeShapeType="1" noTextEdit="1"/>
              </p:cNvSpPr>
              <p:nvPr/>
            </p:nvSpPr>
            <p:spPr>
              <a:xfrm>
                <a:off x="677096" y="1700808"/>
                <a:ext cx="8632825" cy="771027"/>
              </a:xfrm>
              <a:prstGeom prst="rect">
                <a:avLst/>
              </a:prstGeom>
              <a:blipFill>
                <a:blip r:embed="rId4"/>
                <a:stretch>
                  <a:fillRect l="-71"/>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7650811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1.3.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Biến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ngẫu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nhiên</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01</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Quần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thể</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và</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Mẫu</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p>
        </p:txBody>
      </p:sp>
      <p:grpSp>
        <p:nvGrpSpPr>
          <p:cNvPr id="40" name="그룹 39">
            <a:extLst>
              <a:ext uri="{FF2B5EF4-FFF2-40B4-BE49-F238E27FC236}">
                <a16:creationId xmlns:a16="http://schemas.microsoft.com/office/drawing/2014/main" id="{C2C1556B-F4A9-40F6-9244-D96EAF46D9CD}"/>
              </a:ext>
            </a:extLst>
          </p:cNvPr>
          <p:cNvGrpSpPr/>
          <p:nvPr/>
        </p:nvGrpSpPr>
        <p:grpSpPr>
          <a:xfrm>
            <a:off x="847631" y="3166215"/>
            <a:ext cx="8460514" cy="345461"/>
            <a:chOff x="903506" y="2429380"/>
            <a:chExt cx="8460514" cy="345461"/>
          </a:xfrm>
        </p:grpSpPr>
        <p:sp>
          <p:nvSpPr>
            <p:cNvPr id="49" name="사각형: 둥근 모서리 2">
              <a:extLst>
                <a:ext uri="{FF2B5EF4-FFF2-40B4-BE49-F238E27FC236}">
                  <a16:creationId xmlns:a16="http://schemas.microsoft.com/office/drawing/2014/main" id="{3F9530D3-B5CE-432C-84F7-8AA599705460}"/>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p:sp>
          <p:nvSpPr>
            <p:cNvPr id="50" name="직사각형 49">
              <a:extLst>
                <a:ext uri="{FF2B5EF4-FFF2-40B4-BE49-F238E27FC236}">
                  <a16:creationId xmlns:a16="http://schemas.microsoft.com/office/drawing/2014/main" id="{AC0474D5-610B-4DD9-8394-144683BE3AD6}"/>
                </a:ext>
              </a:extLst>
            </p:cNvPr>
            <p:cNvSpPr/>
            <p:nvPr/>
          </p:nvSpPr>
          <p:spPr>
            <a:xfrm>
              <a:off x="1279004" y="2429380"/>
              <a:ext cx="8085016"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Số trung bình, độ lệch chuẩn, phương sai, v.v., của một </a:t>
              </a:r>
              <a:r>
                <a:rPr lang="vi-VN" altLang="ko-KR" sz="1300" b="1" dirty="0">
                  <a:solidFill>
                    <a:srgbClr val="00B050"/>
                  </a:solidFill>
                  <a:latin typeface="SamsungOne-400" panose="020B0503030303020204" pitchFamily="34" charset="0"/>
                  <a:ea typeface="SamsungOne-400" panose="020B0503030303020204" pitchFamily="34" charset="0"/>
                </a:rPr>
                <a:t>quần thể.</a:t>
              </a:r>
              <a:endParaRPr lang="en-US" altLang="ko-KR" sz="1300" b="1" dirty="0">
                <a:solidFill>
                  <a:srgbClr val="00B050"/>
                </a:solidFill>
                <a:latin typeface="SamsungOne-400" panose="020B0503030303020204" pitchFamily="34" charset="0"/>
                <a:ea typeface="SamsungOne-400" panose="020B0503030303020204" pitchFamily="34" charset="0"/>
              </a:endParaRPr>
            </a:p>
          </p:txBody>
        </p:sp>
      </p:grpSp>
      <p:sp>
        <p:nvSpPr>
          <p:cNvPr id="51" name="직사각형 50">
            <a:extLst>
              <a:ext uri="{FF2B5EF4-FFF2-40B4-BE49-F238E27FC236}">
                <a16:creationId xmlns:a16="http://schemas.microsoft.com/office/drawing/2014/main" id="{DC700A84-37F8-48D0-A9EE-58DDBC2CB7E3}"/>
              </a:ext>
            </a:extLst>
          </p:cNvPr>
          <p:cNvSpPr/>
          <p:nvPr/>
        </p:nvSpPr>
        <p:spPr>
          <a:xfrm>
            <a:off x="674680" y="2215460"/>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0"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Tất cả tập dữ liệu cần phân tích. </a:t>
            </a:r>
          </a:p>
          <a:p>
            <a:pPr marL="182563" lvl="0"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Có thể là “thực tế” hoặc “lý tưởng hóa”.</a:t>
            </a:r>
          </a:p>
          <a:p>
            <a:pPr marL="182563" lvl="0"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Tính chất của một quần thể được gọi là </a:t>
            </a:r>
            <a:r>
              <a:rPr lang="vi-VN" altLang="ko-KR" sz="1300" b="1" dirty="0">
                <a:solidFill>
                  <a:srgbClr val="1429A0"/>
                </a:solidFill>
                <a:latin typeface="SamsungOne-400" panose="020B0503030303020204" pitchFamily="34" charset="0"/>
                <a:ea typeface="SamsungOne-400" panose="020B0503030303020204" pitchFamily="34" charset="0"/>
              </a:rPr>
              <a:t>tham số:</a:t>
            </a:r>
          </a:p>
        </p:txBody>
      </p:sp>
      <p:grpSp>
        <p:nvGrpSpPr>
          <p:cNvPr id="55" name="그룹 54">
            <a:extLst>
              <a:ext uri="{FF2B5EF4-FFF2-40B4-BE49-F238E27FC236}">
                <a16:creationId xmlns:a16="http://schemas.microsoft.com/office/drawing/2014/main" id="{AA44F8D4-AA94-4772-BBD7-8A8366C64627}"/>
              </a:ext>
            </a:extLst>
          </p:cNvPr>
          <p:cNvGrpSpPr/>
          <p:nvPr/>
        </p:nvGrpSpPr>
        <p:grpSpPr>
          <a:xfrm>
            <a:off x="847631" y="4652973"/>
            <a:ext cx="8460514" cy="345461"/>
            <a:chOff x="903506" y="2429380"/>
            <a:chExt cx="8460514" cy="345461"/>
          </a:xfrm>
        </p:grpSpPr>
        <p:sp>
          <p:nvSpPr>
            <p:cNvPr id="56" name="사각형: 둥근 모서리 2">
              <a:extLst>
                <a:ext uri="{FF2B5EF4-FFF2-40B4-BE49-F238E27FC236}">
                  <a16:creationId xmlns:a16="http://schemas.microsoft.com/office/drawing/2014/main" id="{262A50B9-0DA2-4701-8810-A5A854F4DB20}"/>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p:sp>
          <p:nvSpPr>
            <p:cNvPr id="57" name="직사각형 56">
              <a:extLst>
                <a:ext uri="{FF2B5EF4-FFF2-40B4-BE49-F238E27FC236}">
                  <a16:creationId xmlns:a16="http://schemas.microsoft.com/office/drawing/2014/main" id="{515836CB-0B0A-4D91-8851-F539EA3096AF}"/>
                </a:ext>
              </a:extLst>
            </p:cNvPr>
            <p:cNvSpPr/>
            <p:nvPr/>
          </p:nvSpPr>
          <p:spPr>
            <a:xfrm>
              <a:off x="1279004" y="2429380"/>
              <a:ext cx="8085016"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pPr>
              <a:r>
                <a:rPr lang="vi-VN" sz="1300" dirty="0">
                  <a:solidFill>
                    <a:schemeClr val="tx1">
                      <a:lumMod val="85000"/>
                      <a:lumOff val="15000"/>
                    </a:schemeClr>
                  </a:solidFill>
                  <a:latin typeface="Arial" panose="020B0503030303020204" pitchFamily="34" charset="0"/>
                  <a:ea typeface="SamsungOne-400" panose="020B0503030303020204" pitchFamily="34" charset="0"/>
                </a:rPr>
                <a:t>Số trung bình, độ lệch chuẩn, phương sai, v.v., của một</a:t>
              </a:r>
              <a:r>
                <a:rPr lang="vi-VN" sz="1300" dirty="0"/>
                <a:t> </a:t>
              </a:r>
              <a:r>
                <a:rPr lang="vi-VN" sz="1300" b="1" dirty="0">
                  <a:solidFill>
                    <a:srgbClr val="00B050"/>
                  </a:solidFill>
                  <a:latin typeface="Arial" panose="020B0803030303020204" pitchFamily="34" charset="0"/>
                  <a:ea typeface="SamsungOne-700" panose="020B0803030303020204" pitchFamily="34" charset="0"/>
                </a:rPr>
                <a:t>mẫu</a:t>
              </a:r>
              <a:r>
                <a:rPr lang="vi-VN" sz="1300" dirty="0">
                  <a:solidFill>
                    <a:srgbClr val="00B050"/>
                  </a:solidFill>
                  <a:latin typeface="Arial" panose="020B0803030303020204" pitchFamily="34" charset="0"/>
                  <a:ea typeface="SamsungOne-700" panose="020B0803030303020204" pitchFamily="34" charset="0"/>
                </a:rPr>
                <a:t>.</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
        <p:nvSpPr>
          <p:cNvPr id="58" name="직사각형 57">
            <a:extLst>
              <a:ext uri="{FF2B5EF4-FFF2-40B4-BE49-F238E27FC236}">
                <a16:creationId xmlns:a16="http://schemas.microsoft.com/office/drawing/2014/main" id="{4F10A67F-A4E4-46A7-9DCA-4A15063B7E10}"/>
              </a:ext>
            </a:extLst>
          </p:cNvPr>
          <p:cNvSpPr/>
          <p:nvPr/>
        </p:nvSpPr>
        <p:spPr>
          <a:xfrm>
            <a:off x="674680" y="4004865"/>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0"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tập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con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quần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82563" lvl="0"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Tính chất của một mẫu được gọi là </a:t>
            </a:r>
            <a:r>
              <a:rPr lang="vi-VN" altLang="ko-KR" sz="1300" b="1" dirty="0">
                <a:solidFill>
                  <a:srgbClr val="1429A0"/>
                </a:solidFill>
                <a:latin typeface="SamsungOne-400" panose="020B0503030303020204" pitchFamily="34" charset="0"/>
                <a:ea typeface="SamsungOne-400" panose="020B0503030303020204" pitchFamily="34" charset="0"/>
              </a:rPr>
              <a:t>thống kê:</a:t>
            </a:r>
          </a:p>
        </p:txBody>
      </p:sp>
      <p:sp>
        <p:nvSpPr>
          <p:cNvPr id="20" name="직사각형 19">
            <a:extLst>
              <a:ext uri="{FF2B5EF4-FFF2-40B4-BE49-F238E27FC236}">
                <a16:creationId xmlns:a16="http://schemas.microsoft.com/office/drawing/2014/main" id="{D71DBDB6-C9B1-46FA-84F6-75F7484FB395}"/>
              </a:ext>
            </a:extLst>
          </p:cNvPr>
          <p:cNvSpPr/>
          <p:nvPr/>
        </p:nvSpPr>
        <p:spPr>
          <a:xfrm>
            <a:off x="558800" y="1902172"/>
            <a:ext cx="8763637" cy="5591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Quần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thể</a:t>
            </a:r>
            <a:r>
              <a:rPr lang="en-US" altLang="ko-KR" sz="1400" dirty="0">
                <a:solidFill>
                  <a:schemeClr val="tx1"/>
                </a:solidFill>
                <a:latin typeface="SamsungOne-400" panose="020B0503030303020204" pitchFamily="34" charset="0"/>
                <a:ea typeface="SamsungOne-400" panose="020B0503030303020204" pitchFamily="34" charset="0"/>
              </a:rPr>
              <a:t>: </a:t>
            </a:r>
          </a:p>
          <a:p>
            <a:pPr marL="115888" indent="-115888">
              <a:spcAft>
                <a:spcPts val="1000"/>
              </a:spcAft>
              <a:buClr>
                <a:srgbClr val="A5A5A5"/>
              </a:buClr>
              <a:buSzPct val="120000"/>
              <a:buBlip>
                <a:blip r:embed="rId3"/>
              </a:buBlip>
              <a:defRPr/>
            </a:pP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21" name="직사각형 20">
            <a:extLst>
              <a:ext uri="{FF2B5EF4-FFF2-40B4-BE49-F238E27FC236}">
                <a16:creationId xmlns:a16="http://schemas.microsoft.com/office/drawing/2014/main" id="{C96F69F5-1DFA-48D9-A31E-926D9761807A}"/>
              </a:ext>
            </a:extLst>
          </p:cNvPr>
          <p:cNvSpPr/>
          <p:nvPr/>
        </p:nvSpPr>
        <p:spPr>
          <a:xfrm>
            <a:off x="522920" y="3699677"/>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Mẫu</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8752666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1.3.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Biến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ngẫu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nhiên</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01</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54" name="직사각형 53">
            <a:extLst>
              <a:ext uri="{FF2B5EF4-FFF2-40B4-BE49-F238E27FC236}">
                <a16:creationId xmlns:a16="http://schemas.microsoft.com/office/drawing/2014/main" id="{4D2B630E-02D2-4CE0-A31E-E7F7CB6E1186}"/>
              </a:ext>
            </a:extLst>
          </p:cNvPr>
          <p:cNvSpPr/>
          <p:nvPr/>
        </p:nvSpPr>
        <p:spPr>
          <a:xfrm>
            <a:off x="674556" y="1700808"/>
            <a:ext cx="8632825" cy="8111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0" indent="-182563">
              <a:lnSpc>
                <a:spcPct val="150000"/>
              </a:lnSpc>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Arial" panose="020B0503030303020204" pitchFamily="34" charset="0"/>
                <a:ea typeface="SamsungOne-400" panose="020B0503030303020204" pitchFamily="34" charset="0"/>
              </a:rPr>
              <a:t>Các số liệu này là các tính chất của một tập hợp “lý tưởng”.</a:t>
            </a:r>
          </a:p>
          <a:p>
            <a:pPr marL="182563" lvl="0" indent="-182563">
              <a:lnSpc>
                <a:spcPct val="150000"/>
              </a:lnSpc>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Arial" panose="020B0503030303020204" pitchFamily="34" charset="0"/>
                <a:ea typeface="SamsungOne-400" panose="020B0503030303020204" pitchFamily="34" charset="0"/>
              </a:rPr>
              <a:t>Chúng có thể được diễn giải là </a:t>
            </a:r>
            <a:r>
              <a:rPr lang="vi-VN" sz="1300" b="1" dirty="0">
                <a:solidFill>
                  <a:srgbClr val="1429A0"/>
                </a:solidFill>
                <a:latin typeface="Arial" panose="020B0803030303020204" pitchFamily="34" charset="0"/>
                <a:ea typeface="SamsungOne-700" panose="020B0803030303020204" pitchFamily="34" charset="0"/>
              </a:rPr>
              <a:t>tham số</a:t>
            </a:r>
            <a:r>
              <a:rPr lang="vi-VN" sz="1300" b="1" dirty="0">
                <a:solidFill>
                  <a:srgbClr val="1429A0"/>
                </a:solidFill>
                <a:latin typeface="Arial" panose="020B0503030303020204" pitchFamily="34" charset="0"/>
                <a:ea typeface="SamsungOne-400" panose="020B0503030303020204" pitchFamily="34" charset="0"/>
              </a:rPr>
              <a:t> </a:t>
            </a:r>
            <a:r>
              <a:rPr lang="vi-VN" sz="1300" dirty="0">
                <a:solidFill>
                  <a:schemeClr val="tx1">
                    <a:lumMod val="85000"/>
                    <a:lumOff val="15000"/>
                  </a:schemeClr>
                </a:solidFill>
                <a:latin typeface="Arial" panose="020B0503030303020204" pitchFamily="34" charset="0"/>
                <a:ea typeface="SamsungOne-400" panose="020B0503030303020204" pitchFamily="34" charset="0"/>
              </a:rPr>
              <a:t>của một </a:t>
            </a:r>
            <a:r>
              <a:rPr lang="vi-VN" sz="1300" b="1" dirty="0">
                <a:solidFill>
                  <a:srgbClr val="00B050"/>
                </a:solidFill>
                <a:latin typeface="Arial" panose="020B0803030303020204" pitchFamily="34" charset="0"/>
                <a:ea typeface="SamsungOne-700" panose="020B0803030303020204" pitchFamily="34" charset="0"/>
              </a:rPr>
              <a:t>quần thể lý tưởng</a:t>
            </a:r>
            <a:r>
              <a:rPr lang="vi-VN" sz="1300" dirty="0">
                <a:solidFill>
                  <a:srgbClr val="00B050"/>
                </a:solidFill>
                <a:latin typeface="Arial" panose="020B0803030303020204" pitchFamily="34" charset="0"/>
                <a:ea typeface="SamsungOne-700" panose="020B0803030303020204" pitchFamily="34" charset="0"/>
              </a:rPr>
              <a:t>. </a:t>
            </a:r>
          </a:p>
        </p:txBody>
      </p:sp>
      <p:sp>
        <p:nvSpPr>
          <p:cNvPr id="9" name="직사각형 8">
            <a:extLst>
              <a:ext uri="{FF2B5EF4-FFF2-40B4-BE49-F238E27FC236}">
                <a16:creationId xmlns:a16="http://schemas.microsoft.com/office/drawing/2014/main" id="{0820784F-76FA-4751-8C69-FF2EE8B05C6A}"/>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sz="1400" dirty="0">
                <a:solidFill>
                  <a:schemeClr val="tx1">
                    <a:lumMod val="85000"/>
                    <a:lumOff val="15000"/>
                  </a:schemeClr>
                </a:solidFill>
                <a:latin typeface="Arial" panose="020B0503030303020204" pitchFamily="34" charset="0"/>
                <a:ea typeface="SamsungOne-400" panose="020B0503030303020204" pitchFamily="34" charset="0"/>
              </a:rPr>
              <a:t>Ta có thể tính trung bình, độ lệch chuẩn, phương sai, v.v., bằng hàm phân phối xác suất.</a:t>
            </a:r>
          </a:p>
        </p:txBody>
      </p:sp>
    </p:spTree>
    <p:extLst>
      <p:ext uri="{BB962C8B-B14F-4D97-AF65-F5344CB8AC3E}">
        <p14:creationId xmlns:p14="http://schemas.microsoft.com/office/powerpoint/2010/main" val="35423345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1.3.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Biến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ngẫu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nhiên</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01</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Trung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bình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của</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quần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thể</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p>
        </p:txBody>
      </p:sp>
      <p:sp>
        <p:nvSpPr>
          <p:cNvPr id="51" name="직사각형 50">
            <a:extLst>
              <a:ext uri="{FF2B5EF4-FFF2-40B4-BE49-F238E27FC236}">
                <a16:creationId xmlns:a16="http://schemas.microsoft.com/office/drawing/2014/main" id="{DC700A84-37F8-48D0-A9EE-58DDBC2CB7E3}"/>
              </a:ext>
            </a:extLst>
          </p:cNvPr>
          <p:cNvSpPr/>
          <p:nvPr/>
        </p:nvSpPr>
        <p:spPr>
          <a:xfrm>
            <a:off x="674556" y="2215460"/>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0"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Số trung bình này cũng được gọi là </a:t>
            </a:r>
            <a:r>
              <a:rPr lang="vi-VN" altLang="ko-KR" sz="1300" b="1" dirty="0">
                <a:solidFill>
                  <a:srgbClr val="1429A0"/>
                </a:solidFill>
                <a:latin typeface="SamsungOne-400" panose="020B0503030303020204" pitchFamily="34" charset="0"/>
                <a:ea typeface="SamsungOne-400" panose="020B0503030303020204" pitchFamily="34" charset="0"/>
              </a:rPr>
              <a:t>giá trị kỳ vọng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của một biến ngẫu nhiên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𝐸</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mc:AlternateContent xmlns:mc="http://schemas.openxmlformats.org/markup-compatibility/2006" xmlns:a14="http://schemas.microsoft.com/office/drawing/2010/main">
        <mc:Choice Requires="a14">
          <p:sp>
            <p:nvSpPr>
              <p:cNvPr id="20" name="직사각형 19">
                <a:extLst>
                  <a:ext uri="{FF2B5EF4-FFF2-40B4-BE49-F238E27FC236}">
                    <a16:creationId xmlns:a16="http://schemas.microsoft.com/office/drawing/2014/main" id="{97E5881E-3CB2-45EA-8785-6F66F4E48B36}"/>
                  </a:ext>
                </a:extLst>
              </p:cNvPr>
              <p:cNvSpPr/>
              <p:nvPr/>
            </p:nvSpPr>
            <p:spPr>
              <a:xfrm>
                <a:off x="845376" y="2584176"/>
                <a:ext cx="846200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a:spcAft>
                    <a:spcPts val="8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1)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Đối với trường hợp rời rạc với </a:t>
                </a:r>
                <a14:m>
                  <m:oMath xmlns:m="http://schemas.openxmlformats.org/officeDocument/2006/math">
                    <m: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t>𝑃</m:t>
                    </m:r>
                    <m: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t>𝑥</m:t>
                    </m:r>
                    <m: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t>) </m:t>
                    </m:r>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hàm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phối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suất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mc:Choice>
        <mc:Fallback xmlns="">
          <p:sp>
            <p:nvSpPr>
              <p:cNvPr id="20" name="직사각형 19">
                <a:extLst>
                  <a:ext uri="{FF2B5EF4-FFF2-40B4-BE49-F238E27FC236}">
                    <a16:creationId xmlns:a16="http://schemas.microsoft.com/office/drawing/2014/main" id="{97E5881E-3CB2-45EA-8785-6F66F4E48B36}"/>
                  </a:ext>
                </a:extLst>
              </p:cNvPr>
              <p:cNvSpPr>
                <a:spLocks noRot="1" noChangeAspect="1" noMove="1" noResize="1" noEditPoints="1" noAdjustHandles="1" noChangeArrowheads="1" noChangeShapeType="1" noTextEdit="1"/>
              </p:cNvSpPr>
              <p:nvPr/>
            </p:nvSpPr>
            <p:spPr>
              <a:xfrm>
                <a:off x="845376" y="2584176"/>
                <a:ext cx="8462005" cy="345461"/>
              </a:xfrm>
              <a:prstGeom prst="rect">
                <a:avLst/>
              </a:prstGeom>
              <a:blipFill>
                <a:blip r:embed="rId3"/>
                <a:stretch>
                  <a:fillRect l="-72"/>
                </a:stretch>
              </a:blipFill>
              <a:ln>
                <a:noFill/>
              </a:ln>
            </p:spPr>
            <p:txBody>
              <a:bodyPr/>
              <a:lstStyle/>
              <a:p>
                <a:r>
                  <a:rPr lang="en-US">
                    <a:noFill/>
                  </a:rPr>
                  <a:t> </a:t>
                </a:r>
              </a:p>
            </p:txBody>
          </p:sp>
        </mc:Fallback>
      </mc:AlternateContent>
      <p:sp>
        <p:nvSpPr>
          <p:cNvPr id="11" name="직사각형 10">
            <a:extLst>
              <a:ext uri="{FF2B5EF4-FFF2-40B4-BE49-F238E27FC236}">
                <a16:creationId xmlns:a16="http://schemas.microsoft.com/office/drawing/2014/main" id="{987214F4-26BC-437D-8DB7-310AFA04A6A1}"/>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sz="1400" dirty="0">
                <a:solidFill>
                  <a:schemeClr val="tx1">
                    <a:lumMod val="85000"/>
                    <a:lumOff val="15000"/>
                  </a:schemeClr>
                </a:solidFill>
                <a:latin typeface="Samsung One 400"/>
                <a:ea typeface="SamsungOne-400" panose="020B0503030303020204" pitchFamily="34" charset="0"/>
              </a:rPr>
              <a:t>Các tính chất của số trung bình của quần thể:</a:t>
            </a:r>
          </a:p>
        </p:txBody>
      </p:sp>
      <mc:AlternateContent xmlns:mc="http://schemas.openxmlformats.org/markup-compatibility/2006" xmlns:a14="http://schemas.microsoft.com/office/drawing/2010/main">
        <mc:Choice Requires="a14">
          <p:sp>
            <p:nvSpPr>
              <p:cNvPr id="9" name="Rectangle 12">
                <a:extLst>
                  <a:ext uri="{FF2B5EF4-FFF2-40B4-BE49-F238E27FC236}">
                    <a16:creationId xmlns:a16="http://schemas.microsoft.com/office/drawing/2014/main" id="{951E1B00-35EB-4C0E-885A-8FF4AE0542F5}"/>
                  </a:ext>
                </a:extLst>
              </p:cNvPr>
              <p:cNvSpPr/>
              <p:nvPr/>
            </p:nvSpPr>
            <p:spPr>
              <a:xfrm>
                <a:off x="3776302" y="3068960"/>
                <a:ext cx="2350222" cy="7923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Aft>
                    <a:spcPts val="800"/>
                  </a:spcAft>
                </a:pPr>
                <a14:m>
                  <m:oMathPara xmlns:m="http://schemas.openxmlformats.org/officeDocument/2006/math">
                    <m:oMathParaPr>
                      <m:jc m:val="center"/>
                    </m:oMathParaPr>
                    <m:oMath xmlns:m="http://schemas.openxmlformats.org/officeDocument/2006/math">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𝜇</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𝐸</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𝑋</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nary>
                        <m:naryPr>
                          <m:chr m:val="∑"/>
                          <m:supHide m:val="on"/>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naryPr>
                        <m:sub>
                          <m:r>
                            <m:rPr>
                              <m:brk m:alnAt="7"/>
                            </m:r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𝑎</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𝑙𝑙</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 </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𝑥</m:t>
                          </m:r>
                        </m:sub>
                        <m:sup/>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𝑥</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 </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𝑥</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e>
                      </m:nary>
                    </m:oMath>
                  </m:oMathPara>
                </a14:m>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mc:Choice>
        <mc:Fallback xmlns="">
          <p:sp>
            <p:nvSpPr>
              <p:cNvPr id="9" name="Rectangle 12">
                <a:extLst>
                  <a:ext uri="{FF2B5EF4-FFF2-40B4-BE49-F238E27FC236}">
                    <a16:creationId xmlns:a16="http://schemas.microsoft.com/office/drawing/2014/main" id="{951E1B00-35EB-4C0E-885A-8FF4AE0542F5}"/>
                  </a:ext>
                </a:extLst>
              </p:cNvPr>
              <p:cNvSpPr>
                <a:spLocks noRot="1" noChangeAspect="1" noMove="1" noResize="1" noEditPoints="1" noAdjustHandles="1" noChangeArrowheads="1" noChangeShapeType="1" noTextEdit="1"/>
              </p:cNvSpPr>
              <p:nvPr/>
            </p:nvSpPr>
            <p:spPr>
              <a:xfrm>
                <a:off x="3776302" y="3068960"/>
                <a:ext cx="2350222" cy="792396"/>
              </a:xfrm>
              <a:prstGeom prst="rect">
                <a:avLst/>
              </a:prstGeom>
              <a:blipFill>
                <a:blip r:embed="rId5"/>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Rectangle 12">
                <a:extLst>
                  <a:ext uri="{FF2B5EF4-FFF2-40B4-BE49-F238E27FC236}">
                    <a16:creationId xmlns:a16="http://schemas.microsoft.com/office/drawing/2014/main" id="{0DA8B53B-03DD-4966-AF09-0559F4A597E4}"/>
                  </a:ext>
                </a:extLst>
              </p:cNvPr>
              <p:cNvSpPr/>
              <p:nvPr/>
            </p:nvSpPr>
            <p:spPr>
              <a:xfrm>
                <a:off x="3764741" y="4581128"/>
                <a:ext cx="2406776" cy="8408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Aft>
                    <a:spcPts val="800"/>
                  </a:spcAft>
                  <a:buClr>
                    <a:srgbClr val="193EB0"/>
                  </a:buClr>
                </a:pPr>
                <a14:m>
                  <m:oMathPara xmlns:m="http://schemas.openxmlformats.org/officeDocument/2006/math">
                    <m:oMathParaPr>
                      <m:jc m:val="centerGroup"/>
                    </m:oMathParaPr>
                    <m:oMath xmlns:m="http://schemas.openxmlformats.org/officeDocument/2006/math">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𝜇</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𝐸</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𝑋</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nary>
                        <m:naryPr>
                          <m:limLoc m:val="undOvr"/>
                          <m:subHide m:val="on"/>
                          <m:supHide m:val="on"/>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naryPr>
                        <m:sub/>
                        <m:sup/>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𝑥</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 </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𝑓</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𝑥</m:t>
                              </m:r>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𝑑𝑥</m:t>
                          </m:r>
                        </m:e>
                      </m:nary>
                    </m:oMath>
                  </m:oMathPara>
                </a14:m>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mc:Choice>
        <mc:Fallback xmlns="">
          <p:sp>
            <p:nvSpPr>
              <p:cNvPr id="10" name="Rectangle 12">
                <a:extLst>
                  <a:ext uri="{FF2B5EF4-FFF2-40B4-BE49-F238E27FC236}">
                    <a16:creationId xmlns:a16="http://schemas.microsoft.com/office/drawing/2014/main" xmlns:a14="http://schemas.microsoft.com/office/drawing/2010/main" xmlns="" id="{0DA8B53B-03DD-4966-AF09-0559F4A597E4}"/>
                  </a:ext>
                </a:extLst>
              </p:cNvPr>
              <p:cNvSpPr>
                <a:spLocks noRot="1" noChangeAspect="1" noMove="1" noResize="1" noEditPoints="1" noAdjustHandles="1" noChangeArrowheads="1" noChangeShapeType="1" noTextEdit="1"/>
              </p:cNvSpPr>
              <p:nvPr/>
            </p:nvSpPr>
            <p:spPr>
              <a:xfrm>
                <a:off x="3764741" y="4581128"/>
                <a:ext cx="2406776" cy="840808"/>
              </a:xfrm>
              <a:prstGeom prst="rect">
                <a:avLst/>
              </a:prstGeom>
              <a:blipFill rotWithShape="0">
                <a:blip r:embed="rId6"/>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C7364885-8A6C-45C2-994C-93FBF86543A4}"/>
                  </a:ext>
                </a:extLst>
              </p:cNvPr>
              <p:cNvSpPr/>
              <p:nvPr/>
            </p:nvSpPr>
            <p:spPr>
              <a:xfrm>
                <a:off x="845376" y="4121187"/>
                <a:ext cx="846200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a:spcAft>
                    <a:spcPts val="8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2)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Đối với trường hợp liên tục với </a:t>
                </a:r>
                <a14:m>
                  <m:oMath xmlns:m="http://schemas.openxmlformats.org/officeDocument/2006/math">
                    <m: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t>𝑓</m:t>
                    </m:r>
                    <m:d>
                      <m:dPr>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𝑥</m:t>
                        </m:r>
                      </m:e>
                    </m:d>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 </m:t>
                    </m:r>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hàm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mật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suất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b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b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mc:Choice>
        <mc:Fallback xmlns="">
          <p:sp>
            <p:nvSpPr>
              <p:cNvPr id="12" name="직사각형 11">
                <a:extLst>
                  <a:ext uri="{FF2B5EF4-FFF2-40B4-BE49-F238E27FC236}">
                    <a16:creationId xmlns:a16="http://schemas.microsoft.com/office/drawing/2014/main" id="{C7364885-8A6C-45C2-994C-93FBF86543A4}"/>
                  </a:ext>
                </a:extLst>
              </p:cNvPr>
              <p:cNvSpPr>
                <a:spLocks noRot="1" noChangeAspect="1" noMove="1" noResize="1" noEditPoints="1" noAdjustHandles="1" noChangeArrowheads="1" noChangeShapeType="1" noTextEdit="1"/>
              </p:cNvSpPr>
              <p:nvPr/>
            </p:nvSpPr>
            <p:spPr>
              <a:xfrm>
                <a:off x="845376" y="4121187"/>
                <a:ext cx="8462005" cy="545516"/>
              </a:xfrm>
              <a:prstGeom prst="rect">
                <a:avLst/>
              </a:prstGeom>
              <a:blipFill>
                <a:blip r:embed="rId7"/>
                <a:stretch>
                  <a:fillRect l="-72"/>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0708141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1.3.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Biến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ngẫu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nhiên</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01</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mc:AlternateContent xmlns:mc="http://schemas.openxmlformats.org/markup-compatibility/2006" xmlns:a14="http://schemas.microsoft.com/office/drawing/2010/main">
        <mc:Choice Requires="a14">
          <p:sp>
            <p:nvSpPr>
              <p:cNvPr id="54" name="직사각형 53">
                <a:extLst>
                  <a:ext uri="{FF2B5EF4-FFF2-40B4-BE49-F238E27FC236}">
                    <a16:creationId xmlns:a16="http://schemas.microsoft.com/office/drawing/2014/main" id="{4D2B630E-02D2-4CE0-A31E-E7F7CB6E1186}"/>
                  </a:ext>
                </a:extLst>
              </p:cNvPr>
              <p:cNvSpPr/>
              <p:nvPr/>
            </p:nvSpPr>
            <p:spPr>
              <a:xfrm>
                <a:off x="674556" y="3191551"/>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Note: </a:t>
                </a:r>
                <a14:m>
                  <m:oMath xmlns:m="http://schemas.openxmlformats.org/officeDocument/2006/math">
                    <m:r>
                      <a:rPr lang="en-US" altLang="ko-KR" sz="1300" dirty="0" smtClean="0">
                        <a:solidFill>
                          <a:srgbClr val="1429A0"/>
                        </a:solidFill>
                        <a:latin typeface="Cambria Math" panose="02040503050406030204" pitchFamily="18" charset="0"/>
                        <a:ea typeface="SamsungOne-400" panose="020B0503030303020204" pitchFamily="34" charset="0"/>
                      </a:rPr>
                      <m:t>𝑐</m:t>
                    </m:r>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là một hằng số</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mc:Choice>
        <mc:Fallback xmlns="">
          <p:sp>
            <p:nvSpPr>
              <p:cNvPr id="54" name="직사각형 53">
                <a:extLst>
                  <a:ext uri="{FF2B5EF4-FFF2-40B4-BE49-F238E27FC236}">
                    <a16:creationId xmlns:a16="http://schemas.microsoft.com/office/drawing/2014/main" id="{4D2B630E-02D2-4CE0-A31E-E7F7CB6E1186}"/>
                  </a:ext>
                </a:extLst>
              </p:cNvPr>
              <p:cNvSpPr>
                <a:spLocks noRot="1" noChangeAspect="1" noMove="1" noResize="1" noEditPoints="1" noAdjustHandles="1" noChangeArrowheads="1" noChangeShapeType="1" noTextEdit="1"/>
              </p:cNvSpPr>
              <p:nvPr/>
            </p:nvSpPr>
            <p:spPr>
              <a:xfrm>
                <a:off x="674556" y="3191551"/>
                <a:ext cx="8632825" cy="345461"/>
              </a:xfrm>
              <a:prstGeom prst="rect">
                <a:avLst/>
              </a:prstGeom>
              <a:blipFill>
                <a:blip r:embed="rId3"/>
                <a:stretch>
                  <a:fillRect l="-71"/>
                </a:stretch>
              </a:blipFill>
              <a:ln>
                <a:noFill/>
              </a:ln>
            </p:spPr>
            <p:txBody>
              <a:bodyPr/>
              <a:lstStyle/>
              <a:p>
                <a:r>
                  <a:rPr lang="en-US">
                    <a:noFill/>
                  </a:rPr>
                  <a:t> </a:t>
                </a:r>
              </a:p>
            </p:txBody>
          </p:sp>
        </mc:Fallback>
      </mc:AlternateContent>
      <p:sp>
        <p:nvSpPr>
          <p:cNvPr id="9" name="직사각형 8">
            <a:extLst>
              <a:ext uri="{FF2B5EF4-FFF2-40B4-BE49-F238E27FC236}">
                <a16:creationId xmlns:a16="http://schemas.microsoft.com/office/drawing/2014/main" id="{98E29FAA-5C4F-407B-B1FF-4C80919257B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tính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số</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trung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bình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quần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thể</a:t>
            </a:r>
            <a:r>
              <a:rPr lang="en-US" altLang="ko-KR" sz="1400" dirty="0">
                <a:solidFill>
                  <a:schemeClr val="tx1"/>
                </a:solidFill>
                <a:latin typeface="SamsungOne-400" panose="020B0503030303020204" pitchFamily="34" charset="0"/>
                <a:ea typeface="SamsungOne-400" panose="020B0503030303020204" pitchFamily="34" charset="0"/>
              </a:rPr>
              <a: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3BAA1200-2C80-4CA1-8902-3015E430662D}"/>
                  </a:ext>
                </a:extLst>
              </p:cNvPr>
              <p:cNvSpPr/>
              <p:nvPr/>
            </p:nvSpPr>
            <p:spPr>
              <a:xfrm>
                <a:off x="702940" y="1700808"/>
                <a:ext cx="8632825" cy="1438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chemeClr val="tx1"/>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1)</a:t>
                </a:r>
                <a:r>
                  <a:rPr lang="en-US" altLang="ko-KR" sz="1600" dirty="0">
                    <a:solidFill>
                      <a:schemeClr val="tx1">
                        <a:lumMod val="85000"/>
                        <a:lumOff val="15000"/>
                      </a:schemeClr>
                    </a:solidFill>
                    <a:ea typeface="SamsungOne-400" panose="020B0503030303020204" pitchFamily="34" charset="0"/>
                  </a:rPr>
                  <a:t> </a:t>
                </a:r>
                <a14:m>
                  <m:oMath xmlns:m="http://schemas.openxmlformats.org/officeDocument/2006/math">
                    <m:r>
                      <a:rPr lang="en-US" altLang="ko-KR" sz="1600" dirty="0" smtClean="0">
                        <a:solidFill>
                          <a:schemeClr val="tx1">
                            <a:lumMod val="85000"/>
                            <a:lumOff val="15000"/>
                          </a:schemeClr>
                        </a:solidFill>
                        <a:latin typeface="Cambria Math" panose="02040503050406030204" pitchFamily="18" charset="0"/>
                        <a:ea typeface="SamsungOne-400" panose="020B0503030303020204" pitchFamily="34" charset="0"/>
                      </a:rPr>
                      <m:t>𝐸</m:t>
                    </m:r>
                    <m:d>
                      <m:dPr>
                        <m:begChr m:val="["/>
                        <m:endChr m:val="]"/>
                        <m:ctrlPr>
                          <a:rPr lang="en-US" altLang="ko-KR" sz="1600" i="1" dirty="0">
                            <a:solidFill>
                              <a:schemeClr val="tx1">
                                <a:lumMod val="85000"/>
                                <a:lumOff val="15000"/>
                              </a:schemeClr>
                            </a:solidFill>
                            <a:latin typeface="Cambria Math" panose="02040503050406030204" pitchFamily="18" charset="0"/>
                            <a:ea typeface="SamsungOne-400" panose="020B0503030303020204" pitchFamily="34" charset="0"/>
                          </a:rPr>
                        </m:ctrlPr>
                      </m:dPr>
                      <m:e>
                        <m:r>
                          <a:rPr lang="en-US" altLang="ko-KR" sz="1600" dirty="0">
                            <a:solidFill>
                              <a:srgbClr val="1429A0"/>
                            </a:solidFill>
                            <a:latin typeface="Cambria Math" panose="02040503050406030204" pitchFamily="18" charset="0"/>
                            <a:ea typeface="SamsungOne-400" panose="020B0503030303020204" pitchFamily="34" charset="0"/>
                          </a:rPr>
                          <m:t>𝑐</m:t>
                        </m:r>
                      </m:e>
                    </m:d>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 </m:t>
                    </m:r>
                    <m:r>
                      <a:rPr lang="en-US" altLang="ko-KR" sz="1600" dirty="0">
                        <a:solidFill>
                          <a:srgbClr val="1429A0"/>
                        </a:solidFill>
                        <a:latin typeface="Cambria Math" panose="02040503050406030204" pitchFamily="18" charset="0"/>
                        <a:ea typeface="SamsungOne-400" panose="020B0503030303020204" pitchFamily="34" charset="0"/>
                      </a:rPr>
                      <m:t>𝑐</m:t>
                    </m:r>
                    <m:r>
                      <m:rPr>
                        <m:nor/>
                      </m:rPr>
                      <a:rPr lang="en-US" altLang="ko-KR" sz="1600" dirty="0">
                        <a:solidFill>
                          <a:srgbClr val="193EB0"/>
                        </a:solidFill>
                        <a:latin typeface="SamsungOne-400" panose="020B0503030303020204" pitchFamily="34" charset="0"/>
                        <a:ea typeface="SamsungOne-400" panose="020B0503030303020204" pitchFamily="34" charset="0"/>
                      </a:rPr>
                      <m:t> </m:t>
                    </m:r>
                  </m:oMath>
                </a14:m>
                <a:endParaRPr lang="en-US" altLang="ko-KR" sz="1600" dirty="0">
                  <a:solidFill>
                    <a:srgbClr val="193EB0"/>
                  </a:solidFill>
                  <a:latin typeface="SamsungOne-400" panose="020B0503030303020204" pitchFamily="34" charset="0"/>
                  <a:ea typeface="SamsungOne-400" panose="020B0503030303020204" pitchFamily="34" charset="0"/>
                </a:endParaRPr>
              </a:p>
              <a:p>
                <a:pPr>
                  <a:spcAft>
                    <a:spcPts val="800"/>
                  </a:spcAft>
                  <a:buClr>
                    <a:schemeClr val="tx1"/>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2)</a:t>
                </a:r>
                <a:r>
                  <a:rPr lang="en-US" altLang="ko-KR" sz="1600" dirty="0">
                    <a:solidFill>
                      <a:schemeClr val="tx1">
                        <a:lumMod val="85000"/>
                        <a:lumOff val="15000"/>
                      </a:schemeClr>
                    </a:solidFill>
                    <a:ea typeface="SamsungOne-400" panose="020B0503030303020204" pitchFamily="34" charset="0"/>
                  </a:rPr>
                  <a:t> </a:t>
                </a:r>
                <a14:m>
                  <m:oMath xmlns:m="http://schemas.openxmlformats.org/officeDocument/2006/math">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𝐸</m:t>
                    </m:r>
                    <m:d>
                      <m:dPr>
                        <m:begChr m:val="["/>
                        <m:endChr m:val="]"/>
                        <m:ctrlPr>
                          <a:rPr lang="en-US" altLang="ko-KR" sz="1600" i="1" dirty="0">
                            <a:solidFill>
                              <a:schemeClr val="tx1">
                                <a:lumMod val="85000"/>
                                <a:lumOff val="15000"/>
                              </a:schemeClr>
                            </a:solidFill>
                            <a:latin typeface="Cambria Math" panose="02040503050406030204" pitchFamily="18" charset="0"/>
                            <a:ea typeface="SamsungOne-400" panose="020B0503030303020204" pitchFamily="34" charset="0"/>
                          </a:rPr>
                        </m:ctrlPr>
                      </m:dPr>
                      <m:e>
                        <m:r>
                          <a:rPr lang="en-US" altLang="ko-KR" sz="1600" dirty="0">
                            <a:solidFill>
                              <a:srgbClr val="1429A0"/>
                            </a:solidFill>
                            <a:latin typeface="Cambria Math" panose="02040503050406030204" pitchFamily="18" charset="0"/>
                            <a:ea typeface="SamsungOne-400" panose="020B0503030303020204" pitchFamily="34" charset="0"/>
                          </a:rPr>
                          <m:t>𝑐</m:t>
                        </m:r>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 </m:t>
                        </m:r>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𝑋</m:t>
                        </m:r>
                      </m:e>
                    </m:d>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m:t>
                    </m:r>
                    <m:r>
                      <a:rPr lang="en-US" altLang="ko-KR" sz="1600" dirty="0">
                        <a:solidFill>
                          <a:srgbClr val="1429A0"/>
                        </a:solidFill>
                        <a:latin typeface="Cambria Math" panose="02040503050406030204" pitchFamily="18" charset="0"/>
                        <a:ea typeface="SamsungOne-400" panose="020B0503030303020204" pitchFamily="34" charset="0"/>
                      </a:rPr>
                      <m:t>𝑐</m:t>
                    </m:r>
                    <m:r>
                      <a:rPr lang="en-US" altLang="ko-KR" sz="1600" dirty="0">
                        <a:solidFill>
                          <a:srgbClr val="0070C0"/>
                        </a:solidFill>
                        <a:latin typeface="Cambria Math" panose="02040503050406030204" pitchFamily="18" charset="0"/>
                        <a:ea typeface="SamsungOne-400" panose="020B0503030303020204" pitchFamily="34" charset="0"/>
                      </a:rPr>
                      <m:t> </m:t>
                    </m:r>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𝐸</m:t>
                    </m:r>
                    <m:d>
                      <m:dPr>
                        <m:begChr m:val="["/>
                        <m:endChr m:val="]"/>
                        <m:ctrlPr>
                          <a:rPr lang="en-US" altLang="ko-KR" sz="1600" i="1" dirty="0">
                            <a:solidFill>
                              <a:schemeClr val="tx1">
                                <a:lumMod val="85000"/>
                                <a:lumOff val="15000"/>
                              </a:schemeClr>
                            </a:solidFill>
                            <a:latin typeface="Cambria Math" panose="02040503050406030204" pitchFamily="18" charset="0"/>
                            <a:ea typeface="SamsungOne-400" panose="020B0503030303020204" pitchFamily="34" charset="0"/>
                          </a:rPr>
                        </m:ctrlPr>
                      </m:dPr>
                      <m:e>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𝑋</m:t>
                        </m:r>
                      </m:e>
                    </m:d>
                  </m:oMath>
                </a14:m>
                <a:endParaRPr lang="en-US" altLang="ko-KR" sz="1600" dirty="0">
                  <a:solidFill>
                    <a:schemeClr val="tx1">
                      <a:lumMod val="85000"/>
                      <a:lumOff val="15000"/>
                    </a:schemeClr>
                  </a:solidFill>
                  <a:ea typeface="SamsungOne-400" panose="020B0503030303020204" pitchFamily="34" charset="0"/>
                </a:endParaRPr>
              </a:p>
              <a:p>
                <a:pPr>
                  <a:spcAft>
                    <a:spcPts val="800"/>
                  </a:spcAft>
                  <a:buClr>
                    <a:schemeClr val="tx1"/>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3)</a:t>
                </a:r>
                <a: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a:t> </a:t>
                </a:r>
                <a14:m>
                  <m:oMath xmlns:m="http://schemas.openxmlformats.org/officeDocument/2006/math">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𝐸</m:t>
                    </m:r>
                    <m:d>
                      <m:dPr>
                        <m:begChr m:val="["/>
                        <m:endChr m:val="]"/>
                        <m:ctrlPr>
                          <a:rPr lang="en-US" altLang="ko-KR" sz="1600" i="1" dirty="0">
                            <a:solidFill>
                              <a:schemeClr val="tx1">
                                <a:lumMod val="85000"/>
                                <a:lumOff val="15000"/>
                              </a:schemeClr>
                            </a:solidFill>
                            <a:latin typeface="Cambria Math" panose="02040503050406030204" pitchFamily="18" charset="0"/>
                            <a:ea typeface="SamsungOne-400" panose="020B0503030303020204" pitchFamily="34" charset="0"/>
                          </a:rPr>
                        </m:ctrlPr>
                      </m:dPr>
                      <m:e>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𝑋</m:t>
                        </m:r>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m:t>
                        </m:r>
                        <m:r>
                          <a:rPr lang="en-US" altLang="ko-KR" sz="1600" dirty="0">
                            <a:solidFill>
                              <a:srgbClr val="1429A0"/>
                            </a:solidFill>
                            <a:latin typeface="Cambria Math" panose="02040503050406030204" pitchFamily="18" charset="0"/>
                            <a:ea typeface="SamsungOne-400" panose="020B0503030303020204" pitchFamily="34" charset="0"/>
                          </a:rPr>
                          <m:t>𝑐</m:t>
                        </m:r>
                      </m:e>
                    </m:d>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m:t>
                    </m:r>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𝐸</m:t>
                    </m:r>
                    <m:d>
                      <m:dPr>
                        <m:begChr m:val="["/>
                        <m:endChr m:val="]"/>
                        <m:ctrlPr>
                          <a:rPr lang="en-US" altLang="ko-KR" sz="1600" i="1" dirty="0">
                            <a:solidFill>
                              <a:schemeClr val="tx1">
                                <a:lumMod val="85000"/>
                                <a:lumOff val="15000"/>
                              </a:schemeClr>
                            </a:solidFill>
                            <a:latin typeface="Cambria Math" panose="02040503050406030204" pitchFamily="18" charset="0"/>
                            <a:ea typeface="SamsungOne-400" panose="020B0503030303020204" pitchFamily="34" charset="0"/>
                          </a:rPr>
                        </m:ctrlPr>
                      </m:dPr>
                      <m:e>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𝑋</m:t>
                        </m:r>
                      </m:e>
                    </m:d>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m:t>
                    </m:r>
                    <m:r>
                      <a:rPr lang="en-US" altLang="ko-KR" sz="1600" dirty="0">
                        <a:solidFill>
                          <a:srgbClr val="1429A0"/>
                        </a:solidFill>
                        <a:latin typeface="Cambria Math" panose="02040503050406030204" pitchFamily="18" charset="0"/>
                        <a:ea typeface="SamsungOne-400" panose="020B0503030303020204" pitchFamily="34" charset="0"/>
                      </a:rPr>
                      <m:t>𝑐</m:t>
                    </m:r>
                  </m:oMath>
                </a14:m>
                <a:endParaRPr lang="en-US" altLang="ko-KR" sz="1600" dirty="0">
                  <a:solidFill>
                    <a:srgbClr val="1429A0"/>
                  </a:solidFill>
                  <a:latin typeface="Cambria Math" panose="02040503050406030204" pitchFamily="18" charset="0"/>
                  <a:ea typeface="SamsungOne-400" panose="020B0503030303020204" pitchFamily="34" charset="0"/>
                </a:endParaRPr>
              </a:p>
              <a:p>
                <a:pPr>
                  <a:spcAft>
                    <a:spcPts val="800"/>
                  </a:spcAft>
                  <a:buClr>
                    <a:schemeClr val="tx1"/>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4)</a:t>
                </a:r>
                <a:r>
                  <a:rPr lang="en-US" altLang="ko-KR" sz="16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𝐸</m:t>
                    </m:r>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m:t>
                    </m:r>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𝑋</m:t>
                    </m:r>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 +</m:t>
                    </m:r>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𝑌</m:t>
                    </m:r>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 = </m:t>
                    </m:r>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𝐸</m:t>
                    </m:r>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m:t>
                    </m:r>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𝑋</m:t>
                    </m:r>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 +</m:t>
                    </m:r>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𝐸</m:t>
                    </m:r>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m:t>
                    </m:r>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𝑌</m:t>
                    </m:r>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m:t>
                    </m:r>
                  </m:oMath>
                </a14:m>
                <a:endParaRPr lang="en-US" altLang="ko-KR" sz="1600" dirty="0">
                  <a:solidFill>
                    <a:schemeClr val="tx1">
                      <a:lumMod val="85000"/>
                      <a:lumOff val="15000"/>
                    </a:schemeClr>
                  </a:solidFill>
                  <a:latin typeface="SamsungOne-400" panose="020B0503030303020204" pitchFamily="34" charset="0"/>
                  <a:ea typeface="SamsungOne-400" panose="020B0503030303020204" pitchFamily="34" charset="0"/>
                </a:endParaRPr>
              </a:p>
            </p:txBody>
          </p:sp>
        </mc:Choice>
        <mc:Fallback xmlns="">
          <p:sp>
            <p:nvSpPr>
              <p:cNvPr id="11" name="직사각형 10">
                <a:extLst>
                  <a:ext uri="{FF2B5EF4-FFF2-40B4-BE49-F238E27FC236}">
                    <a16:creationId xmlns:a16="http://schemas.microsoft.com/office/drawing/2014/main" id="{3BAA1200-2C80-4CA1-8902-3015E430662D}"/>
                  </a:ext>
                </a:extLst>
              </p:cNvPr>
              <p:cNvSpPr>
                <a:spLocks noRot="1" noChangeAspect="1" noMove="1" noResize="1" noEditPoints="1" noAdjustHandles="1" noChangeArrowheads="1" noChangeShapeType="1" noTextEdit="1"/>
              </p:cNvSpPr>
              <p:nvPr/>
            </p:nvSpPr>
            <p:spPr>
              <a:xfrm>
                <a:off x="702940" y="1700808"/>
                <a:ext cx="8632825" cy="1438068"/>
              </a:xfrm>
              <a:prstGeom prst="rect">
                <a:avLst/>
              </a:prstGeom>
              <a:blipFill>
                <a:blip r:embed="rId5"/>
                <a:stretch>
                  <a:fillRect l="-71"/>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21074719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1.3.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Biến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ngẫu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nhiên</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01</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Phương sai của quần thể </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
        <p:nvSpPr>
          <p:cNvPr id="51" name="직사각형 50">
            <a:extLst>
              <a:ext uri="{FF2B5EF4-FFF2-40B4-BE49-F238E27FC236}">
                <a16:creationId xmlns:a16="http://schemas.microsoft.com/office/drawing/2014/main" id="{DC700A84-37F8-48D0-A9EE-58DDBC2CB7E3}"/>
              </a:ext>
            </a:extLst>
          </p:cNvPr>
          <p:cNvSpPr/>
          <p:nvPr/>
        </p:nvSpPr>
        <p:spPr>
          <a:xfrm>
            <a:off x="674556" y="2215460"/>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a:spcAft>
                <a:spcPts val="800"/>
              </a:spcAft>
              <a:buClr>
                <a:srgbClr val="193EB0"/>
              </a:buCl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1) Đối với trường hợp rời rạc với </a:t>
            </a:r>
            <a:r>
              <a:rPr lang="vi-VN" altLang="ko-KR" sz="1300" i="1" dirty="0">
                <a:solidFill>
                  <a:schemeClr val="tx1">
                    <a:lumMod val="85000"/>
                    <a:lumOff val="15000"/>
                  </a:schemeClr>
                </a:solidFill>
                <a:latin typeface="SamsungOne-400" panose="020B0503030303020204" pitchFamily="34" charset="0"/>
                <a:ea typeface="SamsungOne-400" panose="020B0503030303020204" pitchFamily="34" charset="0"/>
              </a:rPr>
              <a:t>P(x)</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hàm phân phối xác suất:</a:t>
            </a:r>
          </a:p>
        </p:txBody>
      </p:sp>
      <p:sp>
        <p:nvSpPr>
          <p:cNvPr id="10" name="직사각형 9">
            <a:extLst>
              <a:ext uri="{FF2B5EF4-FFF2-40B4-BE49-F238E27FC236}">
                <a16:creationId xmlns:a16="http://schemas.microsoft.com/office/drawing/2014/main" id="{935F1F2C-BFEA-4BEF-B74B-DF1264F5239A}"/>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Phương sai của quần thể được ký hiệu là </a:t>
            </a:r>
            <a:r>
              <a:rPr lang="ko-KR" altLang="en-US" sz="1400" dirty="0">
                <a:solidFill>
                  <a:schemeClr val="tx1"/>
                </a:solidFill>
                <a:latin typeface="SamsungOne-400" panose="020B0503030303020204" pitchFamily="34" charset="0"/>
              </a:rPr>
              <a:t>𝜎</a:t>
            </a:r>
            <a:r>
              <a:rPr lang="en-US" altLang="ko-KR" sz="1400" dirty="0">
                <a:solidFill>
                  <a:schemeClr val="tx1"/>
                </a:solidFill>
                <a:latin typeface="SamsungOne-400" panose="020B0503030303020204" pitchFamily="34" charset="0"/>
                <a:ea typeface="SamsungOne-400" panose="020B0503030303020204" pitchFamily="34" charset="0"/>
              </a:rPr>
              <a:t>^2 </a:t>
            </a:r>
            <a:r>
              <a:rPr lang="vi-VN" altLang="ko-KR" sz="1400" dirty="0">
                <a:solidFill>
                  <a:schemeClr val="tx1"/>
                </a:solidFill>
                <a:latin typeface="SamsungOne-400" panose="020B0503030303020204" pitchFamily="34" charset="0"/>
                <a:ea typeface="SamsungOne-400" panose="020B0503030303020204" pitchFamily="34" charset="0"/>
              </a:rPr>
              <a:t>hoặc</a:t>
            </a:r>
            <a:r>
              <a:rPr lang="en-US" altLang="ko-KR" sz="1400" dirty="0">
                <a:solidFill>
                  <a:schemeClr val="tx1"/>
                </a:solidFill>
                <a:latin typeface="SamsungOne-400" panose="020B0503030303020204" pitchFamily="34" charset="0"/>
                <a:ea typeface="SamsungOne-400" panose="020B0503030303020204" pitchFamily="34" charset="0"/>
              </a:rPr>
              <a:t> </a:t>
            </a:r>
            <a:r>
              <a:rPr lang="ko-KR" altLang="en-US" sz="1400" dirty="0">
                <a:solidFill>
                  <a:schemeClr val="tx1"/>
                </a:solidFill>
                <a:latin typeface="SamsungOne-400" panose="020B0503030303020204" pitchFamily="34" charset="0"/>
              </a:rPr>
              <a:t>𝑉𝑎𝑟</a:t>
            </a:r>
            <a:r>
              <a:rPr lang="en-US" altLang="ko-KR" sz="1400" dirty="0">
                <a:solidFill>
                  <a:schemeClr val="tx1"/>
                </a:solidFill>
                <a:latin typeface="SamsungOne-400" panose="020B0503030303020204" pitchFamily="34" charset="0"/>
                <a:ea typeface="SamsungOne-400" panose="020B0503030303020204" pitchFamily="34" charset="0"/>
              </a:rPr>
              <a:t>(</a:t>
            </a:r>
            <a:r>
              <a:rPr lang="ko-KR" altLang="en-US" sz="1400" dirty="0">
                <a:solidFill>
                  <a:schemeClr val="tx1"/>
                </a:solidFill>
                <a:latin typeface="SamsungOne-400" panose="020B0503030303020204" pitchFamily="34" charset="0"/>
              </a:rPr>
              <a:t>𝑋</a:t>
            </a:r>
            <a:r>
              <a:rPr lang="en-US" altLang="ko-KR" sz="1400" dirty="0">
                <a:solidFill>
                  <a:schemeClr val="tx1"/>
                </a:solidFill>
                <a:latin typeface="SamsungOne-400" panose="020B0503030303020204" pitchFamily="34" charset="0"/>
                <a:ea typeface="SamsungOne-400" panose="020B0503030303020204" pitchFamily="34" charset="0"/>
              </a:rPr>
              <a:t>). </a:t>
            </a: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C87C718A-FA01-4B5A-8623-8A5E25079325}"/>
                  </a:ext>
                </a:extLst>
              </p:cNvPr>
              <p:cNvSpPr/>
              <p:nvPr/>
            </p:nvSpPr>
            <p:spPr>
              <a:xfrm>
                <a:off x="674556" y="5229200"/>
                <a:ext cx="8632825" cy="707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pPr>
                <a:r>
                  <a:rPr lang="vi-VN" altLang="ko-KR" sz="1300" b="1" dirty="0">
                    <a:solidFill>
                      <a:schemeClr val="tx1">
                        <a:lumMod val="85000"/>
                        <a:lumOff val="15000"/>
                      </a:schemeClr>
                    </a:solidFill>
                    <a:latin typeface="SamsungOne-400" panose="020B0503030303020204" pitchFamily="34" charset="0"/>
                    <a:ea typeface="SamsungOne-400" panose="020B0503030303020204" pitchFamily="34" charset="0"/>
                  </a:rPr>
                  <a:t>Lưu ý</a:t>
                </a:r>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Trong cả hai trường hợp </a:t>
                </a:r>
                <a14:m>
                  <m:oMath xmlns:m="http://schemas.openxmlformats.org/officeDocument/2006/math">
                    <m:sSup>
                      <m:sSupPr>
                        <m:ctrlPr>
                          <a:rPr lang="en-US" altLang="ko-KR" sz="1400" i="1" smtClean="0">
                            <a:solidFill>
                              <a:schemeClr val="tx1">
                                <a:lumMod val="85000"/>
                                <a:lumOff val="15000"/>
                              </a:schemeClr>
                            </a:solidFill>
                            <a:latin typeface="Cambria Math" panose="02040503050406030204" pitchFamily="18" charset="0"/>
                            <a:cs typeface="Times New Roman" panose="02020603050405020304" pitchFamily="18" charset="0"/>
                          </a:rPr>
                        </m:ctrlPr>
                      </m:sSupPr>
                      <m:e>
                        <m:r>
                          <a:rPr lang="ko-KR" altLang="en-US" sz="1400" i="1">
                            <a:solidFill>
                              <a:schemeClr val="tx1">
                                <a:lumMod val="85000"/>
                                <a:lumOff val="15000"/>
                              </a:schemeClr>
                            </a:solidFill>
                            <a:latin typeface="Cambria Math" panose="02040503050406030204" pitchFamily="18" charset="0"/>
                            <a:cs typeface="Times New Roman" panose="02020603050405020304" pitchFamily="18" charset="0"/>
                          </a:rPr>
                          <m:t>𝜎</m:t>
                        </m:r>
                      </m:e>
                      <m:sup>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2</m:t>
                        </m:r>
                      </m:sup>
                    </m:sSup>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𝐸</m:t>
                    </m:r>
                    <m:d>
                      <m:dPr>
                        <m:begChr m:val="["/>
                        <m:endChr m:val="]"/>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dPr>
                      <m:e>
                        <m:sSup>
                          <m:sSup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p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𝑋</m:t>
                            </m:r>
                          </m:e>
                          <m:sup>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2</m:t>
                            </m:r>
                          </m:sup>
                        </m:sSup>
                      </m:e>
                    </m:d>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p>
                      <m:sSup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pPr>
                      <m:e>
                        <m:d>
                          <m:d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𝐸</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𝑋</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e>
                        </m:d>
                      </m:e>
                      <m:sup>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2</m:t>
                        </m:r>
                      </m:sup>
                    </m:sSup>
                  </m:oMath>
                </a14:m>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a:spcAft>
                    <a:spcPts val="800"/>
                  </a:spcAft>
                </a:pPr>
                <a:r>
                  <a:rPr lang="vi-VN" altLang="ko-KR" sz="1300" b="1" dirty="0">
                    <a:solidFill>
                      <a:schemeClr val="tx1">
                        <a:lumMod val="85000"/>
                        <a:lumOff val="15000"/>
                      </a:schemeClr>
                    </a:solidFill>
                    <a:latin typeface="SamsungOne-400" panose="020B0503030303020204" pitchFamily="34" charset="0"/>
                    <a:ea typeface="SamsungOne-400" panose="020B0503030303020204" pitchFamily="34" charset="0"/>
                  </a:rPr>
                  <a:t>Lưu ý</a:t>
                </a:r>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Độ lệch chuẩn của quần thể </a:t>
                </a:r>
                <a14:m>
                  <m:oMath xmlns:m="http://schemas.openxmlformats.org/officeDocument/2006/math">
                    <m:r>
                      <a:rPr lang="ko-KR" altLang="en-US" sz="1400" i="1" smtClean="0">
                        <a:solidFill>
                          <a:schemeClr val="tx1">
                            <a:lumMod val="85000"/>
                            <a:lumOff val="15000"/>
                          </a:schemeClr>
                        </a:solidFill>
                        <a:latin typeface="Cambria Math" panose="02040503050406030204" pitchFamily="18" charset="0"/>
                        <a:cs typeface="Times New Roman" panose="02020603050405020304" pitchFamily="18" charset="0"/>
                      </a:rPr>
                      <m:t>𝜎</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ad>
                      <m:radPr>
                        <m:degHide m:val="on"/>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radPr>
                      <m:deg/>
                      <m:e>
                        <m:sSup>
                          <m:sSup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pPr>
                          <m:e>
                            <m:r>
                              <a:rPr lang="ko-KR" altLang="en-US" sz="1400" i="1">
                                <a:solidFill>
                                  <a:schemeClr val="tx1">
                                    <a:lumMod val="85000"/>
                                    <a:lumOff val="15000"/>
                                  </a:schemeClr>
                                </a:solidFill>
                                <a:latin typeface="Cambria Math" panose="02040503050406030204" pitchFamily="18" charset="0"/>
                                <a:cs typeface="Times New Roman" panose="02020603050405020304" pitchFamily="18" charset="0"/>
                              </a:rPr>
                              <m:t>𝜎</m:t>
                            </m:r>
                          </m:e>
                          <m:sup>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2</m:t>
                            </m:r>
                          </m:sup>
                        </m:sSup>
                      </m:e>
                    </m:rad>
                  </m:oMath>
                </a14:m>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mc:Choice>
        <mc:Fallback xmlns="">
          <p:sp>
            <p:nvSpPr>
              <p:cNvPr id="8" name="직사각형 7">
                <a:extLst>
                  <a:ext uri="{FF2B5EF4-FFF2-40B4-BE49-F238E27FC236}">
                    <a16:creationId xmlns:a16="http://schemas.microsoft.com/office/drawing/2014/main" id="{C87C718A-FA01-4B5A-8623-8A5E25079325}"/>
                  </a:ext>
                </a:extLst>
              </p:cNvPr>
              <p:cNvSpPr>
                <a:spLocks noRot="1" noChangeAspect="1" noMove="1" noResize="1" noEditPoints="1" noAdjustHandles="1" noChangeArrowheads="1" noChangeShapeType="1" noTextEdit="1"/>
              </p:cNvSpPr>
              <p:nvPr/>
            </p:nvSpPr>
            <p:spPr>
              <a:xfrm>
                <a:off x="674556" y="5229200"/>
                <a:ext cx="8632825" cy="707035"/>
              </a:xfrm>
              <a:prstGeom prst="rect">
                <a:avLst/>
              </a:prstGeom>
              <a:blipFill>
                <a:blip r:embed="rId4"/>
                <a:stretch>
                  <a:fillRect l="-7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12">
                <a:extLst>
                  <a:ext uri="{FF2B5EF4-FFF2-40B4-BE49-F238E27FC236}">
                    <a16:creationId xmlns:a16="http://schemas.microsoft.com/office/drawing/2014/main" id="{1205D72C-CAF4-48DB-B1D8-88604CAEC52F}"/>
                  </a:ext>
                </a:extLst>
              </p:cNvPr>
              <p:cNvSpPr/>
              <p:nvPr/>
            </p:nvSpPr>
            <p:spPr>
              <a:xfrm>
                <a:off x="3302614" y="2636604"/>
                <a:ext cx="3285927" cy="7923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indent="14288">
                  <a:spcAft>
                    <a:spcPts val="800"/>
                  </a:spcAft>
                </a:pPr>
                <a14:m>
                  <m:oMathPara xmlns:m="http://schemas.openxmlformats.org/officeDocument/2006/math">
                    <m:oMathParaPr>
                      <m:jc m:val="center"/>
                    </m:oMathParaPr>
                    <m:oMath xmlns:m="http://schemas.openxmlformats.org/officeDocument/2006/math">
                      <m:sSup>
                        <m:sSup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pPr>
                        <m:e>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rPr>
                            <m:t>𝜎</m:t>
                          </m:r>
                        </m:e>
                        <m: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2</m:t>
                          </m:r>
                        </m:sup>
                      </m:s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𝑉𝑎𝑟</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𝑋</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nary>
                        <m:naryPr>
                          <m:chr m:val="∑"/>
                          <m:supHide m:val="on"/>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naryPr>
                        <m:sub>
                          <m:r>
                            <m:rPr>
                              <m:brk m:alnAt="7"/>
                            </m:r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𝑎</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𝑙𝑙</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 </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𝑥</m:t>
                          </m:r>
                        </m:sub>
                        <m:sup/>
                        <m:e>
                          <m:sSup>
                            <m:sSup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pPr>
                            <m:e>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𝑥</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rPr>
                                    <m:t>𝜇</m:t>
                                  </m:r>
                                </m:e>
                              </m:d>
                            </m:e>
                            <m: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2</m:t>
                              </m:r>
                            </m:sup>
                          </m:s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 </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𝑥</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e>
                      </m:nary>
                    </m:oMath>
                  </m:oMathPara>
                </a14:m>
                <a:endParaRPr lang="en-US" altLang="ko-KR" sz="1600" i="1" dirty="0">
                  <a:solidFill>
                    <a:schemeClr val="tx1">
                      <a:lumMod val="85000"/>
                      <a:lumOff val="15000"/>
                    </a:schemeClr>
                  </a:solidFill>
                  <a:latin typeface="Cambria Math" panose="02040503050406030204" pitchFamily="18" charset="0"/>
                </a:endParaRPr>
              </a:p>
            </p:txBody>
          </p:sp>
        </mc:Choice>
        <mc:Fallback xmlns="">
          <p:sp>
            <p:nvSpPr>
              <p:cNvPr id="9" name="Rectangle 12">
                <a:extLst>
                  <a:ext uri="{FF2B5EF4-FFF2-40B4-BE49-F238E27FC236}">
                    <a16:creationId xmlns:a16="http://schemas.microsoft.com/office/drawing/2014/main" id="{1205D72C-CAF4-48DB-B1D8-88604CAEC52F}"/>
                  </a:ext>
                </a:extLst>
              </p:cNvPr>
              <p:cNvSpPr>
                <a:spLocks noRot="1" noChangeAspect="1" noMove="1" noResize="1" noEditPoints="1" noAdjustHandles="1" noChangeArrowheads="1" noChangeShapeType="1" noTextEdit="1"/>
              </p:cNvSpPr>
              <p:nvPr/>
            </p:nvSpPr>
            <p:spPr>
              <a:xfrm>
                <a:off x="3302614" y="2636604"/>
                <a:ext cx="3285927" cy="792396"/>
              </a:xfrm>
              <a:prstGeom prst="rect">
                <a:avLst/>
              </a:prstGeom>
              <a:blipFill>
                <a:blip r:embed="rId6"/>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Rectangle 12">
                <a:extLst>
                  <a:ext uri="{FF2B5EF4-FFF2-40B4-BE49-F238E27FC236}">
                    <a16:creationId xmlns:a16="http://schemas.microsoft.com/office/drawing/2014/main" id="{A69A7CC6-A18F-4D5E-9485-71CD0098D7D6}"/>
                  </a:ext>
                </a:extLst>
              </p:cNvPr>
              <p:cNvSpPr/>
              <p:nvPr/>
            </p:nvSpPr>
            <p:spPr>
              <a:xfrm>
                <a:off x="3302614" y="4071815"/>
                <a:ext cx="3297598" cy="8408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indent="14288">
                  <a:spcAft>
                    <a:spcPts val="800"/>
                  </a:spcAft>
                </a:pPr>
                <a14:m>
                  <m:oMathPara xmlns:m="http://schemas.openxmlformats.org/officeDocument/2006/math">
                    <m:oMathParaPr>
                      <m:jc m:val="center"/>
                    </m:oMathParaPr>
                    <m:oMath xmlns:m="http://schemas.openxmlformats.org/officeDocument/2006/math">
                      <m:sSup>
                        <m:sSup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pPr>
                        <m:e>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rPr>
                            <m:t>𝜎</m:t>
                          </m:r>
                        </m:e>
                        <m: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2</m:t>
                          </m:r>
                        </m:sup>
                      </m:s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𝑉𝑎𝑟</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𝑋</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nary>
                        <m:naryPr>
                          <m:limLoc m:val="undOvr"/>
                          <m:subHide m:val="on"/>
                          <m:supHide m:val="on"/>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naryPr>
                        <m:sub/>
                        <m:sup/>
                        <m:e>
                          <m:sSup>
                            <m:sSup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pPr>
                            <m:e>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𝑥</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rPr>
                                    <m:t>𝜇</m:t>
                                  </m:r>
                                </m:e>
                              </m:d>
                            </m:e>
                            <m: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2</m:t>
                              </m:r>
                            </m:sup>
                          </m:s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𝑓</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𝑥</m:t>
                              </m:r>
                            </m:e>
                          </m:d>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𝑑𝑥</m:t>
                          </m:r>
                        </m:e>
                      </m:nary>
                    </m:oMath>
                  </m:oMathPara>
                </a14:m>
                <a:endParaRPr lang="en-US" altLang="ko-KR" sz="1600" i="1" dirty="0">
                  <a:solidFill>
                    <a:schemeClr val="tx1">
                      <a:lumMod val="85000"/>
                      <a:lumOff val="15000"/>
                    </a:schemeClr>
                  </a:solidFill>
                  <a:latin typeface="Cambria Math" panose="02040503050406030204" pitchFamily="18" charset="0"/>
                </a:endParaRPr>
              </a:p>
            </p:txBody>
          </p:sp>
        </mc:Choice>
        <mc:Fallback xmlns="">
          <p:sp>
            <p:nvSpPr>
              <p:cNvPr id="11" name="Rectangle 12">
                <a:extLst>
                  <a:ext uri="{FF2B5EF4-FFF2-40B4-BE49-F238E27FC236}">
                    <a16:creationId xmlns:a16="http://schemas.microsoft.com/office/drawing/2014/main" id="{A69A7CC6-A18F-4D5E-9485-71CD0098D7D6}"/>
                  </a:ext>
                </a:extLst>
              </p:cNvPr>
              <p:cNvSpPr>
                <a:spLocks noRot="1" noChangeAspect="1" noMove="1" noResize="1" noEditPoints="1" noAdjustHandles="1" noChangeArrowheads="1" noChangeShapeType="1" noTextEdit="1"/>
              </p:cNvSpPr>
              <p:nvPr/>
            </p:nvSpPr>
            <p:spPr>
              <a:xfrm>
                <a:off x="3302614" y="4071815"/>
                <a:ext cx="3297598" cy="840808"/>
              </a:xfrm>
              <a:prstGeom prst="rect">
                <a:avLst/>
              </a:prstGeom>
              <a:blipFill>
                <a:blip r:embed="rId7"/>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E1C41A37-30DF-4E6E-B6D6-EC2CDF6632DE}"/>
                  </a:ext>
                </a:extLst>
              </p:cNvPr>
              <p:cNvSpPr/>
              <p:nvPr/>
            </p:nvSpPr>
            <p:spPr>
              <a:xfrm>
                <a:off x="674556" y="3624140"/>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2)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Đối với trường hợp liên tục với </a:t>
                </a:r>
                <a14:m>
                  <m:oMath xmlns:m="http://schemas.openxmlformats.org/officeDocument/2006/math">
                    <m: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t>𝑓</m:t>
                    </m:r>
                    <m:d>
                      <m:dPr>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𝑥</m:t>
                        </m:r>
                      </m:e>
                    </m:d>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 </m:t>
                    </m:r>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hàm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mật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suất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mc:Choice>
        <mc:Fallback xmlns="">
          <p:sp>
            <p:nvSpPr>
              <p:cNvPr id="12" name="직사각형 11">
                <a:extLst>
                  <a:ext uri="{FF2B5EF4-FFF2-40B4-BE49-F238E27FC236}">
                    <a16:creationId xmlns:a16="http://schemas.microsoft.com/office/drawing/2014/main" id="{E1C41A37-30DF-4E6E-B6D6-EC2CDF6632DE}"/>
                  </a:ext>
                </a:extLst>
              </p:cNvPr>
              <p:cNvSpPr>
                <a:spLocks noRot="1" noChangeAspect="1" noMove="1" noResize="1" noEditPoints="1" noAdjustHandles="1" noChangeArrowheads="1" noChangeShapeType="1" noTextEdit="1"/>
              </p:cNvSpPr>
              <p:nvPr/>
            </p:nvSpPr>
            <p:spPr>
              <a:xfrm>
                <a:off x="674556" y="3624140"/>
                <a:ext cx="8632825" cy="345461"/>
              </a:xfrm>
              <a:prstGeom prst="rect">
                <a:avLst/>
              </a:prstGeom>
              <a:blipFill>
                <a:blip r:embed="rId8"/>
                <a:stretch>
                  <a:fillRect l="-7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849880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1.3.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Biến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ngẫu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nhiên</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01</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mc:AlternateContent xmlns:mc="http://schemas.openxmlformats.org/markup-compatibility/2006" xmlns:a14="http://schemas.microsoft.com/office/drawing/2010/main">
        <mc:Choice Requires="a14">
          <p:sp>
            <p:nvSpPr>
              <p:cNvPr id="54" name="직사각형 53">
                <a:extLst>
                  <a:ext uri="{FF2B5EF4-FFF2-40B4-BE49-F238E27FC236}">
                    <a16:creationId xmlns:a16="http://schemas.microsoft.com/office/drawing/2014/main" id="{4D2B630E-02D2-4CE0-A31E-E7F7CB6E1186}"/>
                  </a:ext>
                </a:extLst>
              </p:cNvPr>
              <p:cNvSpPr/>
              <p:nvPr/>
            </p:nvSpPr>
            <p:spPr>
              <a:xfrm>
                <a:off x="674556" y="1700808"/>
                <a:ext cx="8632825" cy="2095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1)</a:t>
                </a:r>
                <a:r>
                  <a:rPr lang="en-US" altLang="ko-KR" sz="16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𝑉𝑎𝑟</m:t>
                    </m:r>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m:t>
                    </m:r>
                    <m:r>
                      <a:rPr lang="en-US" altLang="ko-KR" sz="1600" dirty="0" smtClean="0">
                        <a:solidFill>
                          <a:srgbClr val="1429A0"/>
                        </a:solidFill>
                        <a:latin typeface="Cambria Math" panose="02040503050406030204" pitchFamily="18" charset="0"/>
                        <a:ea typeface="SamsungOne-400" panose="020B0503030303020204" pitchFamily="34" charset="0"/>
                      </a:rPr>
                      <m:t>𝑐</m:t>
                    </m:r>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 =0</m:t>
                    </m:r>
                  </m:oMath>
                </a14:m>
                <a:endParaRPr lang="en-US" altLang="ko-KR" sz="1600" dirty="0">
                  <a:solidFill>
                    <a:schemeClr val="tx1">
                      <a:lumMod val="85000"/>
                      <a:lumOff val="15000"/>
                    </a:schemeClr>
                  </a:solidFill>
                  <a:latin typeface="SamsungOne-400" panose="020B0503030303020204" pitchFamily="34" charset="0"/>
                  <a:ea typeface="SamsungOne-400" panose="020B0503030303020204" pitchFamily="34" charset="0"/>
                </a:endParaRPr>
              </a:p>
              <a:p>
                <a:pPr>
                  <a:spcAft>
                    <a:spcPts val="8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2)</a:t>
                </a:r>
                <a:r>
                  <a:rPr lang="en-US" altLang="ko-KR" sz="16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𝑉</m:t>
                    </m:r>
                    <m:r>
                      <a:rPr lang="en-US" altLang="ko-KR" sz="1600" dirty="0" err="1">
                        <a:solidFill>
                          <a:schemeClr val="tx1">
                            <a:lumMod val="85000"/>
                            <a:lumOff val="15000"/>
                          </a:schemeClr>
                        </a:solidFill>
                        <a:latin typeface="Cambria Math" panose="02040503050406030204" pitchFamily="18" charset="0"/>
                        <a:ea typeface="SamsungOne-400" panose="020B0503030303020204" pitchFamily="34" charset="0"/>
                      </a:rPr>
                      <m:t>𝑎𝑟</m:t>
                    </m:r>
                    <m:d>
                      <m:dPr>
                        <m:ctrlPr>
                          <a:rPr lang="en-US" altLang="ko-KR" sz="1600" i="1" dirty="0">
                            <a:solidFill>
                              <a:schemeClr val="tx1">
                                <a:lumMod val="85000"/>
                                <a:lumOff val="15000"/>
                              </a:schemeClr>
                            </a:solidFill>
                            <a:latin typeface="Cambria Math" panose="02040503050406030204" pitchFamily="18" charset="0"/>
                            <a:ea typeface="SamsungOne-400" panose="020B0503030303020204" pitchFamily="34" charset="0"/>
                          </a:rPr>
                        </m:ctrlPr>
                      </m:dPr>
                      <m:e>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𝑋</m:t>
                        </m:r>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m:t>
                        </m:r>
                        <m:r>
                          <a:rPr lang="en-US" altLang="ko-KR" sz="1600" dirty="0" smtClean="0">
                            <a:solidFill>
                              <a:srgbClr val="1429A0"/>
                            </a:solidFill>
                            <a:latin typeface="Cambria Math" panose="02040503050406030204" pitchFamily="18" charset="0"/>
                            <a:ea typeface="SamsungOne-400" panose="020B0503030303020204" pitchFamily="34" charset="0"/>
                          </a:rPr>
                          <m:t>𝑐</m:t>
                        </m:r>
                      </m:e>
                    </m:d>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m:t>
                    </m:r>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𝑉𝑎𝑟</m:t>
                    </m:r>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m:t>
                    </m:r>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𝑋</m:t>
                    </m:r>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m:t>
                    </m:r>
                  </m:oMath>
                </a14:m>
                <a:endParaRPr lang="en-US" altLang="ko-KR" sz="1600" dirty="0">
                  <a:solidFill>
                    <a:schemeClr val="tx1">
                      <a:lumMod val="85000"/>
                      <a:lumOff val="15000"/>
                    </a:schemeClr>
                  </a:solidFill>
                  <a:latin typeface="SamsungOne-400" panose="020B0503030303020204" pitchFamily="34" charset="0"/>
                  <a:ea typeface="SamsungOne-400" panose="020B0503030303020204" pitchFamily="34" charset="0"/>
                </a:endParaRPr>
              </a:p>
              <a:p>
                <a:pPr>
                  <a:spcAft>
                    <a:spcPts val="8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3)</a:t>
                </a:r>
                <a:r>
                  <a:rPr lang="en-US" altLang="ko-KR" sz="16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𝑉𝑎𝑟</m:t>
                    </m:r>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m:t>
                    </m:r>
                    <m:r>
                      <a:rPr lang="en-US" altLang="ko-KR" sz="1600" dirty="0" smtClean="0">
                        <a:solidFill>
                          <a:srgbClr val="1429A0"/>
                        </a:solidFill>
                        <a:latin typeface="Cambria Math" panose="02040503050406030204" pitchFamily="18" charset="0"/>
                        <a:ea typeface="SamsungOne-400" panose="020B0503030303020204" pitchFamily="34" charset="0"/>
                      </a:rPr>
                      <m:t>𝑐</m:t>
                    </m:r>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 </m:t>
                    </m:r>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𝑋</m:t>
                    </m:r>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m:t>
                    </m:r>
                    <m:sSup>
                      <m:sSupPr>
                        <m:ctrlPr>
                          <a:rPr lang="en-US" altLang="ko-KR" sz="1600" i="1" dirty="0">
                            <a:solidFill>
                              <a:schemeClr val="tx1">
                                <a:lumMod val="85000"/>
                                <a:lumOff val="15000"/>
                              </a:schemeClr>
                            </a:solidFill>
                            <a:latin typeface="Cambria Math" panose="02040503050406030204" pitchFamily="18" charset="0"/>
                            <a:ea typeface="SamsungOne-400" panose="020B0503030303020204" pitchFamily="34" charset="0"/>
                          </a:rPr>
                        </m:ctrlPr>
                      </m:sSupPr>
                      <m:e>
                        <m:r>
                          <a:rPr lang="en-US" altLang="ko-KR" sz="1600" dirty="0" smtClean="0">
                            <a:solidFill>
                              <a:srgbClr val="1429A0"/>
                            </a:solidFill>
                            <a:latin typeface="Cambria Math" panose="02040503050406030204" pitchFamily="18" charset="0"/>
                            <a:ea typeface="SamsungOne-400" panose="020B0503030303020204" pitchFamily="34" charset="0"/>
                          </a:rPr>
                          <m:t>𝑐</m:t>
                        </m:r>
                      </m:e>
                      <m:sup>
                        <m:r>
                          <a:rPr lang="en-US" altLang="ko-KR" sz="1600" dirty="0">
                            <a:solidFill>
                              <a:srgbClr val="FF0000"/>
                            </a:solidFill>
                            <a:latin typeface="Cambria Math" panose="02040503050406030204" pitchFamily="18" charset="0"/>
                            <a:ea typeface="SamsungOne-400" panose="020B0503030303020204" pitchFamily="34" charset="0"/>
                          </a:rPr>
                          <m:t>𝟐</m:t>
                        </m:r>
                      </m:sup>
                    </m:sSup>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 </m:t>
                    </m:r>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𝑉𝑎𝑟</m:t>
                    </m:r>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m:t>
                    </m:r>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𝑋</m:t>
                    </m:r>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m:t>
                    </m:r>
                  </m:oMath>
                </a14:m>
                <a:endParaRPr lang="en-US" altLang="ko-KR" sz="1600" dirty="0">
                  <a:solidFill>
                    <a:schemeClr val="tx1">
                      <a:lumMod val="85000"/>
                      <a:lumOff val="15000"/>
                    </a:schemeClr>
                  </a:solidFill>
                  <a:latin typeface="SamsungOne-400" panose="020B0503030303020204" pitchFamily="34" charset="0"/>
                  <a:ea typeface="SamsungOne-400" panose="020B0503030303020204" pitchFamily="34" charset="0"/>
                </a:endParaRPr>
              </a:p>
              <a:p>
                <a:pPr>
                  <a:spcAft>
                    <a:spcPts val="8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4)</a:t>
                </a:r>
                <a:r>
                  <a:rPr lang="en-US" altLang="ko-KR" sz="16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𝑉𝑎𝑟</m:t>
                    </m:r>
                    <m:d>
                      <m:dPr>
                        <m:ctrlPr>
                          <a:rPr lang="en-US" altLang="ko-KR" sz="1600" i="1" dirty="0">
                            <a:solidFill>
                              <a:schemeClr val="tx1">
                                <a:lumMod val="85000"/>
                                <a:lumOff val="15000"/>
                              </a:schemeClr>
                            </a:solidFill>
                            <a:latin typeface="Cambria Math" panose="02040503050406030204" pitchFamily="18" charset="0"/>
                            <a:ea typeface="SamsungOne-400" panose="020B0503030303020204" pitchFamily="34" charset="0"/>
                          </a:rPr>
                        </m:ctrlPr>
                      </m:dPr>
                      <m:e>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𝑋</m:t>
                        </m:r>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m:t>
                        </m:r>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𝑌</m:t>
                        </m:r>
                      </m:e>
                    </m:d>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m:t>
                    </m:r>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𝑉𝑎𝑟</m:t>
                    </m:r>
                    <m:d>
                      <m:dPr>
                        <m:ctrlPr>
                          <a:rPr lang="en-US" altLang="ko-KR" sz="1600" i="1" dirty="0">
                            <a:solidFill>
                              <a:schemeClr val="tx1">
                                <a:lumMod val="85000"/>
                                <a:lumOff val="15000"/>
                              </a:schemeClr>
                            </a:solidFill>
                            <a:latin typeface="Cambria Math" panose="02040503050406030204" pitchFamily="18" charset="0"/>
                            <a:ea typeface="SamsungOne-400" panose="020B0503030303020204" pitchFamily="34" charset="0"/>
                          </a:rPr>
                        </m:ctrlPr>
                      </m:dPr>
                      <m:e>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𝑋</m:t>
                        </m:r>
                      </m:e>
                    </m:d>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m:t>
                    </m:r>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𝑉𝑎𝑟</m:t>
                    </m:r>
                    <m:d>
                      <m:dPr>
                        <m:ctrlPr>
                          <a:rPr lang="en-US" altLang="ko-KR" sz="1600" i="1" dirty="0">
                            <a:solidFill>
                              <a:schemeClr val="tx1">
                                <a:lumMod val="85000"/>
                                <a:lumOff val="15000"/>
                              </a:schemeClr>
                            </a:solidFill>
                            <a:latin typeface="Cambria Math" panose="02040503050406030204" pitchFamily="18" charset="0"/>
                            <a:ea typeface="SamsungOne-400" panose="020B0503030303020204" pitchFamily="34" charset="0"/>
                          </a:rPr>
                        </m:ctrlPr>
                      </m:dPr>
                      <m:e>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𝑌</m:t>
                        </m:r>
                      </m:e>
                    </m:d>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+2 </m:t>
                    </m:r>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𝐶𝑜𝑣</m:t>
                    </m:r>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m:t>
                    </m:r>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𝑋</m:t>
                    </m:r>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m:t>
                    </m:r>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𝑌</m:t>
                    </m:r>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m:t>
                    </m:r>
                  </m:oMath>
                </a14:m>
                <a:endParaRPr lang="en-US" altLang="ko-KR" sz="1600" dirty="0">
                  <a:solidFill>
                    <a:schemeClr val="tx1">
                      <a:lumMod val="85000"/>
                      <a:lumOff val="15000"/>
                    </a:schemeClr>
                  </a:solidFill>
                  <a:latin typeface="SamsungOne-400" panose="020B0503030303020204" pitchFamily="34" charset="0"/>
                  <a:ea typeface="SamsungOne-400" panose="020B0503030303020204" pitchFamily="34" charset="0"/>
                </a:endParaRPr>
              </a:p>
              <a:p>
                <a:pPr>
                  <a:spcAft>
                    <a:spcPts val="800"/>
                  </a:spcAft>
                </a:pPr>
                <a:r>
                  <a:rPr lang="en-US" altLang="ko-KR" sz="16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         =</m:t>
                    </m:r>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𝑉𝑎𝑟</m:t>
                    </m:r>
                    <m:d>
                      <m:dPr>
                        <m:ctrlPr>
                          <a:rPr lang="en-US" altLang="ko-KR" sz="1600" i="1" dirty="0">
                            <a:solidFill>
                              <a:schemeClr val="tx1">
                                <a:lumMod val="85000"/>
                                <a:lumOff val="15000"/>
                              </a:schemeClr>
                            </a:solidFill>
                            <a:latin typeface="Cambria Math" panose="02040503050406030204" pitchFamily="18" charset="0"/>
                            <a:ea typeface="SamsungOne-400" panose="020B0503030303020204" pitchFamily="34" charset="0"/>
                          </a:rPr>
                        </m:ctrlPr>
                      </m:dPr>
                      <m:e>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𝑋</m:t>
                        </m:r>
                      </m:e>
                    </m:d>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m:t>
                    </m:r>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𝑉𝑎𝑟</m:t>
                    </m:r>
                    <m:d>
                      <m:dPr>
                        <m:ctrlPr>
                          <a:rPr lang="en-US" altLang="ko-KR" sz="1600" i="1" dirty="0">
                            <a:solidFill>
                              <a:schemeClr val="tx1">
                                <a:lumMod val="85000"/>
                                <a:lumOff val="15000"/>
                              </a:schemeClr>
                            </a:solidFill>
                            <a:latin typeface="Cambria Math" panose="02040503050406030204" pitchFamily="18" charset="0"/>
                            <a:ea typeface="SamsungOne-400" panose="020B0503030303020204" pitchFamily="34" charset="0"/>
                          </a:rPr>
                        </m:ctrlPr>
                      </m:dPr>
                      <m:e>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𝑌</m:t>
                        </m:r>
                      </m:e>
                    </m:d>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a:solidFill>
                      <a:srgbClr val="00B050"/>
                    </a:solidFill>
                    <a:latin typeface="SamsungOne-400" panose="020B0503030303020204" pitchFamily="34" charset="0"/>
                    <a:ea typeface="SamsungOne-400" panose="020B0503030303020204" pitchFamily="34" charset="0"/>
                    <a:sym typeface="Symbol" panose="05050102010706020507" pitchFamily="18" charset="2"/>
                  </a:rPr>
                  <a: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chỉ</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khi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𝑋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𝑌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độc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lập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với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nhau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a:t>
                </a:r>
              </a:p>
              <a:p>
                <a:pPr>
                  <a:spcAft>
                    <a:spcPts val="800"/>
                  </a:spcAft>
                </a:pP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mc:Choice>
        <mc:Fallback xmlns="">
          <p:sp>
            <p:nvSpPr>
              <p:cNvPr id="54" name="직사각형 53">
                <a:extLst>
                  <a:ext uri="{FF2B5EF4-FFF2-40B4-BE49-F238E27FC236}">
                    <a16:creationId xmlns:a16="http://schemas.microsoft.com/office/drawing/2014/main" id="{4D2B630E-02D2-4CE0-A31E-E7F7CB6E1186}"/>
                  </a:ext>
                </a:extLst>
              </p:cNvPr>
              <p:cNvSpPr>
                <a:spLocks noRot="1" noChangeAspect="1" noMove="1" noResize="1" noEditPoints="1" noAdjustHandles="1" noChangeArrowheads="1" noChangeShapeType="1" noTextEdit="1"/>
              </p:cNvSpPr>
              <p:nvPr/>
            </p:nvSpPr>
            <p:spPr>
              <a:xfrm>
                <a:off x="674556" y="1700808"/>
                <a:ext cx="8632825" cy="2095107"/>
              </a:xfrm>
              <a:prstGeom prst="rect">
                <a:avLst/>
              </a:prstGeom>
              <a:blipFill>
                <a:blip r:embed="rId3"/>
                <a:stretch>
                  <a:fillRect l="-141"/>
                </a:stretch>
              </a:blipFill>
              <a:ln>
                <a:noFill/>
              </a:ln>
            </p:spPr>
            <p:txBody>
              <a:bodyPr/>
              <a:lstStyle/>
              <a:p>
                <a:r>
                  <a:rPr lang="en-US">
                    <a:noFill/>
                  </a:rPr>
                  <a:t> </a:t>
                </a:r>
              </a:p>
            </p:txBody>
          </p:sp>
        </mc:Fallback>
      </mc:AlternateContent>
      <p:sp>
        <p:nvSpPr>
          <p:cNvPr id="9" name="직사각형 8">
            <a:extLst>
              <a:ext uri="{FF2B5EF4-FFF2-40B4-BE49-F238E27FC236}">
                <a16:creationId xmlns:a16="http://schemas.microsoft.com/office/drawing/2014/main" id="{5676F7CC-C0CB-4E72-9343-431F3BCB982B}"/>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Các tính chất của phương sai của quần thể: </a:t>
            </a:r>
          </a:p>
        </p:txBody>
      </p:sp>
      <mc:AlternateContent xmlns:mc="http://schemas.openxmlformats.org/markup-compatibility/2006" xmlns:a14="http://schemas.microsoft.com/office/drawing/2010/main">
        <mc:Choice Requires="a14">
          <p:sp>
            <p:nvSpPr>
              <p:cNvPr id="7" name="직사각형 6">
                <a:extLst>
                  <a:ext uri="{FF2B5EF4-FFF2-40B4-BE49-F238E27FC236}">
                    <a16:creationId xmlns:a16="http://schemas.microsoft.com/office/drawing/2014/main" id="{FB37A71C-8D65-4FA3-B6FE-A65D4C88CE6A}"/>
                  </a:ext>
                </a:extLst>
              </p:cNvPr>
              <p:cNvSpPr/>
              <p:nvPr/>
            </p:nvSpPr>
            <p:spPr>
              <a:xfrm>
                <a:off x="674556" y="3549887"/>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pPr>
                <a:r>
                  <a:rPr lang="en-US" altLang="ko-KR" sz="1300" b="1" dirty="0">
                    <a:solidFill>
                      <a:schemeClr val="tx1">
                        <a:lumMod val="85000"/>
                        <a:lumOff val="15000"/>
                      </a:schemeClr>
                    </a:solidFill>
                    <a:latin typeface="SamsungOne-400" panose="020B0503030303020204" pitchFamily="34" charset="0"/>
                    <a:ea typeface="SamsungOne-400" panose="020B0503030303020204" pitchFamily="34" charset="0"/>
                  </a:rPr>
                  <a:t>Note: </a:t>
                </a:r>
                <a14:m>
                  <m:oMath xmlns:m="http://schemas.openxmlformats.org/officeDocument/2006/math">
                    <m:r>
                      <a:rPr lang="en-US" altLang="ko-KR" sz="1300" dirty="0">
                        <a:solidFill>
                          <a:srgbClr val="1429A0"/>
                        </a:solidFill>
                        <a:latin typeface="Cambria Math" panose="02040503050406030204" pitchFamily="18" charset="0"/>
                        <a:ea typeface="SamsungOne-400" panose="020B0503030303020204" pitchFamily="34" charset="0"/>
                        <a:sym typeface="Symbol" panose="05050102010706020507" pitchFamily="18" charset="2"/>
                      </a:rPr>
                      <m:t>𝑐</m:t>
                    </m:r>
                  </m:oMath>
                </a14:m>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là một hằng số</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mc:Choice>
        <mc:Fallback xmlns="">
          <p:sp>
            <p:nvSpPr>
              <p:cNvPr id="7" name="직사각형 6">
                <a:extLst>
                  <a:ext uri="{FF2B5EF4-FFF2-40B4-BE49-F238E27FC236}">
                    <a16:creationId xmlns:a16="http://schemas.microsoft.com/office/drawing/2014/main" id="{FB37A71C-8D65-4FA3-B6FE-A65D4C88CE6A}"/>
                  </a:ext>
                </a:extLst>
              </p:cNvPr>
              <p:cNvSpPr>
                <a:spLocks noRot="1" noChangeAspect="1" noMove="1" noResize="1" noEditPoints="1" noAdjustHandles="1" noChangeArrowheads="1" noChangeShapeType="1" noTextEdit="1"/>
              </p:cNvSpPr>
              <p:nvPr/>
            </p:nvSpPr>
            <p:spPr>
              <a:xfrm>
                <a:off x="674556" y="3549887"/>
                <a:ext cx="8632825" cy="345461"/>
              </a:xfrm>
              <a:prstGeom prst="rect">
                <a:avLst/>
              </a:prstGeom>
              <a:blipFill>
                <a:blip r:embed="rId5"/>
                <a:stretch>
                  <a:fillRect l="-7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7559200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Tìm</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hiểu</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về</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xác</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suất</a:t>
            </a:r>
            <a:endPar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err="1">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a:t>
            </a: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 1.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sp>
        <p:nvSpPr>
          <p:cNvPr id="17" name="직사각형 16">
            <a:extLst>
              <a:ext uri="{FF2B5EF4-FFF2-40B4-BE49-F238E27FC236}">
                <a16:creationId xmlns:a16="http://schemas.microsoft.com/office/drawing/2014/main" id="{6C94E78A-CAAC-4C78-9A66-7CD2A2A1EB29}"/>
              </a:ext>
            </a:extLst>
          </p:cNvPr>
          <p:cNvSpPr/>
          <p:nvPr/>
        </p:nvSpPr>
        <p:spPr>
          <a:xfrm>
            <a:off x="1054111" y="3929021"/>
            <a:ext cx="3897301" cy="1492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3"/>
              </a:buBlip>
              <a:tabLst/>
              <a:defRPr/>
            </a:pPr>
            <a:r>
              <a:rPr lang="en-US" altLang="ko-KR" dirty="0">
                <a:solidFill>
                  <a:srgbClr val="A6A6A6"/>
                </a:solidFill>
                <a:latin typeface="SamsungOne-400" panose="020B0503030303020204" pitchFamily="34" charset="0"/>
                <a:ea typeface="SamsungOne-400" panose="020B0503030303020204" pitchFamily="34" charset="0"/>
              </a:rPr>
              <a:t>1.1. </a:t>
            </a:r>
            <a:r>
              <a:rPr lang="en-US" altLang="ko-KR" dirty="0" err="1">
                <a:solidFill>
                  <a:srgbClr val="A6A6A6"/>
                </a:solidFill>
                <a:latin typeface="SamsungOne-400" panose="020B0503030303020204" pitchFamily="34" charset="0"/>
                <a:ea typeface="SamsungOne-400" panose="020B0503030303020204" pitchFamily="34" charset="0"/>
              </a:rPr>
              <a:t>Lý</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thyết</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về</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xác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suất</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1.2. </a:t>
            </a:r>
            <a:r>
              <a:rPr lang="en-US" altLang="ko-KR" dirty="0" err="1">
                <a:solidFill>
                  <a:srgbClr val="A6A6A6"/>
                </a:solidFill>
                <a:latin typeface="SamsungOne-400" panose="020B0503030303020204" pitchFamily="34" charset="0"/>
                <a:ea typeface="SamsungOne-400" panose="020B0503030303020204" pitchFamily="34" charset="0"/>
              </a:rPr>
              <a:t>Quy</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tắc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xác</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suất</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fontAlgn="base">
              <a:spcBef>
                <a:spcPct val="0"/>
              </a:spcBef>
              <a:spcAft>
                <a:spcPts val="1000"/>
              </a:spcAft>
              <a:buSzPct val="120000"/>
              <a:buBlip>
                <a:blip r:embed="rId3"/>
              </a:buBlip>
              <a:defRPr/>
            </a:pPr>
            <a:r>
              <a:rPr lang="en-US" altLang="ko-KR" dirty="0">
                <a:solidFill>
                  <a:srgbClr val="A6A6A6"/>
                </a:solidFill>
                <a:latin typeface="SamsungOne-400" panose="020B0503030303020204" pitchFamily="34" charset="0"/>
                <a:ea typeface="SamsungOne-400" panose="020B0503030303020204" pitchFamily="34" charset="0"/>
              </a:rPr>
              <a:t>1.3. </a:t>
            </a:r>
            <a:r>
              <a:rPr lang="en-US" altLang="ko-KR" dirty="0" err="1">
                <a:solidFill>
                  <a:srgbClr val="A6A6A6"/>
                </a:solidFill>
                <a:latin typeface="SamsungOne-400" panose="020B0503030303020204" pitchFamily="34" charset="0"/>
                <a:ea typeface="SamsungOne-400" panose="020B0503030303020204" pitchFamily="34" charset="0"/>
              </a:rPr>
              <a:t>Biến</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ngẫu</a:t>
            </a:r>
            <a:r>
              <a:rPr lang="en-US" altLang="ko-KR" dirty="0">
                <a:solidFill>
                  <a:srgbClr val="A6A6A6"/>
                </a:solidFill>
                <a:latin typeface="SamsungOne-400" panose="020B0503030303020204" pitchFamily="34" charset="0"/>
                <a:ea typeface="SamsungOne-400" panose="020B0503030303020204" pitchFamily="34" charset="0"/>
              </a:rPr>
              <a:t> </a:t>
            </a:r>
            <a:r>
              <a:rPr lang="en-US" altLang="ko-KR" dirty="0" err="1">
                <a:solidFill>
                  <a:srgbClr val="A6A6A6"/>
                </a:solidFill>
                <a:latin typeface="SamsungOne-400" panose="020B0503030303020204" pitchFamily="34" charset="0"/>
                <a:ea typeface="SamsungOne-400" panose="020B0503030303020204" pitchFamily="34" charset="0"/>
              </a:rPr>
              <a:t>nhiên</a:t>
            </a:r>
            <a:endParaRPr lang="en-US" altLang="ko-KR" dirty="0">
              <a:solidFill>
                <a:srgbClr val="A6A6A6"/>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1.4.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Phân</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phối</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xác</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suất</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rời</a:t>
            </a:r>
            <a:r>
              <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dirty="0" err="1">
                <a:solidFill>
                  <a:prstClr val="black">
                    <a:lumMod val="75000"/>
                    <a:lumOff val="25000"/>
                  </a:prstClr>
                </a:solidFill>
                <a:latin typeface="SamsungOne-700" panose="020B0803030303020204" pitchFamily="34" charset="0"/>
                <a:ea typeface="SamsungOne-700" panose="020B0803030303020204" pitchFamily="34" charset="0"/>
              </a:rPr>
              <a:t>rạc</a:t>
            </a:r>
            <a:endParaRPr kumimoji="1" lang="en-US" altLang="ko-KR" dirty="0">
              <a:solidFill>
                <a:prstClr val="black">
                  <a:lumMod val="75000"/>
                  <a:lumOff val="25000"/>
                </a:prstClr>
              </a:solidFill>
              <a:latin typeface="SamsungOne-700" panose="020B0803030303020204" pitchFamily="34" charset="0"/>
              <a:ea typeface="SamsungOne-700" panose="020B0803030303020204" pitchFamily="34" charset="0"/>
            </a:endParaRPr>
          </a:p>
        </p:txBody>
      </p:sp>
    </p:spTree>
    <p:extLst>
      <p:ext uri="{BB962C8B-B14F-4D97-AF65-F5344CB8AC3E}">
        <p14:creationId xmlns:p14="http://schemas.microsoft.com/office/powerpoint/2010/main" val="2218418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Lý</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thyết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về</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01</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Thử</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nghiệm</a:t>
            </a:r>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ngẫu nhiên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và</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biến cố</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
        <p:nvSpPr>
          <p:cNvPr id="40" name="직사각형 39">
            <a:extLst>
              <a:ext uri="{FF2B5EF4-FFF2-40B4-BE49-F238E27FC236}">
                <a16:creationId xmlns:a16="http://schemas.microsoft.com/office/drawing/2014/main" id="{3A76204B-18F3-4CF1-ACE4-AFDF6C8ED0B9}"/>
              </a:ext>
            </a:extLst>
          </p:cNvPr>
          <p:cNvSpPr/>
          <p:nvPr/>
        </p:nvSpPr>
        <p:spPr>
          <a:xfrm>
            <a:off x="672080" y="2204864"/>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Thử nghiệm trong đó tất cả các kết quả có thể có được quan sát.</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Có thể được lặp lại nhiều lần nhất có thể trong cùng điều kiện chính xác.</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Kết quả hoặc đầu ra được tạo ra một cách ngẫu nhiên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11" name="그룹 10">
            <a:extLst>
              <a:ext uri="{FF2B5EF4-FFF2-40B4-BE49-F238E27FC236}">
                <a16:creationId xmlns:a16="http://schemas.microsoft.com/office/drawing/2014/main" id="{9C9A9630-F44F-4123-911D-88FCEFFA709F}"/>
              </a:ext>
            </a:extLst>
          </p:cNvPr>
          <p:cNvGrpSpPr/>
          <p:nvPr/>
        </p:nvGrpSpPr>
        <p:grpSpPr>
          <a:xfrm>
            <a:off x="2662873" y="3366845"/>
            <a:ext cx="4577077" cy="2390572"/>
            <a:chOff x="2575148" y="3366845"/>
            <a:chExt cx="4577077" cy="2390572"/>
          </a:xfrm>
        </p:grpSpPr>
        <p:pic>
          <p:nvPicPr>
            <p:cNvPr id="8" name="그림 7">
              <a:extLst>
                <a:ext uri="{FF2B5EF4-FFF2-40B4-BE49-F238E27FC236}">
                  <a16:creationId xmlns:a16="http://schemas.microsoft.com/office/drawing/2014/main" id="{C6B3E6B0-CA5F-4A70-8B2A-76B918884B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27595" y="3366845"/>
              <a:ext cx="2124630" cy="2390572"/>
            </a:xfrm>
            <a:prstGeom prst="rect">
              <a:avLst/>
            </a:prstGeom>
          </p:spPr>
        </p:pic>
        <p:pic>
          <p:nvPicPr>
            <p:cNvPr id="10" name="그림 9" descr="텍스트, 명함, 벡터그래픽, 기어이(가) 표시된 사진&#10;&#10;자동 생성된 설명">
              <a:extLst>
                <a:ext uri="{FF2B5EF4-FFF2-40B4-BE49-F238E27FC236}">
                  <a16:creationId xmlns:a16="http://schemas.microsoft.com/office/drawing/2014/main" id="{FBEB1639-CE31-4F5A-8096-F1750BAE9D1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270" t="17145" r="18270" b="17145"/>
            <a:stretch/>
          </p:blipFill>
          <p:spPr>
            <a:xfrm>
              <a:off x="2575148" y="3462141"/>
              <a:ext cx="2124630" cy="2199980"/>
            </a:xfrm>
            <a:prstGeom prst="rect">
              <a:avLst/>
            </a:prstGeom>
          </p:spPr>
        </p:pic>
      </p:grpSp>
      <p:sp>
        <p:nvSpPr>
          <p:cNvPr id="14" name="직사각형 13">
            <a:extLst>
              <a:ext uri="{FF2B5EF4-FFF2-40B4-BE49-F238E27FC236}">
                <a16:creationId xmlns:a16="http://schemas.microsoft.com/office/drawing/2014/main" id="{FA18C629-1018-4158-88B5-E2C18FF12CC3}"/>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Thử nghiệm ngẫu nhiên</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4312745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phối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rời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rạc</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01</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Phân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phối</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xác</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suất</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rời</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rạc</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pic>
        <p:nvPicPr>
          <p:cNvPr id="40" name="그림 39" descr="텍스트, 명함, 벡터그래픽, 기어이(가) 표시된 사진&#10;&#10;자동 생성된 설명">
            <a:extLst>
              <a:ext uri="{FF2B5EF4-FFF2-40B4-BE49-F238E27FC236}">
                <a16:creationId xmlns:a16="http://schemas.microsoft.com/office/drawing/2014/main" id="{9C569561-BDBA-4FFB-9A2A-D5F59A1D264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21051" b="78990" l="24586" r="75334">
                        <a14:foregroundMark x1="45249" y1="76606" x2="45249" y2="76606"/>
                        <a14:foregroundMark x1="35665" y1="77010" x2="35665" y2="77010"/>
                        <a14:foregroundMark x1="46583" y1="78990" x2="46583" y2="78990"/>
                        <a14:foregroundMark x1="61868" y1="73333" x2="61868" y2="73333"/>
                        <a14:foregroundMark x1="60534" y1="66343" x2="62636" y2="65697"/>
                        <a14:foregroundMark x1="60412" y1="60566" x2="62394" y2="60566"/>
                        <a14:foregroundMark x1="58310" y1="54101" x2="60534" y2="53697"/>
                        <a14:foregroundMark x1="55520" y1="30909" x2="57258" y2="31596"/>
                        <a14:foregroundMark x1="62273" y1="28040" x2="63850" y2="28808"/>
                        <a14:foregroundMark x1="55681" y1="21051" x2="57137" y2="21051"/>
                      </a14:backgroundRemoval>
                    </a14:imgEffect>
                  </a14:imgLayer>
                </a14:imgProps>
              </a:ext>
              <a:ext uri="{28A0092B-C50C-407E-A947-70E740481C1C}">
                <a14:useLocalDpi xmlns:a14="http://schemas.microsoft.com/office/drawing/2010/main" val="0"/>
              </a:ext>
            </a:extLst>
          </a:blip>
          <a:srcRect l="18270" t="17145" r="18270" b="17145"/>
          <a:stretch/>
        </p:blipFill>
        <p:spPr>
          <a:xfrm>
            <a:off x="3619264" y="2392535"/>
            <a:ext cx="2124236" cy="2199572"/>
          </a:xfrm>
          <a:prstGeom prst="rect">
            <a:avLst/>
          </a:prstGeom>
        </p:spPr>
      </p:pic>
      <p:sp>
        <p:nvSpPr>
          <p:cNvPr id="11" name="직사각형 10">
            <a:extLst>
              <a:ext uri="{FF2B5EF4-FFF2-40B4-BE49-F238E27FC236}">
                <a16:creationId xmlns:a16="http://schemas.microsoft.com/office/drawing/2014/main" id="{33E13667-5CEE-4EF7-B6DD-5FEBA77458EB}"/>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ngẫu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nhiên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phối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suất</a:t>
            </a:r>
            <a:r>
              <a:rPr lang="en-US" altLang="ko-KR" sz="1400" dirty="0">
                <a:solidFill>
                  <a:schemeClr val="tx1"/>
                </a:solidFill>
                <a:latin typeface="SamsungOne-400" panose="020B0503030303020204" pitchFamily="34" charset="0"/>
                <a:ea typeface="SamsungOne-400" panose="020B0503030303020204" pitchFamily="34" charset="0"/>
              </a:rPr>
              <a:t> Bernoulli: </a:t>
            </a:r>
          </a:p>
        </p:txBody>
      </p:sp>
    </p:spTree>
    <p:extLst>
      <p:ext uri="{BB962C8B-B14F-4D97-AF65-F5344CB8AC3E}">
        <p14:creationId xmlns:p14="http://schemas.microsoft.com/office/powerpoint/2010/main" val="22125006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phối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rời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rạc</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01</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grpSp>
        <p:nvGrpSpPr>
          <p:cNvPr id="14" name="그룹 13">
            <a:extLst>
              <a:ext uri="{FF2B5EF4-FFF2-40B4-BE49-F238E27FC236}">
                <a16:creationId xmlns:a16="http://schemas.microsoft.com/office/drawing/2014/main" id="{07786CB0-F526-41F6-A2C7-67B6ECCF1F17}"/>
              </a:ext>
            </a:extLst>
          </p:cNvPr>
          <p:cNvGrpSpPr/>
          <p:nvPr/>
        </p:nvGrpSpPr>
        <p:grpSpPr>
          <a:xfrm>
            <a:off x="846956" y="1716338"/>
            <a:ext cx="8460514" cy="345461"/>
            <a:chOff x="903506" y="2429380"/>
            <a:chExt cx="8460514" cy="345461"/>
          </a:xfrm>
        </p:grpSpPr>
        <p:sp>
          <p:nvSpPr>
            <p:cNvPr id="15" name="사각형: 둥근 모서리 2">
              <a:extLst>
                <a:ext uri="{FF2B5EF4-FFF2-40B4-BE49-F238E27FC236}">
                  <a16:creationId xmlns:a16="http://schemas.microsoft.com/office/drawing/2014/main" id="{3A44AB32-C796-4EF9-8794-513FC08D974D}"/>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p:sp>
          <p:nvSpPr>
            <p:cNvPr id="16" name="직사각형 15">
              <a:extLst>
                <a:ext uri="{FF2B5EF4-FFF2-40B4-BE49-F238E27FC236}">
                  <a16:creationId xmlns:a16="http://schemas.microsoft.com/office/drawing/2014/main" id="{DE7D3A17-2069-469C-AFE9-DB4F88196CEC}"/>
                </a:ext>
              </a:extLst>
            </p:cNvPr>
            <p:cNvSpPr/>
            <p:nvPr/>
          </p:nvSpPr>
          <p:spPr>
            <a:xfrm>
              <a:off x="1279004" y="2429380"/>
              <a:ext cx="8085016"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Tung đồng xu</a:t>
              </a:r>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nvGrpSpPr>
          <p:cNvPr id="2" name="그룹 1">
            <a:extLst>
              <a:ext uri="{FF2B5EF4-FFF2-40B4-BE49-F238E27FC236}">
                <a16:creationId xmlns:a16="http://schemas.microsoft.com/office/drawing/2014/main" id="{9EF8AFC1-1BB7-4F2B-AE59-A6BF4730A525}"/>
              </a:ext>
            </a:extLst>
          </p:cNvPr>
          <p:cNvGrpSpPr/>
          <p:nvPr/>
        </p:nvGrpSpPr>
        <p:grpSpPr>
          <a:xfrm>
            <a:off x="2503139" y="2219818"/>
            <a:ext cx="4896546" cy="2649342"/>
            <a:chOff x="2503139" y="2219818"/>
            <a:chExt cx="4896546" cy="2649342"/>
          </a:xfrm>
        </p:grpSpPr>
        <p:sp>
          <p:nvSpPr>
            <p:cNvPr id="39" name="직사각형 38">
              <a:extLst>
                <a:ext uri="{FF2B5EF4-FFF2-40B4-BE49-F238E27FC236}">
                  <a16:creationId xmlns:a16="http://schemas.microsoft.com/office/drawing/2014/main" id="{4CB5D850-515A-4BF9-8176-E483BA7F3D90}"/>
                </a:ext>
              </a:extLst>
            </p:cNvPr>
            <p:cNvSpPr/>
            <p:nvPr/>
          </p:nvSpPr>
          <p:spPr>
            <a:xfrm>
              <a:off x="2503139" y="2219818"/>
              <a:ext cx="4896546" cy="26493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lt1"/>
                </a:solidFill>
              </a:endParaRPr>
            </a:p>
          </p:txBody>
        </p:sp>
        <p:grpSp>
          <p:nvGrpSpPr>
            <p:cNvPr id="17" name="그룹 16">
              <a:extLst>
                <a:ext uri="{FF2B5EF4-FFF2-40B4-BE49-F238E27FC236}">
                  <a16:creationId xmlns:a16="http://schemas.microsoft.com/office/drawing/2014/main" id="{9837412B-A46F-45A0-BEE3-B92E626D1EA4}"/>
                </a:ext>
              </a:extLst>
            </p:cNvPr>
            <p:cNvGrpSpPr/>
            <p:nvPr/>
          </p:nvGrpSpPr>
          <p:grpSpPr>
            <a:xfrm>
              <a:off x="2889250" y="2431816"/>
              <a:ext cx="4124325" cy="2297354"/>
              <a:chOff x="2895600" y="7070878"/>
              <a:chExt cx="4124325" cy="2297354"/>
            </a:xfrm>
          </p:grpSpPr>
          <p:sp>
            <p:nvSpPr>
              <p:cNvPr id="18" name="TextBox 17">
                <a:extLst>
                  <a:ext uri="{FF2B5EF4-FFF2-40B4-BE49-F238E27FC236}">
                    <a16:creationId xmlns:a16="http://schemas.microsoft.com/office/drawing/2014/main" id="{23AD6AF9-E81C-4A57-BB6E-22709D4D755E}"/>
                  </a:ext>
                </a:extLst>
              </p:cNvPr>
              <p:cNvSpPr txBox="1"/>
              <p:nvPr/>
            </p:nvSpPr>
            <p:spPr>
              <a:xfrm>
                <a:off x="3657216" y="8998900"/>
                <a:ext cx="1042416" cy="369332"/>
              </a:xfrm>
              <a:prstGeom prst="rect">
                <a:avLst/>
              </a:prstGeom>
              <a:noFill/>
            </p:spPr>
            <p:txBody>
              <a:bodyPr wrap="square" rtlCol="0">
                <a:spAutoFit/>
                <a:scene3d>
                  <a:camera prst="orthographicFront"/>
                  <a:lightRig rig="threePt" dir="t"/>
                </a:scene3d>
                <a:sp3d>
                  <a:bevelT w="0" h="6350"/>
                </a:sp3d>
              </a:bodyPr>
              <a:lstStyle>
                <a:defPPr>
                  <a:defRPr lang="en-US"/>
                </a:defPPr>
                <a:lvl1pPr algn="ctr">
                  <a:defRPr>
                    <a:solidFill>
                      <a:srgbClr val="0070C0"/>
                    </a:solidFill>
                    <a:latin typeface="SamsungOne-400" panose="020B0503030303020204" pitchFamily="34" charset="0"/>
                    <a:ea typeface="SamsungOne-400" panose="020B0503030303020204" pitchFamily="34" charset="0"/>
                    <a:cs typeface="Times New Roman" panose="02020603050405020304" pitchFamily="18" charset="0"/>
                  </a:defRPr>
                </a:lvl1pPr>
              </a:lstStyle>
              <a:p>
                <a:r>
                  <a:rPr lang="en-US" dirty="0">
                    <a:solidFill>
                      <a:schemeClr val="tx1">
                        <a:lumMod val="85000"/>
                        <a:lumOff val="15000"/>
                      </a:schemeClr>
                    </a:solidFill>
                  </a:rPr>
                  <a:t>down</a:t>
                </a:r>
              </a:p>
            </p:txBody>
          </p:sp>
          <p:sp>
            <p:nvSpPr>
              <p:cNvPr id="19" name="TextBox 18">
                <a:extLst>
                  <a:ext uri="{FF2B5EF4-FFF2-40B4-BE49-F238E27FC236}">
                    <a16:creationId xmlns:a16="http://schemas.microsoft.com/office/drawing/2014/main" id="{67503A2D-FB34-4A10-9649-A0BFB0FE1639}"/>
                  </a:ext>
                </a:extLst>
              </p:cNvPr>
              <p:cNvSpPr txBox="1"/>
              <p:nvPr/>
            </p:nvSpPr>
            <p:spPr>
              <a:xfrm>
                <a:off x="5275632" y="8998900"/>
                <a:ext cx="921364" cy="369332"/>
              </a:xfrm>
              <a:prstGeom prst="rect">
                <a:avLst/>
              </a:prstGeom>
              <a:noFill/>
            </p:spPr>
            <p:txBody>
              <a:bodyPr wrap="square" rtlCol="0">
                <a:spAutoFit/>
                <a:scene3d>
                  <a:camera prst="orthographicFront"/>
                  <a:lightRig rig="threePt" dir="t"/>
                </a:scene3d>
                <a:sp3d>
                  <a:bevelT w="0" h="6350"/>
                </a:sp3d>
              </a:bodyPr>
              <a:lstStyle>
                <a:defPPr>
                  <a:defRPr lang="en-US"/>
                </a:defPPr>
                <a:lvl1pPr algn="ctr">
                  <a:defRPr>
                    <a:solidFill>
                      <a:srgbClr val="0070C0"/>
                    </a:solidFill>
                    <a:latin typeface="SamsungOne-400" panose="020B0503030303020204" pitchFamily="34" charset="0"/>
                    <a:ea typeface="SamsungOne-400" panose="020B0503030303020204" pitchFamily="34" charset="0"/>
                    <a:cs typeface="Times New Roman" panose="02020603050405020304" pitchFamily="18" charset="0"/>
                  </a:defRPr>
                </a:lvl1pPr>
              </a:lstStyle>
              <a:p>
                <a:r>
                  <a:rPr lang="en-US" dirty="0">
                    <a:solidFill>
                      <a:schemeClr val="tx1">
                        <a:lumMod val="85000"/>
                        <a:lumOff val="15000"/>
                      </a:schemeClr>
                    </a:solidFill>
                  </a:rPr>
                  <a:t>up</a:t>
                </a:r>
              </a:p>
            </p:txBody>
          </p:sp>
          <p:grpSp>
            <p:nvGrpSpPr>
              <p:cNvPr id="20" name="그룹 19">
                <a:extLst>
                  <a:ext uri="{FF2B5EF4-FFF2-40B4-BE49-F238E27FC236}">
                    <a16:creationId xmlns:a16="http://schemas.microsoft.com/office/drawing/2014/main" id="{2238C2F5-D41E-44F0-8DF4-C369BA0DD908}"/>
                  </a:ext>
                </a:extLst>
              </p:cNvPr>
              <p:cNvGrpSpPr/>
              <p:nvPr/>
            </p:nvGrpSpPr>
            <p:grpSpPr>
              <a:xfrm>
                <a:off x="4128910" y="7070878"/>
                <a:ext cx="856187" cy="483466"/>
                <a:chOff x="4128910" y="7070878"/>
                <a:chExt cx="856187" cy="483466"/>
              </a:xfrm>
            </p:grpSpPr>
            <p:sp>
              <p:nvSpPr>
                <p:cNvPr id="36" name="타원 35">
                  <a:extLst>
                    <a:ext uri="{FF2B5EF4-FFF2-40B4-BE49-F238E27FC236}">
                      <a16:creationId xmlns:a16="http://schemas.microsoft.com/office/drawing/2014/main" id="{11FED8D0-8436-46F7-B7CC-0B56CA3D47CF}"/>
                    </a:ext>
                  </a:extLst>
                </p:cNvPr>
                <p:cNvSpPr/>
                <p:nvPr/>
              </p:nvSpPr>
              <p:spPr>
                <a:xfrm>
                  <a:off x="4128910" y="7264319"/>
                  <a:ext cx="108000" cy="108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cxnSp>
              <p:nvCxnSpPr>
                <p:cNvPr id="37" name="직선 연결선 36">
                  <a:extLst>
                    <a:ext uri="{FF2B5EF4-FFF2-40B4-BE49-F238E27FC236}">
                      <a16:creationId xmlns:a16="http://schemas.microsoft.com/office/drawing/2014/main" id="{28624AEE-2D7B-440A-80C6-91BFB5876C89}"/>
                    </a:ext>
                  </a:extLst>
                </p:cNvPr>
                <p:cNvCxnSpPr>
                  <a:cxnSpLocks/>
                </p:cNvCxnSpPr>
                <p:nvPr/>
              </p:nvCxnSpPr>
              <p:spPr>
                <a:xfrm>
                  <a:off x="4264935" y="7318319"/>
                  <a:ext cx="371293" cy="0"/>
                </a:xfrm>
                <a:prstGeom prst="line">
                  <a:avLst/>
                </a:prstGeom>
                <a:ln w="12700">
                  <a:solidFill>
                    <a:srgbClr val="FF4337"/>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직사각형 37">
                      <a:extLst>
                        <a:ext uri="{FF2B5EF4-FFF2-40B4-BE49-F238E27FC236}">
                          <a16:creationId xmlns:a16="http://schemas.microsoft.com/office/drawing/2014/main" id="{C76126E4-7415-446F-88B5-B64DBD1D3E25}"/>
                        </a:ext>
                      </a:extLst>
                    </p:cNvPr>
                    <p:cNvSpPr/>
                    <p:nvPr/>
                  </p:nvSpPr>
                  <p:spPr>
                    <a:xfrm>
                      <a:off x="4651351" y="7070878"/>
                      <a:ext cx="333746" cy="483466"/>
                    </a:xfrm>
                    <a:prstGeom prst="rect">
                      <a:avLst/>
                    </a:prstGeom>
                  </p:spPr>
                  <p:txBody>
                    <a:bodyPr wrap="none">
                      <a:spAutoFit/>
                    </a:bodyPr>
                    <a:lstStyle/>
                    <a:p>
                      <a:pPr>
                        <a:spcAft>
                          <a:spcPts val="800"/>
                        </a:spcAft>
                        <a:buClr>
                          <a:srgbClr val="193EB0"/>
                        </a:buClr>
                      </a:pPr>
                      <a14:m>
                        <m:oMath xmlns:m="http://schemas.openxmlformats.org/officeDocument/2006/math">
                          <m:f>
                            <m:fPr>
                              <m:ctrlPr>
                                <a:rPr lang="en-US" altLang="ko-KR" i="1" dirty="0">
                                  <a:solidFill>
                                    <a:schemeClr val="tx1">
                                      <a:lumMod val="85000"/>
                                      <a:lumOff val="15000"/>
                                    </a:schemeClr>
                                  </a:solidFill>
                                  <a:latin typeface="Cambria Math" panose="02040503050406030204" pitchFamily="18" charset="0"/>
                                  <a:ea typeface="SamsungOne-400" panose="020B0503030303020204" pitchFamily="34" charset="0"/>
                                </a:rPr>
                              </m:ctrlPr>
                            </m:fPr>
                            <m:num>
                              <m:r>
                                <a:rPr lang="en-US" altLang="ko-KR" i="1" dirty="0">
                                  <a:solidFill>
                                    <a:schemeClr val="tx1">
                                      <a:lumMod val="85000"/>
                                      <a:lumOff val="15000"/>
                                    </a:schemeClr>
                                  </a:solidFill>
                                  <a:latin typeface="Cambria Math" panose="02040503050406030204" pitchFamily="18" charset="0"/>
                                  <a:ea typeface="SamsungOne-400" panose="020B0503030303020204" pitchFamily="34" charset="0"/>
                                </a:rPr>
                                <m:t>1</m:t>
                              </m:r>
                            </m:num>
                            <m:den>
                              <m:r>
                                <a:rPr lang="en-US" altLang="ko-KR" i="1" dirty="0">
                                  <a:solidFill>
                                    <a:schemeClr val="tx1">
                                      <a:lumMod val="85000"/>
                                      <a:lumOff val="15000"/>
                                    </a:schemeClr>
                                  </a:solidFill>
                                  <a:latin typeface="Cambria Math" panose="02040503050406030204" pitchFamily="18" charset="0"/>
                                  <a:ea typeface="SamsungOne-400" panose="020B0503030303020204" pitchFamily="34" charset="0"/>
                                </a:rPr>
                                <m:t>2</m:t>
                              </m:r>
                            </m:den>
                          </m:f>
                        </m:oMath>
                      </a14:m>
                      <a:r>
                        <a:rPr lang="en-US" altLang="ko-KR" dirty="0">
                          <a:solidFill>
                            <a:schemeClr val="tx1">
                              <a:lumMod val="85000"/>
                              <a:lumOff val="15000"/>
                            </a:schemeClr>
                          </a:solidFill>
                          <a:latin typeface="SamsungOne-400" panose="020B0503030303020204" pitchFamily="34" charset="0"/>
                          <a:ea typeface="SamsungOne-400" panose="020B0503030303020204" pitchFamily="34" charset="0"/>
                        </a:rPr>
                        <a:t> </a:t>
                      </a:r>
                    </a:p>
                  </p:txBody>
                </p:sp>
              </mc:Choice>
              <mc:Fallback xmlns="">
                <p:sp>
                  <p:nvSpPr>
                    <p:cNvPr id="4" name="직사각형 3"/>
                    <p:cNvSpPr>
                      <a:spLocks noRot="1" noChangeAspect="1" noMove="1" noResize="1" noEditPoints="1" noAdjustHandles="1" noChangeArrowheads="1" noChangeShapeType="1" noTextEdit="1"/>
                    </p:cNvSpPr>
                    <p:nvPr/>
                  </p:nvSpPr>
                  <p:spPr>
                    <a:xfrm>
                      <a:off x="4651351" y="7070878"/>
                      <a:ext cx="333746" cy="483466"/>
                    </a:xfrm>
                    <a:prstGeom prst="rect">
                      <a:avLst/>
                    </a:prstGeom>
                    <a:blipFill rotWithShape="0">
                      <a:blip r:embed="rId3"/>
                      <a:stretch>
                        <a:fillRect b="-2532"/>
                      </a:stretch>
                    </a:blipFill>
                  </p:spPr>
                  <p:txBody>
                    <a:bodyPr/>
                    <a:lstStyle/>
                    <a:p>
                      <a:r>
                        <a:rPr lang="ko-KR" altLang="en-US">
                          <a:noFill/>
                        </a:rPr>
                        <a:t> </a:t>
                      </a:r>
                    </a:p>
                  </p:txBody>
                </p:sp>
              </mc:Fallback>
            </mc:AlternateContent>
          </p:grpSp>
          <p:grpSp>
            <p:nvGrpSpPr>
              <p:cNvPr id="22" name="그룹 21">
                <a:extLst>
                  <a:ext uri="{FF2B5EF4-FFF2-40B4-BE49-F238E27FC236}">
                    <a16:creationId xmlns:a16="http://schemas.microsoft.com/office/drawing/2014/main" id="{B7430CCD-B0DC-41D7-9797-F4C59FAF1230}"/>
                  </a:ext>
                </a:extLst>
              </p:cNvPr>
              <p:cNvGrpSpPr/>
              <p:nvPr/>
            </p:nvGrpSpPr>
            <p:grpSpPr>
              <a:xfrm>
                <a:off x="5683390" y="7070878"/>
                <a:ext cx="856187" cy="483466"/>
                <a:chOff x="4128910" y="7070878"/>
                <a:chExt cx="856187" cy="483466"/>
              </a:xfrm>
            </p:grpSpPr>
            <p:sp>
              <p:nvSpPr>
                <p:cNvPr id="33" name="타원 32">
                  <a:extLst>
                    <a:ext uri="{FF2B5EF4-FFF2-40B4-BE49-F238E27FC236}">
                      <a16:creationId xmlns:a16="http://schemas.microsoft.com/office/drawing/2014/main" id="{DEB54CD0-6BA0-43EF-B4FA-40C159289F4F}"/>
                    </a:ext>
                  </a:extLst>
                </p:cNvPr>
                <p:cNvSpPr/>
                <p:nvPr/>
              </p:nvSpPr>
              <p:spPr>
                <a:xfrm>
                  <a:off x="4128910" y="7264319"/>
                  <a:ext cx="108000" cy="108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cxnSp>
              <p:nvCxnSpPr>
                <p:cNvPr id="34" name="직선 연결선 33">
                  <a:extLst>
                    <a:ext uri="{FF2B5EF4-FFF2-40B4-BE49-F238E27FC236}">
                      <a16:creationId xmlns:a16="http://schemas.microsoft.com/office/drawing/2014/main" id="{6E0DF017-1D51-40BA-A9B6-6B2CD0720143}"/>
                    </a:ext>
                  </a:extLst>
                </p:cNvPr>
                <p:cNvCxnSpPr>
                  <a:cxnSpLocks/>
                </p:cNvCxnSpPr>
                <p:nvPr/>
              </p:nvCxnSpPr>
              <p:spPr>
                <a:xfrm>
                  <a:off x="4264935" y="7318319"/>
                  <a:ext cx="371293" cy="0"/>
                </a:xfrm>
                <a:prstGeom prst="line">
                  <a:avLst/>
                </a:prstGeom>
                <a:ln w="12700">
                  <a:solidFill>
                    <a:srgbClr val="FF4337"/>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직사각형 34">
                      <a:extLst>
                        <a:ext uri="{FF2B5EF4-FFF2-40B4-BE49-F238E27FC236}">
                          <a16:creationId xmlns:a16="http://schemas.microsoft.com/office/drawing/2014/main" id="{DCD13D67-E88D-40F4-8922-062D8CF89281}"/>
                        </a:ext>
                      </a:extLst>
                    </p:cNvPr>
                    <p:cNvSpPr/>
                    <p:nvPr/>
                  </p:nvSpPr>
                  <p:spPr>
                    <a:xfrm>
                      <a:off x="4651351" y="7070878"/>
                      <a:ext cx="333746" cy="483466"/>
                    </a:xfrm>
                    <a:prstGeom prst="rect">
                      <a:avLst/>
                    </a:prstGeom>
                  </p:spPr>
                  <p:txBody>
                    <a:bodyPr wrap="none">
                      <a:spAutoFit/>
                    </a:bodyPr>
                    <a:lstStyle/>
                    <a:p>
                      <a:pPr>
                        <a:spcAft>
                          <a:spcPts val="800"/>
                        </a:spcAft>
                        <a:buClr>
                          <a:srgbClr val="193EB0"/>
                        </a:buClr>
                      </a:pPr>
                      <a14:m>
                        <m:oMath xmlns:m="http://schemas.openxmlformats.org/officeDocument/2006/math">
                          <m:f>
                            <m:fPr>
                              <m:ctrlPr>
                                <a:rPr lang="en-US" altLang="ko-KR" i="1" dirty="0">
                                  <a:solidFill>
                                    <a:schemeClr val="tx1">
                                      <a:lumMod val="85000"/>
                                      <a:lumOff val="15000"/>
                                    </a:schemeClr>
                                  </a:solidFill>
                                  <a:latin typeface="Cambria Math" panose="02040503050406030204" pitchFamily="18" charset="0"/>
                                  <a:ea typeface="SamsungOne-400" panose="020B0503030303020204" pitchFamily="34" charset="0"/>
                                </a:rPr>
                              </m:ctrlPr>
                            </m:fPr>
                            <m:num>
                              <m:r>
                                <a:rPr lang="en-US" altLang="ko-KR" i="1" dirty="0">
                                  <a:solidFill>
                                    <a:schemeClr val="tx1">
                                      <a:lumMod val="85000"/>
                                      <a:lumOff val="15000"/>
                                    </a:schemeClr>
                                  </a:solidFill>
                                  <a:latin typeface="Cambria Math" panose="02040503050406030204" pitchFamily="18" charset="0"/>
                                  <a:ea typeface="SamsungOne-400" panose="020B0503030303020204" pitchFamily="34" charset="0"/>
                                </a:rPr>
                                <m:t>1</m:t>
                              </m:r>
                            </m:num>
                            <m:den>
                              <m:r>
                                <a:rPr lang="en-US" altLang="ko-KR" i="1" dirty="0">
                                  <a:solidFill>
                                    <a:schemeClr val="tx1">
                                      <a:lumMod val="85000"/>
                                      <a:lumOff val="15000"/>
                                    </a:schemeClr>
                                  </a:solidFill>
                                  <a:latin typeface="Cambria Math" panose="02040503050406030204" pitchFamily="18" charset="0"/>
                                  <a:ea typeface="SamsungOne-400" panose="020B0503030303020204" pitchFamily="34" charset="0"/>
                                </a:rPr>
                                <m:t>2</m:t>
                              </m:r>
                            </m:den>
                          </m:f>
                        </m:oMath>
                      </a14:m>
                      <a:r>
                        <a:rPr lang="en-US" altLang="ko-KR" dirty="0">
                          <a:solidFill>
                            <a:schemeClr val="tx1">
                              <a:lumMod val="85000"/>
                              <a:lumOff val="15000"/>
                            </a:schemeClr>
                          </a:solidFill>
                          <a:latin typeface="SamsungOne-400" panose="020B0503030303020204" pitchFamily="34" charset="0"/>
                          <a:ea typeface="SamsungOne-400" panose="020B0503030303020204" pitchFamily="34" charset="0"/>
                        </a:rPr>
                        <a:t> </a:t>
                      </a:r>
                    </a:p>
                  </p:txBody>
                </p:sp>
              </mc:Choice>
              <mc:Fallback xmlns="">
                <p:sp>
                  <p:nvSpPr>
                    <p:cNvPr id="78" name="직사각형 77"/>
                    <p:cNvSpPr>
                      <a:spLocks noRot="1" noChangeAspect="1" noMove="1" noResize="1" noEditPoints="1" noAdjustHandles="1" noChangeArrowheads="1" noChangeShapeType="1" noTextEdit="1"/>
                    </p:cNvSpPr>
                    <p:nvPr/>
                  </p:nvSpPr>
                  <p:spPr>
                    <a:xfrm>
                      <a:off x="4651351" y="7070878"/>
                      <a:ext cx="333746" cy="483466"/>
                    </a:xfrm>
                    <a:prstGeom prst="rect">
                      <a:avLst/>
                    </a:prstGeom>
                    <a:blipFill rotWithShape="0">
                      <a:blip r:embed="rId3"/>
                      <a:stretch>
                        <a:fillRect b="-2532"/>
                      </a:stretch>
                    </a:blipFill>
                  </p:spPr>
                  <p:txBody>
                    <a:bodyPr/>
                    <a:lstStyle/>
                    <a:p>
                      <a:r>
                        <a:rPr lang="ko-KR" altLang="en-US">
                          <a:noFill/>
                        </a:rPr>
                        <a:t> </a:t>
                      </a:r>
                    </a:p>
                  </p:txBody>
                </p:sp>
              </mc:Fallback>
            </mc:AlternateContent>
          </p:grpSp>
          <p:cxnSp>
            <p:nvCxnSpPr>
              <p:cNvPr id="30" name="직선 연결선 29">
                <a:extLst>
                  <a:ext uri="{FF2B5EF4-FFF2-40B4-BE49-F238E27FC236}">
                    <a16:creationId xmlns:a16="http://schemas.microsoft.com/office/drawing/2014/main" id="{A8DBD0A6-3A2B-4152-80D1-5F440EEF2C38}"/>
                  </a:ext>
                </a:extLst>
              </p:cNvPr>
              <p:cNvCxnSpPr>
                <a:cxnSpLocks/>
              </p:cNvCxnSpPr>
              <p:nvPr/>
            </p:nvCxnSpPr>
            <p:spPr>
              <a:xfrm>
                <a:off x="5735215" y="8643248"/>
                <a:ext cx="0" cy="301681"/>
              </a:xfrm>
              <a:prstGeom prst="line">
                <a:avLst/>
              </a:prstGeom>
              <a:ln w="12700">
                <a:solidFill>
                  <a:srgbClr val="FF4337"/>
                </a:solidFill>
                <a:prstDash val="sysDot"/>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F7E91745-D088-4A8F-A570-586FA168A4B2}"/>
                  </a:ext>
                </a:extLst>
              </p:cNvPr>
              <p:cNvCxnSpPr>
                <a:cxnSpLocks/>
              </p:cNvCxnSpPr>
              <p:nvPr/>
            </p:nvCxnSpPr>
            <p:spPr>
              <a:xfrm>
                <a:off x="4182910" y="8643248"/>
                <a:ext cx="0" cy="301681"/>
              </a:xfrm>
              <a:prstGeom prst="line">
                <a:avLst/>
              </a:prstGeom>
              <a:ln w="12700">
                <a:solidFill>
                  <a:srgbClr val="FF4337"/>
                </a:solidFill>
                <a:prstDash val="sysDot"/>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0D8400AD-B53C-499E-A434-A341A37E7B9F}"/>
                  </a:ext>
                </a:extLst>
              </p:cNvPr>
              <p:cNvCxnSpPr>
                <a:cxnSpLocks/>
              </p:cNvCxnSpPr>
              <p:nvPr/>
            </p:nvCxnSpPr>
            <p:spPr>
              <a:xfrm>
                <a:off x="2895600" y="8643248"/>
                <a:ext cx="4124325" cy="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7" name="직사각형 26">
            <a:extLst>
              <a:ext uri="{FF2B5EF4-FFF2-40B4-BE49-F238E27FC236}">
                <a16:creationId xmlns:a16="http://schemas.microsoft.com/office/drawing/2014/main" id="{086062A7-FECB-48F9-BE7B-60D361DD1DDF}"/>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ngẫu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nhiên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phối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suất</a:t>
            </a:r>
            <a:r>
              <a:rPr lang="en-US" altLang="ko-KR" sz="1400" dirty="0">
                <a:solidFill>
                  <a:schemeClr val="tx1"/>
                </a:solidFill>
                <a:latin typeface="SamsungOne-400" panose="020B0503030303020204" pitchFamily="34" charset="0"/>
                <a:ea typeface="SamsungOne-400" panose="020B0503030303020204" pitchFamily="34" charset="0"/>
              </a:rPr>
              <a:t> Bernoulli: </a:t>
            </a:r>
          </a:p>
        </p:txBody>
      </p:sp>
    </p:spTree>
    <p:extLst>
      <p:ext uri="{BB962C8B-B14F-4D97-AF65-F5344CB8AC3E}">
        <p14:creationId xmlns:p14="http://schemas.microsoft.com/office/powerpoint/2010/main" val="724138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phối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rời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rạc</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01</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grpSp>
        <p:nvGrpSpPr>
          <p:cNvPr id="14" name="그룹 13">
            <a:extLst>
              <a:ext uri="{FF2B5EF4-FFF2-40B4-BE49-F238E27FC236}">
                <a16:creationId xmlns:a16="http://schemas.microsoft.com/office/drawing/2014/main" id="{07786CB0-F526-41F6-A2C7-67B6ECCF1F17}"/>
              </a:ext>
            </a:extLst>
          </p:cNvPr>
          <p:cNvGrpSpPr/>
          <p:nvPr/>
        </p:nvGrpSpPr>
        <p:grpSpPr>
          <a:xfrm>
            <a:off x="846956" y="1716338"/>
            <a:ext cx="8460514" cy="345461"/>
            <a:chOff x="903506" y="2429380"/>
            <a:chExt cx="8460514" cy="345461"/>
          </a:xfrm>
        </p:grpSpPr>
        <p:sp>
          <p:nvSpPr>
            <p:cNvPr id="15" name="사각형: 둥근 모서리 2">
              <a:extLst>
                <a:ext uri="{FF2B5EF4-FFF2-40B4-BE49-F238E27FC236}">
                  <a16:creationId xmlns:a16="http://schemas.microsoft.com/office/drawing/2014/main" id="{3A44AB32-C796-4EF9-8794-513FC08D974D}"/>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p:sp>
          <p:nvSpPr>
            <p:cNvPr id="16" name="직사각형 15">
              <a:extLst>
                <a:ext uri="{FF2B5EF4-FFF2-40B4-BE49-F238E27FC236}">
                  <a16:creationId xmlns:a16="http://schemas.microsoft.com/office/drawing/2014/main" id="{DE7D3A17-2069-469C-AFE9-DB4F88196CEC}"/>
                </a:ext>
              </a:extLst>
            </p:cNvPr>
            <p:cNvSpPr/>
            <p:nvPr/>
          </p:nvSpPr>
          <p:spPr>
            <a:xfrm>
              <a:off x="1279004" y="2429380"/>
              <a:ext cx="8085016"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Trường hợp kết quả nhị phân thông thường</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nvGrpSpPr>
          <p:cNvPr id="3" name="그룹 2">
            <a:extLst>
              <a:ext uri="{FF2B5EF4-FFF2-40B4-BE49-F238E27FC236}">
                <a16:creationId xmlns:a16="http://schemas.microsoft.com/office/drawing/2014/main" id="{8A856F17-BB25-4CC8-A29F-43D6C0B754E4}"/>
              </a:ext>
            </a:extLst>
          </p:cNvPr>
          <p:cNvGrpSpPr/>
          <p:nvPr/>
        </p:nvGrpSpPr>
        <p:grpSpPr>
          <a:xfrm>
            <a:off x="2503139" y="2219818"/>
            <a:ext cx="4896546" cy="2649342"/>
            <a:chOff x="2503139" y="2219818"/>
            <a:chExt cx="4896546" cy="2649342"/>
          </a:xfrm>
        </p:grpSpPr>
        <p:sp>
          <p:nvSpPr>
            <p:cNvPr id="39" name="직사각형 38">
              <a:extLst>
                <a:ext uri="{FF2B5EF4-FFF2-40B4-BE49-F238E27FC236}">
                  <a16:creationId xmlns:a16="http://schemas.microsoft.com/office/drawing/2014/main" id="{4CB5D850-515A-4BF9-8176-E483BA7F3D90}"/>
                </a:ext>
              </a:extLst>
            </p:cNvPr>
            <p:cNvSpPr/>
            <p:nvPr/>
          </p:nvSpPr>
          <p:spPr>
            <a:xfrm>
              <a:off x="2503139" y="2219818"/>
              <a:ext cx="4896546" cy="26493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9" name="그룹 48">
              <a:extLst>
                <a:ext uri="{FF2B5EF4-FFF2-40B4-BE49-F238E27FC236}">
                  <a16:creationId xmlns:a16="http://schemas.microsoft.com/office/drawing/2014/main" id="{97C68758-81EE-4BDB-988E-1F5C9B519C4F}"/>
                </a:ext>
              </a:extLst>
            </p:cNvPr>
            <p:cNvGrpSpPr/>
            <p:nvPr/>
          </p:nvGrpSpPr>
          <p:grpSpPr>
            <a:xfrm>
              <a:off x="2889250" y="2361500"/>
              <a:ext cx="4124325" cy="2365978"/>
              <a:chOff x="2889250" y="3199511"/>
              <a:chExt cx="4124325" cy="2365978"/>
            </a:xfrm>
          </p:grpSpPr>
          <p:grpSp>
            <p:nvGrpSpPr>
              <p:cNvPr id="50" name="그룹 49">
                <a:extLst>
                  <a:ext uri="{FF2B5EF4-FFF2-40B4-BE49-F238E27FC236}">
                    <a16:creationId xmlns:a16="http://schemas.microsoft.com/office/drawing/2014/main" id="{DF202BF2-B36C-4325-9598-58A558260096}"/>
                  </a:ext>
                </a:extLst>
              </p:cNvPr>
              <p:cNvGrpSpPr/>
              <p:nvPr/>
            </p:nvGrpSpPr>
            <p:grpSpPr>
              <a:xfrm>
                <a:off x="4591696" y="3199511"/>
                <a:ext cx="2108993" cy="1072565"/>
                <a:chOff x="4869590" y="6602571"/>
                <a:chExt cx="2108993" cy="1072565"/>
              </a:xfrm>
            </p:grpSpPr>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48154160-B2E9-4AAF-885B-EFBA0C20E52A}"/>
                        </a:ext>
                      </a:extLst>
                    </p:cNvPr>
                    <p:cNvSpPr txBox="1"/>
                    <p:nvPr/>
                  </p:nvSpPr>
                  <p:spPr>
                    <a:xfrm>
                      <a:off x="6329359" y="6602571"/>
                      <a:ext cx="649224"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2000" i="1" dirty="0" smtClean="0">
                                <a:solidFill>
                                  <a:schemeClr val="tx1">
                                    <a:lumMod val="85000"/>
                                    <a:lumOff val="15000"/>
                                  </a:schemeClr>
                                </a:solidFill>
                                <a:latin typeface="Cambria Math" panose="02040503050406030204" pitchFamily="18" charset="0"/>
                                <a:cs typeface="Times New Roman" panose="02020603050405020304" pitchFamily="18" charset="0"/>
                              </a:rPr>
                              <m:t>𝑝</m:t>
                            </m:r>
                          </m:oMath>
                        </m:oMathPara>
                      </a14:m>
                      <a:endParaRPr lang="en-US" sz="2000" i="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mc:Choice>
              <mc:Fallback xmlns="">
                <p:sp>
                  <p:nvSpPr>
                    <p:cNvPr id="25" name="TextBox 24">
                      <a:extLst>
                        <a:ext uri="{FF2B5EF4-FFF2-40B4-BE49-F238E27FC236}">
                          <a16:creationId xmlns:a16="http://schemas.microsoft.com/office/drawing/2014/main" xmlns="" xmlns:a14="http://schemas.microsoft.com/office/drawing/2010/main" id="{55B43C1D-6CBF-4930-AEF0-17EB838C3AB2}"/>
                        </a:ext>
                      </a:extLst>
                    </p:cNvPr>
                    <p:cNvSpPr txBox="1">
                      <a:spLocks noRot="1" noChangeAspect="1" noMove="1" noResize="1" noEditPoints="1" noAdjustHandles="1" noChangeArrowheads="1" noChangeShapeType="1" noTextEdit="1"/>
                    </p:cNvSpPr>
                    <p:nvPr/>
                  </p:nvSpPr>
                  <p:spPr>
                    <a:xfrm>
                      <a:off x="6329359" y="6602571"/>
                      <a:ext cx="649224" cy="400110"/>
                    </a:xfrm>
                    <a:prstGeom prst="rect">
                      <a:avLst/>
                    </a:prstGeom>
                    <a:blipFill rotWithShape="0">
                      <a:blip r:embed="rId3"/>
                      <a:stretch>
                        <a:fillRect b="-923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7A3D17B1-6546-478D-A9D5-53EC44C58532}"/>
                        </a:ext>
                      </a:extLst>
                    </p:cNvPr>
                    <p:cNvSpPr txBox="1"/>
                    <p:nvPr/>
                  </p:nvSpPr>
                  <p:spPr>
                    <a:xfrm>
                      <a:off x="4869590" y="7275026"/>
                      <a:ext cx="1089216"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ko-KR" sz="2000" i="1" dirty="0" smtClean="0">
                                <a:solidFill>
                                  <a:schemeClr val="tx1">
                                    <a:lumMod val="85000"/>
                                    <a:lumOff val="15000"/>
                                  </a:schemeClr>
                                </a:solidFill>
                                <a:latin typeface="Cambria Math" panose="02040503050406030204" pitchFamily="18" charset="0"/>
                                <a:cs typeface="Times New Roman" panose="02020603050405020304" pitchFamily="18" charset="0"/>
                              </a:rPr>
                              <m:t>(1−</m:t>
                            </m:r>
                            <m:r>
                              <a:rPr lang="en-US" altLang="ko-KR" sz="2000" i="1" dirty="0" smtClean="0">
                                <a:solidFill>
                                  <a:schemeClr val="tx1">
                                    <a:lumMod val="85000"/>
                                    <a:lumOff val="15000"/>
                                  </a:schemeClr>
                                </a:solidFill>
                                <a:latin typeface="Cambria Math" panose="02040503050406030204" pitchFamily="18" charset="0"/>
                                <a:cs typeface="Times New Roman" panose="02020603050405020304" pitchFamily="18" charset="0"/>
                              </a:rPr>
                              <m:t>𝑝</m:t>
                            </m:r>
                            <m:r>
                              <a:rPr lang="en-US" altLang="ko-KR" sz="2000" i="1" dirty="0" smtClean="0">
                                <a:solidFill>
                                  <a:schemeClr val="tx1">
                                    <a:lumMod val="85000"/>
                                    <a:lumOff val="15000"/>
                                  </a:schemeClr>
                                </a:solidFill>
                                <a:latin typeface="Cambria Math" panose="02040503050406030204" pitchFamily="18" charset="0"/>
                                <a:cs typeface="Times New Roman" panose="02020603050405020304" pitchFamily="18" charset="0"/>
                              </a:rPr>
                              <m:t>)</m:t>
                            </m:r>
                          </m:oMath>
                        </m:oMathPara>
                      </a14:m>
                      <a:endParaRPr lang="en-US" sz="2000" i="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mc:Choice>
              <mc:Fallback xmlns="">
                <p:sp>
                  <p:nvSpPr>
                    <p:cNvPr id="26" name="TextBox 25">
                      <a:extLst>
                        <a:ext uri="{FF2B5EF4-FFF2-40B4-BE49-F238E27FC236}">
                          <a16:creationId xmlns:a16="http://schemas.microsoft.com/office/drawing/2014/main" xmlns="" xmlns:a14="http://schemas.microsoft.com/office/drawing/2010/main" id="{1A6B97D3-ACD7-4DD6-9967-AEE588CB2825}"/>
                        </a:ext>
                      </a:extLst>
                    </p:cNvPr>
                    <p:cNvSpPr txBox="1">
                      <a:spLocks noRot="1" noChangeAspect="1" noMove="1" noResize="1" noEditPoints="1" noAdjustHandles="1" noChangeArrowheads="1" noChangeShapeType="1" noTextEdit="1"/>
                    </p:cNvSpPr>
                    <p:nvPr/>
                  </p:nvSpPr>
                  <p:spPr>
                    <a:xfrm>
                      <a:off x="4869590" y="7275026"/>
                      <a:ext cx="1089216" cy="400110"/>
                    </a:xfrm>
                    <a:prstGeom prst="rect">
                      <a:avLst/>
                    </a:prstGeom>
                    <a:blipFill rotWithShape="0">
                      <a:blip r:embed="rId4"/>
                      <a:stretch>
                        <a:fillRect l="-559" b="-16667"/>
                      </a:stretch>
                    </a:blipFill>
                  </p:spPr>
                  <p:txBody>
                    <a:bodyPr/>
                    <a:lstStyle/>
                    <a:p>
                      <a:r>
                        <a:rPr lang="ko-KR" altLang="en-US">
                          <a:noFill/>
                        </a:rPr>
                        <a:t> </a:t>
                      </a:r>
                    </a:p>
                  </p:txBody>
                </p:sp>
              </mc:Fallback>
            </mc:AlternateContent>
          </p:grpSp>
          <p:grpSp>
            <p:nvGrpSpPr>
              <p:cNvPr id="51" name="그룹 50">
                <a:extLst>
                  <a:ext uri="{FF2B5EF4-FFF2-40B4-BE49-F238E27FC236}">
                    <a16:creationId xmlns:a16="http://schemas.microsoft.com/office/drawing/2014/main" id="{7F04BBE5-56FA-44C8-8E76-2A775D72B7FE}"/>
                  </a:ext>
                </a:extLst>
              </p:cNvPr>
              <p:cNvGrpSpPr/>
              <p:nvPr/>
            </p:nvGrpSpPr>
            <p:grpSpPr>
              <a:xfrm>
                <a:off x="2889250" y="3377756"/>
                <a:ext cx="4124325" cy="2187733"/>
                <a:chOff x="2895600" y="7180499"/>
                <a:chExt cx="4124325" cy="2187733"/>
              </a:xfrm>
            </p:grpSpPr>
            <p:sp>
              <p:nvSpPr>
                <p:cNvPr id="52" name="TextBox 51">
                  <a:extLst>
                    <a:ext uri="{FF2B5EF4-FFF2-40B4-BE49-F238E27FC236}">
                      <a16:creationId xmlns:a16="http://schemas.microsoft.com/office/drawing/2014/main" id="{78D50D23-940B-416D-A25D-6C909A772A40}"/>
                    </a:ext>
                  </a:extLst>
                </p:cNvPr>
                <p:cNvSpPr txBox="1"/>
                <p:nvPr/>
              </p:nvSpPr>
              <p:spPr>
                <a:xfrm>
                  <a:off x="3949948" y="8998900"/>
                  <a:ext cx="456952" cy="369332"/>
                </a:xfrm>
                <a:prstGeom prst="rect">
                  <a:avLst/>
                </a:prstGeom>
                <a:noFill/>
              </p:spPr>
              <p:txBody>
                <a:bodyPr wrap="square" rtlCol="0">
                  <a:spAutoFit/>
                  <a:scene3d>
                    <a:camera prst="orthographicFront"/>
                    <a:lightRig rig="threePt" dir="t"/>
                  </a:scene3d>
                  <a:sp3d>
                    <a:bevelT w="0" h="6350"/>
                  </a:sp3d>
                </a:bodyPr>
                <a:lstStyle>
                  <a:defPPr>
                    <a:defRPr lang="en-US"/>
                  </a:defPPr>
                  <a:lvl1pPr algn="ctr">
                    <a:defRPr>
                      <a:solidFill>
                        <a:srgbClr val="0070C0"/>
                      </a:solidFill>
                      <a:latin typeface="SamsungOne-400" panose="020B0503030303020204" pitchFamily="34" charset="0"/>
                      <a:ea typeface="SamsungOne-400" panose="020B0503030303020204" pitchFamily="34" charset="0"/>
                      <a:cs typeface="Times New Roman" panose="02020603050405020304" pitchFamily="18" charset="0"/>
                    </a:defRPr>
                  </a:lvl1pPr>
                </a:lstStyle>
                <a:p>
                  <a:r>
                    <a:rPr lang="en-US" dirty="0">
                      <a:solidFill>
                        <a:schemeClr val="tx1">
                          <a:lumMod val="85000"/>
                          <a:lumOff val="15000"/>
                        </a:schemeClr>
                      </a:solidFill>
                    </a:rPr>
                    <a:t>0</a:t>
                  </a:r>
                </a:p>
              </p:txBody>
            </p:sp>
            <p:sp>
              <p:nvSpPr>
                <p:cNvPr id="53" name="TextBox 52">
                  <a:extLst>
                    <a:ext uri="{FF2B5EF4-FFF2-40B4-BE49-F238E27FC236}">
                      <a16:creationId xmlns:a16="http://schemas.microsoft.com/office/drawing/2014/main" id="{B196169D-869C-49A0-AB13-12968CFFAB2D}"/>
                    </a:ext>
                  </a:extLst>
                </p:cNvPr>
                <p:cNvSpPr txBox="1"/>
                <p:nvPr/>
              </p:nvSpPr>
              <p:spPr>
                <a:xfrm>
                  <a:off x="5534370" y="8998900"/>
                  <a:ext cx="403888" cy="369332"/>
                </a:xfrm>
                <a:prstGeom prst="rect">
                  <a:avLst/>
                </a:prstGeom>
                <a:noFill/>
              </p:spPr>
              <p:txBody>
                <a:bodyPr wrap="square" rtlCol="0">
                  <a:spAutoFit/>
                  <a:scene3d>
                    <a:camera prst="orthographicFront"/>
                    <a:lightRig rig="threePt" dir="t"/>
                  </a:scene3d>
                  <a:sp3d>
                    <a:bevelT w="0" h="6350"/>
                  </a:sp3d>
                </a:bodyPr>
                <a:lstStyle>
                  <a:defPPr>
                    <a:defRPr lang="en-US"/>
                  </a:defPPr>
                  <a:lvl1pPr algn="ctr">
                    <a:defRPr>
                      <a:solidFill>
                        <a:srgbClr val="0070C0"/>
                      </a:solidFill>
                      <a:latin typeface="SamsungOne-400" panose="020B0503030303020204" pitchFamily="34" charset="0"/>
                      <a:ea typeface="SamsungOne-400" panose="020B0503030303020204" pitchFamily="34" charset="0"/>
                      <a:cs typeface="Times New Roman" panose="02020603050405020304" pitchFamily="18" charset="0"/>
                    </a:defRPr>
                  </a:lvl1pPr>
                </a:lstStyle>
                <a:p>
                  <a:r>
                    <a:rPr lang="en-US" dirty="0">
                      <a:solidFill>
                        <a:schemeClr val="tx1">
                          <a:lumMod val="85000"/>
                          <a:lumOff val="15000"/>
                        </a:schemeClr>
                      </a:solidFill>
                    </a:rPr>
                    <a:t>1</a:t>
                  </a:r>
                </a:p>
              </p:txBody>
            </p:sp>
            <p:grpSp>
              <p:nvGrpSpPr>
                <p:cNvPr id="54" name="그룹 53">
                  <a:extLst>
                    <a:ext uri="{FF2B5EF4-FFF2-40B4-BE49-F238E27FC236}">
                      <a16:creationId xmlns:a16="http://schemas.microsoft.com/office/drawing/2014/main" id="{0BE1DE43-6674-4924-97C1-65B1F3A5B215}"/>
                    </a:ext>
                  </a:extLst>
                </p:cNvPr>
                <p:cNvGrpSpPr/>
                <p:nvPr/>
              </p:nvGrpSpPr>
              <p:grpSpPr>
                <a:xfrm>
                  <a:off x="4128910" y="7829469"/>
                  <a:ext cx="507318" cy="108000"/>
                  <a:chOff x="4128910" y="7829469"/>
                  <a:chExt cx="507318" cy="108000"/>
                </a:xfrm>
              </p:grpSpPr>
              <p:sp>
                <p:nvSpPr>
                  <p:cNvPr id="61" name="타원 60">
                    <a:extLst>
                      <a:ext uri="{FF2B5EF4-FFF2-40B4-BE49-F238E27FC236}">
                        <a16:creationId xmlns:a16="http://schemas.microsoft.com/office/drawing/2014/main" id="{D0D2AA3E-0C64-418A-9190-B9B199677D38}"/>
                      </a:ext>
                    </a:extLst>
                  </p:cNvPr>
                  <p:cNvSpPr/>
                  <p:nvPr/>
                </p:nvSpPr>
                <p:spPr>
                  <a:xfrm>
                    <a:off x="4128910" y="7829469"/>
                    <a:ext cx="108000" cy="108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cxnSp>
                <p:nvCxnSpPr>
                  <p:cNvPr id="62" name="직선 연결선 61">
                    <a:extLst>
                      <a:ext uri="{FF2B5EF4-FFF2-40B4-BE49-F238E27FC236}">
                        <a16:creationId xmlns:a16="http://schemas.microsoft.com/office/drawing/2014/main" id="{85B28C5C-86B6-4549-812E-3CDDBD710008}"/>
                      </a:ext>
                    </a:extLst>
                  </p:cNvPr>
                  <p:cNvCxnSpPr>
                    <a:cxnSpLocks/>
                  </p:cNvCxnSpPr>
                  <p:nvPr/>
                </p:nvCxnSpPr>
                <p:spPr>
                  <a:xfrm>
                    <a:off x="4264935" y="7883469"/>
                    <a:ext cx="371293" cy="0"/>
                  </a:xfrm>
                  <a:prstGeom prst="line">
                    <a:avLst/>
                  </a:prstGeom>
                  <a:ln w="12700">
                    <a:solidFill>
                      <a:srgbClr val="FF4337"/>
                    </a:solidFill>
                    <a:prstDash val="sysDot"/>
                  </a:ln>
                </p:spPr>
                <p:style>
                  <a:lnRef idx="1">
                    <a:schemeClr val="accent1"/>
                  </a:lnRef>
                  <a:fillRef idx="0">
                    <a:schemeClr val="accent1"/>
                  </a:fillRef>
                  <a:effectRef idx="0">
                    <a:schemeClr val="accent1"/>
                  </a:effectRef>
                  <a:fontRef idx="minor">
                    <a:schemeClr val="tx1"/>
                  </a:fontRef>
                </p:style>
              </p:cxnSp>
            </p:grpSp>
            <p:grpSp>
              <p:nvGrpSpPr>
                <p:cNvPr id="55" name="그룹 54">
                  <a:extLst>
                    <a:ext uri="{FF2B5EF4-FFF2-40B4-BE49-F238E27FC236}">
                      <a16:creationId xmlns:a16="http://schemas.microsoft.com/office/drawing/2014/main" id="{EFFF9F99-F51F-4EC4-8600-4625604AED24}"/>
                    </a:ext>
                  </a:extLst>
                </p:cNvPr>
                <p:cNvGrpSpPr/>
                <p:nvPr/>
              </p:nvGrpSpPr>
              <p:grpSpPr>
                <a:xfrm>
                  <a:off x="5683390" y="7180499"/>
                  <a:ext cx="507318" cy="108000"/>
                  <a:chOff x="4128910" y="7180499"/>
                  <a:chExt cx="507318" cy="108000"/>
                </a:xfrm>
              </p:grpSpPr>
              <p:sp>
                <p:nvSpPr>
                  <p:cNvPr id="59" name="타원 58">
                    <a:extLst>
                      <a:ext uri="{FF2B5EF4-FFF2-40B4-BE49-F238E27FC236}">
                        <a16:creationId xmlns:a16="http://schemas.microsoft.com/office/drawing/2014/main" id="{1A563371-7692-4F30-86E9-D1764E3274E7}"/>
                      </a:ext>
                    </a:extLst>
                  </p:cNvPr>
                  <p:cNvSpPr/>
                  <p:nvPr/>
                </p:nvSpPr>
                <p:spPr>
                  <a:xfrm>
                    <a:off x="4128910" y="7180499"/>
                    <a:ext cx="108000" cy="1080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cxnSp>
                <p:nvCxnSpPr>
                  <p:cNvPr id="60" name="직선 연결선 59">
                    <a:extLst>
                      <a:ext uri="{FF2B5EF4-FFF2-40B4-BE49-F238E27FC236}">
                        <a16:creationId xmlns:a16="http://schemas.microsoft.com/office/drawing/2014/main" id="{51632B54-BB70-4B01-94D2-0528F585D866}"/>
                      </a:ext>
                    </a:extLst>
                  </p:cNvPr>
                  <p:cNvCxnSpPr>
                    <a:cxnSpLocks/>
                  </p:cNvCxnSpPr>
                  <p:nvPr/>
                </p:nvCxnSpPr>
                <p:spPr>
                  <a:xfrm>
                    <a:off x="4264935" y="7234499"/>
                    <a:ext cx="371293" cy="0"/>
                  </a:xfrm>
                  <a:prstGeom prst="line">
                    <a:avLst/>
                  </a:prstGeom>
                  <a:ln w="12700">
                    <a:solidFill>
                      <a:srgbClr val="FF4337"/>
                    </a:solidFill>
                    <a:prstDash val="sysDot"/>
                  </a:ln>
                </p:spPr>
                <p:style>
                  <a:lnRef idx="1">
                    <a:schemeClr val="accent1"/>
                  </a:lnRef>
                  <a:fillRef idx="0">
                    <a:schemeClr val="accent1"/>
                  </a:fillRef>
                  <a:effectRef idx="0">
                    <a:schemeClr val="accent1"/>
                  </a:effectRef>
                  <a:fontRef idx="minor">
                    <a:schemeClr val="tx1"/>
                  </a:fontRef>
                </p:style>
              </p:cxnSp>
            </p:grpSp>
            <p:cxnSp>
              <p:nvCxnSpPr>
                <p:cNvPr id="56" name="직선 연결선 55">
                  <a:extLst>
                    <a:ext uri="{FF2B5EF4-FFF2-40B4-BE49-F238E27FC236}">
                      <a16:creationId xmlns:a16="http://schemas.microsoft.com/office/drawing/2014/main" id="{2E365F27-F183-4D6D-BA8F-E0DF83C45C31}"/>
                    </a:ext>
                  </a:extLst>
                </p:cNvPr>
                <p:cNvCxnSpPr>
                  <a:cxnSpLocks/>
                </p:cNvCxnSpPr>
                <p:nvPr/>
              </p:nvCxnSpPr>
              <p:spPr>
                <a:xfrm>
                  <a:off x="5735215" y="8643248"/>
                  <a:ext cx="0" cy="301681"/>
                </a:xfrm>
                <a:prstGeom prst="line">
                  <a:avLst/>
                </a:prstGeom>
                <a:ln w="12700">
                  <a:solidFill>
                    <a:srgbClr val="FF4337"/>
                  </a:solidFill>
                  <a:prstDash val="sysDot"/>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638C1516-876C-42AC-9440-D6966E10DCF2}"/>
                    </a:ext>
                  </a:extLst>
                </p:cNvPr>
                <p:cNvCxnSpPr>
                  <a:cxnSpLocks/>
                </p:cNvCxnSpPr>
                <p:nvPr/>
              </p:nvCxnSpPr>
              <p:spPr>
                <a:xfrm>
                  <a:off x="4182910" y="8643248"/>
                  <a:ext cx="0" cy="301681"/>
                </a:xfrm>
                <a:prstGeom prst="line">
                  <a:avLst/>
                </a:prstGeom>
                <a:ln w="12700">
                  <a:solidFill>
                    <a:srgbClr val="FF4337"/>
                  </a:solidFill>
                  <a:prstDash val="sysDot"/>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8E748230-F408-40C9-8274-108D0BA36196}"/>
                    </a:ext>
                  </a:extLst>
                </p:cNvPr>
                <p:cNvCxnSpPr>
                  <a:cxnSpLocks/>
                </p:cNvCxnSpPr>
                <p:nvPr/>
              </p:nvCxnSpPr>
              <p:spPr>
                <a:xfrm>
                  <a:off x="2895600" y="8643248"/>
                  <a:ext cx="4124325" cy="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sp>
        <p:nvSpPr>
          <p:cNvPr id="29" name="직사각형 28">
            <a:extLst>
              <a:ext uri="{FF2B5EF4-FFF2-40B4-BE49-F238E27FC236}">
                <a16:creationId xmlns:a16="http://schemas.microsoft.com/office/drawing/2014/main" id="{85F91CE7-28E6-44E3-8A78-2AE51FEB57D0}"/>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ngẫu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nhiên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phối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suất</a:t>
            </a:r>
            <a:r>
              <a:rPr lang="en-US" altLang="ko-KR" sz="1400" dirty="0">
                <a:solidFill>
                  <a:schemeClr val="tx1"/>
                </a:solidFill>
                <a:latin typeface="SamsungOne-400" panose="020B0503030303020204" pitchFamily="34" charset="0"/>
                <a:ea typeface="SamsungOne-400" panose="020B0503030303020204" pitchFamily="34" charset="0"/>
              </a:rPr>
              <a:t> Bernoulli: </a:t>
            </a:r>
          </a:p>
        </p:txBody>
      </p:sp>
    </p:spTree>
    <p:extLst>
      <p:ext uri="{BB962C8B-B14F-4D97-AF65-F5344CB8AC3E}">
        <p14:creationId xmlns:p14="http://schemas.microsoft.com/office/powerpoint/2010/main" val="31919931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phối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rời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rạc</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01</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mc:AlternateContent xmlns:mc="http://schemas.openxmlformats.org/markup-compatibility/2006" xmlns:a14="http://schemas.microsoft.com/office/drawing/2010/main">
        <mc:Choice Requires="a14">
          <p:sp>
            <p:nvSpPr>
              <p:cNvPr id="29" name="직사각형 28">
                <a:extLst>
                  <a:ext uri="{FF2B5EF4-FFF2-40B4-BE49-F238E27FC236}">
                    <a16:creationId xmlns:a16="http://schemas.microsoft.com/office/drawing/2014/main" id="{1683A00D-45A7-4BD9-8BEE-0B2C7F118246}"/>
                  </a:ext>
                </a:extLst>
              </p:cNvPr>
              <p:cNvSpPr/>
              <p:nvPr/>
            </p:nvSpPr>
            <p:spPr>
              <a:xfrm>
                <a:off x="674556" y="1700808"/>
                <a:ext cx="8632825" cy="16784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1) “</a:t>
                </a:r>
                <a14:m>
                  <m:oMath xmlns:m="http://schemas.openxmlformats.org/officeDocument/2006/math">
                    <m:r>
                      <a:rPr lang="en-US" altLang="ko-KR" sz="1300" dirty="0" smtClean="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𝑋</m:t>
                    </m:r>
                    <m:r>
                      <a:rPr lang="vi-VN" altLang="ko-KR" sz="1300" b="0" i="0" dirty="0" smtClean="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 </m:t>
                    </m:r>
                    <m:r>
                      <m:rPr>
                        <m:sty m:val="p"/>
                      </m:rPr>
                      <a:rPr lang="vi-VN" altLang="ko-KR" sz="1300" i="1"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l</m:t>
                    </m:r>
                    <m:r>
                      <a:rPr lang="vi-VN" altLang="ko-KR" sz="1300" i="1"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à</m:t>
                    </m:r>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một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Biến ngẫu nhiên Bernoulli ” </a:t>
                </a:r>
                <a:r>
                  <a:rPr lang="ko-KR" altLang="en-US" sz="1300" dirty="0">
                    <a:solidFill>
                      <a:schemeClr val="tx1">
                        <a:lumMod val="85000"/>
                        <a:lumOff val="15000"/>
                      </a:schemeClr>
                    </a:solidFill>
                    <a:latin typeface="SamsungOne 300" panose="020B0303030303020204"/>
                    <a:cs typeface="Times New Roman" panose="02020603050405020304" pitchFamily="18" charset="0"/>
                  </a:rPr>
                  <a:t>⇔</a:t>
                </a:r>
                <a:r>
                  <a:rPr lang="en-US" altLang="ko-KR" sz="1300" dirty="0">
                    <a:solidFill>
                      <a:schemeClr val="tx1">
                        <a:lumMod val="85000"/>
                        <a:lumOff val="15000"/>
                      </a:schemeClr>
                    </a:solidFill>
                    <a:latin typeface="SamsungOne 300" panose="020B0303030303020204"/>
                    <a:cs typeface="Times New Roman" panose="02020603050405020304" pitchFamily="18" charset="0"/>
                  </a:rPr>
                  <a:t> </a:t>
                </a:r>
                <a14:m>
                  <m:oMath xmlns:m="http://schemas.openxmlformats.org/officeDocument/2006/math">
                    <m:r>
                      <a:rPr lang="en-US" altLang="ko-KR" sz="13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𝑋</m:t>
                    </m:r>
                    <m:r>
                      <a:rPr lang="en-US" altLang="ko-KR" sz="13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m:t>
                    </m:r>
                    <m:r>
                      <a:rPr lang="en-US" altLang="ko-KR" sz="13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𝐵</m:t>
                    </m:r>
                    <m:r>
                      <m:rPr>
                        <m:nor/>
                      </m:rPr>
                      <a:rPr lang="ko-KR" altLang="en-US" sz="1300" dirty="0">
                        <a:solidFill>
                          <a:schemeClr val="tx1">
                            <a:lumMod val="85000"/>
                            <a:lumOff val="15000"/>
                          </a:schemeClr>
                        </a:solidFill>
                        <a:latin typeface="SamsungOne 300" panose="020B0303030303020204"/>
                        <a:cs typeface="Times New Roman" panose="02020603050405020304" pitchFamily="18" charset="0"/>
                      </a:rPr>
                      <m:t>𝑒𝑟</m:t>
                    </m:r>
                    <m:r>
                      <m:rPr>
                        <m:nor/>
                      </m:rPr>
                      <a:rPr lang="en-US" altLang="ko-KR" sz="1300" dirty="0">
                        <a:solidFill>
                          <a:schemeClr val="tx1">
                            <a:lumMod val="85000"/>
                            <a:lumOff val="15000"/>
                          </a:schemeClr>
                        </a:solidFill>
                        <a:latin typeface="SamsungOne 300" panose="020B0303030303020204"/>
                        <a:cs typeface="Times New Roman" panose="02020603050405020304" pitchFamily="18" charset="0"/>
                      </a:rPr>
                      <m:t>(</m:t>
                    </m:r>
                    <m:r>
                      <m:rPr>
                        <m:nor/>
                      </m:rPr>
                      <a:rPr lang="ko-KR" altLang="en-US" sz="1300" dirty="0">
                        <a:solidFill>
                          <a:schemeClr val="tx1">
                            <a:lumMod val="85000"/>
                            <a:lumOff val="15000"/>
                          </a:schemeClr>
                        </a:solidFill>
                        <a:latin typeface="SamsungOne 300" panose="020B0303030303020204"/>
                        <a:cs typeface="Times New Roman" panose="02020603050405020304" pitchFamily="18" charset="0"/>
                      </a:rPr>
                      <m:t>𝑝</m:t>
                    </m:r>
                    <m:r>
                      <m:rPr>
                        <m:nor/>
                      </m:rPr>
                      <a:rPr lang="en-US" altLang="ko-KR" sz="1300" dirty="0">
                        <a:solidFill>
                          <a:schemeClr val="tx1">
                            <a:lumMod val="85000"/>
                            <a:lumOff val="15000"/>
                          </a:schemeClr>
                        </a:solidFill>
                        <a:latin typeface="SamsungOne 300" panose="020B0303030303020204"/>
                        <a:cs typeface="Times New Roman" panose="02020603050405020304" pitchFamily="18" charset="0"/>
                      </a:rPr>
                      <m:t>)</m:t>
                    </m:r>
                  </m:oMath>
                </a14:m>
                <a:endParaRPr lang="en-US" altLang="ko-KR" sz="1300" dirty="0">
                  <a:solidFill>
                    <a:schemeClr val="tx1">
                      <a:lumMod val="85000"/>
                      <a:lumOff val="15000"/>
                    </a:schemeClr>
                  </a:solidFill>
                  <a:latin typeface="SamsungOne 300" panose="020B0303030303020204"/>
                  <a:cs typeface="Times New Roman" panose="02020603050405020304" pitchFamily="18" charset="0"/>
                </a:endParaRPr>
              </a:p>
              <a:p>
                <a:pPr algn="just">
                  <a:spcAft>
                    <a:spcPts val="800"/>
                  </a:spcAft>
                </a:pP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2) </a:t>
                </a:r>
                <a14:m>
                  <m:oMath xmlns:m="http://schemas.openxmlformats.org/officeDocument/2006/math">
                    <m:r>
                      <a:rPr lang="en-US" altLang="ko-KR" sz="1600">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a:solidFill>
                              <a:schemeClr val="tx1">
                                <a:lumMod val="85000"/>
                                <a:lumOff val="15000"/>
                              </a:schemeClr>
                            </a:solidFill>
                            <a:latin typeface="Cambria Math" panose="02040503050406030204" pitchFamily="18" charset="0"/>
                            <a:cs typeface="Times New Roman" panose="02020603050405020304" pitchFamily="18" charset="0"/>
                          </a:rPr>
                          <m:t>𝑥</m:t>
                        </m:r>
                      </m:e>
                    </m:d>
                    <m:r>
                      <a:rPr lang="en-US" altLang="ko-KR" sz="1600">
                        <a:solidFill>
                          <a:schemeClr val="tx1">
                            <a:lumMod val="85000"/>
                            <a:lumOff val="15000"/>
                          </a:schemeClr>
                        </a:solidFill>
                        <a:latin typeface="Cambria Math" panose="02040503050406030204" pitchFamily="18" charset="0"/>
                        <a:cs typeface="Times New Roman" panose="02020603050405020304" pitchFamily="18" charset="0"/>
                      </a:rPr>
                      <m:t>=</m:t>
                    </m:r>
                    <m:sSup>
                      <m:sSup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pPr>
                      <m:e>
                        <m:r>
                          <a:rPr lang="en-US" altLang="ko-KR" sz="1600">
                            <a:solidFill>
                              <a:schemeClr val="tx1">
                                <a:lumMod val="85000"/>
                                <a:lumOff val="15000"/>
                              </a:schemeClr>
                            </a:solidFill>
                            <a:latin typeface="Cambria Math" panose="02040503050406030204" pitchFamily="18" charset="0"/>
                            <a:cs typeface="Times New Roman" panose="02020603050405020304" pitchFamily="18" charset="0"/>
                          </a:rPr>
                          <m:t>𝑝</m:t>
                        </m:r>
                      </m:e>
                      <m:sup>
                        <m:r>
                          <a:rPr lang="en-US" altLang="ko-KR" sz="1600">
                            <a:solidFill>
                              <a:schemeClr val="tx1">
                                <a:lumMod val="85000"/>
                                <a:lumOff val="15000"/>
                              </a:schemeClr>
                            </a:solidFill>
                            <a:latin typeface="Cambria Math" panose="02040503050406030204" pitchFamily="18" charset="0"/>
                            <a:cs typeface="Times New Roman" panose="02020603050405020304" pitchFamily="18" charset="0"/>
                          </a:rPr>
                          <m:t>𝑥</m:t>
                        </m:r>
                      </m:sup>
                    </m:sSup>
                    <m:sSup>
                      <m:sSup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pPr>
                      <m:e>
                        <m:d>
                          <m:d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600">
                                <a:solidFill>
                                  <a:schemeClr val="tx1">
                                    <a:lumMod val="85000"/>
                                    <a:lumOff val="15000"/>
                                  </a:schemeClr>
                                </a:solidFill>
                                <a:latin typeface="Cambria Math" panose="02040503050406030204" pitchFamily="18" charset="0"/>
                                <a:cs typeface="Times New Roman" panose="02020603050405020304" pitchFamily="18" charset="0"/>
                              </a:rPr>
                              <m:t>1−</m:t>
                            </m:r>
                            <m:r>
                              <a:rPr lang="en-US" altLang="ko-KR" sz="1600">
                                <a:solidFill>
                                  <a:schemeClr val="tx1">
                                    <a:lumMod val="85000"/>
                                    <a:lumOff val="15000"/>
                                  </a:schemeClr>
                                </a:solidFill>
                                <a:latin typeface="Cambria Math" panose="02040503050406030204" pitchFamily="18" charset="0"/>
                                <a:cs typeface="Times New Roman" panose="02020603050405020304" pitchFamily="18" charset="0"/>
                              </a:rPr>
                              <m:t>𝑝</m:t>
                            </m:r>
                          </m:e>
                        </m:d>
                        <m:r>
                          <m:rPr>
                            <m:nor/>
                          </m:rPr>
                          <a:rPr lang="en-US" altLang="ko-KR" sz="1600" dirty="0">
                            <a:solidFill>
                              <a:schemeClr val="tx1">
                                <a:lumMod val="85000"/>
                                <a:lumOff val="15000"/>
                              </a:schemeClr>
                            </a:solidFill>
                            <a:latin typeface="SamsungOne 300" panose="020B0303030303020204"/>
                            <a:cs typeface="Times New Roman" panose="02020603050405020304" pitchFamily="18" charset="0"/>
                          </a:rPr>
                          <m:t> </m:t>
                        </m:r>
                      </m:e>
                      <m:sup>
                        <m:r>
                          <a:rPr lang="en-US" altLang="ko-KR" sz="1600">
                            <a:solidFill>
                              <a:schemeClr val="tx1">
                                <a:lumMod val="85000"/>
                                <a:lumOff val="15000"/>
                              </a:schemeClr>
                            </a:solidFill>
                            <a:latin typeface="Cambria Math" panose="02040503050406030204" pitchFamily="18" charset="0"/>
                            <a:cs typeface="Times New Roman" panose="02020603050405020304" pitchFamily="18" charset="0"/>
                          </a:rPr>
                          <m:t>1−</m:t>
                        </m:r>
                        <m:r>
                          <a:rPr lang="en-US" altLang="ko-KR" sz="1600">
                            <a:solidFill>
                              <a:schemeClr val="tx1">
                                <a:lumMod val="85000"/>
                                <a:lumOff val="15000"/>
                              </a:schemeClr>
                            </a:solidFill>
                            <a:latin typeface="Cambria Math" panose="02040503050406030204" pitchFamily="18" charset="0"/>
                            <a:cs typeface="Times New Roman" panose="02020603050405020304" pitchFamily="18" charset="0"/>
                          </a:rPr>
                          <m:t>𝑥</m:t>
                        </m:r>
                      </m:sup>
                    </m:sSup>
                  </m:oMath>
                </a14:m>
                <a:r>
                  <a:rPr lang="en-US" altLang="ko-KR" sz="1600" dirty="0">
                    <a:solidFill>
                      <a:schemeClr val="tx1">
                        <a:lumMod val="85000"/>
                        <a:lumOff val="15000"/>
                      </a:schemeClr>
                    </a:solidFill>
                    <a:latin typeface="SamsungOne 300" panose="020B0303030303020204"/>
                    <a:cs typeface="Times New Roman" panose="02020603050405020304" pitchFamily="18" charset="0"/>
                  </a:rPr>
                  <a:t> </a:t>
                </a:r>
              </a:p>
              <a:p>
                <a:pPr marL="361950" lvl="1" indent="-180975">
                  <a:spcAft>
                    <a:spcPts val="800"/>
                  </a:spcAft>
                  <a:buClr>
                    <a:srgbClr val="193EB0"/>
                  </a:buClr>
                  <a:buFont typeface="Arial" panose="020B0604020202020204" pitchFamily="34" charset="0"/>
                  <a:buChar char="•"/>
                </a:pPr>
                <a:r>
                  <a:rPr lang="vi-VN" altLang="ko-KR" sz="1300" i="1" dirty="0">
                    <a:solidFill>
                      <a:prstClr val="black">
                        <a:lumMod val="85000"/>
                        <a:lumOff val="15000"/>
                      </a:prstClr>
                    </a:solidFill>
                    <a:latin typeface="Cambria Math" panose="02040503050406030204" pitchFamily="18" charset="0"/>
                  </a:rPr>
                  <a:t>Trung bình</a:t>
                </a:r>
                <a:r>
                  <a:rPr lang="en-US" altLang="ko-KR" sz="1300" i="1" dirty="0">
                    <a:solidFill>
                      <a:prstClr val="black">
                        <a:lumMod val="85000"/>
                        <a:lumOff val="15000"/>
                      </a:prstClr>
                    </a:solidFill>
                    <a:latin typeface="Cambria Math" panose="02040503050406030204" pitchFamily="18" charset="0"/>
                  </a:rPr>
                  <a:t> = </a:t>
                </a:r>
                <a14:m>
                  <m:oMath xmlns:m="http://schemas.openxmlformats.org/officeDocument/2006/math">
                    <m:r>
                      <a:rPr lang="en-US" altLang="ko-KR" sz="1300" smtClean="0">
                        <a:solidFill>
                          <a:schemeClr val="tx1">
                            <a:lumMod val="85000"/>
                            <a:lumOff val="15000"/>
                          </a:schemeClr>
                        </a:solidFill>
                        <a:latin typeface="Cambria Math" panose="02040503050406030204" pitchFamily="18" charset="0"/>
                        <a:cs typeface="Times New Roman" panose="02020603050405020304" pitchFamily="18" charset="0"/>
                      </a:rPr>
                      <m:t>𝑝</m:t>
                    </m:r>
                  </m:oMath>
                </a14:m>
                <a:endParaRPr lang="ko-KR" altLang="en-US" sz="1300" i="1" dirty="0">
                  <a:solidFill>
                    <a:prstClr val="black">
                      <a:lumMod val="85000"/>
                      <a:lumOff val="15000"/>
                    </a:prstClr>
                  </a:solidFill>
                  <a:latin typeface="Cambria Math" panose="02040503050406030204" pitchFamily="18" charset="0"/>
                </a:endParaRPr>
              </a:p>
              <a:p>
                <a:pPr marL="361950" lvl="1" indent="-180975">
                  <a:spcAft>
                    <a:spcPts val="800"/>
                  </a:spcAft>
                  <a:buClr>
                    <a:srgbClr val="193EB0"/>
                  </a:buClr>
                  <a:buFont typeface="Arial" panose="020B0604020202020204" pitchFamily="34" charset="0"/>
                  <a:buChar char="•"/>
                </a:pPr>
                <a:r>
                  <a:rPr lang="vi-VN" altLang="ko-KR" sz="1300" i="1" dirty="0">
                    <a:solidFill>
                      <a:prstClr val="black">
                        <a:lumMod val="85000"/>
                        <a:lumOff val="15000"/>
                      </a:prstClr>
                    </a:solidFill>
                    <a:latin typeface="Cambria Math" panose="02040503050406030204" pitchFamily="18" charset="0"/>
                  </a:rPr>
                  <a:t>Phương sai</a:t>
                </a:r>
                <a:r>
                  <a:rPr lang="en-US" altLang="ko-KR" sz="1300" i="1" dirty="0">
                    <a:solidFill>
                      <a:prstClr val="black">
                        <a:lumMod val="85000"/>
                        <a:lumOff val="15000"/>
                      </a:prstClr>
                    </a:solidFill>
                    <a:latin typeface="Cambria Math" panose="02040503050406030204" pitchFamily="18" charset="0"/>
                  </a:rPr>
                  <a:t> =</a:t>
                </a:r>
                <a:r>
                  <a:rPr lang="en-US" altLang="ko-KR" sz="1300" dirty="0">
                    <a:solidFill>
                      <a:schemeClr val="tx1">
                        <a:lumMod val="85000"/>
                        <a:lumOff val="15000"/>
                      </a:schemeClr>
                    </a:solidFill>
                    <a:cs typeface="Times New Roman" panose="02020603050405020304" pitchFamily="18" charset="0"/>
                  </a:rPr>
                  <a:t> </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rPr>
                      <m:t>𝑝</m:t>
                    </m:r>
                    <m:r>
                      <a:rPr lang="en-US" altLang="ko-KR" sz="1300" i="1" dirty="0">
                        <a:solidFill>
                          <a:prstClr val="black">
                            <a:lumMod val="85000"/>
                            <a:lumOff val="15000"/>
                          </a:prstClr>
                        </a:solidFill>
                        <a:latin typeface="Cambria Math" panose="02040503050406030204" pitchFamily="18" charset="0"/>
                      </a:rPr>
                      <m:t> (1−</m:t>
                    </m:r>
                    <m:r>
                      <a:rPr lang="en-US" altLang="ko-KR" sz="1300" i="1" dirty="0">
                        <a:solidFill>
                          <a:prstClr val="black">
                            <a:lumMod val="85000"/>
                            <a:lumOff val="15000"/>
                          </a:prstClr>
                        </a:solidFill>
                        <a:latin typeface="Cambria Math" panose="02040503050406030204" pitchFamily="18" charset="0"/>
                      </a:rPr>
                      <m:t>𝑝</m:t>
                    </m:r>
                    <m:r>
                      <a:rPr lang="en-US" altLang="ko-KR" sz="1300" i="1" dirty="0">
                        <a:solidFill>
                          <a:prstClr val="black">
                            <a:lumMod val="85000"/>
                            <a:lumOff val="15000"/>
                          </a:prstClr>
                        </a:solidFill>
                        <a:latin typeface="Cambria Math" panose="02040503050406030204" pitchFamily="18" charset="0"/>
                      </a:rPr>
                      <m:t>)</m:t>
                    </m:r>
                    <m:r>
                      <m:rPr>
                        <m:nor/>
                      </m:rPr>
                      <a:rPr lang="en-US" altLang="ko-KR" sz="1300" i="1" dirty="0">
                        <a:solidFill>
                          <a:prstClr val="black">
                            <a:lumMod val="85000"/>
                            <a:lumOff val="15000"/>
                          </a:prstClr>
                        </a:solidFill>
                        <a:latin typeface="Cambria Math" panose="02040503050406030204" pitchFamily="18" charset="0"/>
                      </a:rPr>
                      <m:t> </m:t>
                    </m:r>
                  </m:oMath>
                </a14:m>
                <a:endParaRPr lang="en-US" altLang="ko-KR" sz="1300" i="1" dirty="0">
                  <a:solidFill>
                    <a:prstClr val="black">
                      <a:lumMod val="85000"/>
                      <a:lumOff val="15000"/>
                    </a:prstClr>
                  </a:solidFill>
                  <a:latin typeface="Cambria Math" panose="02040503050406030204" pitchFamily="18" charset="0"/>
                </a:endParaRPr>
              </a:p>
              <a:p>
                <a:pPr marL="361950" lvl="1" indent="-180975">
                  <a:spcAft>
                    <a:spcPts val="800"/>
                  </a:spcAft>
                  <a:buClr>
                    <a:srgbClr val="193EB0"/>
                  </a:buClr>
                  <a:buFont typeface="Arial" panose="020B0604020202020204" pitchFamily="34" charset="0"/>
                  <a:buChar char="•"/>
                </a:pPr>
                <a:r>
                  <a:rPr lang="vi-VN" altLang="ko-KR" sz="1300" i="1" dirty="0">
                    <a:solidFill>
                      <a:prstClr val="black">
                        <a:lumMod val="85000"/>
                        <a:lumOff val="15000"/>
                      </a:prstClr>
                    </a:solidFill>
                    <a:latin typeface="Cambria Math" panose="02040503050406030204" pitchFamily="18" charset="0"/>
                  </a:rPr>
                  <a:t>Độ lệch chuẩn</a:t>
                </a:r>
                <a:r>
                  <a:rPr lang="en-US" altLang="ko-KR" sz="1300" i="1" dirty="0">
                    <a:solidFill>
                      <a:prstClr val="black">
                        <a:lumMod val="85000"/>
                        <a:lumOff val="15000"/>
                      </a:prstClr>
                    </a:solidFill>
                    <a:latin typeface="Cambria Math" panose="02040503050406030204" pitchFamily="18" charset="0"/>
                  </a:rPr>
                  <a:t>= </a:t>
                </a:r>
                <a14:m>
                  <m:oMath xmlns:m="http://schemas.openxmlformats.org/officeDocument/2006/math">
                    <m:rad>
                      <m:radPr>
                        <m:degHide m:val="on"/>
                        <m:ctrlPr>
                          <a:rPr lang="en-US" altLang="ko-KR" sz="1300" i="1" dirty="0">
                            <a:solidFill>
                              <a:prstClr val="black">
                                <a:lumMod val="85000"/>
                                <a:lumOff val="15000"/>
                              </a:prstClr>
                            </a:solidFill>
                            <a:latin typeface="Cambria Math" panose="02040503050406030204" pitchFamily="18" charset="0"/>
                          </a:rPr>
                        </m:ctrlPr>
                      </m:radPr>
                      <m:deg/>
                      <m:e>
                        <m:r>
                          <a:rPr lang="en-US" altLang="ko-KR" sz="1300" i="1" dirty="0">
                            <a:solidFill>
                              <a:prstClr val="black">
                                <a:lumMod val="85000"/>
                                <a:lumOff val="15000"/>
                              </a:prstClr>
                            </a:solidFill>
                            <a:latin typeface="Cambria Math" panose="02040503050406030204" pitchFamily="18" charset="0"/>
                          </a:rPr>
                          <m:t>𝑝</m:t>
                        </m:r>
                        <m:r>
                          <a:rPr lang="en-US" altLang="ko-KR" sz="1300" i="1" dirty="0">
                            <a:solidFill>
                              <a:prstClr val="black">
                                <a:lumMod val="85000"/>
                                <a:lumOff val="15000"/>
                              </a:prstClr>
                            </a:solidFill>
                            <a:latin typeface="Cambria Math" panose="02040503050406030204" pitchFamily="18" charset="0"/>
                          </a:rPr>
                          <m:t> (1−</m:t>
                        </m:r>
                        <m:r>
                          <a:rPr lang="en-US" altLang="ko-KR" sz="1300" i="1" dirty="0">
                            <a:solidFill>
                              <a:prstClr val="black">
                                <a:lumMod val="85000"/>
                                <a:lumOff val="15000"/>
                              </a:prstClr>
                            </a:solidFill>
                            <a:latin typeface="Cambria Math" panose="02040503050406030204" pitchFamily="18" charset="0"/>
                          </a:rPr>
                          <m:t>𝑝</m:t>
                        </m:r>
                        <m:r>
                          <a:rPr lang="en-US" altLang="ko-KR" sz="1300" i="1" dirty="0">
                            <a:solidFill>
                              <a:prstClr val="black">
                                <a:lumMod val="85000"/>
                                <a:lumOff val="15000"/>
                              </a:prstClr>
                            </a:solidFill>
                            <a:latin typeface="Cambria Math" panose="02040503050406030204" pitchFamily="18" charset="0"/>
                          </a:rPr>
                          <m:t>)</m:t>
                        </m:r>
                        <m:r>
                          <m:rPr>
                            <m:nor/>
                          </m:rPr>
                          <a:rPr lang="en-US" altLang="ko-KR" sz="1300" i="1" dirty="0">
                            <a:solidFill>
                              <a:prstClr val="black">
                                <a:lumMod val="85000"/>
                                <a:lumOff val="15000"/>
                              </a:prstClr>
                            </a:solidFill>
                            <a:latin typeface="Cambria Math" panose="02040503050406030204" pitchFamily="18" charset="0"/>
                          </a:rPr>
                          <m:t> </m:t>
                        </m:r>
                      </m:e>
                    </m:rad>
                  </m:oMath>
                </a14:m>
                <a:endParaRPr lang="en-US" altLang="ko-KR" sz="1300" i="1" dirty="0">
                  <a:solidFill>
                    <a:prstClr val="black">
                      <a:lumMod val="85000"/>
                      <a:lumOff val="15000"/>
                    </a:prstClr>
                  </a:solidFill>
                  <a:latin typeface="Cambria Math" panose="02040503050406030204" pitchFamily="18" charset="0"/>
                </a:endParaRPr>
              </a:p>
            </p:txBody>
          </p:sp>
        </mc:Choice>
        <mc:Fallback xmlns="">
          <p:sp>
            <p:nvSpPr>
              <p:cNvPr id="29" name="직사각형 28">
                <a:extLst>
                  <a:ext uri="{FF2B5EF4-FFF2-40B4-BE49-F238E27FC236}">
                    <a16:creationId xmlns:a16="http://schemas.microsoft.com/office/drawing/2014/main" id="{1683A00D-45A7-4BD9-8BEE-0B2C7F118246}"/>
                  </a:ext>
                </a:extLst>
              </p:cNvPr>
              <p:cNvSpPr>
                <a:spLocks noRot="1" noChangeAspect="1" noMove="1" noResize="1" noEditPoints="1" noAdjustHandles="1" noChangeArrowheads="1" noChangeShapeType="1" noTextEdit="1"/>
              </p:cNvSpPr>
              <p:nvPr/>
            </p:nvSpPr>
            <p:spPr>
              <a:xfrm>
                <a:off x="674556" y="1700808"/>
                <a:ext cx="8632825" cy="1678455"/>
              </a:xfrm>
              <a:prstGeom prst="rect">
                <a:avLst/>
              </a:prstGeom>
              <a:blipFill>
                <a:blip r:embed="rId3"/>
                <a:stretch>
                  <a:fillRect l="-71"/>
                </a:stretch>
              </a:blipFill>
              <a:ln>
                <a:noFill/>
              </a:ln>
            </p:spPr>
            <p:txBody>
              <a:bodyPr/>
              <a:lstStyle/>
              <a:p>
                <a:r>
                  <a:rPr lang="en-US">
                    <a:noFill/>
                  </a:rPr>
                  <a:t> </a:t>
                </a:r>
              </a:p>
            </p:txBody>
          </p:sp>
        </mc:Fallback>
      </mc:AlternateContent>
      <p:sp>
        <p:nvSpPr>
          <p:cNvPr id="9" name="직사각형 8">
            <a:extLst>
              <a:ext uri="{FF2B5EF4-FFF2-40B4-BE49-F238E27FC236}">
                <a16:creationId xmlns:a16="http://schemas.microsoft.com/office/drawing/2014/main" id="{92FBC2A2-4C34-4CA3-815B-7AC49B10287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ngẫu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nhiên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phối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suất</a:t>
            </a:r>
            <a:r>
              <a:rPr lang="en-US" altLang="ko-KR" sz="1400" dirty="0">
                <a:solidFill>
                  <a:schemeClr val="tx1"/>
                </a:solidFill>
                <a:latin typeface="SamsungOne-400" panose="020B0503030303020204" pitchFamily="34" charset="0"/>
                <a:ea typeface="SamsungOne-400" panose="020B0503030303020204" pitchFamily="34" charset="0"/>
              </a:rPr>
              <a:t> Bernoulli: </a:t>
            </a:r>
          </a:p>
        </p:txBody>
      </p:sp>
    </p:spTree>
    <p:extLst>
      <p:ext uri="{BB962C8B-B14F-4D97-AF65-F5344CB8AC3E}">
        <p14:creationId xmlns:p14="http://schemas.microsoft.com/office/powerpoint/2010/main" val="1941436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phối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rời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rạc</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01</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grpSp>
        <p:nvGrpSpPr>
          <p:cNvPr id="3" name="그룹 2">
            <a:extLst>
              <a:ext uri="{FF2B5EF4-FFF2-40B4-BE49-F238E27FC236}">
                <a16:creationId xmlns:a16="http://schemas.microsoft.com/office/drawing/2014/main" id="{5820C4EE-524B-43BA-88B0-940BD61FAA9D}"/>
              </a:ext>
            </a:extLst>
          </p:cNvPr>
          <p:cNvGrpSpPr/>
          <p:nvPr/>
        </p:nvGrpSpPr>
        <p:grpSpPr>
          <a:xfrm>
            <a:off x="738944" y="2060848"/>
            <a:ext cx="7849566" cy="1635296"/>
            <a:chOff x="559817" y="2060575"/>
            <a:chExt cx="8642431" cy="1800473"/>
          </a:xfrm>
        </p:grpSpPr>
        <p:pic>
          <p:nvPicPr>
            <p:cNvPr id="9" name="그림 8" descr="텍스트, 명함, 벡터그래픽, 기어이(가) 표시된 사진&#10;&#10;자동 생성된 설명">
              <a:extLst>
                <a:ext uri="{FF2B5EF4-FFF2-40B4-BE49-F238E27FC236}">
                  <a16:creationId xmlns:a16="http://schemas.microsoft.com/office/drawing/2014/main" id="{0993461F-30F7-4C29-B903-4D278BEC2738}"/>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21051" b="78990" l="24586" r="75334">
                          <a14:foregroundMark x1="45249" y1="76606" x2="45249" y2="76606"/>
                          <a14:foregroundMark x1="35665" y1="77010" x2="35665" y2="77010"/>
                          <a14:foregroundMark x1="46583" y1="78990" x2="46583" y2="78990"/>
                          <a14:foregroundMark x1="61868" y1="73333" x2="61868" y2="73333"/>
                          <a14:foregroundMark x1="60534" y1="66343" x2="62636" y2="65697"/>
                          <a14:foregroundMark x1="60412" y1="60566" x2="62394" y2="60566"/>
                          <a14:foregroundMark x1="58310" y1="54101" x2="60534" y2="53697"/>
                          <a14:foregroundMark x1="55520" y1="30909" x2="57258" y2="31596"/>
                          <a14:foregroundMark x1="62273" y1="28040" x2="63850" y2="28808"/>
                          <a14:foregroundMark x1="55681" y1="21051" x2="57137" y2="21051"/>
                        </a14:backgroundRemoval>
                      </a14:imgEffect>
                    </a14:imgLayer>
                  </a14:imgProps>
                </a:ext>
                <a:ext uri="{28A0092B-C50C-407E-A947-70E740481C1C}">
                  <a14:useLocalDpi xmlns:a14="http://schemas.microsoft.com/office/drawing/2010/main" val="0"/>
                </a:ext>
              </a:extLst>
            </a:blip>
            <a:srcRect l="27602" t="17145" r="27602" b="17145"/>
            <a:stretch/>
          </p:blipFill>
          <p:spPr>
            <a:xfrm>
              <a:off x="559817" y="2060575"/>
              <a:ext cx="1227393" cy="1800473"/>
            </a:xfrm>
            <a:prstGeom prst="rect">
              <a:avLst/>
            </a:prstGeom>
          </p:spPr>
        </p:pic>
        <p:pic>
          <p:nvPicPr>
            <p:cNvPr id="10" name="그림 9" descr="텍스트, 명함, 벡터그래픽, 기어이(가) 표시된 사진&#10;&#10;자동 생성된 설명">
              <a:extLst>
                <a:ext uri="{FF2B5EF4-FFF2-40B4-BE49-F238E27FC236}">
                  <a16:creationId xmlns:a16="http://schemas.microsoft.com/office/drawing/2014/main" id="{72278587-485C-476E-8DB7-F5360244630C}"/>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21051" b="78990" l="24586" r="75334">
                          <a14:foregroundMark x1="45249" y1="76606" x2="45249" y2="76606"/>
                          <a14:foregroundMark x1="35665" y1="77010" x2="35665" y2="77010"/>
                          <a14:foregroundMark x1="46583" y1="78990" x2="46583" y2="78990"/>
                          <a14:foregroundMark x1="61868" y1="73333" x2="61868" y2="73333"/>
                          <a14:foregroundMark x1="60534" y1="66343" x2="62636" y2="65697"/>
                          <a14:foregroundMark x1="60412" y1="60566" x2="62394" y2="60566"/>
                          <a14:foregroundMark x1="58310" y1="54101" x2="60534" y2="53697"/>
                          <a14:foregroundMark x1="55520" y1="30909" x2="57258" y2="31596"/>
                          <a14:foregroundMark x1="62273" y1="28040" x2="63850" y2="28808"/>
                          <a14:foregroundMark x1="55681" y1="21051" x2="57137" y2="21051"/>
                        </a14:backgroundRemoval>
                      </a14:imgEffect>
                    </a14:imgLayer>
                  </a14:imgProps>
                </a:ext>
                <a:ext uri="{28A0092B-C50C-407E-A947-70E740481C1C}">
                  <a14:useLocalDpi xmlns:a14="http://schemas.microsoft.com/office/drawing/2010/main" val="0"/>
                </a:ext>
              </a:extLst>
            </a:blip>
            <a:srcRect l="27602" t="17145" r="27602" b="17145"/>
            <a:stretch/>
          </p:blipFill>
          <p:spPr>
            <a:xfrm>
              <a:off x="2413576" y="2060575"/>
              <a:ext cx="1227393" cy="1800473"/>
            </a:xfrm>
            <a:prstGeom prst="rect">
              <a:avLst/>
            </a:prstGeom>
          </p:spPr>
        </p:pic>
        <p:pic>
          <p:nvPicPr>
            <p:cNvPr id="14" name="그림 13" descr="텍스트, 명함, 벡터그래픽, 기어이(가) 표시된 사진&#10;&#10;자동 생성된 설명">
              <a:extLst>
                <a:ext uri="{FF2B5EF4-FFF2-40B4-BE49-F238E27FC236}">
                  <a16:creationId xmlns:a16="http://schemas.microsoft.com/office/drawing/2014/main" id="{EBE702C1-29CF-4850-8956-C0A98692C11F}"/>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21051" b="78990" l="24586" r="75334">
                          <a14:foregroundMark x1="45249" y1="76606" x2="45249" y2="76606"/>
                          <a14:foregroundMark x1="35665" y1="77010" x2="35665" y2="77010"/>
                          <a14:foregroundMark x1="46583" y1="78990" x2="46583" y2="78990"/>
                          <a14:foregroundMark x1="61868" y1="73333" x2="61868" y2="73333"/>
                          <a14:foregroundMark x1="60534" y1="66343" x2="62636" y2="65697"/>
                          <a14:foregroundMark x1="60412" y1="60566" x2="62394" y2="60566"/>
                          <a14:foregroundMark x1="58310" y1="54101" x2="60534" y2="53697"/>
                          <a14:foregroundMark x1="55520" y1="30909" x2="57258" y2="31596"/>
                          <a14:foregroundMark x1="62273" y1="28040" x2="63850" y2="28808"/>
                          <a14:foregroundMark x1="55681" y1="21051" x2="57137" y2="21051"/>
                        </a14:backgroundRemoval>
                      </a14:imgEffect>
                    </a14:imgLayer>
                  </a14:imgProps>
                </a:ext>
                <a:ext uri="{28A0092B-C50C-407E-A947-70E740481C1C}">
                  <a14:useLocalDpi xmlns:a14="http://schemas.microsoft.com/office/drawing/2010/main" val="0"/>
                </a:ext>
              </a:extLst>
            </a:blip>
            <a:srcRect l="27602" t="17145" r="27602" b="17145"/>
            <a:stretch/>
          </p:blipFill>
          <p:spPr>
            <a:xfrm>
              <a:off x="4267335" y="2060575"/>
              <a:ext cx="1227393" cy="1800473"/>
            </a:xfrm>
            <a:prstGeom prst="rect">
              <a:avLst/>
            </a:prstGeom>
          </p:spPr>
        </p:pic>
        <p:pic>
          <p:nvPicPr>
            <p:cNvPr id="15" name="그림 14" descr="텍스트, 명함, 벡터그래픽, 기어이(가) 표시된 사진&#10;&#10;자동 생성된 설명">
              <a:extLst>
                <a:ext uri="{FF2B5EF4-FFF2-40B4-BE49-F238E27FC236}">
                  <a16:creationId xmlns:a16="http://schemas.microsoft.com/office/drawing/2014/main" id="{CF4E0EF8-4644-4F7E-9F7E-DDAC6BABC1EF}"/>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21051" b="78990" l="24586" r="75334">
                          <a14:foregroundMark x1="45249" y1="76606" x2="45249" y2="76606"/>
                          <a14:foregroundMark x1="35665" y1="77010" x2="35665" y2="77010"/>
                          <a14:foregroundMark x1="46583" y1="78990" x2="46583" y2="78990"/>
                          <a14:foregroundMark x1="61868" y1="73333" x2="61868" y2="73333"/>
                          <a14:foregroundMark x1="60534" y1="66343" x2="62636" y2="65697"/>
                          <a14:foregroundMark x1="60412" y1="60566" x2="62394" y2="60566"/>
                          <a14:foregroundMark x1="58310" y1="54101" x2="60534" y2="53697"/>
                          <a14:foregroundMark x1="55520" y1="30909" x2="57258" y2="31596"/>
                          <a14:foregroundMark x1="62273" y1="28040" x2="63850" y2="28808"/>
                          <a14:foregroundMark x1="55681" y1="21051" x2="57137" y2="21051"/>
                        </a14:backgroundRemoval>
                      </a14:imgEffect>
                    </a14:imgLayer>
                  </a14:imgProps>
                </a:ext>
                <a:ext uri="{28A0092B-C50C-407E-A947-70E740481C1C}">
                  <a14:useLocalDpi xmlns:a14="http://schemas.microsoft.com/office/drawing/2010/main" val="0"/>
                </a:ext>
              </a:extLst>
            </a:blip>
            <a:srcRect l="27602" t="17145" r="27602" b="17145"/>
            <a:stretch/>
          </p:blipFill>
          <p:spPr>
            <a:xfrm>
              <a:off x="6121095" y="2060575"/>
              <a:ext cx="1227393" cy="1800473"/>
            </a:xfrm>
            <a:prstGeom prst="rect">
              <a:avLst/>
            </a:prstGeom>
          </p:spPr>
        </p:pic>
        <p:pic>
          <p:nvPicPr>
            <p:cNvPr id="16" name="그림 15" descr="텍스트, 명함, 벡터그래픽, 기어이(가) 표시된 사진&#10;&#10;자동 생성된 설명">
              <a:extLst>
                <a:ext uri="{FF2B5EF4-FFF2-40B4-BE49-F238E27FC236}">
                  <a16:creationId xmlns:a16="http://schemas.microsoft.com/office/drawing/2014/main" id="{CC40F778-D308-4E85-9F3B-186DCD0CB4B9}"/>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21051" b="78990" l="24586" r="75334">
                          <a14:foregroundMark x1="45249" y1="76606" x2="45249" y2="76606"/>
                          <a14:foregroundMark x1="35665" y1="77010" x2="35665" y2="77010"/>
                          <a14:foregroundMark x1="46583" y1="78990" x2="46583" y2="78990"/>
                          <a14:foregroundMark x1="61868" y1="73333" x2="61868" y2="73333"/>
                          <a14:foregroundMark x1="60534" y1="66343" x2="62636" y2="65697"/>
                          <a14:foregroundMark x1="60412" y1="60566" x2="62394" y2="60566"/>
                          <a14:foregroundMark x1="58310" y1="54101" x2="60534" y2="53697"/>
                          <a14:foregroundMark x1="55520" y1="30909" x2="57258" y2="31596"/>
                          <a14:foregroundMark x1="62273" y1="28040" x2="63850" y2="28808"/>
                          <a14:foregroundMark x1="55681" y1="21051" x2="57137" y2="21051"/>
                        </a14:backgroundRemoval>
                      </a14:imgEffect>
                    </a14:imgLayer>
                  </a14:imgProps>
                </a:ext>
                <a:ext uri="{28A0092B-C50C-407E-A947-70E740481C1C}">
                  <a14:useLocalDpi xmlns:a14="http://schemas.microsoft.com/office/drawing/2010/main" val="0"/>
                </a:ext>
              </a:extLst>
            </a:blip>
            <a:srcRect l="27602" t="17145" r="27602" b="17145"/>
            <a:stretch/>
          </p:blipFill>
          <p:spPr>
            <a:xfrm>
              <a:off x="7974855" y="2060575"/>
              <a:ext cx="1227393" cy="1800473"/>
            </a:xfrm>
            <a:prstGeom prst="rect">
              <a:avLst/>
            </a:prstGeom>
          </p:spPr>
        </p:pic>
        <p:sp>
          <p:nvSpPr>
            <p:cNvPr id="2" name="더하기 기호 1">
              <a:extLst>
                <a:ext uri="{FF2B5EF4-FFF2-40B4-BE49-F238E27FC236}">
                  <a16:creationId xmlns:a16="http://schemas.microsoft.com/office/drawing/2014/main" id="{8B274466-100E-48B1-973A-959D310349E1}"/>
                </a:ext>
              </a:extLst>
            </p:cNvPr>
            <p:cNvSpPr/>
            <p:nvPr/>
          </p:nvSpPr>
          <p:spPr>
            <a:xfrm>
              <a:off x="1883599" y="2744017"/>
              <a:ext cx="433587" cy="433587"/>
            </a:xfrm>
            <a:prstGeom prst="mathPlus">
              <a:avLst/>
            </a:prstGeom>
            <a:solidFill>
              <a:srgbClr val="1429A0"/>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1531"/>
              <a:endParaRPr lang="ko-KR" altLang="en-US" sz="1400" b="1">
                <a:solidFill>
                  <a:schemeClr val="bg1"/>
                </a:solidFill>
                <a:latin typeface="+mn-ea"/>
              </a:endParaRPr>
            </a:p>
          </p:txBody>
        </p:sp>
        <p:sp>
          <p:nvSpPr>
            <p:cNvPr id="18" name="더하기 기호 17">
              <a:extLst>
                <a:ext uri="{FF2B5EF4-FFF2-40B4-BE49-F238E27FC236}">
                  <a16:creationId xmlns:a16="http://schemas.microsoft.com/office/drawing/2014/main" id="{8D893E16-5E43-4F1B-8445-FD9D3D3B102C}"/>
                </a:ext>
              </a:extLst>
            </p:cNvPr>
            <p:cNvSpPr/>
            <p:nvPr/>
          </p:nvSpPr>
          <p:spPr>
            <a:xfrm>
              <a:off x="3737358" y="2744017"/>
              <a:ext cx="433587" cy="433587"/>
            </a:xfrm>
            <a:prstGeom prst="mathPlus">
              <a:avLst/>
            </a:prstGeom>
            <a:solidFill>
              <a:srgbClr val="1429A0"/>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1531"/>
              <a:endParaRPr lang="ko-KR" altLang="en-US" sz="1400" b="1">
                <a:solidFill>
                  <a:schemeClr val="bg1"/>
                </a:solidFill>
                <a:latin typeface="+mn-ea"/>
              </a:endParaRPr>
            </a:p>
          </p:txBody>
        </p:sp>
        <p:sp>
          <p:nvSpPr>
            <p:cNvPr id="19" name="더하기 기호 18">
              <a:extLst>
                <a:ext uri="{FF2B5EF4-FFF2-40B4-BE49-F238E27FC236}">
                  <a16:creationId xmlns:a16="http://schemas.microsoft.com/office/drawing/2014/main" id="{752E341D-E083-4C2E-9CD9-A02BED93DD1E}"/>
                </a:ext>
              </a:extLst>
            </p:cNvPr>
            <p:cNvSpPr/>
            <p:nvPr/>
          </p:nvSpPr>
          <p:spPr>
            <a:xfrm>
              <a:off x="5591118" y="2744017"/>
              <a:ext cx="433587" cy="433587"/>
            </a:xfrm>
            <a:prstGeom prst="mathPlus">
              <a:avLst/>
            </a:prstGeom>
            <a:solidFill>
              <a:srgbClr val="1429A0"/>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1531"/>
              <a:endParaRPr lang="ko-KR" altLang="en-US" sz="1400" b="1">
                <a:solidFill>
                  <a:schemeClr val="bg1"/>
                </a:solidFill>
                <a:latin typeface="+mn-ea"/>
              </a:endParaRPr>
            </a:p>
          </p:txBody>
        </p:sp>
        <p:sp>
          <p:nvSpPr>
            <p:cNvPr id="20" name="더하기 기호 19">
              <a:extLst>
                <a:ext uri="{FF2B5EF4-FFF2-40B4-BE49-F238E27FC236}">
                  <a16:creationId xmlns:a16="http://schemas.microsoft.com/office/drawing/2014/main" id="{AA048BDD-8CDC-4514-BE03-47D23D61E512}"/>
                </a:ext>
              </a:extLst>
            </p:cNvPr>
            <p:cNvSpPr/>
            <p:nvPr/>
          </p:nvSpPr>
          <p:spPr>
            <a:xfrm>
              <a:off x="7444877" y="2744017"/>
              <a:ext cx="433587" cy="433587"/>
            </a:xfrm>
            <a:prstGeom prst="mathPlus">
              <a:avLst/>
            </a:prstGeom>
            <a:solidFill>
              <a:srgbClr val="1429A0"/>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1531"/>
              <a:endParaRPr lang="ko-KR" altLang="en-US" sz="1400" b="1">
                <a:solidFill>
                  <a:schemeClr val="bg1"/>
                </a:solidFill>
                <a:latin typeface="+mn-ea"/>
              </a:endParaRPr>
            </a:p>
          </p:txBody>
        </p:sp>
      </p:grpSp>
      <p:sp>
        <p:nvSpPr>
          <p:cNvPr id="21" name="직사각형 20">
            <a:extLst>
              <a:ext uri="{FF2B5EF4-FFF2-40B4-BE49-F238E27FC236}">
                <a16:creationId xmlns:a16="http://schemas.microsoft.com/office/drawing/2014/main" id="{63851EE1-DB6C-478C-A38B-2C9482458943}"/>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7"/>
              </a:buBlip>
              <a:defRPr/>
            </a:pP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ngẫu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nhiên</a:t>
            </a:r>
            <a:r>
              <a:rPr lang="en-US" altLang="ko-KR" sz="1400" dirty="0">
                <a:solidFill>
                  <a:schemeClr val="tx1"/>
                </a:solidFill>
                <a:latin typeface="SamsungOne-400" panose="020B0503030303020204" pitchFamily="34" charset="0"/>
                <a:ea typeface="SamsungOne-400" panose="020B0503030303020204" pitchFamily="34" charset="0"/>
              </a:rPr>
              <a:t> Bernoulli </a:t>
            </a:r>
            <a:r>
              <a:rPr lang="vi-VN" sz="1400" dirty="0">
                <a:solidFill>
                  <a:schemeClr val="tx1">
                    <a:lumMod val="85000"/>
                    <a:lumOff val="15000"/>
                  </a:schemeClr>
                </a:solidFill>
                <a:latin typeface="Arial" panose="020B0503030303020204" pitchFamily="34" charset="0"/>
                <a:ea typeface="SamsungOne-400" panose="020B0503030303020204" pitchFamily="34" charset="0"/>
              </a:rPr>
              <a:t>và phân phối nhị thức</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6649308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phối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rời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rạc</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01</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mc:AlternateContent xmlns:mc="http://schemas.openxmlformats.org/markup-compatibility/2006" xmlns:a14="http://schemas.microsoft.com/office/drawing/2010/main">
        <mc:Choice Requires="a14">
          <p:sp>
            <p:nvSpPr>
              <p:cNvPr id="29" name="직사각형 28">
                <a:extLst>
                  <a:ext uri="{FF2B5EF4-FFF2-40B4-BE49-F238E27FC236}">
                    <a16:creationId xmlns:a16="http://schemas.microsoft.com/office/drawing/2014/main" id="{1683A00D-45A7-4BD9-8BEE-0B2C7F118246}"/>
                  </a:ext>
                </a:extLst>
              </p:cNvPr>
              <p:cNvSpPr/>
              <p:nvPr/>
            </p:nvSpPr>
            <p:spPr>
              <a:xfrm>
                <a:off x="674556" y="1700808"/>
                <a:ext cx="8632825" cy="27373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just">
                  <a:spcAft>
                    <a:spcPts val="8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1)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𝑋</m:t>
                    </m:r>
                  </m:oMath>
                </a14:m>
                <a:r>
                  <a:rPr lang="en-US" altLang="ko-KR" sz="1300" dirty="0">
                    <a:solidFill>
                      <a:schemeClr val="tx1">
                        <a:lumMod val="85000"/>
                        <a:lumOff val="15000"/>
                      </a:schemeClr>
                    </a:solidFill>
                    <a:latin typeface="SamsungOne 300" panose="020B0303030303020204"/>
                    <a:ea typeface="Noto Sans CJK KR Regular" panose="020B0500000000000000" pitchFamily="34" charset="-127"/>
                    <a:cs typeface="Times New Roman" panose="02020603050405020304" pitchFamily="18" charset="0"/>
                  </a:rPr>
                  <a:t> </a:t>
                </a:r>
                <a:r>
                  <a:rPr lang="vi-VN" altLang="ko-KR" sz="1300" dirty="0">
                    <a:solidFill>
                      <a:schemeClr val="tx1">
                        <a:lumMod val="85000"/>
                        <a:lumOff val="15000"/>
                      </a:schemeClr>
                    </a:solidFill>
                    <a:latin typeface="SamsungOne 300" panose="020B0303030303020204"/>
                    <a:ea typeface="Noto Sans CJK KR Regular" panose="020B0500000000000000" pitchFamily="34" charset="-127"/>
                    <a:cs typeface="Times New Roman" panose="02020603050405020304" pitchFamily="18" charset="0"/>
                  </a:rPr>
                  <a:t>là một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ngẫu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nhiên</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nhị thức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a:solidFill>
                      <a:schemeClr val="tx1">
                        <a:lumMod val="85000"/>
                        <a:lumOff val="15000"/>
                      </a:schemeClr>
                    </a:solidFill>
                    <a:latin typeface="SamsungOne 300" panose="020B0303030303020204"/>
                    <a:ea typeface="Noto Sans CJK KR Regular" panose="020B0500000000000000" pitchFamily="34" charset="-127"/>
                    <a:cs typeface="Times New Roman" panose="02020603050405020304" pitchFamily="18" charset="0"/>
                    <a:sym typeface="Symbol" panose="05050102010706020507" pitchFamily="18" charset="2"/>
                  </a:rPr>
                  <a:t></a:t>
                </a:r>
                <a:r>
                  <a:rPr lang="ko-KR" altLang="en-US" sz="1300" dirty="0">
                    <a:solidFill>
                      <a:schemeClr val="tx1">
                        <a:lumMod val="85000"/>
                        <a:lumOff val="15000"/>
                      </a:schemeClr>
                    </a:solidFill>
                    <a:latin typeface="SamsungOne 300" panose="020B0303030303020204"/>
                    <a:ea typeface="Noto Sans CJK KR Regular" panose="020B0500000000000000" pitchFamily="34" charset="-127"/>
                    <a:cs typeface="Times New Roman" panose="02020603050405020304" pitchFamily="18" charset="0"/>
                  </a:rPr>
                  <a:t> </a:t>
                </a:r>
                <a14:m>
                  <m:oMath xmlns:m="http://schemas.openxmlformats.org/officeDocument/2006/math">
                    <m:r>
                      <a:rPr lang="en-US" altLang="ko-KR" sz="13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𝑋</m:t>
                    </m:r>
                    <m:r>
                      <a:rPr lang="en-US" altLang="ko-KR" sz="13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m:t>
                    </m:r>
                    <m:r>
                      <a:rPr lang="en-US" altLang="ko-KR" sz="13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𝐵𝑖𝑛</m:t>
                    </m:r>
                    <m:d>
                      <m:dPr>
                        <m:ctrlPr>
                          <a:rPr lang="en-US" altLang="ko-KR" sz="1300" i="1">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ctrlPr>
                      </m:dPr>
                      <m:e>
                        <m:r>
                          <a:rPr lang="en-US" altLang="ko-KR" sz="13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𝑛</m:t>
                        </m:r>
                        <m:r>
                          <a:rPr lang="en-US" altLang="ko-KR" sz="13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m:t>
                        </m:r>
                        <m:r>
                          <a:rPr lang="en-US" altLang="ko-KR" sz="13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𝑝</m:t>
                        </m:r>
                      </m:e>
                    </m:d>
                  </m:oMath>
                </a14:m>
                <a:endParaRPr lang="en-US" altLang="ko-KR" sz="1300" dirty="0">
                  <a:solidFill>
                    <a:schemeClr val="tx1">
                      <a:lumMod val="85000"/>
                      <a:lumOff val="15000"/>
                    </a:schemeClr>
                  </a:solidFill>
                  <a:latin typeface="SamsungOne 300" panose="020B0303030303020204"/>
                  <a:ea typeface="Noto Sans CJK KR Regular" panose="020B0500000000000000" pitchFamily="34" charset="-127"/>
                  <a:cs typeface="Times New Roman" panose="02020603050405020304" pitchFamily="18" charset="0"/>
                </a:endParaRPr>
              </a:p>
              <a:p>
                <a:pPr algn="just">
                  <a:spcAft>
                    <a:spcPts val="8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2) </a:t>
                </a:r>
                <a14:m>
                  <m:oMath xmlns:m="http://schemas.openxmlformats.org/officeDocument/2006/math">
                    <m:sSub>
                      <m:sSubPr>
                        <m:ctrlPr>
                          <a:rPr lang="en-US" altLang="ko-KR" sz="1600" i="1">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ctrlPr>
                      </m:sSubPr>
                      <m:e>
                        <m:r>
                          <a:rPr lang="en-US" altLang="ko-KR" sz="16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𝑋</m:t>
                        </m:r>
                      </m:e>
                      <m:sub>
                        <m:r>
                          <a:rPr lang="en-US" altLang="ko-KR" sz="16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𝑏𝑖𝑛</m:t>
                        </m:r>
                      </m:sub>
                    </m:sSub>
                    <m:r>
                      <a:rPr lang="en-US" altLang="ko-KR" sz="16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m:t>
                    </m:r>
                    <m:sSub>
                      <m:sSubPr>
                        <m:ctrlPr>
                          <a:rPr lang="en-US" altLang="ko-KR" sz="1600" i="1">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ctrlPr>
                      </m:sSubPr>
                      <m:e>
                        <m:r>
                          <a:rPr lang="en-US" altLang="ko-KR" sz="16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𝑋</m:t>
                        </m:r>
                      </m:e>
                      <m:sub>
                        <m:r>
                          <a:rPr lang="en-US" altLang="ko-KR" sz="16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𝐵𝑒𝑟</m:t>
                        </m:r>
                      </m:sub>
                    </m:sSub>
                    <m:r>
                      <a:rPr lang="en-US" altLang="ko-KR" sz="16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m:t>
                    </m:r>
                    <m:sSub>
                      <m:sSubPr>
                        <m:ctrlPr>
                          <a:rPr lang="en-US" altLang="ko-KR" sz="1600" i="1">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ctrlPr>
                      </m:sSubPr>
                      <m:e>
                        <m:r>
                          <a:rPr lang="en-US" altLang="ko-KR" sz="16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𝑋</m:t>
                        </m:r>
                      </m:e>
                      <m:sub>
                        <m:r>
                          <a:rPr lang="en-US" altLang="ko-KR" sz="16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𝐵𝑒𝑟</m:t>
                        </m:r>
                      </m:sub>
                    </m:sSub>
                    <m:r>
                      <a:rPr lang="en-US" altLang="ko-KR" sz="16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m:t>
                    </m:r>
                    <m:sSub>
                      <m:sSubPr>
                        <m:ctrlPr>
                          <a:rPr lang="en-US" altLang="ko-KR" sz="1600" i="1">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ctrlPr>
                      </m:sSubPr>
                      <m:e>
                        <m:r>
                          <a:rPr lang="en-US" altLang="ko-KR" sz="16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𝑋</m:t>
                        </m:r>
                      </m:e>
                      <m:sub>
                        <m:r>
                          <a:rPr lang="en-US" altLang="ko-KR" sz="16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𝐵𝑒𝑟</m:t>
                        </m:r>
                      </m:sub>
                    </m:sSub>
                  </m:oMath>
                </a14:m>
                <a:r>
                  <a:rPr lang="en-US" altLang="ko-KR" sz="1600" dirty="0">
                    <a:solidFill>
                      <a:schemeClr val="tx1">
                        <a:lumMod val="85000"/>
                        <a:lumOff val="15000"/>
                      </a:schemeClr>
                    </a:solidFill>
                    <a:latin typeface="SamsungOne 300" panose="020B0303030303020204"/>
                    <a:ea typeface="Noto Sans CJK KR Regular" panose="020B0500000000000000" pitchFamily="34" charset="-127"/>
                    <a:cs typeface="Times New Roman" panose="02020603050405020304" pitchFamily="18" charset="0"/>
                  </a:rPr>
                  <a:t> </a:t>
                </a:r>
              </a:p>
              <a:p>
                <a:pPr algn="just">
                  <a:spcAft>
                    <a:spcPts val="800"/>
                  </a:spcAft>
                </a:pPr>
                <a:r>
                  <a:rPr lang="en-US" altLang="ko-KR" sz="1300" b="1" dirty="0">
                    <a:solidFill>
                      <a:srgbClr val="1429A0"/>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b="1" dirty="0">
                    <a:solidFill>
                      <a:srgbClr val="1429A0"/>
                    </a:solidFill>
                    <a:latin typeface="SamsungOne-400" panose="020B0503030303020204" pitchFamily="34" charset="0"/>
                    <a:ea typeface="SamsungOne-400" panose="020B0503030303020204" pitchFamily="34" charset="0"/>
                    <a:cs typeface="Tahoma" panose="020B0604030504040204" pitchFamily="34" charset="0"/>
                    <a:sym typeface="Symbol" panose="05050102010706020507" pitchFamily="18" charset="2"/>
                  </a:rPr>
                  <a:t>                   </a:t>
                </a:r>
                <a14:m>
                  <m:oMath xmlns:m="http://schemas.openxmlformats.org/officeDocument/2006/math">
                    <m:r>
                      <a:rPr lang="en-US" altLang="ko-KR" sz="1300" b="1" i="1" dirty="0">
                        <a:solidFill>
                          <a:srgbClr val="1429A0"/>
                        </a:solidFill>
                        <a:latin typeface="Cambria Math" panose="02040503050406030204" pitchFamily="18" charset="0"/>
                        <a:ea typeface="SamsungOne-400" panose="020B0503030303020204" pitchFamily="34" charset="0"/>
                        <a:cs typeface="Tahoma" panose="020B0604030504040204" pitchFamily="34" charset="0"/>
                        <a:sym typeface="Symbol" panose="05050102010706020507" pitchFamily="18" charset="2"/>
                      </a:rPr>
                      <m:t>𝐧</m:t>
                    </m:r>
                  </m:oMath>
                </a14:m>
                <a:r>
                  <a:rPr lang="ko-KR" altLang="en-US" sz="1300" b="1" dirty="0">
                    <a:solidFill>
                      <a:srgbClr val="1429A0"/>
                    </a:solidFill>
                    <a:latin typeface="SamsungOne-400" panose="020B0503030303020204" pitchFamily="34" charset="0"/>
                    <a:ea typeface="SamsungOne-400" panose="020B0503030303020204" pitchFamily="34" charset="0"/>
                    <a:cs typeface="Tahoma" panose="020B0604030504040204" pitchFamily="34" charset="0"/>
                    <a:sym typeface="Symbol" panose="05050102010706020507" pitchFamily="18" charset="2"/>
                  </a:rPr>
                  <a:t>                    </a:t>
                </a:r>
                <a:r>
                  <a:rPr lang="en-US" altLang="ko-KR" sz="1300" b="1" dirty="0">
                    <a:solidFill>
                      <a:srgbClr val="1429A0"/>
                    </a:solidFill>
                    <a:latin typeface="SamsungOne-400" panose="020B0503030303020204" pitchFamily="34" charset="0"/>
                    <a:ea typeface="SamsungOne-400" panose="020B0503030303020204" pitchFamily="34" charset="0"/>
                    <a:cs typeface="Tahoma" panose="020B0604030504040204" pitchFamily="34" charset="0"/>
                    <a:sym typeface="Symbol" panose="05050102010706020507" pitchFamily="18" charset="2"/>
                  </a:rPr>
                  <a:t></a:t>
                </a:r>
                <a:endParaRPr lang="en-US" altLang="ko-KR" sz="1300" b="1" dirty="0">
                  <a:solidFill>
                    <a:srgbClr val="1429A0"/>
                  </a:solidFill>
                  <a:latin typeface="SamsungOne-400" panose="020B0503030303020204" pitchFamily="34" charset="0"/>
                  <a:ea typeface="SamsungOne-400" panose="020B0503030303020204" pitchFamily="34" charset="0"/>
                  <a:cs typeface="Tahoma" panose="020B0604030504040204" pitchFamily="34" charset="0"/>
                </a:endParaRPr>
              </a:p>
              <a:p>
                <a:pPr algn="just">
                  <a:spcAft>
                    <a:spcPts val="8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3) </a:t>
                </a:r>
                <a14:m>
                  <m:oMath xmlns:m="http://schemas.openxmlformats.org/officeDocument/2006/math">
                    <m:r>
                      <a:rPr lang="en-US" altLang="ko-KR" sz="1600">
                        <a:solidFill>
                          <a:schemeClr val="tx1">
                            <a:lumMod val="85000"/>
                            <a:lumOff val="15000"/>
                          </a:schemeClr>
                        </a:solidFill>
                        <a:latin typeface="Cambria Math" panose="02040503050406030204" pitchFamily="18" charset="0"/>
                        <a:ea typeface="SamsungOne-400" panose="020B0503030303020204" pitchFamily="34" charset="0"/>
                        <a:cs typeface="Tahoma" panose="020B0604030504040204" pitchFamily="34" charset="0"/>
                      </a:rPr>
                      <m:t>𝑃</m:t>
                    </m:r>
                    <m:d>
                      <m:dPr>
                        <m:ctrlPr>
                          <a:rPr lang="en-US" altLang="ko-KR" sz="1600" i="1">
                            <a:solidFill>
                              <a:schemeClr val="tx1">
                                <a:lumMod val="85000"/>
                                <a:lumOff val="15000"/>
                              </a:schemeClr>
                            </a:solidFill>
                            <a:latin typeface="Cambria Math" panose="02040503050406030204" pitchFamily="18" charset="0"/>
                            <a:ea typeface="SamsungOne-400" panose="020B0503030303020204" pitchFamily="34" charset="0"/>
                            <a:cs typeface="Tahoma" panose="020B0604030504040204" pitchFamily="34" charset="0"/>
                          </a:rPr>
                        </m:ctrlPr>
                      </m:dPr>
                      <m:e>
                        <m:r>
                          <a:rPr lang="en-US" altLang="ko-KR" sz="1600">
                            <a:solidFill>
                              <a:schemeClr val="tx1">
                                <a:lumMod val="85000"/>
                                <a:lumOff val="15000"/>
                              </a:schemeClr>
                            </a:solidFill>
                            <a:latin typeface="Cambria Math" panose="02040503050406030204" pitchFamily="18" charset="0"/>
                            <a:ea typeface="SamsungOne-400" panose="020B0503030303020204" pitchFamily="34" charset="0"/>
                            <a:cs typeface="Tahoma" panose="020B0604030504040204" pitchFamily="34" charset="0"/>
                          </a:rPr>
                          <m:t>𝑥</m:t>
                        </m:r>
                      </m:e>
                    </m:d>
                    <m:r>
                      <a:rPr lang="en-US" altLang="ko-KR" sz="1600">
                        <a:solidFill>
                          <a:schemeClr val="tx1">
                            <a:lumMod val="85000"/>
                            <a:lumOff val="15000"/>
                          </a:schemeClr>
                        </a:solidFill>
                        <a:latin typeface="Cambria Math" panose="02040503050406030204" pitchFamily="18" charset="0"/>
                        <a:ea typeface="SamsungOne-400" panose="020B0503030303020204" pitchFamily="34" charset="0"/>
                        <a:cs typeface="Tahoma" panose="020B0604030504040204" pitchFamily="34" charset="0"/>
                      </a:rPr>
                      <m:t>=</m:t>
                    </m:r>
                    <m:d>
                      <m:dPr>
                        <m:ctrlPr>
                          <a:rPr lang="en-US" altLang="ko-KR" sz="1600" i="1">
                            <a:solidFill>
                              <a:schemeClr val="tx1">
                                <a:lumMod val="85000"/>
                                <a:lumOff val="15000"/>
                              </a:schemeClr>
                            </a:solidFill>
                            <a:latin typeface="Cambria Math" panose="02040503050406030204" pitchFamily="18" charset="0"/>
                            <a:ea typeface="SamsungOne-400" panose="020B0503030303020204" pitchFamily="34" charset="0"/>
                            <a:cs typeface="Tahoma" panose="020B0604030504040204" pitchFamily="34" charset="0"/>
                          </a:rPr>
                        </m:ctrlPr>
                      </m:dPr>
                      <m:e>
                        <m:m>
                          <m:mPr>
                            <m:mcs>
                              <m:mc>
                                <m:mcPr>
                                  <m:count m:val="1"/>
                                  <m:mcJc m:val="center"/>
                                </m:mcPr>
                              </m:mc>
                            </m:mcs>
                            <m:ctrlPr>
                              <a:rPr lang="en-US" altLang="ko-KR" sz="1600" i="1" smtClean="0">
                                <a:solidFill>
                                  <a:srgbClr val="FF0000"/>
                                </a:solidFill>
                                <a:latin typeface="Cambria Math" panose="02040503050406030204" pitchFamily="18" charset="0"/>
                                <a:ea typeface="SamsungOne-400" panose="020B0503030303020204" pitchFamily="34" charset="0"/>
                                <a:cs typeface="Tahoma" panose="020B0604030504040204" pitchFamily="34" charset="0"/>
                              </a:rPr>
                            </m:ctrlPr>
                          </m:mPr>
                          <m:mr>
                            <m:e>
                              <m:r>
                                <a:rPr lang="en-US" altLang="ko-KR" sz="1600" smtClean="0">
                                  <a:solidFill>
                                    <a:srgbClr val="1429A0"/>
                                  </a:solidFill>
                                  <a:latin typeface="Cambria Math" panose="02040503050406030204" pitchFamily="18" charset="0"/>
                                  <a:ea typeface="SamsungOne-400" panose="020B0503030303020204" pitchFamily="34" charset="0"/>
                                  <a:cs typeface="Tahoma" panose="020B0604030504040204" pitchFamily="34" charset="0"/>
                                </a:rPr>
                                <m:t>𝑛</m:t>
                              </m:r>
                            </m:e>
                          </m:mr>
                          <m:mr>
                            <m:e>
                              <m:r>
                                <a:rPr lang="en-US" altLang="ko-KR" sz="1600">
                                  <a:solidFill>
                                    <a:srgbClr val="FF0000"/>
                                  </a:solidFill>
                                  <a:latin typeface="Cambria Math" panose="02040503050406030204" pitchFamily="18" charset="0"/>
                                  <a:ea typeface="SamsungOne-400" panose="020B0503030303020204" pitchFamily="34" charset="0"/>
                                  <a:cs typeface="Tahoma" panose="020B0604030504040204" pitchFamily="34" charset="0"/>
                                </a:rPr>
                                <m:t>𝑥</m:t>
                              </m:r>
                            </m:e>
                          </m:mr>
                        </m:m>
                      </m:e>
                    </m:d>
                    <m:sSup>
                      <m:sSupPr>
                        <m:ctrlPr>
                          <a:rPr lang="en-US" altLang="ko-KR" sz="1600" i="1">
                            <a:solidFill>
                              <a:schemeClr val="tx1">
                                <a:lumMod val="85000"/>
                                <a:lumOff val="15000"/>
                              </a:schemeClr>
                            </a:solidFill>
                            <a:latin typeface="Cambria Math" panose="02040503050406030204" pitchFamily="18" charset="0"/>
                            <a:ea typeface="SamsungOne-400" panose="020B0503030303020204" pitchFamily="34" charset="0"/>
                            <a:cs typeface="Tahoma" panose="020B0604030504040204" pitchFamily="34" charset="0"/>
                          </a:rPr>
                        </m:ctrlPr>
                      </m:sSupPr>
                      <m:e>
                        <m:r>
                          <a:rPr lang="en-US" altLang="ko-KR" sz="1600">
                            <a:solidFill>
                              <a:schemeClr val="tx1">
                                <a:lumMod val="85000"/>
                                <a:lumOff val="15000"/>
                              </a:schemeClr>
                            </a:solidFill>
                            <a:latin typeface="Cambria Math" panose="02040503050406030204" pitchFamily="18" charset="0"/>
                            <a:ea typeface="SamsungOne-400" panose="020B0503030303020204" pitchFamily="34" charset="0"/>
                            <a:cs typeface="Tahoma" panose="020B0604030504040204" pitchFamily="34" charset="0"/>
                          </a:rPr>
                          <m:t>𝑝</m:t>
                        </m:r>
                      </m:e>
                      <m:sup>
                        <m:r>
                          <a:rPr lang="en-US" altLang="ko-KR" sz="1600" smtClean="0">
                            <a:solidFill>
                              <a:srgbClr val="FF0000"/>
                            </a:solidFill>
                            <a:latin typeface="Cambria Math" panose="02040503050406030204" pitchFamily="18" charset="0"/>
                            <a:ea typeface="SamsungOne-400" panose="020B0503030303020204" pitchFamily="34" charset="0"/>
                            <a:cs typeface="Tahoma" panose="020B0604030504040204" pitchFamily="34" charset="0"/>
                          </a:rPr>
                          <m:t>𝑥</m:t>
                        </m:r>
                      </m:sup>
                    </m:sSup>
                    <m:sSup>
                      <m:sSupPr>
                        <m:ctrlPr>
                          <a:rPr lang="en-US" altLang="ko-KR" sz="1600" i="1">
                            <a:solidFill>
                              <a:schemeClr val="tx1">
                                <a:lumMod val="85000"/>
                                <a:lumOff val="15000"/>
                              </a:schemeClr>
                            </a:solidFill>
                            <a:latin typeface="Cambria Math" panose="02040503050406030204" pitchFamily="18" charset="0"/>
                            <a:ea typeface="SamsungOne-400" panose="020B0503030303020204" pitchFamily="34" charset="0"/>
                            <a:cs typeface="Tahoma" panose="020B0604030504040204" pitchFamily="34" charset="0"/>
                          </a:rPr>
                        </m:ctrlPr>
                      </m:sSupPr>
                      <m:e>
                        <m:d>
                          <m:dPr>
                            <m:ctrlPr>
                              <a:rPr lang="en-US" altLang="ko-KR" sz="1600" i="1">
                                <a:solidFill>
                                  <a:schemeClr val="tx1">
                                    <a:lumMod val="85000"/>
                                    <a:lumOff val="15000"/>
                                  </a:schemeClr>
                                </a:solidFill>
                                <a:latin typeface="Cambria Math" panose="02040503050406030204" pitchFamily="18" charset="0"/>
                                <a:ea typeface="SamsungOne-400" panose="020B0503030303020204" pitchFamily="34" charset="0"/>
                                <a:cs typeface="Tahoma" panose="020B0604030504040204" pitchFamily="34" charset="0"/>
                              </a:rPr>
                            </m:ctrlPr>
                          </m:dPr>
                          <m:e>
                            <m:r>
                              <a:rPr lang="en-US" altLang="ko-KR" sz="1600">
                                <a:solidFill>
                                  <a:schemeClr val="tx1">
                                    <a:lumMod val="85000"/>
                                    <a:lumOff val="15000"/>
                                  </a:schemeClr>
                                </a:solidFill>
                                <a:latin typeface="Cambria Math" panose="02040503050406030204" pitchFamily="18" charset="0"/>
                                <a:ea typeface="SamsungOne-400" panose="020B0503030303020204" pitchFamily="34" charset="0"/>
                                <a:cs typeface="Tahoma" panose="020B0604030504040204" pitchFamily="34" charset="0"/>
                              </a:rPr>
                              <m:t>1−</m:t>
                            </m:r>
                            <m:r>
                              <a:rPr lang="en-US" altLang="ko-KR" sz="1600">
                                <a:solidFill>
                                  <a:schemeClr val="tx1">
                                    <a:lumMod val="85000"/>
                                    <a:lumOff val="15000"/>
                                  </a:schemeClr>
                                </a:solidFill>
                                <a:latin typeface="Cambria Math" panose="02040503050406030204" pitchFamily="18" charset="0"/>
                                <a:ea typeface="SamsungOne-400" panose="020B0503030303020204" pitchFamily="34" charset="0"/>
                                <a:cs typeface="Tahoma" panose="020B0604030504040204" pitchFamily="34" charset="0"/>
                              </a:rPr>
                              <m:t>𝑝</m:t>
                            </m:r>
                          </m:e>
                        </m:d>
                        <m:r>
                          <m:rPr>
                            <m:nor/>
                          </m:rPr>
                          <a:rPr lang="en-US" altLang="ko-KR" sz="1600" dirty="0">
                            <a:solidFill>
                              <a:schemeClr val="tx1">
                                <a:lumMod val="85000"/>
                                <a:lumOff val="15000"/>
                              </a:schemeClr>
                            </a:solidFill>
                            <a:latin typeface="SamsungOne 300" panose="020B0303030303020204"/>
                            <a:ea typeface="SamsungOne-400" panose="020B0503030303020204" pitchFamily="34" charset="0"/>
                            <a:cs typeface="Tahoma" panose="020B0604030504040204" pitchFamily="34" charset="0"/>
                          </a:rPr>
                          <m:t> </m:t>
                        </m:r>
                      </m:e>
                      <m:sup>
                        <m:r>
                          <a:rPr lang="en-US" altLang="ko-KR" sz="1600" smtClean="0">
                            <a:solidFill>
                              <a:srgbClr val="1429A0"/>
                            </a:solidFill>
                            <a:latin typeface="Cambria Math" panose="02040503050406030204" pitchFamily="18" charset="0"/>
                            <a:ea typeface="SamsungOne-400" panose="020B0503030303020204" pitchFamily="34" charset="0"/>
                            <a:cs typeface="Tahoma" panose="020B0604030504040204" pitchFamily="34" charset="0"/>
                          </a:rPr>
                          <m:t>𝑛</m:t>
                        </m:r>
                        <m:r>
                          <a:rPr lang="en-US" altLang="ko-KR" sz="1600">
                            <a:solidFill>
                              <a:schemeClr val="tx1">
                                <a:lumMod val="85000"/>
                                <a:lumOff val="15000"/>
                              </a:schemeClr>
                            </a:solidFill>
                            <a:latin typeface="Cambria Math" panose="02040503050406030204" pitchFamily="18" charset="0"/>
                            <a:ea typeface="SamsungOne-400" panose="020B0503030303020204" pitchFamily="34" charset="0"/>
                            <a:cs typeface="Tahoma" panose="020B0604030504040204" pitchFamily="34" charset="0"/>
                          </a:rPr>
                          <m:t>−</m:t>
                        </m:r>
                        <m:r>
                          <a:rPr lang="en-US" altLang="ko-KR" sz="1600" smtClean="0">
                            <a:solidFill>
                              <a:srgbClr val="FF0000"/>
                            </a:solidFill>
                            <a:latin typeface="Cambria Math" panose="02040503050406030204" pitchFamily="18" charset="0"/>
                            <a:ea typeface="SamsungOne-400" panose="020B0503030303020204" pitchFamily="34" charset="0"/>
                            <a:cs typeface="Tahoma" panose="020B0604030504040204" pitchFamily="34" charset="0"/>
                          </a:rPr>
                          <m:t>𝑥</m:t>
                        </m:r>
                      </m:sup>
                    </m:sSup>
                  </m:oMath>
                </a14:m>
                <a:r>
                  <a:rPr lang="en-US" altLang="ko-KR" sz="1600" dirty="0">
                    <a:solidFill>
                      <a:schemeClr val="tx1">
                        <a:lumMod val="85000"/>
                        <a:lumOff val="15000"/>
                      </a:schemeClr>
                    </a:solidFill>
                    <a:latin typeface="SamsungOne 300" panose="020B0303030303020204"/>
                    <a:cs typeface="Times New Roman" panose="02020603050405020304" pitchFamily="18" charset="0"/>
                  </a:rPr>
                  <a:t>        </a:t>
                </a:r>
                <a:r>
                  <a:rPr lang="en-US" altLang="ko-KR" sz="1600" dirty="0">
                    <a:solidFill>
                      <a:srgbClr val="20B765"/>
                    </a:solidFill>
                    <a:latin typeface="SamsungOne 300" panose="020B0303030303020204"/>
                    <a:cs typeface="Times New Roman" panose="02020603050405020304" pitchFamily="18" charset="0"/>
                    <a:sym typeface="Symbol" panose="05050102010706020507" pitchFamily="18" charset="2"/>
                  </a:rPr>
                  <a:t></a:t>
                </a:r>
                <a:r>
                  <a:rPr lang="en-US" altLang="ko-KR" sz="1600" dirty="0">
                    <a:solidFill>
                      <a:schemeClr val="tx1">
                        <a:lumMod val="85000"/>
                        <a:lumOff val="15000"/>
                      </a:schemeClr>
                    </a:solidFill>
                    <a:latin typeface="SamsungOne 300" panose="020B0303030303020204"/>
                    <a:cs typeface="Times New Roman" panose="02020603050405020304" pitchFamily="18" charset="0"/>
                  </a:rPr>
                  <a:t>  </a:t>
                </a:r>
                <a14:m>
                  <m:oMath xmlns:m="http://schemas.openxmlformats.org/officeDocument/2006/math">
                    <m:r>
                      <a:rPr lang="en-US" altLang="ko-KR" sz="1600">
                        <a:solidFill>
                          <a:schemeClr val="tx1">
                            <a:lumMod val="85000"/>
                            <a:lumOff val="15000"/>
                          </a:schemeClr>
                        </a:solidFill>
                        <a:latin typeface="Cambria Math" panose="02040503050406030204" pitchFamily="18" charset="0"/>
                        <a:cs typeface="Times New Roman" panose="02020603050405020304" pitchFamily="18" charset="0"/>
                      </a:rPr>
                      <m:t>0≤</m:t>
                    </m:r>
                    <m:r>
                      <a:rPr lang="en-US" altLang="ko-KR" sz="1600" smtClean="0">
                        <a:solidFill>
                          <a:srgbClr val="FF0000"/>
                        </a:solidFill>
                        <a:latin typeface="Cambria Math" panose="02040503050406030204" pitchFamily="18" charset="0"/>
                        <a:cs typeface="Times New Roman" panose="02020603050405020304" pitchFamily="18" charset="0"/>
                      </a:rPr>
                      <m:t>𝑥</m:t>
                    </m:r>
                    <m:r>
                      <a:rPr lang="en-US" altLang="ko-KR" sz="1600">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600" smtClean="0">
                        <a:solidFill>
                          <a:srgbClr val="1429A0"/>
                        </a:solidFill>
                        <a:latin typeface="Cambria Math" panose="02040503050406030204" pitchFamily="18" charset="0"/>
                        <a:cs typeface="Times New Roman" panose="02020603050405020304" pitchFamily="18" charset="0"/>
                      </a:rPr>
                      <m:t>𝑛</m:t>
                    </m:r>
                  </m:oMath>
                </a14:m>
                <a:endParaRPr lang="en-US" altLang="ko-KR" sz="1600" dirty="0">
                  <a:solidFill>
                    <a:srgbClr val="1429A0"/>
                  </a:solidFill>
                  <a:latin typeface="SamsungOne 300" panose="020B0303030303020204"/>
                  <a:cs typeface="Times New Roman" panose="02020603050405020304" pitchFamily="18" charset="0"/>
                </a:endParaRPr>
              </a:p>
              <a:p>
                <a:pPr marL="361950" lvl="1" indent="-180975">
                  <a:spcAft>
                    <a:spcPts val="800"/>
                  </a:spcAft>
                  <a:buClr>
                    <a:srgbClr val="193EB0"/>
                  </a:buClr>
                  <a:buFont typeface="Arial" panose="020B0604020202020204" pitchFamily="34" charset="0"/>
                  <a:buChar char="•"/>
                </a:pPr>
                <a:endParaRPr lang="en-US" altLang="ko-KR" sz="1400" i="1" dirty="0">
                  <a:solidFill>
                    <a:prstClr val="black">
                      <a:lumMod val="85000"/>
                      <a:lumOff val="15000"/>
                    </a:prstClr>
                  </a:solidFill>
                  <a:latin typeface="Cambria Math" panose="02040503050406030204" pitchFamily="18" charset="0"/>
                </a:endParaRPr>
              </a:p>
              <a:p>
                <a:pPr marL="361950" lvl="1" indent="-180975">
                  <a:spcAft>
                    <a:spcPts val="800"/>
                  </a:spcAft>
                  <a:buClr>
                    <a:srgbClr val="193EB0"/>
                  </a:buClr>
                  <a:buFont typeface="Arial" panose="020B0604020202020204" pitchFamily="34" charset="0"/>
                  <a:buChar char="•"/>
                </a:pPr>
                <a:r>
                  <a:rPr lang="vi-VN" altLang="ko-KR" sz="1300" i="1" dirty="0">
                    <a:solidFill>
                      <a:prstClr val="black">
                        <a:lumMod val="85000"/>
                        <a:lumOff val="15000"/>
                      </a:prstClr>
                    </a:solidFill>
                    <a:latin typeface="Cambria Math" panose="02040503050406030204" pitchFamily="18" charset="0"/>
                  </a:rPr>
                  <a:t>Trung bình</a:t>
                </a:r>
                <a:r>
                  <a:rPr lang="en-US" altLang="ko-KR" sz="1300" i="1" dirty="0">
                    <a:solidFill>
                      <a:prstClr val="black">
                        <a:lumMod val="85000"/>
                        <a:lumOff val="15000"/>
                      </a:prstClr>
                    </a:solidFill>
                    <a:latin typeface="Cambria Math" panose="02040503050406030204" pitchFamily="18" charset="0"/>
                  </a:rPr>
                  <a:t> =</a:t>
                </a:r>
                <a:r>
                  <a:rPr lang="ko-KR" altLang="en-US" sz="1300" i="1" dirty="0">
                    <a:solidFill>
                      <a:prstClr val="black">
                        <a:lumMod val="85000"/>
                        <a:lumOff val="15000"/>
                      </a:prstClr>
                    </a:solidFill>
                    <a:latin typeface="Cambria Math" panose="02040503050406030204" pitchFamily="18" charset="0"/>
                  </a:rPr>
                  <a:t>𝑛 𝑝</a:t>
                </a:r>
              </a:p>
              <a:p>
                <a:pPr marL="361950" lvl="1" indent="-180975">
                  <a:spcAft>
                    <a:spcPts val="800"/>
                  </a:spcAft>
                  <a:buClr>
                    <a:srgbClr val="193EB0"/>
                  </a:buClr>
                  <a:buFont typeface="Arial" panose="020B0604020202020204" pitchFamily="34" charset="0"/>
                  <a:buChar char="•"/>
                </a:pPr>
                <a:r>
                  <a:rPr lang="vi-VN" altLang="ko-KR" sz="1300" i="1" dirty="0">
                    <a:solidFill>
                      <a:prstClr val="black">
                        <a:lumMod val="85000"/>
                        <a:lumOff val="15000"/>
                      </a:prstClr>
                    </a:solidFill>
                    <a:latin typeface="Cambria Math" panose="02040503050406030204" pitchFamily="18" charset="0"/>
                  </a:rPr>
                  <a:t>Phương sai</a:t>
                </a:r>
                <a:r>
                  <a:rPr lang="en-US" altLang="ko-KR" sz="1300" i="1" dirty="0">
                    <a:solidFill>
                      <a:prstClr val="black">
                        <a:lumMod val="85000"/>
                        <a:lumOff val="15000"/>
                      </a:prstClr>
                    </a:solidFill>
                    <a:latin typeface="Cambria Math" panose="02040503050406030204" pitchFamily="18" charset="0"/>
                  </a:rPr>
                  <a:t> =</a:t>
                </a:r>
                <a:r>
                  <a:rPr lang="ko-KR" altLang="en-US" sz="1300" i="1" dirty="0">
                    <a:solidFill>
                      <a:prstClr val="black">
                        <a:lumMod val="85000"/>
                        <a:lumOff val="15000"/>
                      </a:prstClr>
                    </a:solidFill>
                    <a:latin typeface="Cambria Math" panose="02040503050406030204" pitchFamily="18" charset="0"/>
                  </a:rPr>
                  <a:t>𝑛 𝑝 </a:t>
                </a:r>
                <a:r>
                  <a:rPr lang="en-US" altLang="ko-KR" sz="1300" i="1" dirty="0">
                    <a:solidFill>
                      <a:prstClr val="black">
                        <a:lumMod val="85000"/>
                        <a:lumOff val="15000"/>
                      </a:prstClr>
                    </a:solidFill>
                    <a:latin typeface="Cambria Math" panose="02040503050406030204" pitchFamily="18" charset="0"/>
                  </a:rPr>
                  <a:t>(1−</a:t>
                </a:r>
                <a:r>
                  <a:rPr lang="ko-KR" altLang="en-US" sz="1300" i="1" dirty="0">
                    <a:solidFill>
                      <a:prstClr val="black">
                        <a:lumMod val="85000"/>
                        <a:lumOff val="15000"/>
                      </a:prstClr>
                    </a:solidFill>
                    <a:latin typeface="Cambria Math" panose="02040503050406030204" pitchFamily="18" charset="0"/>
                  </a:rPr>
                  <a:t>𝑝</a:t>
                </a:r>
                <a:r>
                  <a:rPr lang="en-US" altLang="ko-KR" sz="1300" i="1" dirty="0">
                    <a:solidFill>
                      <a:prstClr val="black">
                        <a:lumMod val="85000"/>
                        <a:lumOff val="15000"/>
                      </a:prstClr>
                    </a:solidFill>
                    <a:latin typeface="Cambria Math" panose="02040503050406030204" pitchFamily="18" charset="0"/>
                  </a:rPr>
                  <a:t>)</a:t>
                </a:r>
              </a:p>
              <a:p>
                <a:pPr marL="361950" lvl="1" indent="-180975">
                  <a:spcAft>
                    <a:spcPts val="800"/>
                  </a:spcAft>
                  <a:buClr>
                    <a:srgbClr val="193EB0"/>
                  </a:buClr>
                  <a:buFont typeface="Arial" panose="020B0604020202020204" pitchFamily="34" charset="0"/>
                  <a:buChar char="•"/>
                </a:pPr>
                <a:r>
                  <a:rPr lang="vi-VN" altLang="ko-KR" sz="1300" i="1" dirty="0">
                    <a:solidFill>
                      <a:prstClr val="black">
                        <a:lumMod val="85000"/>
                        <a:lumOff val="15000"/>
                      </a:prstClr>
                    </a:solidFill>
                    <a:latin typeface="Cambria Math" panose="02040503050406030204" pitchFamily="18" charset="0"/>
                  </a:rPr>
                  <a:t>Độ lệch chuẩn</a:t>
                </a:r>
                <a:r>
                  <a:rPr lang="en-US" altLang="ko-KR" sz="1300" i="1" dirty="0">
                    <a:solidFill>
                      <a:prstClr val="black">
                        <a:lumMod val="85000"/>
                        <a:lumOff val="15000"/>
                      </a:prstClr>
                    </a:solidFill>
                    <a:latin typeface="Cambria Math" panose="02040503050406030204" pitchFamily="18" charset="0"/>
                  </a:rPr>
                  <a:t>= </a:t>
                </a:r>
                <a14:m>
                  <m:oMath xmlns:m="http://schemas.openxmlformats.org/officeDocument/2006/math">
                    <m:rad>
                      <m:radPr>
                        <m:degHide m:val="on"/>
                        <m:ctrlPr>
                          <a:rPr lang="en-US" altLang="ko-KR" sz="1300" i="1" dirty="0">
                            <a:solidFill>
                              <a:prstClr val="black">
                                <a:lumMod val="85000"/>
                                <a:lumOff val="15000"/>
                              </a:prstClr>
                            </a:solidFill>
                            <a:latin typeface="Cambria Math" panose="02040503050406030204" pitchFamily="18" charset="0"/>
                          </a:rPr>
                        </m:ctrlPr>
                      </m:radPr>
                      <m:deg/>
                      <m:e>
                        <m:r>
                          <a:rPr lang="en-US" altLang="ko-KR" sz="1300" i="1" dirty="0">
                            <a:solidFill>
                              <a:prstClr val="black">
                                <a:lumMod val="85000"/>
                                <a:lumOff val="15000"/>
                              </a:prstClr>
                            </a:solidFill>
                            <a:latin typeface="Cambria Math" panose="02040503050406030204" pitchFamily="18" charset="0"/>
                          </a:rPr>
                          <m:t>𝑛</m:t>
                        </m:r>
                        <m:r>
                          <a:rPr lang="en-US" altLang="ko-KR" sz="1300" i="1" dirty="0">
                            <a:solidFill>
                              <a:prstClr val="black">
                                <a:lumMod val="85000"/>
                                <a:lumOff val="15000"/>
                              </a:prstClr>
                            </a:solidFill>
                            <a:latin typeface="Cambria Math" panose="02040503050406030204" pitchFamily="18" charset="0"/>
                          </a:rPr>
                          <m:t> </m:t>
                        </m:r>
                        <m:r>
                          <a:rPr lang="en-US" altLang="ko-KR" sz="1300" i="1" dirty="0">
                            <a:solidFill>
                              <a:prstClr val="black">
                                <a:lumMod val="85000"/>
                                <a:lumOff val="15000"/>
                              </a:prstClr>
                            </a:solidFill>
                            <a:latin typeface="Cambria Math" panose="02040503050406030204" pitchFamily="18" charset="0"/>
                          </a:rPr>
                          <m:t>𝑝</m:t>
                        </m:r>
                        <m:r>
                          <a:rPr lang="en-US" altLang="ko-KR" sz="1300" i="1" dirty="0">
                            <a:solidFill>
                              <a:prstClr val="black">
                                <a:lumMod val="85000"/>
                                <a:lumOff val="15000"/>
                              </a:prstClr>
                            </a:solidFill>
                            <a:latin typeface="Cambria Math" panose="02040503050406030204" pitchFamily="18" charset="0"/>
                          </a:rPr>
                          <m:t> (1−</m:t>
                        </m:r>
                        <m:r>
                          <a:rPr lang="en-US" altLang="ko-KR" sz="1300" i="1" dirty="0">
                            <a:solidFill>
                              <a:prstClr val="black">
                                <a:lumMod val="85000"/>
                                <a:lumOff val="15000"/>
                              </a:prstClr>
                            </a:solidFill>
                            <a:latin typeface="Cambria Math" panose="02040503050406030204" pitchFamily="18" charset="0"/>
                          </a:rPr>
                          <m:t>𝑝</m:t>
                        </m:r>
                        <m:r>
                          <a:rPr lang="en-US" altLang="ko-KR" sz="1300" i="1" dirty="0">
                            <a:solidFill>
                              <a:prstClr val="black">
                                <a:lumMod val="85000"/>
                                <a:lumOff val="15000"/>
                              </a:prstClr>
                            </a:solidFill>
                            <a:latin typeface="Cambria Math" panose="02040503050406030204" pitchFamily="18" charset="0"/>
                          </a:rPr>
                          <m:t>)</m:t>
                        </m:r>
                        <m:r>
                          <m:rPr>
                            <m:nor/>
                          </m:rPr>
                          <a:rPr lang="en-US" altLang="ko-KR" sz="1300" i="1" dirty="0">
                            <a:solidFill>
                              <a:prstClr val="black">
                                <a:lumMod val="85000"/>
                                <a:lumOff val="15000"/>
                              </a:prstClr>
                            </a:solidFill>
                            <a:latin typeface="Cambria Math" panose="02040503050406030204" pitchFamily="18" charset="0"/>
                          </a:rPr>
                          <m:t> </m:t>
                        </m:r>
                      </m:e>
                    </m:rad>
                  </m:oMath>
                </a14:m>
                <a:r>
                  <a:rPr lang="en-US" altLang="ko-KR" sz="1300" i="1" dirty="0">
                    <a:solidFill>
                      <a:prstClr val="black">
                        <a:lumMod val="85000"/>
                        <a:lumOff val="15000"/>
                      </a:prstClr>
                    </a:solidFill>
                    <a:latin typeface="Cambria Math" panose="02040503050406030204" pitchFamily="18" charset="0"/>
                  </a:rPr>
                  <a:t> </a:t>
                </a:r>
              </a:p>
            </p:txBody>
          </p:sp>
        </mc:Choice>
        <mc:Fallback xmlns="">
          <p:sp>
            <p:nvSpPr>
              <p:cNvPr id="29" name="직사각형 28">
                <a:extLst>
                  <a:ext uri="{FF2B5EF4-FFF2-40B4-BE49-F238E27FC236}">
                    <a16:creationId xmlns:a16="http://schemas.microsoft.com/office/drawing/2014/main" id="{1683A00D-45A7-4BD9-8BEE-0B2C7F118246}"/>
                  </a:ext>
                </a:extLst>
              </p:cNvPr>
              <p:cNvSpPr>
                <a:spLocks noRot="1" noChangeAspect="1" noMove="1" noResize="1" noEditPoints="1" noAdjustHandles="1" noChangeArrowheads="1" noChangeShapeType="1" noTextEdit="1"/>
              </p:cNvSpPr>
              <p:nvPr/>
            </p:nvSpPr>
            <p:spPr>
              <a:xfrm>
                <a:off x="674556" y="1700808"/>
                <a:ext cx="8632825" cy="2737398"/>
              </a:xfrm>
              <a:prstGeom prst="rect">
                <a:avLst/>
              </a:prstGeom>
              <a:blipFill>
                <a:blip r:embed="rId3"/>
                <a:stretch>
                  <a:fillRect l="-71"/>
                </a:stretch>
              </a:blipFill>
              <a:ln>
                <a:noFill/>
              </a:ln>
            </p:spPr>
            <p:txBody>
              <a:bodyPr/>
              <a:lstStyle/>
              <a:p>
                <a:r>
                  <a:rPr lang="en-US">
                    <a:noFill/>
                  </a:rPr>
                  <a:t> </a:t>
                </a:r>
              </a:p>
            </p:txBody>
          </p:sp>
        </mc:Fallback>
      </mc:AlternateContent>
      <p:sp>
        <p:nvSpPr>
          <p:cNvPr id="9" name="직사각형 8">
            <a:extLst>
              <a:ext uri="{FF2B5EF4-FFF2-40B4-BE49-F238E27FC236}">
                <a16:creationId xmlns:a16="http://schemas.microsoft.com/office/drawing/2014/main" id="{3832BC22-3FA4-49C2-8142-4808557A4236}"/>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ngẫu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nhiên</a:t>
            </a:r>
            <a:r>
              <a:rPr lang="en-US" altLang="ko-KR" sz="1400" dirty="0">
                <a:solidFill>
                  <a:schemeClr val="tx1"/>
                </a:solidFill>
                <a:latin typeface="SamsungOne-400" panose="020B0503030303020204" pitchFamily="34" charset="0"/>
                <a:ea typeface="SamsungOne-400" panose="020B0503030303020204" pitchFamily="34" charset="0"/>
              </a:rPr>
              <a:t> Bernoulli </a:t>
            </a:r>
            <a:r>
              <a:rPr lang="vi-VN" sz="1400" dirty="0">
                <a:solidFill>
                  <a:schemeClr val="tx1">
                    <a:lumMod val="85000"/>
                    <a:lumOff val="15000"/>
                  </a:schemeClr>
                </a:solidFill>
                <a:latin typeface="Arial" panose="020B0503030303020204" pitchFamily="34" charset="0"/>
                <a:ea typeface="SamsungOne-400" panose="020B0503030303020204" pitchFamily="34" charset="0"/>
              </a:rPr>
              <a:t>và phân phối nhị thức</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9293414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phối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rời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rạc</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01</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grpSp>
        <p:nvGrpSpPr>
          <p:cNvPr id="2" name="그룹 1">
            <a:extLst>
              <a:ext uri="{FF2B5EF4-FFF2-40B4-BE49-F238E27FC236}">
                <a16:creationId xmlns:a16="http://schemas.microsoft.com/office/drawing/2014/main" id="{B5B15D0A-6E44-47DC-B16B-A294ED10F909}"/>
              </a:ext>
            </a:extLst>
          </p:cNvPr>
          <p:cNvGrpSpPr/>
          <p:nvPr/>
        </p:nvGrpSpPr>
        <p:grpSpPr>
          <a:xfrm>
            <a:off x="2791172" y="1916832"/>
            <a:ext cx="4320480" cy="3095922"/>
            <a:chOff x="2791172" y="1773238"/>
            <a:chExt cx="4320480" cy="3095922"/>
          </a:xfrm>
        </p:grpSpPr>
        <p:sp>
          <p:nvSpPr>
            <p:cNvPr id="39" name="직사각형 38">
              <a:extLst>
                <a:ext uri="{FF2B5EF4-FFF2-40B4-BE49-F238E27FC236}">
                  <a16:creationId xmlns:a16="http://schemas.microsoft.com/office/drawing/2014/main" id="{4CB5D850-515A-4BF9-8176-E483BA7F3D90}"/>
                </a:ext>
              </a:extLst>
            </p:cNvPr>
            <p:cNvSpPr/>
            <p:nvPr/>
          </p:nvSpPr>
          <p:spPr>
            <a:xfrm>
              <a:off x="2791172" y="1773238"/>
              <a:ext cx="4320480" cy="3095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9" name="그룹 28">
              <a:extLst>
                <a:ext uri="{FF2B5EF4-FFF2-40B4-BE49-F238E27FC236}">
                  <a16:creationId xmlns:a16="http://schemas.microsoft.com/office/drawing/2014/main" id="{E0D54B6C-938A-4B12-B80E-09B482D7E7F6}"/>
                </a:ext>
              </a:extLst>
            </p:cNvPr>
            <p:cNvGrpSpPr/>
            <p:nvPr/>
          </p:nvGrpSpPr>
          <p:grpSpPr>
            <a:xfrm>
              <a:off x="2965668" y="2010698"/>
              <a:ext cx="3838813" cy="2682557"/>
              <a:chOff x="2912040" y="2808983"/>
              <a:chExt cx="3838813" cy="2682557"/>
            </a:xfrm>
          </p:grpSpPr>
          <p:grpSp>
            <p:nvGrpSpPr>
              <p:cNvPr id="30" name="그룹 29">
                <a:extLst>
                  <a:ext uri="{FF2B5EF4-FFF2-40B4-BE49-F238E27FC236}">
                    <a16:creationId xmlns:a16="http://schemas.microsoft.com/office/drawing/2014/main" id="{C6C0F11A-77AE-4663-A5E4-7F2D13BDAFA5}"/>
                  </a:ext>
                </a:extLst>
              </p:cNvPr>
              <p:cNvGrpSpPr/>
              <p:nvPr/>
            </p:nvGrpSpPr>
            <p:grpSpPr>
              <a:xfrm>
                <a:off x="3373722" y="3251200"/>
                <a:ext cx="3350928" cy="1921138"/>
                <a:chOff x="2084614" y="1997720"/>
                <a:chExt cx="3350928" cy="1921138"/>
              </a:xfrm>
            </p:grpSpPr>
            <p:cxnSp>
              <p:nvCxnSpPr>
                <p:cNvPr id="81" name="직선 화살표 연결선 80">
                  <a:extLst>
                    <a:ext uri="{FF2B5EF4-FFF2-40B4-BE49-F238E27FC236}">
                      <a16:creationId xmlns:a16="http://schemas.microsoft.com/office/drawing/2014/main" id="{29B83BD0-A0FA-4533-AF93-665E821C2788}"/>
                    </a:ext>
                  </a:extLst>
                </p:cNvPr>
                <p:cNvCxnSpPr>
                  <a:cxnSpLocks/>
                </p:cNvCxnSpPr>
                <p:nvPr/>
              </p:nvCxnSpPr>
              <p:spPr>
                <a:xfrm>
                  <a:off x="2084614" y="3918858"/>
                  <a:ext cx="3350928"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id="{ED6531FB-7BAA-46AF-A896-10785180A011}"/>
                    </a:ext>
                  </a:extLst>
                </p:cNvPr>
                <p:cNvCxnSpPr>
                  <a:cxnSpLocks/>
                </p:cNvCxnSpPr>
                <p:nvPr/>
              </p:nvCxnSpPr>
              <p:spPr>
                <a:xfrm flipV="1">
                  <a:off x="2084614" y="1997720"/>
                  <a:ext cx="0" cy="1921138"/>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1" name="직사각형 30">
                    <a:extLst>
                      <a:ext uri="{FF2B5EF4-FFF2-40B4-BE49-F238E27FC236}">
                        <a16:creationId xmlns:a16="http://schemas.microsoft.com/office/drawing/2014/main" id="{F70182BC-21AD-4D04-B2AC-A128F0208306}"/>
                      </a:ext>
                    </a:extLst>
                  </p:cNvPr>
                  <p:cNvSpPr/>
                  <p:nvPr/>
                </p:nvSpPr>
                <p:spPr>
                  <a:xfrm>
                    <a:off x="4073415" y="2808983"/>
                    <a:ext cx="17559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mtClean="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𝑛</m:t>
                          </m:r>
                          <m:r>
                            <a:rPr lang="en-US" altLang="ko-KR" b="0" i="0" smtClean="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=10, </m:t>
                          </m:r>
                          <m:r>
                            <a:rPr lang="en-US" altLang="ko-KR" smtClean="0">
                              <a:solidFill>
                                <a:schemeClr val="tx1">
                                  <a:lumMod val="85000"/>
                                  <a:lumOff val="15000"/>
                                </a:schemeClr>
                              </a:solidFill>
                              <a:latin typeface="Cambria Math" panose="02040503050406030204" pitchFamily="18" charset="0"/>
                              <a:ea typeface="SamsungOne-400" panose="020B0503030303020204" pitchFamily="34" charset="0"/>
                              <a:cs typeface="Tahoma" panose="020B0604030504040204" pitchFamily="34" charset="0"/>
                            </a:rPr>
                            <m:t>𝑝</m:t>
                          </m:r>
                          <m:r>
                            <a:rPr lang="en-US" altLang="ko-KR" b="0" i="0" smtClean="0">
                              <a:solidFill>
                                <a:schemeClr val="tx1">
                                  <a:lumMod val="85000"/>
                                  <a:lumOff val="15000"/>
                                </a:schemeClr>
                              </a:solidFill>
                              <a:latin typeface="Cambria Math" panose="02040503050406030204" pitchFamily="18" charset="0"/>
                              <a:ea typeface="SamsungOne-400" panose="020B0503030303020204" pitchFamily="34" charset="0"/>
                              <a:cs typeface="Tahoma" panose="020B0604030504040204" pitchFamily="34" charset="0"/>
                            </a:rPr>
                            <m:t>=0.5</m:t>
                          </m:r>
                        </m:oMath>
                      </m:oMathPara>
                    </a14:m>
                    <a:endParaRPr lang="ko-KR" altLang="en-US" dirty="0"/>
                  </a:p>
                </p:txBody>
              </p:sp>
            </mc:Choice>
            <mc:Fallback xmlns="">
              <p:sp>
                <p:nvSpPr>
                  <p:cNvPr id="81" name="직사각형 80"/>
                  <p:cNvSpPr>
                    <a:spLocks noRot="1" noChangeAspect="1" noMove="1" noResize="1" noEditPoints="1" noAdjustHandles="1" noChangeArrowheads="1" noChangeShapeType="1" noTextEdit="1"/>
                  </p:cNvSpPr>
                  <p:nvPr/>
                </p:nvSpPr>
                <p:spPr>
                  <a:xfrm>
                    <a:off x="4073415" y="2808983"/>
                    <a:ext cx="1755994" cy="369332"/>
                  </a:xfrm>
                  <a:prstGeom prst="rect">
                    <a:avLst/>
                  </a:prstGeom>
                  <a:blipFill rotWithShape="0">
                    <a:blip r:embed="rId3"/>
                    <a:stretch>
                      <a:fillRect b="-6667"/>
                    </a:stretch>
                  </a:blipFill>
                </p:spPr>
                <p:txBody>
                  <a:bodyPr/>
                  <a:lstStyle/>
                  <a:p>
                    <a:r>
                      <a:rPr lang="ko-KR" altLang="en-US">
                        <a:noFill/>
                      </a:rPr>
                      <a:t> </a:t>
                    </a:r>
                  </a:p>
                </p:txBody>
              </p:sp>
            </mc:Fallback>
          </mc:AlternateContent>
          <p:cxnSp>
            <p:nvCxnSpPr>
              <p:cNvPr id="32" name="직선 연결선 31">
                <a:extLst>
                  <a:ext uri="{FF2B5EF4-FFF2-40B4-BE49-F238E27FC236}">
                    <a16:creationId xmlns:a16="http://schemas.microsoft.com/office/drawing/2014/main" id="{4DC53F63-56E5-49F2-B6C8-0F42236599D3}"/>
                  </a:ext>
                </a:extLst>
              </p:cNvPr>
              <p:cNvCxnSpPr/>
              <p:nvPr/>
            </p:nvCxnSpPr>
            <p:spPr>
              <a:xfrm rot="16200000">
                <a:off x="3337720" y="5209718"/>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9FE4BE8-8611-4457-873C-AE73B164FB23}"/>
                  </a:ext>
                </a:extLst>
              </p:cNvPr>
              <p:cNvSpPr txBox="1"/>
              <p:nvPr/>
            </p:nvSpPr>
            <p:spPr>
              <a:xfrm>
                <a:off x="3166271" y="5276096"/>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a:t>
                </a:r>
              </a:p>
            </p:txBody>
          </p:sp>
          <p:cxnSp>
            <p:nvCxnSpPr>
              <p:cNvPr id="34" name="직선 연결선 33">
                <a:extLst>
                  <a:ext uri="{FF2B5EF4-FFF2-40B4-BE49-F238E27FC236}">
                    <a16:creationId xmlns:a16="http://schemas.microsoft.com/office/drawing/2014/main" id="{94A813F6-1367-432E-A74B-607B109C5D2C}"/>
                  </a:ext>
                </a:extLst>
              </p:cNvPr>
              <p:cNvCxnSpPr/>
              <p:nvPr/>
            </p:nvCxnSpPr>
            <p:spPr>
              <a:xfrm rot="16200000">
                <a:off x="3971983" y="5209718"/>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9C45AA41-C363-4B0B-9DA2-7C4286D303A8}"/>
                  </a:ext>
                </a:extLst>
              </p:cNvPr>
              <p:cNvCxnSpPr/>
              <p:nvPr/>
            </p:nvCxnSpPr>
            <p:spPr>
              <a:xfrm rot="16200000">
                <a:off x="4606246" y="5209718"/>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09EB5C56-8274-49E8-B3C4-DBBE8BA7CEDB}"/>
                  </a:ext>
                </a:extLst>
              </p:cNvPr>
              <p:cNvCxnSpPr/>
              <p:nvPr/>
            </p:nvCxnSpPr>
            <p:spPr>
              <a:xfrm rot="16200000">
                <a:off x="5240509" y="5209718"/>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7440951E-D1ED-4F6F-AFB3-59D8F2D2CEBC}"/>
                  </a:ext>
                </a:extLst>
              </p:cNvPr>
              <p:cNvCxnSpPr/>
              <p:nvPr/>
            </p:nvCxnSpPr>
            <p:spPr>
              <a:xfrm rot="16200000">
                <a:off x="5874772" y="5209718"/>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9DD64A6F-891C-4BF2-A037-2763D552FFA2}"/>
                  </a:ext>
                </a:extLst>
              </p:cNvPr>
              <p:cNvCxnSpPr/>
              <p:nvPr/>
            </p:nvCxnSpPr>
            <p:spPr>
              <a:xfrm rot="16200000">
                <a:off x="6509036" y="5209718"/>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A5A1D71-C021-456D-9819-CEA81A6421C1}"/>
                  </a:ext>
                </a:extLst>
              </p:cNvPr>
              <p:cNvSpPr txBox="1"/>
              <p:nvPr/>
            </p:nvSpPr>
            <p:spPr>
              <a:xfrm>
                <a:off x="3799683" y="5276096"/>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2</a:t>
                </a:r>
              </a:p>
            </p:txBody>
          </p:sp>
          <p:sp>
            <p:nvSpPr>
              <p:cNvPr id="41" name="TextBox 40">
                <a:extLst>
                  <a:ext uri="{FF2B5EF4-FFF2-40B4-BE49-F238E27FC236}">
                    <a16:creationId xmlns:a16="http://schemas.microsoft.com/office/drawing/2014/main" id="{E5D9E665-095A-4B68-B4B9-0D588FDE11F4}"/>
                  </a:ext>
                </a:extLst>
              </p:cNvPr>
              <p:cNvSpPr txBox="1"/>
              <p:nvPr/>
            </p:nvSpPr>
            <p:spPr>
              <a:xfrm>
                <a:off x="4434375" y="5276096"/>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4</a:t>
                </a:r>
              </a:p>
            </p:txBody>
          </p:sp>
          <p:sp>
            <p:nvSpPr>
              <p:cNvPr id="42" name="TextBox 41">
                <a:extLst>
                  <a:ext uri="{FF2B5EF4-FFF2-40B4-BE49-F238E27FC236}">
                    <a16:creationId xmlns:a16="http://schemas.microsoft.com/office/drawing/2014/main" id="{3CDB8DAD-7E07-4CC3-8A3E-FA7C2FF78802}"/>
                  </a:ext>
                </a:extLst>
              </p:cNvPr>
              <p:cNvSpPr txBox="1"/>
              <p:nvPr/>
            </p:nvSpPr>
            <p:spPr>
              <a:xfrm>
                <a:off x="5069067" y="5276096"/>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6</a:t>
                </a:r>
              </a:p>
            </p:txBody>
          </p:sp>
          <p:sp>
            <p:nvSpPr>
              <p:cNvPr id="43" name="TextBox 42">
                <a:extLst>
                  <a:ext uri="{FF2B5EF4-FFF2-40B4-BE49-F238E27FC236}">
                    <a16:creationId xmlns:a16="http://schemas.microsoft.com/office/drawing/2014/main" id="{7262AA62-FF29-46CF-84EF-446FA3D3A631}"/>
                  </a:ext>
                </a:extLst>
              </p:cNvPr>
              <p:cNvSpPr txBox="1"/>
              <p:nvPr/>
            </p:nvSpPr>
            <p:spPr>
              <a:xfrm>
                <a:off x="5704199" y="5276096"/>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8</a:t>
                </a:r>
              </a:p>
            </p:txBody>
          </p:sp>
          <p:sp>
            <p:nvSpPr>
              <p:cNvPr id="44" name="TextBox 43">
                <a:extLst>
                  <a:ext uri="{FF2B5EF4-FFF2-40B4-BE49-F238E27FC236}">
                    <a16:creationId xmlns:a16="http://schemas.microsoft.com/office/drawing/2014/main" id="{F74144FD-2418-4495-8276-062C7313430F}"/>
                  </a:ext>
                </a:extLst>
              </p:cNvPr>
              <p:cNvSpPr txBox="1"/>
              <p:nvPr/>
            </p:nvSpPr>
            <p:spPr>
              <a:xfrm>
                <a:off x="6339331" y="5276096"/>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10</a:t>
                </a:r>
              </a:p>
            </p:txBody>
          </p:sp>
          <p:cxnSp>
            <p:nvCxnSpPr>
              <p:cNvPr id="45" name="직선 연결선 44">
                <a:extLst>
                  <a:ext uri="{FF2B5EF4-FFF2-40B4-BE49-F238E27FC236}">
                    <a16:creationId xmlns:a16="http://schemas.microsoft.com/office/drawing/2014/main" id="{78F6EC25-9C69-4541-B677-6962A5A3C44D}"/>
                  </a:ext>
                </a:extLst>
              </p:cNvPr>
              <p:cNvCxnSpPr/>
              <p:nvPr/>
            </p:nvCxnSpPr>
            <p:spPr>
              <a:xfrm>
                <a:off x="3306464" y="5171457"/>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71ADBC96-F41E-4AE8-88D9-9871FA8D3F54}"/>
                  </a:ext>
                </a:extLst>
              </p:cNvPr>
              <p:cNvCxnSpPr/>
              <p:nvPr/>
            </p:nvCxnSpPr>
            <p:spPr>
              <a:xfrm>
                <a:off x="3306464" y="4624564"/>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69E820BB-3232-4161-80E2-9BDBB653CE1F}"/>
                  </a:ext>
                </a:extLst>
              </p:cNvPr>
              <p:cNvCxnSpPr/>
              <p:nvPr/>
            </p:nvCxnSpPr>
            <p:spPr>
              <a:xfrm>
                <a:off x="3306464" y="4077670"/>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5A9059BB-C936-4FCC-BB8A-8B70A4262136}"/>
                  </a:ext>
                </a:extLst>
              </p:cNvPr>
              <p:cNvCxnSpPr/>
              <p:nvPr/>
            </p:nvCxnSpPr>
            <p:spPr>
              <a:xfrm>
                <a:off x="3306464" y="3530776"/>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BBC972B4-7388-460E-8772-225FEAC39796}"/>
                  </a:ext>
                </a:extLst>
              </p:cNvPr>
              <p:cNvSpPr txBox="1"/>
              <p:nvPr/>
            </p:nvSpPr>
            <p:spPr>
              <a:xfrm>
                <a:off x="2912040" y="5064335"/>
                <a:ext cx="326779" cy="215444"/>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a:t>
                </a:r>
              </a:p>
            </p:txBody>
          </p:sp>
          <p:sp>
            <p:nvSpPr>
              <p:cNvPr id="66" name="TextBox 65">
                <a:extLst>
                  <a:ext uri="{FF2B5EF4-FFF2-40B4-BE49-F238E27FC236}">
                    <a16:creationId xmlns:a16="http://schemas.microsoft.com/office/drawing/2014/main" id="{06F46D2D-AE0B-4861-BF8B-1D66ECDFA24D}"/>
                  </a:ext>
                </a:extLst>
              </p:cNvPr>
              <p:cNvSpPr txBox="1"/>
              <p:nvPr/>
            </p:nvSpPr>
            <p:spPr>
              <a:xfrm>
                <a:off x="2912040" y="4533431"/>
                <a:ext cx="326779" cy="215444"/>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0.1</a:t>
                </a:r>
              </a:p>
            </p:txBody>
          </p:sp>
          <p:sp>
            <p:nvSpPr>
              <p:cNvPr id="67" name="TextBox 66">
                <a:extLst>
                  <a:ext uri="{FF2B5EF4-FFF2-40B4-BE49-F238E27FC236}">
                    <a16:creationId xmlns:a16="http://schemas.microsoft.com/office/drawing/2014/main" id="{F9BDC62C-6E5C-4F32-B74A-C9EE56503832}"/>
                  </a:ext>
                </a:extLst>
              </p:cNvPr>
              <p:cNvSpPr txBox="1"/>
              <p:nvPr/>
            </p:nvSpPr>
            <p:spPr>
              <a:xfrm>
                <a:off x="2912040" y="3972349"/>
                <a:ext cx="326779" cy="215444"/>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0.2</a:t>
                </a:r>
              </a:p>
            </p:txBody>
          </p:sp>
          <p:sp>
            <p:nvSpPr>
              <p:cNvPr id="68" name="TextBox 67">
                <a:extLst>
                  <a:ext uri="{FF2B5EF4-FFF2-40B4-BE49-F238E27FC236}">
                    <a16:creationId xmlns:a16="http://schemas.microsoft.com/office/drawing/2014/main" id="{9B26329F-6B55-4601-9528-3F0AC2E90FA5}"/>
                  </a:ext>
                </a:extLst>
              </p:cNvPr>
              <p:cNvSpPr txBox="1"/>
              <p:nvPr/>
            </p:nvSpPr>
            <p:spPr>
              <a:xfrm>
                <a:off x="2912040" y="3452069"/>
                <a:ext cx="326779" cy="215444"/>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0.3</a:t>
                </a:r>
              </a:p>
            </p:txBody>
          </p:sp>
          <p:grpSp>
            <p:nvGrpSpPr>
              <p:cNvPr id="69" name="그룹 68">
                <a:extLst>
                  <a:ext uri="{FF2B5EF4-FFF2-40B4-BE49-F238E27FC236}">
                    <a16:creationId xmlns:a16="http://schemas.microsoft.com/office/drawing/2014/main" id="{18CDF5D8-52B7-48CA-95A3-9A452568E8C6}"/>
                  </a:ext>
                </a:extLst>
              </p:cNvPr>
              <p:cNvGrpSpPr/>
              <p:nvPr/>
            </p:nvGrpSpPr>
            <p:grpSpPr>
              <a:xfrm>
                <a:off x="3319827" y="3768935"/>
                <a:ext cx="3276235" cy="1449269"/>
                <a:chOff x="3319827" y="3768935"/>
                <a:chExt cx="3276235" cy="1449269"/>
              </a:xfrm>
            </p:grpSpPr>
            <p:sp>
              <p:nvSpPr>
                <p:cNvPr id="70" name="타원 69">
                  <a:extLst>
                    <a:ext uri="{FF2B5EF4-FFF2-40B4-BE49-F238E27FC236}">
                      <a16:creationId xmlns:a16="http://schemas.microsoft.com/office/drawing/2014/main" id="{8476388C-7DE5-4E50-9EB7-089164A4109F}"/>
                    </a:ext>
                  </a:extLst>
                </p:cNvPr>
                <p:cNvSpPr/>
                <p:nvPr/>
              </p:nvSpPr>
              <p:spPr>
                <a:xfrm>
                  <a:off x="4272327" y="4473786"/>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71" name="타원 70">
                  <a:extLst>
                    <a:ext uri="{FF2B5EF4-FFF2-40B4-BE49-F238E27FC236}">
                      <a16:creationId xmlns:a16="http://schemas.microsoft.com/office/drawing/2014/main" id="{5CB191CD-399F-4568-AA50-6DD513006EE8}"/>
                    </a:ext>
                  </a:extLst>
                </p:cNvPr>
                <p:cNvSpPr/>
                <p:nvPr/>
              </p:nvSpPr>
              <p:spPr>
                <a:xfrm>
                  <a:off x="3953239" y="4869073"/>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72" name="타원 71">
                  <a:extLst>
                    <a:ext uri="{FF2B5EF4-FFF2-40B4-BE49-F238E27FC236}">
                      <a16:creationId xmlns:a16="http://schemas.microsoft.com/office/drawing/2014/main" id="{8B5370E9-FBFC-405B-B54D-5F2828A868A2}"/>
                    </a:ext>
                  </a:extLst>
                </p:cNvPr>
                <p:cNvSpPr/>
                <p:nvPr/>
              </p:nvSpPr>
              <p:spPr>
                <a:xfrm>
                  <a:off x="3638914" y="5064335"/>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73" name="타원 72">
                  <a:extLst>
                    <a:ext uri="{FF2B5EF4-FFF2-40B4-BE49-F238E27FC236}">
                      <a16:creationId xmlns:a16="http://schemas.microsoft.com/office/drawing/2014/main" id="{1D8AC25F-EC64-420E-935B-CB652563AF99}"/>
                    </a:ext>
                  </a:extLst>
                </p:cNvPr>
                <p:cNvSpPr/>
                <p:nvPr/>
              </p:nvSpPr>
              <p:spPr>
                <a:xfrm>
                  <a:off x="3319827" y="5111960"/>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74" name="타원 73">
                  <a:extLst>
                    <a:ext uri="{FF2B5EF4-FFF2-40B4-BE49-F238E27FC236}">
                      <a16:creationId xmlns:a16="http://schemas.microsoft.com/office/drawing/2014/main" id="{79AD5DD7-D40F-4116-BA1C-503CAF462493}"/>
                    </a:ext>
                  </a:extLst>
                </p:cNvPr>
                <p:cNvSpPr/>
                <p:nvPr/>
              </p:nvSpPr>
              <p:spPr>
                <a:xfrm>
                  <a:off x="4586652" y="4002298"/>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75" name="타원 74">
                  <a:extLst>
                    <a:ext uri="{FF2B5EF4-FFF2-40B4-BE49-F238E27FC236}">
                      <a16:creationId xmlns:a16="http://schemas.microsoft.com/office/drawing/2014/main" id="{9CC36253-663C-435B-9EBC-FC12DE5BC608}"/>
                    </a:ext>
                  </a:extLst>
                </p:cNvPr>
                <p:cNvSpPr/>
                <p:nvPr/>
              </p:nvSpPr>
              <p:spPr>
                <a:xfrm>
                  <a:off x="4910502" y="3768935"/>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76" name="타원 75">
                  <a:extLst>
                    <a:ext uri="{FF2B5EF4-FFF2-40B4-BE49-F238E27FC236}">
                      <a16:creationId xmlns:a16="http://schemas.microsoft.com/office/drawing/2014/main" id="{B42AC35A-E8EC-480D-91E3-97F82FE75E10}"/>
                    </a:ext>
                  </a:extLst>
                </p:cNvPr>
                <p:cNvSpPr/>
                <p:nvPr/>
              </p:nvSpPr>
              <p:spPr>
                <a:xfrm>
                  <a:off x="5234352" y="3997535"/>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77" name="타원 76">
                  <a:extLst>
                    <a:ext uri="{FF2B5EF4-FFF2-40B4-BE49-F238E27FC236}">
                      <a16:creationId xmlns:a16="http://schemas.microsoft.com/office/drawing/2014/main" id="{18BAD6C3-6653-4D47-B716-31FF4455732D}"/>
                    </a:ext>
                  </a:extLst>
                </p:cNvPr>
                <p:cNvSpPr/>
                <p:nvPr/>
              </p:nvSpPr>
              <p:spPr>
                <a:xfrm>
                  <a:off x="5548677" y="4469022"/>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78" name="타원 77">
                  <a:extLst>
                    <a:ext uri="{FF2B5EF4-FFF2-40B4-BE49-F238E27FC236}">
                      <a16:creationId xmlns:a16="http://schemas.microsoft.com/office/drawing/2014/main" id="{E680C820-75AF-4DE0-A7F5-4313C4A47083}"/>
                    </a:ext>
                  </a:extLst>
                </p:cNvPr>
                <p:cNvSpPr/>
                <p:nvPr/>
              </p:nvSpPr>
              <p:spPr>
                <a:xfrm>
                  <a:off x="5867764" y="4873834"/>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79" name="타원 78">
                  <a:extLst>
                    <a:ext uri="{FF2B5EF4-FFF2-40B4-BE49-F238E27FC236}">
                      <a16:creationId xmlns:a16="http://schemas.microsoft.com/office/drawing/2014/main" id="{AF3A7A67-F5FD-4D95-83D6-C6AC2FA2BB86}"/>
                    </a:ext>
                  </a:extLst>
                </p:cNvPr>
                <p:cNvSpPr/>
                <p:nvPr/>
              </p:nvSpPr>
              <p:spPr>
                <a:xfrm>
                  <a:off x="6177326" y="5064335"/>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80" name="타원 79">
                  <a:extLst>
                    <a:ext uri="{FF2B5EF4-FFF2-40B4-BE49-F238E27FC236}">
                      <a16:creationId xmlns:a16="http://schemas.microsoft.com/office/drawing/2014/main" id="{813F0256-C359-4D21-861A-53988484A160}"/>
                    </a:ext>
                  </a:extLst>
                </p:cNvPr>
                <p:cNvSpPr/>
                <p:nvPr/>
              </p:nvSpPr>
              <p:spPr>
                <a:xfrm>
                  <a:off x="6491652" y="5111960"/>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grpSp>
        </p:grpSp>
      </p:grpSp>
      <p:sp>
        <p:nvSpPr>
          <p:cNvPr id="49" name="직사각형 48">
            <a:extLst>
              <a:ext uri="{FF2B5EF4-FFF2-40B4-BE49-F238E27FC236}">
                <a16:creationId xmlns:a16="http://schemas.microsoft.com/office/drawing/2014/main" id="{19F29930-8AF1-419E-AE32-9478EB9E9940}"/>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ngẫu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nhiên</a:t>
            </a:r>
            <a:r>
              <a:rPr lang="en-US" altLang="ko-KR" sz="1400" dirty="0">
                <a:solidFill>
                  <a:schemeClr val="tx1"/>
                </a:solidFill>
                <a:latin typeface="SamsungOne-400" panose="020B0503030303020204" pitchFamily="34" charset="0"/>
                <a:ea typeface="SamsungOne-400" panose="020B0503030303020204" pitchFamily="34" charset="0"/>
              </a:rPr>
              <a:t> Bernoulli </a:t>
            </a:r>
            <a:r>
              <a:rPr lang="vi-VN" sz="1400" dirty="0">
                <a:solidFill>
                  <a:schemeClr val="tx1">
                    <a:lumMod val="85000"/>
                    <a:lumOff val="15000"/>
                  </a:schemeClr>
                </a:solidFill>
                <a:latin typeface="Arial" panose="020B0503030303020204" pitchFamily="34" charset="0"/>
                <a:ea typeface="SamsungOne-400" panose="020B0503030303020204" pitchFamily="34" charset="0"/>
              </a:rPr>
              <a:t>và phân phối nhị thức</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8472005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phối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rời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rạc</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01</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grpSp>
        <p:nvGrpSpPr>
          <p:cNvPr id="4" name="그룹 3">
            <a:extLst>
              <a:ext uri="{FF2B5EF4-FFF2-40B4-BE49-F238E27FC236}">
                <a16:creationId xmlns:a16="http://schemas.microsoft.com/office/drawing/2014/main" id="{A0C7591A-03FB-4BFC-A7BD-EEFC3A9D6B57}"/>
              </a:ext>
            </a:extLst>
          </p:cNvPr>
          <p:cNvGrpSpPr/>
          <p:nvPr/>
        </p:nvGrpSpPr>
        <p:grpSpPr>
          <a:xfrm>
            <a:off x="2791172" y="1916832"/>
            <a:ext cx="4320480" cy="3095922"/>
            <a:chOff x="2791172" y="1773238"/>
            <a:chExt cx="4320480" cy="3095922"/>
          </a:xfrm>
        </p:grpSpPr>
        <p:sp>
          <p:nvSpPr>
            <p:cNvPr id="39" name="직사각형 38">
              <a:extLst>
                <a:ext uri="{FF2B5EF4-FFF2-40B4-BE49-F238E27FC236}">
                  <a16:creationId xmlns:a16="http://schemas.microsoft.com/office/drawing/2014/main" id="{4CB5D850-515A-4BF9-8176-E483BA7F3D90}"/>
                </a:ext>
              </a:extLst>
            </p:cNvPr>
            <p:cNvSpPr/>
            <p:nvPr/>
          </p:nvSpPr>
          <p:spPr>
            <a:xfrm>
              <a:off x="2791172" y="1773238"/>
              <a:ext cx="4320480" cy="3095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 name="그룹 2">
              <a:extLst>
                <a:ext uri="{FF2B5EF4-FFF2-40B4-BE49-F238E27FC236}">
                  <a16:creationId xmlns:a16="http://schemas.microsoft.com/office/drawing/2014/main" id="{CB4B2835-F646-4D26-A1FE-337D34FCA066}"/>
                </a:ext>
              </a:extLst>
            </p:cNvPr>
            <p:cNvGrpSpPr/>
            <p:nvPr/>
          </p:nvGrpSpPr>
          <p:grpSpPr>
            <a:xfrm>
              <a:off x="2965668" y="2010698"/>
              <a:ext cx="3838813" cy="2682557"/>
              <a:chOff x="2965668" y="2010698"/>
              <a:chExt cx="3838813" cy="2682557"/>
            </a:xfrm>
          </p:grpSpPr>
          <p:grpSp>
            <p:nvGrpSpPr>
              <p:cNvPr id="30" name="그룹 29">
                <a:extLst>
                  <a:ext uri="{FF2B5EF4-FFF2-40B4-BE49-F238E27FC236}">
                    <a16:creationId xmlns:a16="http://schemas.microsoft.com/office/drawing/2014/main" id="{C6C0F11A-77AE-4663-A5E4-7F2D13BDAFA5}"/>
                  </a:ext>
                </a:extLst>
              </p:cNvPr>
              <p:cNvGrpSpPr/>
              <p:nvPr/>
            </p:nvGrpSpPr>
            <p:grpSpPr>
              <a:xfrm>
                <a:off x="3427350" y="2452915"/>
                <a:ext cx="3350928" cy="1921138"/>
                <a:chOff x="2084614" y="1997720"/>
                <a:chExt cx="3350928" cy="1921138"/>
              </a:xfrm>
            </p:grpSpPr>
            <p:cxnSp>
              <p:nvCxnSpPr>
                <p:cNvPr id="81" name="직선 화살표 연결선 80">
                  <a:extLst>
                    <a:ext uri="{FF2B5EF4-FFF2-40B4-BE49-F238E27FC236}">
                      <a16:creationId xmlns:a16="http://schemas.microsoft.com/office/drawing/2014/main" id="{29B83BD0-A0FA-4533-AF93-665E821C2788}"/>
                    </a:ext>
                  </a:extLst>
                </p:cNvPr>
                <p:cNvCxnSpPr>
                  <a:cxnSpLocks/>
                </p:cNvCxnSpPr>
                <p:nvPr/>
              </p:nvCxnSpPr>
              <p:spPr>
                <a:xfrm>
                  <a:off x="2084614" y="3918858"/>
                  <a:ext cx="3350928"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id="{ED6531FB-7BAA-46AF-A896-10785180A011}"/>
                    </a:ext>
                  </a:extLst>
                </p:cNvPr>
                <p:cNvCxnSpPr>
                  <a:cxnSpLocks/>
                </p:cNvCxnSpPr>
                <p:nvPr/>
              </p:nvCxnSpPr>
              <p:spPr>
                <a:xfrm flipV="1">
                  <a:off x="2084614" y="1997720"/>
                  <a:ext cx="0" cy="1921138"/>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1" name="직사각형 30">
                    <a:extLst>
                      <a:ext uri="{FF2B5EF4-FFF2-40B4-BE49-F238E27FC236}">
                        <a16:creationId xmlns:a16="http://schemas.microsoft.com/office/drawing/2014/main" id="{F70182BC-21AD-4D04-B2AC-A128F0208306}"/>
                      </a:ext>
                    </a:extLst>
                  </p:cNvPr>
                  <p:cNvSpPr/>
                  <p:nvPr/>
                </p:nvSpPr>
                <p:spPr>
                  <a:xfrm>
                    <a:off x="4127043" y="2010698"/>
                    <a:ext cx="17559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𝑛</m:t>
                          </m:r>
                          <m:r>
                            <a:rPr lang="en-US" altLang="ko-KR">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=10, </m:t>
                          </m:r>
                          <m:r>
                            <a:rPr lang="en-US" altLang="ko-KR">
                              <a:solidFill>
                                <a:schemeClr val="tx1">
                                  <a:lumMod val="85000"/>
                                  <a:lumOff val="15000"/>
                                </a:schemeClr>
                              </a:solidFill>
                              <a:latin typeface="Cambria Math" panose="02040503050406030204" pitchFamily="18" charset="0"/>
                              <a:ea typeface="SamsungOne-400" panose="020B0503030303020204" pitchFamily="34" charset="0"/>
                              <a:cs typeface="Tahoma" panose="020B0604030504040204" pitchFamily="34" charset="0"/>
                            </a:rPr>
                            <m:t>𝑝</m:t>
                          </m:r>
                          <m:r>
                            <a:rPr lang="en-US" altLang="ko-KR">
                              <a:solidFill>
                                <a:schemeClr val="tx1">
                                  <a:lumMod val="85000"/>
                                  <a:lumOff val="15000"/>
                                </a:schemeClr>
                              </a:solidFill>
                              <a:latin typeface="Cambria Math" panose="02040503050406030204" pitchFamily="18" charset="0"/>
                              <a:ea typeface="SamsungOne-400" panose="020B0503030303020204" pitchFamily="34" charset="0"/>
                              <a:cs typeface="Tahoma" panose="020B0604030504040204" pitchFamily="34" charset="0"/>
                            </a:rPr>
                            <m:t>=0.3</m:t>
                          </m:r>
                        </m:oMath>
                      </m:oMathPara>
                    </a14:m>
                    <a:endParaRPr lang="ko-KR" altLang="en-US" dirty="0"/>
                  </a:p>
                </p:txBody>
              </p:sp>
            </mc:Choice>
            <mc:Fallback xmlns="">
              <p:sp>
                <p:nvSpPr>
                  <p:cNvPr id="31" name="직사각형 30">
                    <a:extLst>
                      <a:ext uri="{FF2B5EF4-FFF2-40B4-BE49-F238E27FC236}">
                        <a16:creationId xmlns:a16="http://schemas.microsoft.com/office/drawing/2014/main" id="{F70182BC-21AD-4D04-B2AC-A128F0208306}"/>
                      </a:ext>
                    </a:extLst>
                  </p:cNvPr>
                  <p:cNvSpPr>
                    <a:spLocks noRot="1" noChangeAspect="1" noMove="1" noResize="1" noEditPoints="1" noAdjustHandles="1" noChangeArrowheads="1" noChangeShapeType="1" noTextEdit="1"/>
                  </p:cNvSpPr>
                  <p:nvPr/>
                </p:nvSpPr>
                <p:spPr>
                  <a:xfrm>
                    <a:off x="4127043" y="2010698"/>
                    <a:ext cx="1755994" cy="369332"/>
                  </a:xfrm>
                  <a:prstGeom prst="rect">
                    <a:avLst/>
                  </a:prstGeom>
                  <a:blipFill>
                    <a:blip r:embed="rId3"/>
                    <a:stretch>
                      <a:fillRect b="-6667"/>
                    </a:stretch>
                  </a:blipFill>
                </p:spPr>
                <p:txBody>
                  <a:bodyPr/>
                  <a:lstStyle/>
                  <a:p>
                    <a:r>
                      <a:rPr lang="ko-KR" altLang="en-US">
                        <a:noFill/>
                      </a:rPr>
                      <a:t> </a:t>
                    </a:r>
                  </a:p>
                </p:txBody>
              </p:sp>
            </mc:Fallback>
          </mc:AlternateContent>
          <p:cxnSp>
            <p:nvCxnSpPr>
              <p:cNvPr id="32" name="직선 연결선 31">
                <a:extLst>
                  <a:ext uri="{FF2B5EF4-FFF2-40B4-BE49-F238E27FC236}">
                    <a16:creationId xmlns:a16="http://schemas.microsoft.com/office/drawing/2014/main" id="{4DC53F63-56E5-49F2-B6C8-0F42236599D3}"/>
                  </a:ext>
                </a:extLst>
              </p:cNvPr>
              <p:cNvCxnSpPr/>
              <p:nvPr/>
            </p:nvCxnSpPr>
            <p:spPr>
              <a:xfrm rot="16200000">
                <a:off x="3391348" y="4411433"/>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9FE4BE8-8611-4457-873C-AE73B164FB23}"/>
                  </a:ext>
                </a:extLst>
              </p:cNvPr>
              <p:cNvSpPr txBox="1"/>
              <p:nvPr/>
            </p:nvSpPr>
            <p:spPr>
              <a:xfrm>
                <a:off x="3219899" y="4477811"/>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a:t>
                </a:r>
              </a:p>
            </p:txBody>
          </p:sp>
          <p:cxnSp>
            <p:nvCxnSpPr>
              <p:cNvPr id="34" name="직선 연결선 33">
                <a:extLst>
                  <a:ext uri="{FF2B5EF4-FFF2-40B4-BE49-F238E27FC236}">
                    <a16:creationId xmlns:a16="http://schemas.microsoft.com/office/drawing/2014/main" id="{94A813F6-1367-432E-A74B-607B109C5D2C}"/>
                  </a:ext>
                </a:extLst>
              </p:cNvPr>
              <p:cNvCxnSpPr/>
              <p:nvPr/>
            </p:nvCxnSpPr>
            <p:spPr>
              <a:xfrm rot="16200000">
                <a:off x="4025611" y="4411433"/>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9C45AA41-C363-4B0B-9DA2-7C4286D303A8}"/>
                  </a:ext>
                </a:extLst>
              </p:cNvPr>
              <p:cNvCxnSpPr/>
              <p:nvPr/>
            </p:nvCxnSpPr>
            <p:spPr>
              <a:xfrm rot="16200000">
                <a:off x="4659874" y="4411433"/>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09EB5C56-8274-49E8-B3C4-DBBE8BA7CEDB}"/>
                  </a:ext>
                </a:extLst>
              </p:cNvPr>
              <p:cNvCxnSpPr/>
              <p:nvPr/>
            </p:nvCxnSpPr>
            <p:spPr>
              <a:xfrm rot="16200000">
                <a:off x="5294137" y="4411433"/>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7440951E-D1ED-4F6F-AFB3-59D8F2D2CEBC}"/>
                  </a:ext>
                </a:extLst>
              </p:cNvPr>
              <p:cNvCxnSpPr/>
              <p:nvPr/>
            </p:nvCxnSpPr>
            <p:spPr>
              <a:xfrm rot="16200000">
                <a:off x="5928400" y="4411433"/>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9DD64A6F-891C-4BF2-A037-2763D552FFA2}"/>
                  </a:ext>
                </a:extLst>
              </p:cNvPr>
              <p:cNvCxnSpPr/>
              <p:nvPr/>
            </p:nvCxnSpPr>
            <p:spPr>
              <a:xfrm rot="16200000">
                <a:off x="6562664" y="4411433"/>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A5A1D71-C021-456D-9819-CEA81A6421C1}"/>
                  </a:ext>
                </a:extLst>
              </p:cNvPr>
              <p:cNvSpPr txBox="1"/>
              <p:nvPr/>
            </p:nvSpPr>
            <p:spPr>
              <a:xfrm>
                <a:off x="3853311" y="4477811"/>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2</a:t>
                </a:r>
              </a:p>
            </p:txBody>
          </p:sp>
          <p:sp>
            <p:nvSpPr>
              <p:cNvPr id="41" name="TextBox 40">
                <a:extLst>
                  <a:ext uri="{FF2B5EF4-FFF2-40B4-BE49-F238E27FC236}">
                    <a16:creationId xmlns:a16="http://schemas.microsoft.com/office/drawing/2014/main" id="{E5D9E665-095A-4B68-B4B9-0D588FDE11F4}"/>
                  </a:ext>
                </a:extLst>
              </p:cNvPr>
              <p:cNvSpPr txBox="1"/>
              <p:nvPr/>
            </p:nvSpPr>
            <p:spPr>
              <a:xfrm>
                <a:off x="4488003" y="4477811"/>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4</a:t>
                </a:r>
              </a:p>
            </p:txBody>
          </p:sp>
          <p:sp>
            <p:nvSpPr>
              <p:cNvPr id="42" name="TextBox 41">
                <a:extLst>
                  <a:ext uri="{FF2B5EF4-FFF2-40B4-BE49-F238E27FC236}">
                    <a16:creationId xmlns:a16="http://schemas.microsoft.com/office/drawing/2014/main" id="{3CDB8DAD-7E07-4CC3-8A3E-FA7C2FF78802}"/>
                  </a:ext>
                </a:extLst>
              </p:cNvPr>
              <p:cNvSpPr txBox="1"/>
              <p:nvPr/>
            </p:nvSpPr>
            <p:spPr>
              <a:xfrm>
                <a:off x="5122695" y="4477811"/>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6</a:t>
                </a:r>
              </a:p>
            </p:txBody>
          </p:sp>
          <p:sp>
            <p:nvSpPr>
              <p:cNvPr id="43" name="TextBox 42">
                <a:extLst>
                  <a:ext uri="{FF2B5EF4-FFF2-40B4-BE49-F238E27FC236}">
                    <a16:creationId xmlns:a16="http://schemas.microsoft.com/office/drawing/2014/main" id="{7262AA62-FF29-46CF-84EF-446FA3D3A631}"/>
                  </a:ext>
                </a:extLst>
              </p:cNvPr>
              <p:cNvSpPr txBox="1"/>
              <p:nvPr/>
            </p:nvSpPr>
            <p:spPr>
              <a:xfrm>
                <a:off x="5757827" y="4477811"/>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8</a:t>
                </a:r>
              </a:p>
            </p:txBody>
          </p:sp>
          <p:sp>
            <p:nvSpPr>
              <p:cNvPr id="44" name="TextBox 43">
                <a:extLst>
                  <a:ext uri="{FF2B5EF4-FFF2-40B4-BE49-F238E27FC236}">
                    <a16:creationId xmlns:a16="http://schemas.microsoft.com/office/drawing/2014/main" id="{F74144FD-2418-4495-8276-062C7313430F}"/>
                  </a:ext>
                </a:extLst>
              </p:cNvPr>
              <p:cNvSpPr txBox="1"/>
              <p:nvPr/>
            </p:nvSpPr>
            <p:spPr>
              <a:xfrm>
                <a:off x="6392959" y="4477811"/>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10</a:t>
                </a:r>
              </a:p>
            </p:txBody>
          </p:sp>
          <p:cxnSp>
            <p:nvCxnSpPr>
              <p:cNvPr id="45" name="직선 연결선 44">
                <a:extLst>
                  <a:ext uri="{FF2B5EF4-FFF2-40B4-BE49-F238E27FC236}">
                    <a16:creationId xmlns:a16="http://schemas.microsoft.com/office/drawing/2014/main" id="{78F6EC25-9C69-4541-B677-6962A5A3C44D}"/>
                  </a:ext>
                </a:extLst>
              </p:cNvPr>
              <p:cNvCxnSpPr/>
              <p:nvPr/>
            </p:nvCxnSpPr>
            <p:spPr>
              <a:xfrm>
                <a:off x="3360092" y="4373172"/>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71ADBC96-F41E-4AE8-88D9-9871FA8D3F54}"/>
                  </a:ext>
                </a:extLst>
              </p:cNvPr>
              <p:cNvCxnSpPr/>
              <p:nvPr/>
            </p:nvCxnSpPr>
            <p:spPr>
              <a:xfrm>
                <a:off x="3360092" y="3826279"/>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69E820BB-3232-4161-80E2-9BDBB653CE1F}"/>
                  </a:ext>
                </a:extLst>
              </p:cNvPr>
              <p:cNvCxnSpPr/>
              <p:nvPr/>
            </p:nvCxnSpPr>
            <p:spPr>
              <a:xfrm>
                <a:off x="3360092" y="3279385"/>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5A9059BB-C936-4FCC-BB8A-8B70A4262136}"/>
                  </a:ext>
                </a:extLst>
              </p:cNvPr>
              <p:cNvCxnSpPr/>
              <p:nvPr/>
            </p:nvCxnSpPr>
            <p:spPr>
              <a:xfrm>
                <a:off x="3360092" y="2732491"/>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BBC972B4-7388-460E-8772-225FEAC39796}"/>
                  </a:ext>
                </a:extLst>
              </p:cNvPr>
              <p:cNvSpPr txBox="1"/>
              <p:nvPr/>
            </p:nvSpPr>
            <p:spPr>
              <a:xfrm>
                <a:off x="2965668" y="4266050"/>
                <a:ext cx="326779" cy="215444"/>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a:t>
                </a:r>
              </a:p>
            </p:txBody>
          </p:sp>
          <p:sp>
            <p:nvSpPr>
              <p:cNvPr id="66" name="TextBox 65">
                <a:extLst>
                  <a:ext uri="{FF2B5EF4-FFF2-40B4-BE49-F238E27FC236}">
                    <a16:creationId xmlns:a16="http://schemas.microsoft.com/office/drawing/2014/main" id="{06F46D2D-AE0B-4861-BF8B-1D66ECDFA24D}"/>
                  </a:ext>
                </a:extLst>
              </p:cNvPr>
              <p:cNvSpPr txBox="1"/>
              <p:nvPr/>
            </p:nvSpPr>
            <p:spPr>
              <a:xfrm>
                <a:off x="2965668" y="3735146"/>
                <a:ext cx="326779" cy="215444"/>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0.1</a:t>
                </a:r>
              </a:p>
            </p:txBody>
          </p:sp>
          <p:sp>
            <p:nvSpPr>
              <p:cNvPr id="67" name="TextBox 66">
                <a:extLst>
                  <a:ext uri="{FF2B5EF4-FFF2-40B4-BE49-F238E27FC236}">
                    <a16:creationId xmlns:a16="http://schemas.microsoft.com/office/drawing/2014/main" id="{F9BDC62C-6E5C-4F32-B74A-C9EE56503832}"/>
                  </a:ext>
                </a:extLst>
              </p:cNvPr>
              <p:cNvSpPr txBox="1"/>
              <p:nvPr/>
            </p:nvSpPr>
            <p:spPr>
              <a:xfrm>
                <a:off x="2965668" y="3174064"/>
                <a:ext cx="326779" cy="215444"/>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0.2</a:t>
                </a:r>
              </a:p>
            </p:txBody>
          </p:sp>
          <p:sp>
            <p:nvSpPr>
              <p:cNvPr id="68" name="TextBox 67">
                <a:extLst>
                  <a:ext uri="{FF2B5EF4-FFF2-40B4-BE49-F238E27FC236}">
                    <a16:creationId xmlns:a16="http://schemas.microsoft.com/office/drawing/2014/main" id="{9B26329F-6B55-4601-9528-3F0AC2E90FA5}"/>
                  </a:ext>
                </a:extLst>
              </p:cNvPr>
              <p:cNvSpPr txBox="1"/>
              <p:nvPr/>
            </p:nvSpPr>
            <p:spPr>
              <a:xfrm>
                <a:off x="2965668" y="2653784"/>
                <a:ext cx="326779" cy="215444"/>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0.3</a:t>
                </a:r>
              </a:p>
            </p:txBody>
          </p:sp>
          <p:grpSp>
            <p:nvGrpSpPr>
              <p:cNvPr id="49" name="그룹 48">
                <a:extLst>
                  <a:ext uri="{FF2B5EF4-FFF2-40B4-BE49-F238E27FC236}">
                    <a16:creationId xmlns:a16="http://schemas.microsoft.com/office/drawing/2014/main" id="{2826CD74-1278-48A7-AF82-E69B5E434667}"/>
                  </a:ext>
                </a:extLst>
              </p:cNvPr>
              <p:cNvGrpSpPr/>
              <p:nvPr/>
            </p:nvGrpSpPr>
            <p:grpSpPr>
              <a:xfrm>
                <a:off x="3376043" y="2879036"/>
                <a:ext cx="3276235" cy="1588968"/>
                <a:chOff x="3319827" y="3654636"/>
                <a:chExt cx="3276235" cy="1588968"/>
              </a:xfrm>
            </p:grpSpPr>
            <p:sp>
              <p:nvSpPr>
                <p:cNvPr id="50" name="타원 49">
                  <a:extLst>
                    <a:ext uri="{FF2B5EF4-FFF2-40B4-BE49-F238E27FC236}">
                      <a16:creationId xmlns:a16="http://schemas.microsoft.com/office/drawing/2014/main" id="{0DD80363-5FAB-408F-AD80-2E7D19896556}"/>
                    </a:ext>
                  </a:extLst>
                </p:cNvPr>
                <p:cNvSpPr/>
                <p:nvPr/>
              </p:nvSpPr>
              <p:spPr>
                <a:xfrm>
                  <a:off x="4272327" y="3654636"/>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1" name="타원 50">
                  <a:extLst>
                    <a:ext uri="{FF2B5EF4-FFF2-40B4-BE49-F238E27FC236}">
                      <a16:creationId xmlns:a16="http://schemas.microsoft.com/office/drawing/2014/main" id="{3260BB8C-29C3-49B7-92C8-8BFC03390E30}"/>
                    </a:ext>
                  </a:extLst>
                </p:cNvPr>
                <p:cNvSpPr/>
                <p:nvPr/>
              </p:nvSpPr>
              <p:spPr>
                <a:xfrm>
                  <a:off x="3953239" y="3834023"/>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2" name="타원 51">
                  <a:extLst>
                    <a:ext uri="{FF2B5EF4-FFF2-40B4-BE49-F238E27FC236}">
                      <a16:creationId xmlns:a16="http://schemas.microsoft.com/office/drawing/2014/main" id="{B92A4AC6-6F7E-4088-8B20-001720317A79}"/>
                    </a:ext>
                  </a:extLst>
                </p:cNvPr>
                <p:cNvSpPr/>
                <p:nvPr/>
              </p:nvSpPr>
              <p:spPr>
                <a:xfrm>
                  <a:off x="3638914" y="4457910"/>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3" name="타원 52">
                  <a:extLst>
                    <a:ext uri="{FF2B5EF4-FFF2-40B4-BE49-F238E27FC236}">
                      <a16:creationId xmlns:a16="http://schemas.microsoft.com/office/drawing/2014/main" id="{1C10C75D-6353-474E-A7D3-AD430CAD448B}"/>
                    </a:ext>
                  </a:extLst>
                </p:cNvPr>
                <p:cNvSpPr/>
                <p:nvPr/>
              </p:nvSpPr>
              <p:spPr>
                <a:xfrm>
                  <a:off x="3319827" y="4972260"/>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4" name="타원 53">
                  <a:extLst>
                    <a:ext uri="{FF2B5EF4-FFF2-40B4-BE49-F238E27FC236}">
                      <a16:creationId xmlns:a16="http://schemas.microsoft.com/office/drawing/2014/main" id="{C43CBE59-CF4F-4EDE-B213-B2454DE8A6CE}"/>
                    </a:ext>
                  </a:extLst>
                </p:cNvPr>
                <p:cNvSpPr/>
                <p:nvPr/>
              </p:nvSpPr>
              <p:spPr>
                <a:xfrm>
                  <a:off x="4586652" y="4021348"/>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5" name="타원 54">
                  <a:extLst>
                    <a:ext uri="{FF2B5EF4-FFF2-40B4-BE49-F238E27FC236}">
                      <a16:creationId xmlns:a16="http://schemas.microsoft.com/office/drawing/2014/main" id="{E97486CE-C67A-4860-800E-920ED607B117}"/>
                    </a:ext>
                  </a:extLst>
                </p:cNvPr>
                <p:cNvSpPr/>
                <p:nvPr/>
              </p:nvSpPr>
              <p:spPr>
                <a:xfrm>
                  <a:off x="4910502" y="4559510"/>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6" name="타원 55">
                  <a:extLst>
                    <a:ext uri="{FF2B5EF4-FFF2-40B4-BE49-F238E27FC236}">
                      <a16:creationId xmlns:a16="http://schemas.microsoft.com/office/drawing/2014/main" id="{18D29014-76DA-4636-896B-CB1D1408833E}"/>
                    </a:ext>
                  </a:extLst>
                </p:cNvPr>
                <p:cNvSpPr/>
                <p:nvPr/>
              </p:nvSpPr>
              <p:spPr>
                <a:xfrm>
                  <a:off x="5234352" y="4924635"/>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7" name="타원 56">
                  <a:extLst>
                    <a:ext uri="{FF2B5EF4-FFF2-40B4-BE49-F238E27FC236}">
                      <a16:creationId xmlns:a16="http://schemas.microsoft.com/office/drawing/2014/main" id="{8F635F6A-F944-4931-B38D-2F1A7AA51E72}"/>
                    </a:ext>
                  </a:extLst>
                </p:cNvPr>
                <p:cNvSpPr/>
                <p:nvPr/>
              </p:nvSpPr>
              <p:spPr>
                <a:xfrm>
                  <a:off x="5548677" y="5075447"/>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8" name="타원 57">
                  <a:extLst>
                    <a:ext uri="{FF2B5EF4-FFF2-40B4-BE49-F238E27FC236}">
                      <a16:creationId xmlns:a16="http://schemas.microsoft.com/office/drawing/2014/main" id="{5726FC2F-50C3-4D0A-B9F3-976D40E0B6F7}"/>
                    </a:ext>
                  </a:extLst>
                </p:cNvPr>
                <p:cNvSpPr/>
                <p:nvPr/>
              </p:nvSpPr>
              <p:spPr>
                <a:xfrm>
                  <a:off x="5867764" y="5118309"/>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9" name="타원 58">
                  <a:extLst>
                    <a:ext uri="{FF2B5EF4-FFF2-40B4-BE49-F238E27FC236}">
                      <a16:creationId xmlns:a16="http://schemas.microsoft.com/office/drawing/2014/main" id="{B7988844-48B4-4645-94DE-0E690F0AE44E}"/>
                    </a:ext>
                  </a:extLst>
                </p:cNvPr>
                <p:cNvSpPr/>
                <p:nvPr/>
              </p:nvSpPr>
              <p:spPr>
                <a:xfrm>
                  <a:off x="6177326" y="5137360"/>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60" name="타원 59">
                  <a:extLst>
                    <a:ext uri="{FF2B5EF4-FFF2-40B4-BE49-F238E27FC236}">
                      <a16:creationId xmlns:a16="http://schemas.microsoft.com/office/drawing/2014/main" id="{2501B6C5-EC48-4E7D-8FD4-B33D7C82AF53}"/>
                    </a:ext>
                  </a:extLst>
                </p:cNvPr>
                <p:cNvSpPr/>
                <p:nvPr/>
              </p:nvSpPr>
              <p:spPr>
                <a:xfrm>
                  <a:off x="6491652" y="5111960"/>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grpSp>
        </p:grpSp>
      </p:grpSp>
      <p:sp>
        <p:nvSpPr>
          <p:cNvPr id="61" name="직사각형 60">
            <a:extLst>
              <a:ext uri="{FF2B5EF4-FFF2-40B4-BE49-F238E27FC236}">
                <a16:creationId xmlns:a16="http://schemas.microsoft.com/office/drawing/2014/main" id="{83E3E7B2-9782-4650-A75A-3F3795F6E60B}"/>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ngẫu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nhiên</a:t>
            </a:r>
            <a:r>
              <a:rPr lang="en-US" altLang="ko-KR" sz="1400" dirty="0">
                <a:solidFill>
                  <a:schemeClr val="tx1"/>
                </a:solidFill>
                <a:latin typeface="SamsungOne-400" panose="020B0503030303020204" pitchFamily="34" charset="0"/>
                <a:ea typeface="SamsungOne-400" panose="020B0503030303020204" pitchFamily="34" charset="0"/>
              </a:rPr>
              <a:t> Bernoulli </a:t>
            </a:r>
            <a:r>
              <a:rPr lang="vi-VN" sz="1400" dirty="0">
                <a:solidFill>
                  <a:schemeClr val="tx1">
                    <a:lumMod val="85000"/>
                    <a:lumOff val="15000"/>
                  </a:schemeClr>
                </a:solidFill>
                <a:latin typeface="Arial" panose="020B0503030303020204" pitchFamily="34" charset="0"/>
                <a:ea typeface="SamsungOne-400" panose="020B0503030303020204" pitchFamily="34" charset="0"/>
              </a:rPr>
              <a:t>và phân phối nhị thức</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9343221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phối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rời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rạc</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01</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grpSp>
        <p:nvGrpSpPr>
          <p:cNvPr id="3" name="그룹 2">
            <a:extLst>
              <a:ext uri="{FF2B5EF4-FFF2-40B4-BE49-F238E27FC236}">
                <a16:creationId xmlns:a16="http://schemas.microsoft.com/office/drawing/2014/main" id="{59975AA5-5D33-49BB-9A18-8FC400FC266F}"/>
              </a:ext>
            </a:extLst>
          </p:cNvPr>
          <p:cNvGrpSpPr/>
          <p:nvPr/>
        </p:nvGrpSpPr>
        <p:grpSpPr>
          <a:xfrm>
            <a:off x="2791172" y="1916832"/>
            <a:ext cx="4320480" cy="3095922"/>
            <a:chOff x="2791172" y="1773238"/>
            <a:chExt cx="4320480" cy="3095922"/>
          </a:xfrm>
        </p:grpSpPr>
        <p:sp>
          <p:nvSpPr>
            <p:cNvPr id="39" name="직사각형 38">
              <a:extLst>
                <a:ext uri="{FF2B5EF4-FFF2-40B4-BE49-F238E27FC236}">
                  <a16:creationId xmlns:a16="http://schemas.microsoft.com/office/drawing/2014/main" id="{4CB5D850-515A-4BF9-8176-E483BA7F3D90}"/>
                </a:ext>
              </a:extLst>
            </p:cNvPr>
            <p:cNvSpPr/>
            <p:nvPr/>
          </p:nvSpPr>
          <p:spPr>
            <a:xfrm>
              <a:off x="2791172" y="1773238"/>
              <a:ext cx="4320480" cy="3095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 name="그룹 1">
              <a:extLst>
                <a:ext uri="{FF2B5EF4-FFF2-40B4-BE49-F238E27FC236}">
                  <a16:creationId xmlns:a16="http://schemas.microsoft.com/office/drawing/2014/main" id="{A360FF7C-211C-413D-88E5-FDC5157BB53F}"/>
                </a:ext>
              </a:extLst>
            </p:cNvPr>
            <p:cNvGrpSpPr/>
            <p:nvPr/>
          </p:nvGrpSpPr>
          <p:grpSpPr>
            <a:xfrm>
              <a:off x="2965668" y="2010698"/>
              <a:ext cx="3838813" cy="2682557"/>
              <a:chOff x="2965668" y="2010698"/>
              <a:chExt cx="3838813" cy="2682557"/>
            </a:xfrm>
          </p:grpSpPr>
          <p:grpSp>
            <p:nvGrpSpPr>
              <p:cNvPr id="30" name="그룹 29">
                <a:extLst>
                  <a:ext uri="{FF2B5EF4-FFF2-40B4-BE49-F238E27FC236}">
                    <a16:creationId xmlns:a16="http://schemas.microsoft.com/office/drawing/2014/main" id="{C6C0F11A-77AE-4663-A5E4-7F2D13BDAFA5}"/>
                  </a:ext>
                </a:extLst>
              </p:cNvPr>
              <p:cNvGrpSpPr/>
              <p:nvPr/>
            </p:nvGrpSpPr>
            <p:grpSpPr>
              <a:xfrm>
                <a:off x="3427350" y="2452915"/>
                <a:ext cx="3350928" cy="1921138"/>
                <a:chOff x="2084614" y="1997720"/>
                <a:chExt cx="3350928" cy="1921138"/>
              </a:xfrm>
            </p:grpSpPr>
            <p:cxnSp>
              <p:nvCxnSpPr>
                <p:cNvPr id="81" name="직선 화살표 연결선 80">
                  <a:extLst>
                    <a:ext uri="{FF2B5EF4-FFF2-40B4-BE49-F238E27FC236}">
                      <a16:creationId xmlns:a16="http://schemas.microsoft.com/office/drawing/2014/main" id="{29B83BD0-A0FA-4533-AF93-665E821C2788}"/>
                    </a:ext>
                  </a:extLst>
                </p:cNvPr>
                <p:cNvCxnSpPr>
                  <a:cxnSpLocks/>
                </p:cNvCxnSpPr>
                <p:nvPr/>
              </p:nvCxnSpPr>
              <p:spPr>
                <a:xfrm>
                  <a:off x="2084614" y="3918858"/>
                  <a:ext cx="3350928"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id="{ED6531FB-7BAA-46AF-A896-10785180A011}"/>
                    </a:ext>
                  </a:extLst>
                </p:cNvPr>
                <p:cNvCxnSpPr>
                  <a:cxnSpLocks/>
                </p:cNvCxnSpPr>
                <p:nvPr/>
              </p:nvCxnSpPr>
              <p:spPr>
                <a:xfrm flipV="1">
                  <a:off x="2084614" y="1997720"/>
                  <a:ext cx="0" cy="1921138"/>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1" name="직사각형 30">
                    <a:extLst>
                      <a:ext uri="{FF2B5EF4-FFF2-40B4-BE49-F238E27FC236}">
                        <a16:creationId xmlns:a16="http://schemas.microsoft.com/office/drawing/2014/main" id="{F70182BC-21AD-4D04-B2AC-A128F0208306}"/>
                      </a:ext>
                    </a:extLst>
                  </p:cNvPr>
                  <p:cNvSpPr/>
                  <p:nvPr/>
                </p:nvSpPr>
                <p:spPr>
                  <a:xfrm>
                    <a:off x="4127043" y="2010698"/>
                    <a:ext cx="17559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𝑛</m:t>
                          </m:r>
                          <m:r>
                            <a:rPr lang="en-US" altLang="ko-KR">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=10, </m:t>
                          </m:r>
                          <m:r>
                            <a:rPr lang="en-US" altLang="ko-KR">
                              <a:solidFill>
                                <a:schemeClr val="tx1">
                                  <a:lumMod val="85000"/>
                                  <a:lumOff val="15000"/>
                                </a:schemeClr>
                              </a:solidFill>
                              <a:latin typeface="Cambria Math" panose="02040503050406030204" pitchFamily="18" charset="0"/>
                              <a:ea typeface="SamsungOne-400" panose="020B0503030303020204" pitchFamily="34" charset="0"/>
                              <a:cs typeface="Tahoma" panose="020B0604030504040204" pitchFamily="34" charset="0"/>
                            </a:rPr>
                            <m:t>𝑝</m:t>
                          </m:r>
                          <m:r>
                            <a:rPr lang="en-US" altLang="ko-KR">
                              <a:solidFill>
                                <a:schemeClr val="tx1">
                                  <a:lumMod val="85000"/>
                                  <a:lumOff val="15000"/>
                                </a:schemeClr>
                              </a:solidFill>
                              <a:latin typeface="Cambria Math" panose="02040503050406030204" pitchFamily="18" charset="0"/>
                              <a:ea typeface="SamsungOne-400" panose="020B0503030303020204" pitchFamily="34" charset="0"/>
                              <a:cs typeface="Tahoma" panose="020B0604030504040204" pitchFamily="34" charset="0"/>
                            </a:rPr>
                            <m:t>=0.7</m:t>
                          </m:r>
                        </m:oMath>
                      </m:oMathPara>
                    </a14:m>
                    <a:endParaRPr lang="ko-KR" altLang="en-US" dirty="0"/>
                  </a:p>
                </p:txBody>
              </p:sp>
            </mc:Choice>
            <mc:Fallback xmlns="">
              <p:sp>
                <p:nvSpPr>
                  <p:cNvPr id="31" name="직사각형 30">
                    <a:extLst>
                      <a:ext uri="{FF2B5EF4-FFF2-40B4-BE49-F238E27FC236}">
                        <a16:creationId xmlns:a16="http://schemas.microsoft.com/office/drawing/2014/main" id="{F70182BC-21AD-4D04-B2AC-A128F0208306}"/>
                      </a:ext>
                    </a:extLst>
                  </p:cNvPr>
                  <p:cNvSpPr>
                    <a:spLocks noRot="1" noChangeAspect="1" noMove="1" noResize="1" noEditPoints="1" noAdjustHandles="1" noChangeArrowheads="1" noChangeShapeType="1" noTextEdit="1"/>
                  </p:cNvSpPr>
                  <p:nvPr/>
                </p:nvSpPr>
                <p:spPr>
                  <a:xfrm>
                    <a:off x="4127043" y="2010698"/>
                    <a:ext cx="1755994" cy="369332"/>
                  </a:xfrm>
                  <a:prstGeom prst="rect">
                    <a:avLst/>
                  </a:prstGeom>
                  <a:blipFill>
                    <a:blip r:embed="rId3"/>
                    <a:stretch>
                      <a:fillRect b="-6667"/>
                    </a:stretch>
                  </a:blipFill>
                </p:spPr>
                <p:txBody>
                  <a:bodyPr/>
                  <a:lstStyle/>
                  <a:p>
                    <a:r>
                      <a:rPr lang="ko-KR" altLang="en-US">
                        <a:noFill/>
                      </a:rPr>
                      <a:t> </a:t>
                    </a:r>
                  </a:p>
                </p:txBody>
              </p:sp>
            </mc:Fallback>
          </mc:AlternateContent>
          <p:cxnSp>
            <p:nvCxnSpPr>
              <p:cNvPr id="32" name="직선 연결선 31">
                <a:extLst>
                  <a:ext uri="{FF2B5EF4-FFF2-40B4-BE49-F238E27FC236}">
                    <a16:creationId xmlns:a16="http://schemas.microsoft.com/office/drawing/2014/main" id="{4DC53F63-56E5-49F2-B6C8-0F42236599D3}"/>
                  </a:ext>
                </a:extLst>
              </p:cNvPr>
              <p:cNvCxnSpPr/>
              <p:nvPr/>
            </p:nvCxnSpPr>
            <p:spPr>
              <a:xfrm rot="16200000">
                <a:off x="3391348" y="4411433"/>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9FE4BE8-8611-4457-873C-AE73B164FB23}"/>
                  </a:ext>
                </a:extLst>
              </p:cNvPr>
              <p:cNvSpPr txBox="1"/>
              <p:nvPr/>
            </p:nvSpPr>
            <p:spPr>
              <a:xfrm>
                <a:off x="3219899" y="4477811"/>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a:t>
                </a:r>
              </a:p>
            </p:txBody>
          </p:sp>
          <p:cxnSp>
            <p:nvCxnSpPr>
              <p:cNvPr id="34" name="직선 연결선 33">
                <a:extLst>
                  <a:ext uri="{FF2B5EF4-FFF2-40B4-BE49-F238E27FC236}">
                    <a16:creationId xmlns:a16="http://schemas.microsoft.com/office/drawing/2014/main" id="{94A813F6-1367-432E-A74B-607B109C5D2C}"/>
                  </a:ext>
                </a:extLst>
              </p:cNvPr>
              <p:cNvCxnSpPr/>
              <p:nvPr/>
            </p:nvCxnSpPr>
            <p:spPr>
              <a:xfrm rot="16200000">
                <a:off x="4025611" y="4411433"/>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9C45AA41-C363-4B0B-9DA2-7C4286D303A8}"/>
                  </a:ext>
                </a:extLst>
              </p:cNvPr>
              <p:cNvCxnSpPr/>
              <p:nvPr/>
            </p:nvCxnSpPr>
            <p:spPr>
              <a:xfrm rot="16200000">
                <a:off x="4659874" y="4411433"/>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09EB5C56-8274-49E8-B3C4-DBBE8BA7CEDB}"/>
                  </a:ext>
                </a:extLst>
              </p:cNvPr>
              <p:cNvCxnSpPr/>
              <p:nvPr/>
            </p:nvCxnSpPr>
            <p:spPr>
              <a:xfrm rot="16200000">
                <a:off x="5294137" y="4411433"/>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7440951E-D1ED-4F6F-AFB3-59D8F2D2CEBC}"/>
                  </a:ext>
                </a:extLst>
              </p:cNvPr>
              <p:cNvCxnSpPr/>
              <p:nvPr/>
            </p:nvCxnSpPr>
            <p:spPr>
              <a:xfrm rot="16200000">
                <a:off x="5928400" y="4411433"/>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9DD64A6F-891C-4BF2-A037-2763D552FFA2}"/>
                  </a:ext>
                </a:extLst>
              </p:cNvPr>
              <p:cNvCxnSpPr/>
              <p:nvPr/>
            </p:nvCxnSpPr>
            <p:spPr>
              <a:xfrm rot="16200000">
                <a:off x="6562664" y="4411433"/>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A5A1D71-C021-456D-9819-CEA81A6421C1}"/>
                  </a:ext>
                </a:extLst>
              </p:cNvPr>
              <p:cNvSpPr txBox="1"/>
              <p:nvPr/>
            </p:nvSpPr>
            <p:spPr>
              <a:xfrm>
                <a:off x="3853311" y="4477811"/>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2</a:t>
                </a:r>
              </a:p>
            </p:txBody>
          </p:sp>
          <p:sp>
            <p:nvSpPr>
              <p:cNvPr id="41" name="TextBox 40">
                <a:extLst>
                  <a:ext uri="{FF2B5EF4-FFF2-40B4-BE49-F238E27FC236}">
                    <a16:creationId xmlns:a16="http://schemas.microsoft.com/office/drawing/2014/main" id="{E5D9E665-095A-4B68-B4B9-0D588FDE11F4}"/>
                  </a:ext>
                </a:extLst>
              </p:cNvPr>
              <p:cNvSpPr txBox="1"/>
              <p:nvPr/>
            </p:nvSpPr>
            <p:spPr>
              <a:xfrm>
                <a:off x="4488003" y="4477811"/>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4</a:t>
                </a:r>
              </a:p>
            </p:txBody>
          </p:sp>
          <p:sp>
            <p:nvSpPr>
              <p:cNvPr id="42" name="TextBox 41">
                <a:extLst>
                  <a:ext uri="{FF2B5EF4-FFF2-40B4-BE49-F238E27FC236}">
                    <a16:creationId xmlns:a16="http://schemas.microsoft.com/office/drawing/2014/main" id="{3CDB8DAD-7E07-4CC3-8A3E-FA7C2FF78802}"/>
                  </a:ext>
                </a:extLst>
              </p:cNvPr>
              <p:cNvSpPr txBox="1"/>
              <p:nvPr/>
            </p:nvSpPr>
            <p:spPr>
              <a:xfrm>
                <a:off x="5122695" y="4477811"/>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6</a:t>
                </a:r>
              </a:p>
            </p:txBody>
          </p:sp>
          <p:sp>
            <p:nvSpPr>
              <p:cNvPr id="43" name="TextBox 42">
                <a:extLst>
                  <a:ext uri="{FF2B5EF4-FFF2-40B4-BE49-F238E27FC236}">
                    <a16:creationId xmlns:a16="http://schemas.microsoft.com/office/drawing/2014/main" id="{7262AA62-FF29-46CF-84EF-446FA3D3A631}"/>
                  </a:ext>
                </a:extLst>
              </p:cNvPr>
              <p:cNvSpPr txBox="1"/>
              <p:nvPr/>
            </p:nvSpPr>
            <p:spPr>
              <a:xfrm>
                <a:off x="5757827" y="4477811"/>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8</a:t>
                </a:r>
              </a:p>
            </p:txBody>
          </p:sp>
          <p:sp>
            <p:nvSpPr>
              <p:cNvPr id="44" name="TextBox 43">
                <a:extLst>
                  <a:ext uri="{FF2B5EF4-FFF2-40B4-BE49-F238E27FC236}">
                    <a16:creationId xmlns:a16="http://schemas.microsoft.com/office/drawing/2014/main" id="{F74144FD-2418-4495-8276-062C7313430F}"/>
                  </a:ext>
                </a:extLst>
              </p:cNvPr>
              <p:cNvSpPr txBox="1"/>
              <p:nvPr/>
            </p:nvSpPr>
            <p:spPr>
              <a:xfrm>
                <a:off x="6392959" y="4477811"/>
                <a:ext cx="411522" cy="215444"/>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10</a:t>
                </a:r>
              </a:p>
            </p:txBody>
          </p:sp>
          <p:cxnSp>
            <p:nvCxnSpPr>
              <p:cNvPr id="45" name="직선 연결선 44">
                <a:extLst>
                  <a:ext uri="{FF2B5EF4-FFF2-40B4-BE49-F238E27FC236}">
                    <a16:creationId xmlns:a16="http://schemas.microsoft.com/office/drawing/2014/main" id="{78F6EC25-9C69-4541-B677-6962A5A3C44D}"/>
                  </a:ext>
                </a:extLst>
              </p:cNvPr>
              <p:cNvCxnSpPr/>
              <p:nvPr/>
            </p:nvCxnSpPr>
            <p:spPr>
              <a:xfrm>
                <a:off x="3360092" y="4373172"/>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71ADBC96-F41E-4AE8-88D9-9871FA8D3F54}"/>
                  </a:ext>
                </a:extLst>
              </p:cNvPr>
              <p:cNvCxnSpPr/>
              <p:nvPr/>
            </p:nvCxnSpPr>
            <p:spPr>
              <a:xfrm>
                <a:off x="3360092" y="3826279"/>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69E820BB-3232-4161-80E2-9BDBB653CE1F}"/>
                  </a:ext>
                </a:extLst>
              </p:cNvPr>
              <p:cNvCxnSpPr/>
              <p:nvPr/>
            </p:nvCxnSpPr>
            <p:spPr>
              <a:xfrm>
                <a:off x="3360092" y="3279385"/>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5A9059BB-C936-4FCC-BB8A-8B70A4262136}"/>
                  </a:ext>
                </a:extLst>
              </p:cNvPr>
              <p:cNvCxnSpPr/>
              <p:nvPr/>
            </p:nvCxnSpPr>
            <p:spPr>
              <a:xfrm>
                <a:off x="3360092" y="2732491"/>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BBC972B4-7388-460E-8772-225FEAC39796}"/>
                  </a:ext>
                </a:extLst>
              </p:cNvPr>
              <p:cNvSpPr txBox="1"/>
              <p:nvPr/>
            </p:nvSpPr>
            <p:spPr>
              <a:xfrm>
                <a:off x="2965668" y="4266050"/>
                <a:ext cx="326779" cy="215444"/>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a:t>
                </a:r>
              </a:p>
            </p:txBody>
          </p:sp>
          <p:sp>
            <p:nvSpPr>
              <p:cNvPr id="66" name="TextBox 65">
                <a:extLst>
                  <a:ext uri="{FF2B5EF4-FFF2-40B4-BE49-F238E27FC236}">
                    <a16:creationId xmlns:a16="http://schemas.microsoft.com/office/drawing/2014/main" id="{06F46D2D-AE0B-4861-BF8B-1D66ECDFA24D}"/>
                  </a:ext>
                </a:extLst>
              </p:cNvPr>
              <p:cNvSpPr txBox="1"/>
              <p:nvPr/>
            </p:nvSpPr>
            <p:spPr>
              <a:xfrm>
                <a:off x="2965668" y="3735146"/>
                <a:ext cx="326779" cy="215444"/>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0.1</a:t>
                </a:r>
              </a:p>
            </p:txBody>
          </p:sp>
          <p:sp>
            <p:nvSpPr>
              <p:cNvPr id="67" name="TextBox 66">
                <a:extLst>
                  <a:ext uri="{FF2B5EF4-FFF2-40B4-BE49-F238E27FC236}">
                    <a16:creationId xmlns:a16="http://schemas.microsoft.com/office/drawing/2014/main" id="{F9BDC62C-6E5C-4F32-B74A-C9EE56503832}"/>
                  </a:ext>
                </a:extLst>
              </p:cNvPr>
              <p:cNvSpPr txBox="1"/>
              <p:nvPr/>
            </p:nvSpPr>
            <p:spPr>
              <a:xfrm>
                <a:off x="2965668" y="3174064"/>
                <a:ext cx="326779" cy="215444"/>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0.2</a:t>
                </a:r>
              </a:p>
            </p:txBody>
          </p:sp>
          <p:sp>
            <p:nvSpPr>
              <p:cNvPr id="68" name="TextBox 67">
                <a:extLst>
                  <a:ext uri="{FF2B5EF4-FFF2-40B4-BE49-F238E27FC236}">
                    <a16:creationId xmlns:a16="http://schemas.microsoft.com/office/drawing/2014/main" id="{9B26329F-6B55-4601-9528-3F0AC2E90FA5}"/>
                  </a:ext>
                </a:extLst>
              </p:cNvPr>
              <p:cNvSpPr txBox="1"/>
              <p:nvPr/>
            </p:nvSpPr>
            <p:spPr>
              <a:xfrm>
                <a:off x="2965668" y="2653784"/>
                <a:ext cx="326779" cy="215444"/>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0.3</a:t>
                </a:r>
              </a:p>
            </p:txBody>
          </p:sp>
          <p:grpSp>
            <p:nvGrpSpPr>
              <p:cNvPr id="61" name="그룹 60">
                <a:extLst>
                  <a:ext uri="{FF2B5EF4-FFF2-40B4-BE49-F238E27FC236}">
                    <a16:creationId xmlns:a16="http://schemas.microsoft.com/office/drawing/2014/main" id="{7AAD109E-BF15-4962-9153-A8F1AF590555}"/>
                  </a:ext>
                </a:extLst>
              </p:cNvPr>
              <p:cNvGrpSpPr/>
              <p:nvPr/>
            </p:nvGrpSpPr>
            <p:grpSpPr>
              <a:xfrm flipH="1">
                <a:off x="3386203" y="2853480"/>
                <a:ext cx="3276235" cy="1588968"/>
                <a:chOff x="3319827" y="3654636"/>
                <a:chExt cx="3276235" cy="1588968"/>
              </a:xfrm>
            </p:grpSpPr>
            <p:sp>
              <p:nvSpPr>
                <p:cNvPr id="62" name="타원 61">
                  <a:extLst>
                    <a:ext uri="{FF2B5EF4-FFF2-40B4-BE49-F238E27FC236}">
                      <a16:creationId xmlns:a16="http://schemas.microsoft.com/office/drawing/2014/main" id="{B50267F3-8480-472B-B37D-CEF9ECF83769}"/>
                    </a:ext>
                  </a:extLst>
                </p:cNvPr>
                <p:cNvSpPr/>
                <p:nvPr/>
              </p:nvSpPr>
              <p:spPr>
                <a:xfrm>
                  <a:off x="4272327" y="3654636"/>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63" name="타원 62">
                  <a:extLst>
                    <a:ext uri="{FF2B5EF4-FFF2-40B4-BE49-F238E27FC236}">
                      <a16:creationId xmlns:a16="http://schemas.microsoft.com/office/drawing/2014/main" id="{859C9E7D-4447-4CAD-ABA9-2FB08B4BFD46}"/>
                    </a:ext>
                  </a:extLst>
                </p:cNvPr>
                <p:cNvSpPr/>
                <p:nvPr/>
              </p:nvSpPr>
              <p:spPr>
                <a:xfrm>
                  <a:off x="3953239" y="3834023"/>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64" name="타원 63">
                  <a:extLst>
                    <a:ext uri="{FF2B5EF4-FFF2-40B4-BE49-F238E27FC236}">
                      <a16:creationId xmlns:a16="http://schemas.microsoft.com/office/drawing/2014/main" id="{FE516ECD-CE46-4DCA-8107-F211B38E1023}"/>
                    </a:ext>
                  </a:extLst>
                </p:cNvPr>
                <p:cNvSpPr/>
                <p:nvPr/>
              </p:nvSpPr>
              <p:spPr>
                <a:xfrm>
                  <a:off x="3638914" y="4457910"/>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69" name="타원 68">
                  <a:extLst>
                    <a:ext uri="{FF2B5EF4-FFF2-40B4-BE49-F238E27FC236}">
                      <a16:creationId xmlns:a16="http://schemas.microsoft.com/office/drawing/2014/main" id="{F27F2250-CE4B-4A7F-82E1-8E72369E71A5}"/>
                    </a:ext>
                  </a:extLst>
                </p:cNvPr>
                <p:cNvSpPr/>
                <p:nvPr/>
              </p:nvSpPr>
              <p:spPr>
                <a:xfrm>
                  <a:off x="3319827" y="4972260"/>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70" name="타원 69">
                  <a:extLst>
                    <a:ext uri="{FF2B5EF4-FFF2-40B4-BE49-F238E27FC236}">
                      <a16:creationId xmlns:a16="http://schemas.microsoft.com/office/drawing/2014/main" id="{B5503AA5-CBB1-4054-A2FC-1AA4832EB8C4}"/>
                    </a:ext>
                  </a:extLst>
                </p:cNvPr>
                <p:cNvSpPr/>
                <p:nvPr/>
              </p:nvSpPr>
              <p:spPr>
                <a:xfrm>
                  <a:off x="4586652" y="4021348"/>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71" name="타원 70">
                  <a:extLst>
                    <a:ext uri="{FF2B5EF4-FFF2-40B4-BE49-F238E27FC236}">
                      <a16:creationId xmlns:a16="http://schemas.microsoft.com/office/drawing/2014/main" id="{E768DB00-3E33-4219-9A83-12E63FC21ABB}"/>
                    </a:ext>
                  </a:extLst>
                </p:cNvPr>
                <p:cNvSpPr/>
                <p:nvPr/>
              </p:nvSpPr>
              <p:spPr>
                <a:xfrm>
                  <a:off x="4910502" y="4559510"/>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72" name="타원 71">
                  <a:extLst>
                    <a:ext uri="{FF2B5EF4-FFF2-40B4-BE49-F238E27FC236}">
                      <a16:creationId xmlns:a16="http://schemas.microsoft.com/office/drawing/2014/main" id="{4F74662B-E718-4353-849D-AD129A6644D4}"/>
                    </a:ext>
                  </a:extLst>
                </p:cNvPr>
                <p:cNvSpPr/>
                <p:nvPr/>
              </p:nvSpPr>
              <p:spPr>
                <a:xfrm>
                  <a:off x="5234352" y="4924635"/>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73" name="타원 72">
                  <a:extLst>
                    <a:ext uri="{FF2B5EF4-FFF2-40B4-BE49-F238E27FC236}">
                      <a16:creationId xmlns:a16="http://schemas.microsoft.com/office/drawing/2014/main" id="{FF57897C-0DC6-4C64-B4C9-A992D6F62D50}"/>
                    </a:ext>
                  </a:extLst>
                </p:cNvPr>
                <p:cNvSpPr/>
                <p:nvPr/>
              </p:nvSpPr>
              <p:spPr>
                <a:xfrm>
                  <a:off x="5548677" y="5075447"/>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74" name="타원 73">
                  <a:extLst>
                    <a:ext uri="{FF2B5EF4-FFF2-40B4-BE49-F238E27FC236}">
                      <a16:creationId xmlns:a16="http://schemas.microsoft.com/office/drawing/2014/main" id="{BEA5730E-DDAB-4174-ADCB-DB09E06E91D6}"/>
                    </a:ext>
                  </a:extLst>
                </p:cNvPr>
                <p:cNvSpPr/>
                <p:nvPr/>
              </p:nvSpPr>
              <p:spPr>
                <a:xfrm>
                  <a:off x="5867764" y="5118309"/>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75" name="타원 74">
                  <a:extLst>
                    <a:ext uri="{FF2B5EF4-FFF2-40B4-BE49-F238E27FC236}">
                      <a16:creationId xmlns:a16="http://schemas.microsoft.com/office/drawing/2014/main" id="{C9C070D7-90AD-48ED-8910-CC303A11D091}"/>
                    </a:ext>
                  </a:extLst>
                </p:cNvPr>
                <p:cNvSpPr/>
                <p:nvPr/>
              </p:nvSpPr>
              <p:spPr>
                <a:xfrm>
                  <a:off x="6177326" y="5137360"/>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76" name="타원 75">
                  <a:extLst>
                    <a:ext uri="{FF2B5EF4-FFF2-40B4-BE49-F238E27FC236}">
                      <a16:creationId xmlns:a16="http://schemas.microsoft.com/office/drawing/2014/main" id="{90F51B5A-95F7-466C-BEDC-70A0A43E29DD}"/>
                    </a:ext>
                  </a:extLst>
                </p:cNvPr>
                <p:cNvSpPr/>
                <p:nvPr/>
              </p:nvSpPr>
              <p:spPr>
                <a:xfrm>
                  <a:off x="6491652" y="5111960"/>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grpSp>
        </p:grpSp>
      </p:grpSp>
      <p:sp>
        <p:nvSpPr>
          <p:cNvPr id="49" name="직사각형 48">
            <a:extLst>
              <a:ext uri="{FF2B5EF4-FFF2-40B4-BE49-F238E27FC236}">
                <a16:creationId xmlns:a16="http://schemas.microsoft.com/office/drawing/2014/main" id="{8B862644-48CB-4144-8679-C613AC67D2B3}"/>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ngẫu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nhiên</a:t>
            </a:r>
            <a:r>
              <a:rPr lang="en-US" altLang="ko-KR" sz="1400" dirty="0">
                <a:solidFill>
                  <a:schemeClr val="tx1"/>
                </a:solidFill>
                <a:latin typeface="SamsungOne-400" panose="020B0503030303020204" pitchFamily="34" charset="0"/>
                <a:ea typeface="SamsungOne-400" panose="020B0503030303020204" pitchFamily="34" charset="0"/>
              </a:rPr>
              <a:t> Bernoulli </a:t>
            </a:r>
            <a:r>
              <a:rPr lang="vi-VN" sz="1400" dirty="0">
                <a:solidFill>
                  <a:schemeClr val="tx1">
                    <a:lumMod val="85000"/>
                    <a:lumOff val="15000"/>
                  </a:schemeClr>
                </a:solidFill>
                <a:latin typeface="Arial" panose="020B0503030303020204" pitchFamily="34" charset="0"/>
                <a:ea typeface="SamsungOne-400" panose="020B0503030303020204" pitchFamily="34" charset="0"/>
              </a:rPr>
              <a:t>và phân phối nhị thức</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3826899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phối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rời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rạc</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01</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grpSp>
        <p:nvGrpSpPr>
          <p:cNvPr id="14" name="그룹 13">
            <a:extLst>
              <a:ext uri="{FF2B5EF4-FFF2-40B4-BE49-F238E27FC236}">
                <a16:creationId xmlns:a16="http://schemas.microsoft.com/office/drawing/2014/main" id="{07786CB0-F526-41F6-A2C7-67B6ECCF1F17}"/>
              </a:ext>
            </a:extLst>
          </p:cNvPr>
          <p:cNvGrpSpPr/>
          <p:nvPr/>
        </p:nvGrpSpPr>
        <p:grpSpPr>
          <a:xfrm>
            <a:off x="846956" y="1716338"/>
            <a:ext cx="8460514" cy="648108"/>
            <a:chOff x="903506" y="2429380"/>
            <a:chExt cx="8460514" cy="648108"/>
          </a:xfrm>
        </p:grpSpPr>
        <p:sp>
          <p:nvSpPr>
            <p:cNvPr id="15" name="사각형: 둥근 모서리 2">
              <a:extLst>
                <a:ext uri="{FF2B5EF4-FFF2-40B4-BE49-F238E27FC236}">
                  <a16:creationId xmlns:a16="http://schemas.microsoft.com/office/drawing/2014/main" id="{3A44AB32-C796-4EF9-8794-513FC08D974D}"/>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p:sp>
          <p:nvSpPr>
            <p:cNvPr id="16" name="직사각형 15">
              <a:extLst>
                <a:ext uri="{FF2B5EF4-FFF2-40B4-BE49-F238E27FC236}">
                  <a16:creationId xmlns:a16="http://schemas.microsoft.com/office/drawing/2014/main" id="{DE7D3A17-2069-469C-AFE9-DB4F88196CEC}"/>
                </a:ext>
              </a:extLst>
            </p:cNvPr>
            <p:cNvSpPr/>
            <p:nvPr/>
          </p:nvSpPr>
          <p:spPr>
            <a:xfrm>
              <a:off x="1279004" y="2429380"/>
              <a:ext cx="8085016"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Bef>
                  <a:spcPts val="800"/>
                </a:spcBef>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Được biết rằng trong năm ngày tiếp theo, xác suất có mưa là 20%.</a:t>
              </a:r>
            </a:p>
            <a:p>
              <a:pPr>
                <a:spcBef>
                  <a:spcPts val="800"/>
                </a:spcBef>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Xác suất </a:t>
              </a:r>
              <a:r>
                <a:rPr lang="vi-VN" altLang="ko-KR" sz="1300" b="1"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không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có ngày nào có mưa là bao nhiêu?</a:t>
              </a:r>
            </a:p>
          </p:txBody>
        </p:sp>
      </p:grpSp>
      <p:sp>
        <p:nvSpPr>
          <p:cNvPr id="17" name="직사각형 16">
            <a:extLst>
              <a:ext uri="{FF2B5EF4-FFF2-40B4-BE49-F238E27FC236}">
                <a16:creationId xmlns:a16="http://schemas.microsoft.com/office/drawing/2014/main" id="{145891B7-7EEA-46D1-B79E-3439AD8F9BC1}"/>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ngẫu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nhiên</a:t>
            </a:r>
            <a:r>
              <a:rPr lang="en-US" altLang="ko-KR" sz="1400" dirty="0">
                <a:solidFill>
                  <a:schemeClr val="tx1"/>
                </a:solidFill>
                <a:latin typeface="SamsungOne-400" panose="020B0503030303020204" pitchFamily="34" charset="0"/>
                <a:ea typeface="SamsungOne-400" panose="020B0503030303020204" pitchFamily="34" charset="0"/>
              </a:rPr>
              <a:t> Bernoulli </a:t>
            </a:r>
            <a:r>
              <a:rPr lang="vi-VN" sz="1400" dirty="0">
                <a:solidFill>
                  <a:schemeClr val="tx1">
                    <a:lumMod val="85000"/>
                    <a:lumOff val="15000"/>
                  </a:schemeClr>
                </a:solidFill>
                <a:latin typeface="Arial" panose="020B0503030303020204" pitchFamily="34" charset="0"/>
                <a:ea typeface="SamsungOne-400" panose="020B0503030303020204" pitchFamily="34" charset="0"/>
              </a:rPr>
              <a:t>và phân phối nhị thức</a:t>
            </a:r>
            <a:endParaRPr lang="en-US" altLang="ko-KR" sz="1400" dirty="0">
              <a:solidFill>
                <a:schemeClr val="tx1"/>
              </a:solidFill>
              <a:latin typeface="SamsungOne-400" panose="020B0503030303020204" pitchFamily="34" charset="0"/>
              <a:ea typeface="SamsungOne-400" panose="020B0503030303020204" pitchFamily="34" charset="0"/>
            </a:endParaRPr>
          </a:p>
        </p:txBody>
      </p:sp>
      <mc:AlternateContent xmlns:mc="http://schemas.openxmlformats.org/markup-compatibility/2006" xmlns:a14="http://schemas.microsoft.com/office/drawing/2010/main">
        <mc:Choice Requires="a14">
          <p:sp>
            <p:nvSpPr>
              <p:cNvPr id="9" name="Rectangle 12">
                <a:extLst>
                  <a:ext uri="{FF2B5EF4-FFF2-40B4-BE49-F238E27FC236}">
                    <a16:creationId xmlns:a16="http://schemas.microsoft.com/office/drawing/2014/main" id="{054D4E14-334B-4576-A3C7-716DD5190A03}"/>
                  </a:ext>
                </a:extLst>
              </p:cNvPr>
              <p:cNvSpPr/>
              <p:nvPr/>
            </p:nvSpPr>
            <p:spPr>
              <a:xfrm>
                <a:off x="2487627" y="2564904"/>
                <a:ext cx="4709971" cy="501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Bef>
                    <a:spcPts val="800"/>
                  </a:spcBef>
                </a:pPr>
                <a14:m>
                  <m:oMathPara xmlns:m="http://schemas.openxmlformats.org/officeDocument/2006/math">
                    <m:oMathParaPr>
                      <m:jc m:val="center"/>
                    </m:oMathParaPr>
                    <m:oMath xmlns:m="http://schemas.openxmlformats.org/officeDocument/2006/math">
                      <m:r>
                        <a:rPr lang="en-US" altLang="ko-KR" sz="14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𝑃</m:t>
                      </m:r>
                      <m:d>
                        <m:dPr>
                          <m:ctrlPr>
                            <a:rPr lang="en-US" altLang="ko-KR" sz="1400" i="1">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ctrlPr>
                        </m:dPr>
                        <m:e>
                          <m:r>
                            <a:rPr lang="en-US" altLang="ko-KR" sz="14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0</m:t>
                          </m:r>
                        </m:e>
                      </m:d>
                      <m:r>
                        <a:rPr lang="en-US" altLang="ko-KR" sz="14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m:t>
                      </m:r>
                      <m:d>
                        <m:dPr>
                          <m:ctrlPr>
                            <a:rPr lang="en-US" altLang="ko-KR" sz="1400" i="1">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ctrlPr>
                        </m:dPr>
                        <m:e>
                          <m:m>
                            <m:mPr>
                              <m:mcs>
                                <m:mc>
                                  <m:mcPr>
                                    <m:count m:val="1"/>
                                    <m:mcJc m:val="center"/>
                                  </m:mcPr>
                                </m:mc>
                              </m:mcs>
                              <m:ctrlPr>
                                <a:rPr lang="en-US" altLang="ko-KR" sz="1400" i="1">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ctrlPr>
                            </m:mPr>
                            <m:mr>
                              <m:e>
                                <m:r>
                                  <m:rPr>
                                    <m:brk m:alnAt="7"/>
                                  </m:rPr>
                                  <a:rPr lang="en-US" altLang="ko-KR" sz="14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5</m:t>
                                </m:r>
                              </m:e>
                            </m:mr>
                            <m:mr>
                              <m:e>
                                <m:r>
                                  <a:rPr lang="en-US" altLang="ko-KR" sz="14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0</m:t>
                                </m:r>
                              </m:e>
                            </m:mr>
                          </m:m>
                        </m:e>
                      </m:d>
                      <m:sSup>
                        <m:sSupPr>
                          <m:ctrlPr>
                            <a:rPr lang="en-US" altLang="ko-KR" sz="1400" i="1">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ctrlPr>
                        </m:sSupPr>
                        <m:e>
                          <m:r>
                            <a:rPr lang="en-US" altLang="ko-KR" sz="14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0.2</m:t>
                          </m:r>
                        </m:e>
                        <m:sup>
                          <m:r>
                            <a:rPr lang="en-US" altLang="ko-KR" sz="14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0</m:t>
                          </m:r>
                        </m:sup>
                      </m:sSup>
                      <m:sSup>
                        <m:sSupPr>
                          <m:ctrlPr>
                            <a:rPr lang="en-US" altLang="ko-KR" sz="1400" i="1">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ctrlPr>
                        </m:sSupPr>
                        <m:e>
                          <m:d>
                            <m:dPr>
                              <m:ctrlPr>
                                <a:rPr lang="en-US" altLang="ko-KR" sz="1400" i="1">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ctrlPr>
                            </m:dPr>
                            <m:e>
                              <m:r>
                                <a:rPr lang="en-US" altLang="ko-KR" sz="14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1−0.2</m:t>
                              </m:r>
                            </m:e>
                          </m:d>
                          <m:r>
                            <m:rPr>
                              <m:nor/>
                            </m:rPr>
                            <a:rPr lang="en-US" altLang="ko-KR" sz="1400" dirty="0">
                              <a:solidFill>
                                <a:schemeClr val="tx1">
                                  <a:lumMod val="85000"/>
                                  <a:lumOff val="15000"/>
                                </a:schemeClr>
                              </a:solidFill>
                              <a:latin typeface="SamsungOne 300" panose="020B0303030303020204"/>
                              <a:ea typeface="Noto Sans CJK KR Regular" panose="020B0500000000000000" pitchFamily="34" charset="-127"/>
                              <a:cs typeface="Times New Roman" panose="02020603050405020304" pitchFamily="18" charset="0"/>
                            </a:rPr>
                            <m:t> </m:t>
                          </m:r>
                        </m:e>
                        <m:sup>
                          <m:r>
                            <a:rPr lang="en-US" altLang="ko-KR" sz="14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5</m:t>
                          </m:r>
                          <m:r>
                            <a:rPr lang="en-US" altLang="ko-KR" sz="14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−0</m:t>
                          </m:r>
                        </m:sup>
                      </m:sSup>
                      <m:r>
                        <a:rPr lang="en-US" altLang="ko-KR" sz="14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m:t>
                      </m:r>
                      <m:f>
                        <m:fPr>
                          <m:ctrlPr>
                            <a:rPr lang="en-US" altLang="ko-KR" sz="1400" i="1">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ctrlPr>
                        </m:fPr>
                        <m:num>
                          <m:r>
                            <a:rPr lang="en-US" altLang="ko-KR" sz="14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5!</m:t>
                          </m:r>
                        </m:num>
                        <m:den>
                          <m:r>
                            <a:rPr lang="en-US" altLang="ko-KR" sz="14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0! 5!</m:t>
                          </m:r>
                        </m:den>
                      </m:f>
                      <m:sSup>
                        <m:sSupPr>
                          <m:ctrlPr>
                            <a:rPr lang="en-US" altLang="ko-KR" sz="1400" i="1">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ctrlPr>
                        </m:sSupPr>
                        <m:e>
                          <m:r>
                            <a:rPr lang="en-US" altLang="ko-KR" sz="14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0.8</m:t>
                          </m:r>
                        </m:e>
                        <m:sup>
                          <m:r>
                            <a:rPr lang="en-US" altLang="ko-KR" sz="14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5</m:t>
                          </m:r>
                        </m:sup>
                      </m:sSup>
                      <m:r>
                        <a:rPr lang="en-US" altLang="ko-KR" sz="14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m:t>
                      </m:r>
                      <m:sSup>
                        <m:sSupPr>
                          <m:ctrlPr>
                            <a:rPr lang="en-US" altLang="ko-KR" sz="1400" i="1">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ctrlPr>
                        </m:sSupPr>
                        <m:e>
                          <m:r>
                            <a:rPr lang="en-US" altLang="ko-KR" sz="14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0.8</m:t>
                          </m:r>
                        </m:e>
                        <m:sup>
                          <m:r>
                            <a:rPr lang="en-US" altLang="ko-KR" sz="14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5</m:t>
                          </m:r>
                        </m:sup>
                      </m:sSup>
                      <m:r>
                        <a:rPr lang="en-US" altLang="ko-KR" sz="14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=0.328</m:t>
                      </m:r>
                    </m:oMath>
                  </m:oMathPara>
                </a14:m>
                <a:endParaRPr lang="en-US" altLang="ko-KR" sz="1400" dirty="0">
                  <a:solidFill>
                    <a:schemeClr val="tx1">
                      <a:lumMod val="85000"/>
                      <a:lumOff val="15000"/>
                    </a:schemeClr>
                  </a:solidFill>
                  <a:latin typeface="SamsungOne 300" panose="020B0303030303020204"/>
                  <a:ea typeface="Noto Sans CJK KR Regular" panose="020B0500000000000000" pitchFamily="34" charset="-127"/>
                  <a:cs typeface="Times New Roman" panose="02020603050405020304" pitchFamily="18" charset="0"/>
                </a:endParaRPr>
              </a:p>
            </p:txBody>
          </p:sp>
        </mc:Choice>
        <mc:Fallback xmlns="">
          <p:sp>
            <p:nvSpPr>
              <p:cNvPr id="9" name="Rectangle 12">
                <a:extLst>
                  <a:ext uri="{FF2B5EF4-FFF2-40B4-BE49-F238E27FC236}">
                    <a16:creationId xmlns:a16="http://schemas.microsoft.com/office/drawing/2014/main" xmlns:a14="http://schemas.microsoft.com/office/drawing/2010/main" xmlns="" id="{054D4E14-334B-4576-A3C7-716DD5190A03}"/>
                  </a:ext>
                </a:extLst>
              </p:cNvPr>
              <p:cNvSpPr>
                <a:spLocks noRot="1" noChangeAspect="1" noMove="1" noResize="1" noEditPoints="1" noAdjustHandles="1" noChangeArrowheads="1" noChangeShapeType="1" noTextEdit="1"/>
              </p:cNvSpPr>
              <p:nvPr/>
            </p:nvSpPr>
            <p:spPr>
              <a:xfrm>
                <a:off x="2487627" y="2564904"/>
                <a:ext cx="4709971" cy="501419"/>
              </a:xfrm>
              <a:prstGeom prst="rect">
                <a:avLst/>
              </a:prstGeom>
              <a:blipFill rotWithShape="0">
                <a:blip r:embed="rId4"/>
                <a:stretch>
                  <a:fillRect b="-2439"/>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3124337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Lý</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thyết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về</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01</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grpSp>
        <p:nvGrpSpPr>
          <p:cNvPr id="3" name="그룹 2">
            <a:extLst>
              <a:ext uri="{FF2B5EF4-FFF2-40B4-BE49-F238E27FC236}">
                <a16:creationId xmlns:a16="http://schemas.microsoft.com/office/drawing/2014/main" id="{68B8C8F7-28E2-48AA-A4BF-8F1B26AFA756}"/>
              </a:ext>
            </a:extLst>
          </p:cNvPr>
          <p:cNvGrpSpPr/>
          <p:nvPr/>
        </p:nvGrpSpPr>
        <p:grpSpPr>
          <a:xfrm>
            <a:off x="846956" y="3212976"/>
            <a:ext cx="6979589" cy="714721"/>
            <a:chOff x="846956" y="3059740"/>
            <a:chExt cx="6979589" cy="714721"/>
          </a:xfrm>
        </p:grpSpPr>
        <p:grpSp>
          <p:nvGrpSpPr>
            <p:cNvPr id="2" name="그룹 1">
              <a:extLst>
                <a:ext uri="{FF2B5EF4-FFF2-40B4-BE49-F238E27FC236}">
                  <a16:creationId xmlns:a16="http://schemas.microsoft.com/office/drawing/2014/main" id="{BD4EFA23-DA4B-4525-967B-5938BA95E681}"/>
                </a:ext>
              </a:extLst>
            </p:cNvPr>
            <p:cNvGrpSpPr/>
            <p:nvPr/>
          </p:nvGrpSpPr>
          <p:grpSpPr>
            <a:xfrm>
              <a:off x="846956" y="3059740"/>
              <a:ext cx="6979589" cy="345461"/>
              <a:chOff x="903506" y="2429380"/>
              <a:chExt cx="6979589" cy="345461"/>
            </a:xfrm>
          </p:grpSpPr>
          <p:sp>
            <p:nvSpPr>
              <p:cNvPr id="16" name="사각형: 둥근 모서리 2">
                <a:extLst>
                  <a:ext uri="{FF2B5EF4-FFF2-40B4-BE49-F238E27FC236}">
                    <a16:creationId xmlns:a16="http://schemas.microsoft.com/office/drawing/2014/main" id="{9EA698C4-EFE8-429E-836E-B534C1295DB4}"/>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800"/>
                  </a:spcAft>
                </a:pP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17" name="직사각형 16">
                    <a:extLst>
                      <a:ext uri="{FF2B5EF4-FFF2-40B4-BE49-F238E27FC236}">
                        <a16:creationId xmlns:a16="http://schemas.microsoft.com/office/drawing/2014/main" id="{7887FD57-95D0-41BA-B858-7428A3345884}"/>
                      </a:ext>
                    </a:extLst>
                  </p:cNvPr>
                  <p:cNvSpPr/>
                  <p:nvPr/>
                </p:nvSpPr>
                <p:spPr>
                  <a:xfrm>
                    <a:off x="1279004" y="2429380"/>
                    <a:ext cx="6604091"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Tung xúc xắc</a:t>
                    </a:r>
                    <a:r>
                      <a:rPr lang="it-IT"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14:m>
                      <m:oMath xmlns:m="http://schemas.openxmlformats.org/officeDocument/2006/math">
                        <m:r>
                          <a:rPr lang="en-US" altLang="ko-KR" sz="1300" dirty="0" smtClean="0">
                            <a:solidFill>
                              <a:schemeClr val="tx1">
                                <a:lumMod val="85000"/>
                                <a:lumOff val="15000"/>
                              </a:schemeClr>
                            </a:solidFill>
                            <a:latin typeface="Cambria Math" panose="02040503050406030204" pitchFamily="18" charset="0"/>
                            <a:ea typeface="SamsungOne-400" panose="020B0503030303020204" pitchFamily="34" charset="0"/>
                            <a:sym typeface="Symbol" panose="05050102010706020507" pitchFamily="18" charset="2"/>
                          </a:rPr>
                          <m:t>𝑆</m:t>
                        </m:r>
                        <m:r>
                          <a:rPr lang="en-US" altLang="ko-KR" sz="1300" dirty="0" smtClean="0">
                            <a:solidFill>
                              <a:schemeClr val="tx1">
                                <a:lumMod val="85000"/>
                                <a:lumOff val="15000"/>
                              </a:schemeClr>
                            </a:solidFill>
                            <a:latin typeface="Cambria Math" panose="02040503050406030204" pitchFamily="18" charset="0"/>
                            <a:ea typeface="SamsungOne-400" panose="020B0503030303020204" pitchFamily="34" charset="0"/>
                            <a:sym typeface="Symbol" panose="05050102010706020507" pitchFamily="18" charset="2"/>
                          </a:rPr>
                          <m:t> = {1, 2, 3, 4, 5, 6}</m:t>
                        </m:r>
                      </m:oMath>
                    </a14:m>
                    <a:r>
                      <a:rPr lang="it-IT"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mc:Choice>
            <mc:Fallback xmlns="">
              <p:sp>
                <p:nvSpPr>
                  <p:cNvPr id="17" name="직사각형 16">
                    <a:extLst>
                      <a:ext uri="{FF2B5EF4-FFF2-40B4-BE49-F238E27FC236}">
                        <a16:creationId xmlns:a16="http://schemas.microsoft.com/office/drawing/2014/main" id="{7887FD57-95D0-41BA-B858-7428A3345884}"/>
                      </a:ext>
                    </a:extLst>
                  </p:cNvPr>
                  <p:cNvSpPr>
                    <a:spLocks noRot="1" noChangeAspect="1" noMove="1" noResize="1" noEditPoints="1" noAdjustHandles="1" noChangeArrowheads="1" noChangeShapeType="1" noTextEdit="1"/>
                  </p:cNvSpPr>
                  <p:nvPr/>
                </p:nvSpPr>
                <p:spPr>
                  <a:xfrm>
                    <a:off x="1279004" y="2429380"/>
                    <a:ext cx="6604091" cy="345461"/>
                  </a:xfrm>
                  <a:prstGeom prst="rect">
                    <a:avLst/>
                  </a:prstGeom>
                  <a:blipFill>
                    <a:blip r:embed="rId3"/>
                    <a:stretch>
                      <a:fillRect l="-277"/>
                    </a:stretch>
                  </a:blipFill>
                  <a:ln>
                    <a:noFill/>
                  </a:ln>
                </p:spPr>
                <p:txBody>
                  <a:bodyPr/>
                  <a:lstStyle/>
                  <a:p>
                    <a:r>
                      <a:rPr lang="en-US">
                        <a:noFill/>
                      </a:rPr>
                      <a:t> </a:t>
                    </a:r>
                  </a:p>
                </p:txBody>
              </p:sp>
            </mc:Fallback>
          </mc:AlternateContent>
        </p:grpSp>
        <p:grpSp>
          <p:nvGrpSpPr>
            <p:cNvPr id="19" name="그룹 18">
              <a:extLst>
                <a:ext uri="{FF2B5EF4-FFF2-40B4-BE49-F238E27FC236}">
                  <a16:creationId xmlns:a16="http://schemas.microsoft.com/office/drawing/2014/main" id="{34682C4D-894A-4862-A088-20C7DC1ECC32}"/>
                </a:ext>
              </a:extLst>
            </p:cNvPr>
            <p:cNvGrpSpPr/>
            <p:nvPr/>
          </p:nvGrpSpPr>
          <p:grpSpPr>
            <a:xfrm>
              <a:off x="846956" y="3429000"/>
              <a:ext cx="6979589" cy="345461"/>
              <a:chOff x="903506" y="2429380"/>
              <a:chExt cx="6979589" cy="345461"/>
            </a:xfrm>
          </p:grpSpPr>
          <p:sp>
            <p:nvSpPr>
              <p:cNvPr id="20" name="사각형: 둥근 모서리 2">
                <a:extLst>
                  <a:ext uri="{FF2B5EF4-FFF2-40B4-BE49-F238E27FC236}">
                    <a16:creationId xmlns:a16="http://schemas.microsoft.com/office/drawing/2014/main" id="{3480C79B-47A3-4383-B59F-7654837026BA}"/>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800"/>
                  </a:spcAft>
                </a:pP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21" name="직사각형 20">
                    <a:extLst>
                      <a:ext uri="{FF2B5EF4-FFF2-40B4-BE49-F238E27FC236}">
                        <a16:creationId xmlns:a16="http://schemas.microsoft.com/office/drawing/2014/main" id="{B7EA0F1B-E8B7-4CA5-8A04-F54D787386BA}"/>
                      </a:ext>
                    </a:extLst>
                  </p:cNvPr>
                  <p:cNvSpPr/>
                  <p:nvPr/>
                </p:nvSpPr>
                <p:spPr>
                  <a:xfrm>
                    <a:off x="1279004" y="2429380"/>
                    <a:ext cx="6604091"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Tung đồng xu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14:m>
                      <m:oMath xmlns:m="http://schemas.openxmlformats.org/officeDocument/2006/math">
                        <m:r>
                          <a:rPr lang="en-US" altLang="ko-KR" sz="1300" dirty="0" smtClean="0">
                            <a:solidFill>
                              <a:schemeClr val="tx1">
                                <a:lumMod val="85000"/>
                                <a:lumOff val="15000"/>
                              </a:schemeClr>
                            </a:solidFill>
                            <a:latin typeface="Cambria Math" panose="02040503050406030204" pitchFamily="18" charset="0"/>
                            <a:ea typeface="SamsungOne-400" panose="020B0503030303020204" pitchFamily="34" charset="0"/>
                            <a:sym typeface="Symbol" panose="05050102010706020507" pitchFamily="18" charset="2"/>
                          </a:rPr>
                          <m:t>𝑆</m:t>
                        </m:r>
                        <m:r>
                          <a:rPr lang="en-US" altLang="ko-KR" sz="1300" dirty="0" smtClean="0">
                            <a:solidFill>
                              <a:schemeClr val="tx1">
                                <a:lumMod val="85000"/>
                                <a:lumOff val="15000"/>
                              </a:schemeClr>
                            </a:solidFill>
                            <a:latin typeface="Cambria Math" panose="02040503050406030204" pitchFamily="18" charset="0"/>
                            <a:ea typeface="SamsungOne-400" panose="020B0503030303020204" pitchFamily="34" charset="0"/>
                            <a:sym typeface="Symbol" panose="05050102010706020507" pitchFamily="18" charset="2"/>
                          </a:rPr>
                          <m:t> = {</m:t>
                        </m:r>
                        <m:r>
                          <a:rPr lang="en-US" altLang="ko-KR" sz="1300" dirty="0" smtClean="0">
                            <a:solidFill>
                              <a:schemeClr val="tx1">
                                <a:lumMod val="85000"/>
                                <a:lumOff val="15000"/>
                              </a:schemeClr>
                            </a:solidFill>
                            <a:latin typeface="Cambria Math" panose="02040503050406030204" pitchFamily="18" charset="0"/>
                            <a:ea typeface="SamsungOne-400" panose="020B0503030303020204" pitchFamily="34" charset="0"/>
                            <a:sym typeface="Symbol" panose="05050102010706020507" pitchFamily="18" charset="2"/>
                          </a:rPr>
                          <m:t>𝑇</m:t>
                        </m:r>
                        <m:r>
                          <a:rPr lang="en-US" altLang="ko-KR" sz="1300" dirty="0" smtClean="0">
                            <a:solidFill>
                              <a:schemeClr val="tx1">
                                <a:lumMod val="85000"/>
                                <a:lumOff val="15000"/>
                              </a:schemeClr>
                            </a:solidFill>
                            <a:latin typeface="Cambria Math" panose="02040503050406030204" pitchFamily="18" charset="0"/>
                            <a:ea typeface="SamsungOne-400" panose="020B0503030303020204" pitchFamily="34" charset="0"/>
                            <a:sym typeface="Symbol" panose="05050102010706020507" pitchFamily="18" charset="2"/>
                          </a:rPr>
                          <m:t>, </m:t>
                        </m:r>
                        <m:r>
                          <a:rPr lang="en-US" altLang="ko-KR" sz="1300" dirty="0" smtClean="0">
                            <a:solidFill>
                              <a:schemeClr val="tx1">
                                <a:lumMod val="85000"/>
                                <a:lumOff val="15000"/>
                              </a:schemeClr>
                            </a:solidFill>
                            <a:latin typeface="Cambria Math" panose="02040503050406030204" pitchFamily="18" charset="0"/>
                            <a:ea typeface="SamsungOne-400" panose="020B0503030303020204" pitchFamily="34" charset="0"/>
                            <a:sym typeface="Symbol" panose="05050102010706020507" pitchFamily="18" charset="2"/>
                          </a:rPr>
                          <m:t>𝐻</m:t>
                        </m:r>
                        <m:r>
                          <a:rPr lang="en-US" altLang="ko-KR" sz="1300" dirty="0" smtClean="0">
                            <a:solidFill>
                              <a:schemeClr val="tx1">
                                <a:lumMod val="85000"/>
                                <a:lumOff val="15000"/>
                              </a:schemeClr>
                            </a:solidFill>
                            <a:latin typeface="Cambria Math" panose="02040503050406030204" pitchFamily="18" charset="0"/>
                            <a:ea typeface="SamsungOne-400" panose="020B0503030303020204" pitchFamily="34" charset="0"/>
                            <a:sym typeface="Symbol" panose="05050102010706020507" pitchFamily="18" charset="2"/>
                          </a:rPr>
                          <m:t>}</m:t>
                        </m:r>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tại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T =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sấp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H =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ngửa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mc:Choice>
            <mc:Fallback xmlns="">
              <p:sp>
                <p:nvSpPr>
                  <p:cNvPr id="21" name="직사각형 20">
                    <a:extLst>
                      <a:ext uri="{FF2B5EF4-FFF2-40B4-BE49-F238E27FC236}">
                        <a16:creationId xmlns:a16="http://schemas.microsoft.com/office/drawing/2014/main" id="{B7EA0F1B-E8B7-4CA5-8A04-F54D787386BA}"/>
                      </a:ext>
                    </a:extLst>
                  </p:cNvPr>
                  <p:cNvSpPr>
                    <a:spLocks noRot="1" noChangeAspect="1" noMove="1" noResize="1" noEditPoints="1" noAdjustHandles="1" noChangeArrowheads="1" noChangeShapeType="1" noTextEdit="1"/>
                  </p:cNvSpPr>
                  <p:nvPr/>
                </p:nvSpPr>
                <p:spPr>
                  <a:xfrm>
                    <a:off x="1279004" y="2429380"/>
                    <a:ext cx="6604091" cy="345461"/>
                  </a:xfrm>
                  <a:prstGeom prst="rect">
                    <a:avLst/>
                  </a:prstGeom>
                  <a:blipFill>
                    <a:blip r:embed="rId4"/>
                    <a:stretch>
                      <a:fillRect l="-277"/>
                    </a:stretch>
                  </a:blipFill>
                  <a:ln>
                    <a:noFill/>
                  </a:ln>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18" name="직사각형 17">
                <a:extLst>
                  <a:ext uri="{FF2B5EF4-FFF2-40B4-BE49-F238E27FC236}">
                    <a16:creationId xmlns:a16="http://schemas.microsoft.com/office/drawing/2014/main" id="{96A7EA60-9231-4D15-A3D4-6348581C4150}"/>
                  </a:ext>
                </a:extLst>
              </p:cNvPr>
              <p:cNvSpPr/>
              <p:nvPr/>
            </p:nvSpPr>
            <p:spPr>
              <a:xfrm>
                <a:off x="3798724" y="2469118"/>
                <a:ext cx="2305375" cy="4719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Aft>
                    <a:spcPts val="800"/>
                  </a:spcAft>
                  <a:buClr>
                    <a:srgbClr val="193EB0"/>
                  </a:buClr>
                </a:pPr>
                <a14:m>
                  <m:oMathPara xmlns:m="http://schemas.openxmlformats.org/officeDocument/2006/math">
                    <m:oMathParaPr>
                      <m:jc m:val="center"/>
                    </m:oMathParaPr>
                    <m:oMath xmlns:m="http://schemas.openxmlformats.org/officeDocument/2006/math">
                      <m:r>
                        <a:rPr lang="en-US" altLang="ko-KR" sz="1600">
                          <a:solidFill>
                            <a:schemeClr val="tx1">
                              <a:lumMod val="85000"/>
                              <a:lumOff val="15000"/>
                            </a:schemeClr>
                          </a:solidFill>
                          <a:latin typeface="Cambria Math" panose="02040503050406030204" pitchFamily="18" charset="0"/>
                        </a:rPr>
                        <m:t>𝑆</m:t>
                      </m:r>
                      <m:r>
                        <a:rPr lang="en-US" altLang="ko-KR" sz="1600">
                          <a:solidFill>
                            <a:schemeClr val="tx1">
                              <a:lumMod val="85000"/>
                              <a:lumOff val="15000"/>
                            </a:schemeClr>
                          </a:solidFill>
                          <a:latin typeface="Cambria Math" panose="02040503050406030204" pitchFamily="18" charset="0"/>
                        </a:rPr>
                        <m:t>={</m:t>
                      </m:r>
                      <m:sSub>
                        <m:sSubPr>
                          <m:ctrlPr>
                            <a:rPr lang="en-US" altLang="ko-KR" sz="1600" i="1">
                              <a:solidFill>
                                <a:schemeClr val="tx1">
                                  <a:lumMod val="85000"/>
                                  <a:lumOff val="15000"/>
                                </a:schemeClr>
                              </a:solidFill>
                              <a:latin typeface="Cambria Math" panose="02040503050406030204" pitchFamily="18" charset="0"/>
                            </a:rPr>
                          </m:ctrlPr>
                        </m:sSubPr>
                        <m:e>
                          <m:r>
                            <a:rPr lang="en-US" altLang="ko-KR" sz="1600">
                              <a:solidFill>
                                <a:schemeClr val="tx1">
                                  <a:lumMod val="85000"/>
                                  <a:lumOff val="15000"/>
                                </a:schemeClr>
                              </a:solidFill>
                              <a:latin typeface="Cambria Math" panose="02040503050406030204" pitchFamily="18" charset="0"/>
                            </a:rPr>
                            <m:t>𝑒</m:t>
                          </m:r>
                        </m:e>
                        <m:sub>
                          <m:r>
                            <a:rPr lang="en-US" altLang="ko-KR" sz="1600">
                              <a:solidFill>
                                <a:schemeClr val="tx1">
                                  <a:lumMod val="85000"/>
                                  <a:lumOff val="15000"/>
                                </a:schemeClr>
                              </a:solidFill>
                              <a:latin typeface="Cambria Math" panose="02040503050406030204" pitchFamily="18" charset="0"/>
                            </a:rPr>
                            <m:t>1</m:t>
                          </m:r>
                        </m:sub>
                      </m:sSub>
                      <m:r>
                        <m:rPr>
                          <m:nor/>
                        </m:rPr>
                        <a:rPr lang="en-US" altLang="ko-KR" sz="1600" dirty="0">
                          <a:solidFill>
                            <a:schemeClr val="tx1">
                              <a:lumMod val="85000"/>
                              <a:lumOff val="15000"/>
                            </a:schemeClr>
                          </a:solidFill>
                          <a:latin typeface="Cambria Math" panose="02040503050406030204" pitchFamily="18" charset="0"/>
                        </a:rPr>
                        <m:t>, </m:t>
                      </m:r>
                      <m:sSub>
                        <m:sSubPr>
                          <m:ctrlPr>
                            <a:rPr lang="en-US" altLang="ko-KR" sz="1600" i="1">
                              <a:solidFill>
                                <a:schemeClr val="tx1">
                                  <a:lumMod val="85000"/>
                                  <a:lumOff val="15000"/>
                                </a:schemeClr>
                              </a:solidFill>
                              <a:latin typeface="Cambria Math" panose="02040503050406030204" pitchFamily="18" charset="0"/>
                            </a:rPr>
                          </m:ctrlPr>
                        </m:sSubPr>
                        <m:e>
                          <m:r>
                            <a:rPr lang="en-US" altLang="ko-KR" sz="1600">
                              <a:solidFill>
                                <a:schemeClr val="tx1">
                                  <a:lumMod val="85000"/>
                                  <a:lumOff val="15000"/>
                                </a:schemeClr>
                              </a:solidFill>
                              <a:latin typeface="Cambria Math" panose="02040503050406030204" pitchFamily="18" charset="0"/>
                            </a:rPr>
                            <m:t>𝑒</m:t>
                          </m:r>
                        </m:e>
                        <m:sub>
                          <m:r>
                            <a:rPr lang="en-US" altLang="ko-KR" sz="1600">
                              <a:solidFill>
                                <a:schemeClr val="tx1">
                                  <a:lumMod val="85000"/>
                                  <a:lumOff val="15000"/>
                                </a:schemeClr>
                              </a:solidFill>
                              <a:latin typeface="Cambria Math" panose="02040503050406030204" pitchFamily="18" charset="0"/>
                            </a:rPr>
                            <m:t>2</m:t>
                          </m:r>
                        </m:sub>
                      </m:sSub>
                      <m:r>
                        <m:rPr>
                          <m:nor/>
                        </m:rPr>
                        <a:rPr lang="en-US" altLang="ko-KR" sz="1600" dirty="0">
                          <a:solidFill>
                            <a:schemeClr val="tx1">
                              <a:lumMod val="85000"/>
                              <a:lumOff val="15000"/>
                            </a:schemeClr>
                          </a:solidFill>
                          <a:latin typeface="Cambria Math" panose="02040503050406030204" pitchFamily="18" charset="0"/>
                        </a:rPr>
                        <m:t>,</m:t>
                      </m:r>
                      <m:r>
                        <m:rPr>
                          <m:nor/>
                        </m:rPr>
                        <a:rPr lang="ko-KR" altLang="en-US" sz="1600" dirty="0">
                          <a:solidFill>
                            <a:schemeClr val="tx1">
                              <a:lumMod val="85000"/>
                              <a:lumOff val="15000"/>
                            </a:schemeClr>
                          </a:solidFill>
                          <a:latin typeface="Cambria Math" panose="02040503050406030204" pitchFamily="18" charset="0"/>
                        </a:rPr>
                        <m:t> </m:t>
                      </m:r>
                      <m:sSub>
                        <m:sSubPr>
                          <m:ctrlPr>
                            <a:rPr lang="en-US" altLang="ko-KR" sz="1600" i="1">
                              <a:solidFill>
                                <a:schemeClr val="tx1">
                                  <a:lumMod val="85000"/>
                                  <a:lumOff val="15000"/>
                                </a:schemeClr>
                              </a:solidFill>
                              <a:latin typeface="Cambria Math" panose="02040503050406030204" pitchFamily="18" charset="0"/>
                            </a:rPr>
                          </m:ctrlPr>
                        </m:sSubPr>
                        <m:e>
                          <m:r>
                            <a:rPr lang="en-US" altLang="ko-KR" sz="1600">
                              <a:solidFill>
                                <a:schemeClr val="tx1">
                                  <a:lumMod val="85000"/>
                                  <a:lumOff val="15000"/>
                                </a:schemeClr>
                              </a:solidFill>
                              <a:latin typeface="Cambria Math" panose="02040503050406030204" pitchFamily="18" charset="0"/>
                            </a:rPr>
                            <m:t>𝑒</m:t>
                          </m:r>
                        </m:e>
                        <m:sub>
                          <m:r>
                            <a:rPr lang="en-US" altLang="ko-KR" sz="1600">
                              <a:solidFill>
                                <a:schemeClr val="tx1">
                                  <a:lumMod val="85000"/>
                                  <a:lumOff val="15000"/>
                                </a:schemeClr>
                              </a:solidFill>
                              <a:latin typeface="Cambria Math" panose="02040503050406030204" pitchFamily="18" charset="0"/>
                            </a:rPr>
                            <m:t>3</m:t>
                          </m:r>
                        </m:sub>
                      </m:sSub>
                      <m:r>
                        <m:rPr>
                          <m:nor/>
                        </m:rPr>
                        <a:rPr lang="en-US" altLang="ko-KR" sz="1600" dirty="0">
                          <a:solidFill>
                            <a:schemeClr val="tx1">
                              <a:lumMod val="85000"/>
                              <a:lumOff val="15000"/>
                            </a:schemeClr>
                          </a:solidFill>
                          <a:latin typeface="Cambria Math" panose="02040503050406030204" pitchFamily="18" charset="0"/>
                        </a:rPr>
                        <m:t>, …, </m:t>
                      </m:r>
                      <m:sSub>
                        <m:sSubPr>
                          <m:ctrlPr>
                            <a:rPr lang="en-US" altLang="ko-KR" sz="1600" i="1">
                              <a:solidFill>
                                <a:schemeClr val="tx1">
                                  <a:lumMod val="85000"/>
                                  <a:lumOff val="15000"/>
                                </a:schemeClr>
                              </a:solidFill>
                              <a:latin typeface="Cambria Math" panose="02040503050406030204" pitchFamily="18" charset="0"/>
                            </a:rPr>
                          </m:ctrlPr>
                        </m:sSubPr>
                        <m:e>
                          <m:r>
                            <a:rPr lang="en-US" altLang="ko-KR" sz="1600">
                              <a:solidFill>
                                <a:schemeClr val="tx1">
                                  <a:lumMod val="85000"/>
                                  <a:lumOff val="15000"/>
                                </a:schemeClr>
                              </a:solidFill>
                              <a:latin typeface="Cambria Math" panose="02040503050406030204" pitchFamily="18" charset="0"/>
                            </a:rPr>
                            <m:t>𝑒</m:t>
                          </m:r>
                        </m:e>
                        <m:sub>
                          <m:r>
                            <a:rPr lang="en-US" altLang="ko-KR" sz="1600">
                              <a:solidFill>
                                <a:schemeClr val="tx1">
                                  <a:lumMod val="85000"/>
                                  <a:lumOff val="15000"/>
                                </a:schemeClr>
                              </a:solidFill>
                              <a:latin typeface="Cambria Math" panose="02040503050406030204" pitchFamily="18" charset="0"/>
                            </a:rPr>
                            <m:t>𝑁</m:t>
                          </m:r>
                        </m:sub>
                      </m:sSub>
                      <m:r>
                        <a:rPr lang="en-US" altLang="ko-KR" sz="1600">
                          <a:solidFill>
                            <a:schemeClr val="tx1">
                              <a:lumMod val="85000"/>
                              <a:lumOff val="15000"/>
                            </a:schemeClr>
                          </a:solidFill>
                          <a:latin typeface="Cambria Math" panose="02040503050406030204" pitchFamily="18" charset="0"/>
                        </a:rPr>
                        <m:t>}</m:t>
                      </m:r>
                    </m:oMath>
                  </m:oMathPara>
                </a14:m>
                <a:endParaRPr lang="en-US" altLang="ko-KR" sz="1600" dirty="0">
                  <a:solidFill>
                    <a:schemeClr val="tx1">
                      <a:lumMod val="85000"/>
                      <a:lumOff val="15000"/>
                    </a:schemeClr>
                  </a:solidFill>
                  <a:latin typeface="Cambria Math" panose="02040503050406030204" pitchFamily="18" charset="0"/>
                </a:endParaRPr>
              </a:p>
            </p:txBody>
          </p:sp>
        </mc:Choice>
        <mc:Fallback xmlns="">
          <p:sp>
            <p:nvSpPr>
              <p:cNvPr id="18" name="직사각형 17">
                <a:extLst>
                  <a:ext uri="{FF2B5EF4-FFF2-40B4-BE49-F238E27FC236}">
                    <a16:creationId xmlns:a16="http://schemas.microsoft.com/office/drawing/2014/main" id="{96A7EA60-9231-4D15-A3D4-6348581C4150}"/>
                  </a:ext>
                </a:extLst>
              </p:cNvPr>
              <p:cNvSpPr>
                <a:spLocks noRot="1" noChangeAspect="1" noMove="1" noResize="1" noEditPoints="1" noAdjustHandles="1" noChangeArrowheads="1" noChangeShapeType="1" noTextEdit="1"/>
              </p:cNvSpPr>
              <p:nvPr/>
            </p:nvSpPr>
            <p:spPr>
              <a:xfrm>
                <a:off x="3798724" y="2469118"/>
                <a:ext cx="2305375" cy="471924"/>
              </a:xfrm>
              <a:prstGeom prst="rect">
                <a:avLst/>
              </a:prstGeom>
              <a:blipFill>
                <a:blip r:embed="rId6"/>
                <a:stretch>
                  <a:fillRect/>
                </a:stretch>
              </a:blipFill>
              <a:ln>
                <a:noFill/>
              </a:ln>
            </p:spPr>
            <p:txBody>
              <a:bodyPr/>
              <a:lstStyle/>
              <a:p>
                <a:r>
                  <a:rPr lang="ko-KR" altLang="en-US">
                    <a:noFill/>
                  </a:rPr>
                  <a:t> </a:t>
                </a:r>
              </a:p>
            </p:txBody>
          </p:sp>
        </mc:Fallback>
      </mc:AlternateContent>
      <p:sp>
        <p:nvSpPr>
          <p:cNvPr id="22" name="직사각형 21">
            <a:extLst>
              <a:ext uri="{FF2B5EF4-FFF2-40B4-BE49-F238E27FC236}">
                <a16:creationId xmlns:a16="http://schemas.microsoft.com/office/drawing/2014/main" id="{539DB946-C97D-4D2F-8F29-29DF8F32639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7"/>
              </a:buBlip>
              <a:defRPr/>
            </a:pPr>
            <a:r>
              <a:rPr lang="vi-VN" altLang="ko-KR" sz="1400" dirty="0">
                <a:solidFill>
                  <a:schemeClr val="tx1"/>
                </a:solidFill>
                <a:latin typeface="SamsungOne-400" panose="020B0503030303020204" pitchFamily="34" charset="0"/>
                <a:ea typeface="SamsungOne-400" panose="020B0503030303020204" pitchFamily="34" charset="0"/>
              </a:rPr>
              <a:t>Không gian mẫu</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5" name="직사각형 14">
            <a:extLst>
              <a:ext uri="{FF2B5EF4-FFF2-40B4-BE49-F238E27FC236}">
                <a16:creationId xmlns:a16="http://schemas.microsoft.com/office/drawing/2014/main" id="{8E02D1CE-2859-45A1-90B6-A62349DC71E3}"/>
              </a:ext>
            </a:extLst>
          </p:cNvPr>
          <p:cNvSpPr/>
          <p:nvPr/>
        </p:nvSpPr>
        <p:spPr>
          <a:xfrm>
            <a:off x="671261" y="1700808"/>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xảy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ra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một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phép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ngẫu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nhiên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𝑒</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_1, </a:t>
            </a:r>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𝑒</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_2, </a:t>
            </a:r>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𝑒</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_3, …, </a:t>
            </a:r>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𝑒</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_</a:t>
            </a:r>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𝑁</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vi-VN"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Bạn biểu thị không gian mẫu của thử nghiệm ngẫu nhiên bằng S. Điều này có thể được biểu thị dưới dạng một tập hợp.</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8563700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phối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rời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rạc</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01</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grpSp>
        <p:nvGrpSpPr>
          <p:cNvPr id="14" name="그룹 13">
            <a:extLst>
              <a:ext uri="{FF2B5EF4-FFF2-40B4-BE49-F238E27FC236}">
                <a16:creationId xmlns:a16="http://schemas.microsoft.com/office/drawing/2014/main" id="{07786CB0-F526-41F6-A2C7-67B6ECCF1F17}"/>
              </a:ext>
            </a:extLst>
          </p:cNvPr>
          <p:cNvGrpSpPr/>
          <p:nvPr/>
        </p:nvGrpSpPr>
        <p:grpSpPr>
          <a:xfrm>
            <a:off x="846956" y="1716338"/>
            <a:ext cx="8460514" cy="648108"/>
            <a:chOff x="903506" y="2429380"/>
            <a:chExt cx="8460514" cy="648108"/>
          </a:xfrm>
        </p:grpSpPr>
        <p:sp>
          <p:nvSpPr>
            <p:cNvPr id="15" name="사각형: 둥근 모서리 2">
              <a:extLst>
                <a:ext uri="{FF2B5EF4-FFF2-40B4-BE49-F238E27FC236}">
                  <a16:creationId xmlns:a16="http://schemas.microsoft.com/office/drawing/2014/main" id="{3A44AB32-C796-4EF9-8794-513FC08D974D}"/>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p:sp>
          <p:nvSpPr>
            <p:cNvPr id="16" name="직사각형 15">
              <a:extLst>
                <a:ext uri="{FF2B5EF4-FFF2-40B4-BE49-F238E27FC236}">
                  <a16:creationId xmlns:a16="http://schemas.microsoft.com/office/drawing/2014/main" id="{DE7D3A17-2069-469C-AFE9-DB4F88196CEC}"/>
                </a:ext>
              </a:extLst>
            </p:cNvPr>
            <p:cNvSpPr/>
            <p:nvPr/>
          </p:nvSpPr>
          <p:spPr>
            <a:xfrm>
              <a:off x="1279004" y="2429380"/>
              <a:ext cx="8085016"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Bef>
                  <a:spcPts val="800"/>
                </a:spcBef>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Được biết rằng trong năm ngày tiếp theo, xác suất có mưa là 20%.</a:t>
              </a:r>
            </a:p>
            <a:p>
              <a:pPr>
                <a:spcBef>
                  <a:spcPts val="800"/>
                </a:spcBef>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Xác suất có </a:t>
              </a:r>
              <a:r>
                <a:rPr lang="vi-VN" altLang="ko-KR" sz="1300" b="1"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đúng hai ngày mưa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là bao nhiêu?</a:t>
              </a:r>
            </a:p>
          </p:txBody>
        </p:sp>
      </p:grpSp>
      <p:sp>
        <p:nvSpPr>
          <p:cNvPr id="17" name="직사각형 16">
            <a:extLst>
              <a:ext uri="{FF2B5EF4-FFF2-40B4-BE49-F238E27FC236}">
                <a16:creationId xmlns:a16="http://schemas.microsoft.com/office/drawing/2014/main" id="{A1982495-F025-4525-B412-A540179F4AA5}"/>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ngẫu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nhiên</a:t>
            </a:r>
            <a:r>
              <a:rPr lang="en-US" altLang="ko-KR" sz="1400" dirty="0">
                <a:solidFill>
                  <a:schemeClr val="tx1"/>
                </a:solidFill>
                <a:latin typeface="SamsungOne-400" panose="020B0503030303020204" pitchFamily="34" charset="0"/>
                <a:ea typeface="SamsungOne-400" panose="020B0503030303020204" pitchFamily="34" charset="0"/>
              </a:rPr>
              <a:t> Bernoulli </a:t>
            </a:r>
            <a:r>
              <a:rPr lang="vi-VN" sz="1400" dirty="0">
                <a:solidFill>
                  <a:schemeClr val="tx1">
                    <a:lumMod val="85000"/>
                    <a:lumOff val="15000"/>
                  </a:schemeClr>
                </a:solidFill>
                <a:latin typeface="Arial" panose="020B0503030303020204" pitchFamily="34" charset="0"/>
                <a:ea typeface="SamsungOne-400" panose="020B0503030303020204" pitchFamily="34" charset="0"/>
              </a:rPr>
              <a:t>và phân phối nhị thức</a:t>
            </a:r>
            <a:endParaRPr lang="en-US" altLang="ko-KR" sz="1400" dirty="0">
              <a:solidFill>
                <a:schemeClr val="tx1"/>
              </a:solidFill>
              <a:latin typeface="SamsungOne-400" panose="020B0503030303020204" pitchFamily="34" charset="0"/>
              <a:ea typeface="SamsungOne-400" panose="020B0503030303020204" pitchFamily="34" charset="0"/>
            </a:endParaRPr>
          </a:p>
        </p:txBody>
      </p:sp>
      <mc:AlternateContent xmlns:mc="http://schemas.openxmlformats.org/markup-compatibility/2006" xmlns:a14="http://schemas.microsoft.com/office/drawing/2010/main">
        <mc:Choice Requires="a14">
          <p:sp>
            <p:nvSpPr>
              <p:cNvPr id="11" name="Rectangle 12">
                <a:extLst>
                  <a:ext uri="{FF2B5EF4-FFF2-40B4-BE49-F238E27FC236}">
                    <a16:creationId xmlns:a16="http://schemas.microsoft.com/office/drawing/2014/main" id="{EDDFC5BD-3D0F-41B8-A00B-B7A9082E18FF}"/>
                  </a:ext>
                </a:extLst>
              </p:cNvPr>
              <p:cNvSpPr/>
              <p:nvPr/>
            </p:nvSpPr>
            <p:spPr>
              <a:xfrm>
                <a:off x="1792790" y="2564904"/>
                <a:ext cx="6099646" cy="501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Bef>
                    <a:spcPts val="800"/>
                  </a:spcBef>
                </a:pPr>
                <a14:m>
                  <m:oMathPara xmlns:m="http://schemas.openxmlformats.org/officeDocument/2006/math">
                    <m:oMathParaPr>
                      <m:jc m:val="center"/>
                    </m:oMathParaPr>
                    <m:oMath xmlns:m="http://schemas.openxmlformats.org/officeDocument/2006/math">
                      <m:r>
                        <a:rPr lang="en-US" altLang="ko-KR" sz="1400">
                          <a:solidFill>
                            <a:schemeClr val="tx1">
                              <a:lumMod val="85000"/>
                              <a:lumOff val="15000"/>
                            </a:schemeClr>
                          </a:solidFill>
                          <a:latin typeface="Cambria Math" panose="02040503050406030204" pitchFamily="18" charset="0"/>
                          <a:sym typeface="Symbol" panose="05050102010706020507" pitchFamily="18" charset="2"/>
                        </a:rPr>
                        <m:t>𝑃</m:t>
                      </m:r>
                      <m:d>
                        <m:dPr>
                          <m:ctrlPr>
                            <a:rPr lang="en-US" altLang="ko-KR" sz="1400" i="1">
                              <a:solidFill>
                                <a:schemeClr val="tx1">
                                  <a:lumMod val="85000"/>
                                  <a:lumOff val="15000"/>
                                </a:schemeClr>
                              </a:solidFill>
                              <a:latin typeface="Cambria Math" panose="02040503050406030204" pitchFamily="18" charset="0"/>
                              <a:sym typeface="Symbol" panose="05050102010706020507" pitchFamily="18" charset="2"/>
                            </a:rPr>
                          </m:ctrlPr>
                        </m:dPr>
                        <m:e>
                          <m:r>
                            <a:rPr lang="en-US" altLang="ko-KR" sz="1400">
                              <a:solidFill>
                                <a:schemeClr val="tx1">
                                  <a:lumMod val="85000"/>
                                  <a:lumOff val="15000"/>
                                </a:schemeClr>
                              </a:solidFill>
                              <a:latin typeface="Cambria Math" panose="02040503050406030204" pitchFamily="18" charset="0"/>
                              <a:sym typeface="Symbol" panose="05050102010706020507" pitchFamily="18" charset="2"/>
                            </a:rPr>
                            <m:t>2</m:t>
                          </m:r>
                        </m:e>
                      </m:d>
                      <m:r>
                        <a:rPr lang="en-US" altLang="ko-KR" sz="1400">
                          <a:solidFill>
                            <a:schemeClr val="tx1">
                              <a:lumMod val="85000"/>
                              <a:lumOff val="15000"/>
                            </a:schemeClr>
                          </a:solidFill>
                          <a:latin typeface="Cambria Math" panose="02040503050406030204" pitchFamily="18" charset="0"/>
                          <a:sym typeface="Symbol" panose="05050102010706020507" pitchFamily="18" charset="2"/>
                        </a:rPr>
                        <m:t>=</m:t>
                      </m:r>
                      <m:d>
                        <m:dPr>
                          <m:ctrlPr>
                            <a:rPr lang="en-US" altLang="ko-KR" sz="1400" i="1">
                              <a:solidFill>
                                <a:schemeClr val="tx1">
                                  <a:lumMod val="85000"/>
                                  <a:lumOff val="15000"/>
                                </a:schemeClr>
                              </a:solidFill>
                              <a:latin typeface="Cambria Math" panose="02040503050406030204" pitchFamily="18" charset="0"/>
                            </a:rPr>
                          </m:ctrlPr>
                        </m:dPr>
                        <m:e>
                          <m:m>
                            <m:mPr>
                              <m:mcs>
                                <m:mc>
                                  <m:mcPr>
                                    <m:count m:val="1"/>
                                    <m:mcJc m:val="center"/>
                                  </m:mcPr>
                                </m:mc>
                              </m:mcs>
                              <m:ctrlPr>
                                <a:rPr lang="en-US" altLang="ko-KR" sz="1400" i="1">
                                  <a:solidFill>
                                    <a:schemeClr val="tx1">
                                      <a:lumMod val="85000"/>
                                      <a:lumOff val="15000"/>
                                    </a:schemeClr>
                                  </a:solidFill>
                                  <a:latin typeface="Cambria Math" panose="02040503050406030204" pitchFamily="18" charset="0"/>
                                </a:rPr>
                              </m:ctrlPr>
                            </m:mPr>
                            <m:mr>
                              <m:e>
                                <m:r>
                                  <m:rPr>
                                    <m:brk m:alnAt="7"/>
                                  </m:rPr>
                                  <a:rPr lang="en-US" altLang="ko-KR" sz="1400">
                                    <a:solidFill>
                                      <a:schemeClr val="tx1">
                                        <a:lumMod val="85000"/>
                                        <a:lumOff val="15000"/>
                                      </a:schemeClr>
                                    </a:solidFill>
                                    <a:latin typeface="Cambria Math" panose="02040503050406030204" pitchFamily="18" charset="0"/>
                                  </a:rPr>
                                  <m:t>5</m:t>
                                </m:r>
                              </m:e>
                            </m:mr>
                            <m:mr>
                              <m:e>
                                <m:r>
                                  <a:rPr lang="en-US" altLang="ko-KR" sz="1400">
                                    <a:solidFill>
                                      <a:schemeClr val="tx1">
                                        <a:lumMod val="85000"/>
                                        <a:lumOff val="15000"/>
                                      </a:schemeClr>
                                    </a:solidFill>
                                    <a:latin typeface="Cambria Math" panose="02040503050406030204" pitchFamily="18" charset="0"/>
                                  </a:rPr>
                                  <m:t>2</m:t>
                                </m:r>
                              </m:e>
                            </m:mr>
                          </m:m>
                        </m:e>
                      </m:d>
                      <m:sSup>
                        <m:sSupPr>
                          <m:ctrlPr>
                            <a:rPr lang="en-US" altLang="ko-KR" sz="1400" i="1">
                              <a:solidFill>
                                <a:schemeClr val="tx1">
                                  <a:lumMod val="85000"/>
                                  <a:lumOff val="15000"/>
                                </a:schemeClr>
                              </a:solidFill>
                              <a:latin typeface="Cambria Math" panose="02040503050406030204" pitchFamily="18" charset="0"/>
                            </a:rPr>
                          </m:ctrlPr>
                        </m:sSupPr>
                        <m:e>
                          <m:r>
                            <a:rPr lang="en-US" altLang="ko-KR" sz="1400">
                              <a:solidFill>
                                <a:schemeClr val="tx1">
                                  <a:lumMod val="85000"/>
                                  <a:lumOff val="15000"/>
                                </a:schemeClr>
                              </a:solidFill>
                              <a:latin typeface="Cambria Math" panose="02040503050406030204" pitchFamily="18" charset="0"/>
                            </a:rPr>
                            <m:t>0.2</m:t>
                          </m:r>
                        </m:e>
                        <m:sup>
                          <m:r>
                            <a:rPr lang="en-US" altLang="ko-KR" sz="1400">
                              <a:solidFill>
                                <a:schemeClr val="tx1">
                                  <a:lumMod val="85000"/>
                                  <a:lumOff val="15000"/>
                                </a:schemeClr>
                              </a:solidFill>
                              <a:latin typeface="Cambria Math" panose="02040503050406030204" pitchFamily="18" charset="0"/>
                            </a:rPr>
                            <m:t>2</m:t>
                          </m:r>
                        </m:sup>
                      </m:sSup>
                      <m:sSup>
                        <m:sSupPr>
                          <m:ctrlPr>
                            <a:rPr lang="en-US" altLang="ko-KR" sz="1400" i="1">
                              <a:solidFill>
                                <a:schemeClr val="tx1">
                                  <a:lumMod val="85000"/>
                                  <a:lumOff val="15000"/>
                                </a:schemeClr>
                              </a:solidFill>
                              <a:latin typeface="Cambria Math" panose="02040503050406030204" pitchFamily="18" charset="0"/>
                            </a:rPr>
                          </m:ctrlPr>
                        </m:sSupPr>
                        <m:e>
                          <m:d>
                            <m:dPr>
                              <m:ctrlPr>
                                <a:rPr lang="en-US" altLang="ko-KR" sz="1400" i="1">
                                  <a:solidFill>
                                    <a:schemeClr val="tx1">
                                      <a:lumMod val="85000"/>
                                      <a:lumOff val="15000"/>
                                    </a:schemeClr>
                                  </a:solidFill>
                                  <a:latin typeface="Cambria Math" panose="02040503050406030204" pitchFamily="18" charset="0"/>
                                </a:rPr>
                              </m:ctrlPr>
                            </m:dPr>
                            <m:e>
                              <m:r>
                                <a:rPr lang="en-US" altLang="ko-KR" sz="1400">
                                  <a:solidFill>
                                    <a:schemeClr val="tx1">
                                      <a:lumMod val="85000"/>
                                      <a:lumOff val="15000"/>
                                    </a:schemeClr>
                                  </a:solidFill>
                                  <a:latin typeface="Cambria Math" panose="02040503050406030204" pitchFamily="18" charset="0"/>
                                </a:rPr>
                                <m:t>1−0.2</m:t>
                              </m:r>
                            </m:e>
                          </m:d>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m:t> </m:t>
                          </m:r>
                        </m:e>
                        <m:sup>
                          <m:r>
                            <a:rPr lang="en-US" altLang="ko-KR" sz="1400" dirty="0">
                              <a:solidFill>
                                <a:schemeClr val="tx1">
                                  <a:lumMod val="85000"/>
                                  <a:lumOff val="15000"/>
                                </a:schemeClr>
                              </a:solidFill>
                              <a:latin typeface="Cambria Math" panose="02040503050406030204" pitchFamily="18" charset="0"/>
                            </a:rPr>
                            <m:t>5</m:t>
                          </m:r>
                          <m:r>
                            <a:rPr lang="en-US" altLang="ko-KR" sz="1400">
                              <a:solidFill>
                                <a:schemeClr val="tx1">
                                  <a:lumMod val="85000"/>
                                  <a:lumOff val="15000"/>
                                </a:schemeClr>
                              </a:solidFill>
                              <a:latin typeface="Cambria Math" panose="02040503050406030204" pitchFamily="18" charset="0"/>
                            </a:rPr>
                            <m:t>−2</m:t>
                          </m:r>
                        </m:sup>
                      </m:sSup>
                      <m:r>
                        <a:rPr lang="en-US" altLang="ko-KR" sz="1400">
                          <a:solidFill>
                            <a:schemeClr val="tx1">
                              <a:lumMod val="85000"/>
                              <a:lumOff val="15000"/>
                            </a:schemeClr>
                          </a:solidFill>
                          <a:latin typeface="Cambria Math" panose="02040503050406030204" pitchFamily="18" charset="0"/>
                          <a:sym typeface="Symbol" panose="05050102010706020507" pitchFamily="18" charset="2"/>
                        </a:rPr>
                        <m:t>=</m:t>
                      </m:r>
                      <m:f>
                        <m:fPr>
                          <m:ctrlPr>
                            <a:rPr lang="en-US" altLang="ko-KR" sz="1400" i="1">
                              <a:solidFill>
                                <a:schemeClr val="tx1">
                                  <a:lumMod val="85000"/>
                                  <a:lumOff val="15000"/>
                                </a:schemeClr>
                              </a:solidFill>
                              <a:latin typeface="Cambria Math" panose="02040503050406030204" pitchFamily="18" charset="0"/>
                              <a:sym typeface="Symbol" panose="05050102010706020507" pitchFamily="18" charset="2"/>
                            </a:rPr>
                          </m:ctrlPr>
                        </m:fPr>
                        <m:num>
                          <m:r>
                            <a:rPr lang="en-US" altLang="ko-KR" sz="1400">
                              <a:solidFill>
                                <a:schemeClr val="tx1">
                                  <a:lumMod val="85000"/>
                                  <a:lumOff val="15000"/>
                                </a:schemeClr>
                              </a:solidFill>
                              <a:latin typeface="Cambria Math" panose="02040503050406030204" pitchFamily="18" charset="0"/>
                              <a:sym typeface="Symbol" panose="05050102010706020507" pitchFamily="18" charset="2"/>
                            </a:rPr>
                            <m:t>5!</m:t>
                          </m:r>
                        </m:num>
                        <m:den>
                          <m:r>
                            <a:rPr lang="en-US" altLang="ko-KR" sz="1400">
                              <a:solidFill>
                                <a:schemeClr val="tx1">
                                  <a:lumMod val="85000"/>
                                  <a:lumOff val="15000"/>
                                </a:schemeClr>
                              </a:solidFill>
                              <a:latin typeface="Cambria Math" panose="02040503050406030204" pitchFamily="18" charset="0"/>
                              <a:sym typeface="Symbol" panose="05050102010706020507" pitchFamily="18" charset="2"/>
                            </a:rPr>
                            <m:t>2!3!</m:t>
                          </m:r>
                        </m:den>
                      </m:f>
                      <m:sSup>
                        <m:sSupPr>
                          <m:ctrlPr>
                            <a:rPr lang="en-US" altLang="ko-KR" sz="1400" i="1">
                              <a:solidFill>
                                <a:schemeClr val="tx1">
                                  <a:lumMod val="85000"/>
                                  <a:lumOff val="15000"/>
                                </a:schemeClr>
                              </a:solidFill>
                              <a:latin typeface="Cambria Math" panose="02040503050406030204" pitchFamily="18" charset="0"/>
                            </a:rPr>
                          </m:ctrlPr>
                        </m:sSupPr>
                        <m:e>
                          <m:sSup>
                            <m:sSupPr>
                              <m:ctrlPr>
                                <a:rPr lang="en-US" altLang="ko-KR" sz="1400" i="1">
                                  <a:solidFill>
                                    <a:schemeClr val="tx1">
                                      <a:lumMod val="85000"/>
                                      <a:lumOff val="15000"/>
                                    </a:schemeClr>
                                  </a:solidFill>
                                  <a:latin typeface="Cambria Math" panose="02040503050406030204" pitchFamily="18" charset="0"/>
                                </a:rPr>
                              </m:ctrlPr>
                            </m:sSupPr>
                            <m:e>
                              <m:r>
                                <a:rPr lang="en-US" altLang="ko-KR" sz="1400">
                                  <a:solidFill>
                                    <a:schemeClr val="tx1">
                                      <a:lumMod val="85000"/>
                                      <a:lumOff val="15000"/>
                                    </a:schemeClr>
                                  </a:solidFill>
                                  <a:latin typeface="Cambria Math" panose="02040503050406030204" pitchFamily="18" charset="0"/>
                                </a:rPr>
                                <m:t> 0.2</m:t>
                              </m:r>
                            </m:e>
                            <m:sup>
                              <m:r>
                                <a:rPr lang="en-US" altLang="ko-KR" sz="1400">
                                  <a:solidFill>
                                    <a:schemeClr val="tx1">
                                      <a:lumMod val="85000"/>
                                      <a:lumOff val="15000"/>
                                    </a:schemeClr>
                                  </a:solidFill>
                                  <a:latin typeface="Cambria Math" panose="02040503050406030204" pitchFamily="18" charset="0"/>
                                </a:rPr>
                                <m:t>2</m:t>
                              </m:r>
                            </m:sup>
                          </m:sSup>
                          <m:r>
                            <a:rPr lang="en-US" altLang="ko-KR" sz="1400">
                              <a:solidFill>
                                <a:schemeClr val="tx1">
                                  <a:lumMod val="85000"/>
                                  <a:lumOff val="15000"/>
                                </a:schemeClr>
                              </a:solidFill>
                              <a:latin typeface="Cambria Math" panose="02040503050406030204" pitchFamily="18" charset="0"/>
                            </a:rPr>
                            <m:t>×0.8</m:t>
                          </m:r>
                        </m:e>
                        <m:sup>
                          <m:r>
                            <a:rPr lang="en-US" altLang="ko-KR" sz="1400">
                              <a:solidFill>
                                <a:schemeClr val="tx1">
                                  <a:lumMod val="85000"/>
                                  <a:lumOff val="15000"/>
                                </a:schemeClr>
                              </a:solidFill>
                              <a:latin typeface="Cambria Math" panose="02040503050406030204" pitchFamily="18" charset="0"/>
                            </a:rPr>
                            <m:t>3</m:t>
                          </m:r>
                        </m:sup>
                      </m:sSup>
                      <m:r>
                        <a:rPr lang="en-US" altLang="ko-KR" sz="1400">
                          <a:solidFill>
                            <a:schemeClr val="tx1">
                              <a:lumMod val="85000"/>
                              <a:lumOff val="15000"/>
                            </a:schemeClr>
                          </a:solidFill>
                          <a:latin typeface="Cambria Math" panose="02040503050406030204" pitchFamily="18" charset="0"/>
                        </a:rPr>
                        <m:t>=</m:t>
                      </m:r>
                      <m:sSup>
                        <m:sSupPr>
                          <m:ctrlPr>
                            <a:rPr lang="en-US" altLang="ko-KR" sz="1400" i="1">
                              <a:solidFill>
                                <a:schemeClr val="tx1">
                                  <a:lumMod val="85000"/>
                                  <a:lumOff val="15000"/>
                                </a:schemeClr>
                              </a:solidFill>
                              <a:latin typeface="Cambria Math" panose="02040503050406030204" pitchFamily="18" charset="0"/>
                            </a:rPr>
                          </m:ctrlPr>
                        </m:sSupPr>
                        <m:e>
                          <m:r>
                            <a:rPr lang="en-US" altLang="ko-KR" sz="1400">
                              <a:solidFill>
                                <a:schemeClr val="tx1">
                                  <a:lumMod val="85000"/>
                                  <a:lumOff val="15000"/>
                                </a:schemeClr>
                              </a:solidFill>
                              <a:latin typeface="Cambria Math" panose="02040503050406030204" pitchFamily="18" charset="0"/>
                            </a:rPr>
                            <m:t>10×</m:t>
                          </m:r>
                          <m:sSup>
                            <m:sSupPr>
                              <m:ctrlPr>
                                <a:rPr lang="en-US" altLang="ko-KR" sz="1400" i="1">
                                  <a:solidFill>
                                    <a:schemeClr val="tx1">
                                      <a:lumMod val="85000"/>
                                      <a:lumOff val="15000"/>
                                    </a:schemeClr>
                                  </a:solidFill>
                                  <a:latin typeface="Cambria Math" panose="02040503050406030204" pitchFamily="18" charset="0"/>
                                </a:rPr>
                              </m:ctrlPr>
                            </m:sSupPr>
                            <m:e>
                              <m:r>
                                <a:rPr lang="en-US" altLang="ko-KR" sz="1400">
                                  <a:solidFill>
                                    <a:schemeClr val="tx1">
                                      <a:lumMod val="85000"/>
                                      <a:lumOff val="15000"/>
                                    </a:schemeClr>
                                  </a:solidFill>
                                  <a:latin typeface="Cambria Math" panose="02040503050406030204" pitchFamily="18" charset="0"/>
                                </a:rPr>
                                <m:t> 0.2</m:t>
                              </m:r>
                            </m:e>
                            <m:sup>
                              <m:r>
                                <a:rPr lang="en-US" altLang="ko-KR" sz="1400">
                                  <a:solidFill>
                                    <a:schemeClr val="tx1">
                                      <a:lumMod val="85000"/>
                                      <a:lumOff val="15000"/>
                                    </a:schemeClr>
                                  </a:solidFill>
                                  <a:latin typeface="Cambria Math" panose="02040503050406030204" pitchFamily="18" charset="0"/>
                                </a:rPr>
                                <m:t>2</m:t>
                              </m:r>
                            </m:sup>
                          </m:sSup>
                          <m:r>
                            <a:rPr lang="en-US" altLang="ko-KR" sz="1400">
                              <a:solidFill>
                                <a:schemeClr val="tx1">
                                  <a:lumMod val="85000"/>
                                  <a:lumOff val="15000"/>
                                </a:schemeClr>
                              </a:solidFill>
                              <a:latin typeface="Cambria Math" panose="02040503050406030204" pitchFamily="18" charset="0"/>
                            </a:rPr>
                            <m:t>×0.8</m:t>
                          </m:r>
                        </m:e>
                        <m:sup>
                          <m:r>
                            <a:rPr lang="en-US" altLang="ko-KR" sz="1400">
                              <a:solidFill>
                                <a:schemeClr val="tx1">
                                  <a:lumMod val="85000"/>
                                  <a:lumOff val="15000"/>
                                </a:schemeClr>
                              </a:solidFill>
                              <a:latin typeface="Cambria Math" panose="02040503050406030204" pitchFamily="18" charset="0"/>
                            </a:rPr>
                            <m:t>3</m:t>
                          </m:r>
                        </m:sup>
                      </m:sSup>
                      <m:r>
                        <a:rPr lang="en-US" altLang="ko-KR" sz="1400">
                          <a:solidFill>
                            <a:schemeClr val="tx1">
                              <a:lumMod val="85000"/>
                              <a:lumOff val="15000"/>
                            </a:schemeClr>
                          </a:solidFill>
                          <a:latin typeface="Cambria Math" panose="02040503050406030204" pitchFamily="18" charset="0"/>
                        </a:rPr>
                        <m:t>=0.205</m:t>
                      </m:r>
                    </m:oMath>
                  </m:oMathPara>
                </a14:m>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p:txBody>
          </p:sp>
        </mc:Choice>
        <mc:Fallback xmlns="">
          <p:sp>
            <p:nvSpPr>
              <p:cNvPr id="11" name="Rectangle 12">
                <a:extLst>
                  <a:ext uri="{FF2B5EF4-FFF2-40B4-BE49-F238E27FC236}">
                    <a16:creationId xmlns:a16="http://schemas.microsoft.com/office/drawing/2014/main" xmlns:a14="http://schemas.microsoft.com/office/drawing/2010/main" xmlns="" id="{EDDFC5BD-3D0F-41B8-A00B-B7A9082E18FF}"/>
                  </a:ext>
                </a:extLst>
              </p:cNvPr>
              <p:cNvSpPr>
                <a:spLocks noRot="1" noChangeAspect="1" noMove="1" noResize="1" noEditPoints="1" noAdjustHandles="1" noChangeArrowheads="1" noChangeShapeType="1" noTextEdit="1"/>
              </p:cNvSpPr>
              <p:nvPr/>
            </p:nvSpPr>
            <p:spPr>
              <a:xfrm>
                <a:off x="1792790" y="2564904"/>
                <a:ext cx="6099646" cy="501419"/>
              </a:xfrm>
              <a:prstGeom prst="rect">
                <a:avLst/>
              </a:prstGeom>
              <a:blipFill rotWithShape="0">
                <a:blip r:embed="rId4"/>
                <a:stretch>
                  <a:fillRect b="-2439"/>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39969268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phối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rời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rạc</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01</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grpSp>
        <p:nvGrpSpPr>
          <p:cNvPr id="14" name="그룹 13">
            <a:extLst>
              <a:ext uri="{FF2B5EF4-FFF2-40B4-BE49-F238E27FC236}">
                <a16:creationId xmlns:a16="http://schemas.microsoft.com/office/drawing/2014/main" id="{07786CB0-F526-41F6-A2C7-67B6ECCF1F17}"/>
              </a:ext>
            </a:extLst>
          </p:cNvPr>
          <p:cNvGrpSpPr/>
          <p:nvPr/>
        </p:nvGrpSpPr>
        <p:grpSpPr>
          <a:xfrm>
            <a:off x="846956" y="1716338"/>
            <a:ext cx="8460514" cy="648108"/>
            <a:chOff x="903506" y="2429380"/>
            <a:chExt cx="8460514" cy="648108"/>
          </a:xfrm>
        </p:grpSpPr>
        <p:sp>
          <p:nvSpPr>
            <p:cNvPr id="15" name="사각형: 둥근 모서리 2">
              <a:extLst>
                <a:ext uri="{FF2B5EF4-FFF2-40B4-BE49-F238E27FC236}">
                  <a16:creationId xmlns:a16="http://schemas.microsoft.com/office/drawing/2014/main" id="{3A44AB32-C796-4EF9-8794-513FC08D974D}"/>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p:sp>
          <p:nvSpPr>
            <p:cNvPr id="16" name="직사각형 15">
              <a:extLst>
                <a:ext uri="{FF2B5EF4-FFF2-40B4-BE49-F238E27FC236}">
                  <a16:creationId xmlns:a16="http://schemas.microsoft.com/office/drawing/2014/main" id="{DE7D3A17-2069-469C-AFE9-DB4F88196CEC}"/>
                </a:ext>
              </a:extLst>
            </p:cNvPr>
            <p:cNvSpPr/>
            <p:nvPr/>
          </p:nvSpPr>
          <p:spPr>
            <a:xfrm>
              <a:off x="1279004" y="2429380"/>
              <a:ext cx="8085016"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Bef>
                  <a:spcPts val="800"/>
                </a:spcBef>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Được biết rằng trong năm ngày tiếp theo, xác suất có mưa là 20%.</a:t>
              </a:r>
            </a:p>
            <a:p>
              <a:pPr>
                <a:spcBef>
                  <a:spcPts val="800"/>
                </a:spcBef>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Xác suất có </a:t>
              </a:r>
              <a:r>
                <a:rPr lang="vi-VN" altLang="ko-KR" sz="1300" b="1"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nhiều nhất hai ngày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có mưa là bao nhiêu?</a:t>
              </a:r>
            </a:p>
          </p:txBody>
        </p:sp>
      </p:grpSp>
      <p:sp>
        <p:nvSpPr>
          <p:cNvPr id="17" name="직사각형 16">
            <a:extLst>
              <a:ext uri="{FF2B5EF4-FFF2-40B4-BE49-F238E27FC236}">
                <a16:creationId xmlns:a16="http://schemas.microsoft.com/office/drawing/2014/main" id="{CA8F848A-CAC0-456C-AEBD-9E45042B4C7F}"/>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ngẫu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nhiên</a:t>
            </a:r>
            <a:r>
              <a:rPr lang="en-US" altLang="ko-KR" sz="1400" dirty="0">
                <a:solidFill>
                  <a:schemeClr val="tx1"/>
                </a:solidFill>
                <a:latin typeface="SamsungOne-400" panose="020B0503030303020204" pitchFamily="34" charset="0"/>
                <a:ea typeface="SamsungOne-400" panose="020B0503030303020204" pitchFamily="34" charset="0"/>
              </a:rPr>
              <a:t> Bernoulli </a:t>
            </a:r>
            <a:r>
              <a:rPr lang="vi-VN" sz="1400" dirty="0">
                <a:solidFill>
                  <a:schemeClr val="tx1">
                    <a:lumMod val="85000"/>
                    <a:lumOff val="15000"/>
                  </a:schemeClr>
                </a:solidFill>
                <a:latin typeface="Arial" panose="020B0503030303020204" pitchFamily="34" charset="0"/>
                <a:ea typeface="SamsungOne-400" panose="020B0503030303020204" pitchFamily="34" charset="0"/>
              </a:rPr>
              <a:t>và phân phối nhị thức</a:t>
            </a:r>
            <a:endParaRPr lang="en-US" altLang="ko-KR" sz="1400" dirty="0">
              <a:solidFill>
                <a:schemeClr val="tx1"/>
              </a:solidFill>
              <a:latin typeface="SamsungOne-400" panose="020B0503030303020204" pitchFamily="34" charset="0"/>
              <a:ea typeface="SamsungOne-400" panose="020B0503030303020204" pitchFamily="34" charset="0"/>
            </a:endParaRPr>
          </a:p>
        </p:txBody>
      </p:sp>
      <mc:AlternateContent xmlns:mc="http://schemas.openxmlformats.org/markup-compatibility/2006" xmlns:a14="http://schemas.microsoft.com/office/drawing/2010/main">
        <mc:Choice Requires="a14">
          <p:sp>
            <p:nvSpPr>
              <p:cNvPr id="9" name="Rectangle 12">
                <a:extLst>
                  <a:ext uri="{FF2B5EF4-FFF2-40B4-BE49-F238E27FC236}">
                    <a16:creationId xmlns:a16="http://schemas.microsoft.com/office/drawing/2014/main" id="{9F257F34-1E06-493C-9C14-CEE03391F970}"/>
                  </a:ext>
                </a:extLst>
              </p:cNvPr>
              <p:cNvSpPr/>
              <p:nvPr/>
            </p:nvSpPr>
            <p:spPr>
              <a:xfrm>
                <a:off x="1499376" y="2492896"/>
                <a:ext cx="6686474" cy="18330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Aft>
                    <a:spcPts val="800"/>
                  </a:spcAft>
                </a:pPr>
                <a14:m>
                  <m:oMathPara xmlns:m="http://schemas.openxmlformats.org/officeDocument/2006/math">
                    <m:oMathParaPr>
                      <m:jc m:val="left"/>
                    </m:oMathParaPr>
                    <m:oMath xmlns:m="http://schemas.openxmlformats.org/officeDocument/2006/math">
                      <m:r>
                        <a:rPr lang="en-US" altLang="ko-KR" sz="1400" dirty="0" smtClean="0">
                          <a:solidFill>
                            <a:schemeClr val="tx1">
                              <a:lumMod val="85000"/>
                              <a:lumOff val="15000"/>
                            </a:schemeClr>
                          </a:solidFill>
                          <a:latin typeface="Cambria Math" panose="02040503050406030204" pitchFamily="18" charset="0"/>
                          <a:sym typeface="Symbol" panose="05050102010706020507" pitchFamily="18" charset="2"/>
                        </a:rPr>
                        <m:t>𝑃</m:t>
                      </m:r>
                      <m:d>
                        <m:dPr>
                          <m:ctrlPr>
                            <a:rPr lang="en-US" altLang="ko-KR" sz="1400" i="1" dirty="0">
                              <a:solidFill>
                                <a:schemeClr val="tx1">
                                  <a:lumMod val="85000"/>
                                  <a:lumOff val="15000"/>
                                </a:schemeClr>
                              </a:solidFill>
                              <a:latin typeface="Cambria Math" panose="02040503050406030204" pitchFamily="18" charset="0"/>
                              <a:sym typeface="Symbol" panose="05050102010706020507" pitchFamily="18" charset="2"/>
                            </a:rPr>
                          </m:ctrlPr>
                        </m:dPr>
                        <m:e>
                          <m:r>
                            <a:rPr lang="en-US" altLang="ko-KR" sz="1400" dirty="0">
                              <a:solidFill>
                                <a:schemeClr val="tx1">
                                  <a:lumMod val="85000"/>
                                  <a:lumOff val="15000"/>
                                </a:schemeClr>
                              </a:solidFill>
                              <a:latin typeface="Cambria Math" panose="02040503050406030204" pitchFamily="18" charset="0"/>
                              <a:sym typeface="Symbol" panose="05050102010706020507" pitchFamily="18" charset="2"/>
                            </a:rPr>
                            <m:t>𝑋</m:t>
                          </m:r>
                          <m:r>
                            <a:rPr lang="en-US" altLang="ko-KR" sz="1400" dirty="0">
                              <a:solidFill>
                                <a:schemeClr val="tx1">
                                  <a:lumMod val="85000"/>
                                  <a:lumOff val="15000"/>
                                </a:schemeClr>
                              </a:solidFill>
                              <a:latin typeface="Cambria Math" panose="02040503050406030204" pitchFamily="18" charset="0"/>
                              <a:sym typeface="Symbol" panose="05050102010706020507" pitchFamily="18" charset="2"/>
                            </a:rPr>
                            <m:t>≤2</m:t>
                          </m:r>
                        </m:e>
                      </m:d>
                      <m:r>
                        <a:rPr lang="en-US" altLang="ko-KR" sz="1400" dirty="0">
                          <a:solidFill>
                            <a:schemeClr val="tx1">
                              <a:lumMod val="85000"/>
                              <a:lumOff val="15000"/>
                            </a:schemeClr>
                          </a:solidFill>
                          <a:latin typeface="Cambria Math" panose="02040503050406030204" pitchFamily="18" charset="0"/>
                          <a:sym typeface="Symbol" panose="05050102010706020507" pitchFamily="18" charset="2"/>
                        </a:rPr>
                        <m:t>=</m:t>
                      </m:r>
                      <m:r>
                        <a:rPr lang="en-US" altLang="ko-KR" sz="1400">
                          <a:solidFill>
                            <a:schemeClr val="tx1">
                              <a:lumMod val="85000"/>
                              <a:lumOff val="15000"/>
                            </a:schemeClr>
                          </a:solidFill>
                          <a:latin typeface="Cambria Math" panose="02040503050406030204" pitchFamily="18" charset="0"/>
                          <a:sym typeface="Symbol" panose="05050102010706020507" pitchFamily="18" charset="2"/>
                        </a:rPr>
                        <m:t>𝑃</m:t>
                      </m:r>
                      <m:d>
                        <m:dPr>
                          <m:ctrlPr>
                            <a:rPr lang="en-US" altLang="ko-KR" sz="1400" i="1">
                              <a:solidFill>
                                <a:schemeClr val="tx1">
                                  <a:lumMod val="85000"/>
                                  <a:lumOff val="15000"/>
                                </a:schemeClr>
                              </a:solidFill>
                              <a:latin typeface="Cambria Math" panose="02040503050406030204" pitchFamily="18" charset="0"/>
                              <a:sym typeface="Symbol" panose="05050102010706020507" pitchFamily="18" charset="2"/>
                            </a:rPr>
                          </m:ctrlPr>
                        </m:dPr>
                        <m:e>
                          <m:r>
                            <a:rPr lang="en-US" altLang="ko-KR" sz="1400">
                              <a:solidFill>
                                <a:schemeClr val="tx1">
                                  <a:lumMod val="85000"/>
                                  <a:lumOff val="15000"/>
                                </a:schemeClr>
                              </a:solidFill>
                              <a:latin typeface="Cambria Math" panose="02040503050406030204" pitchFamily="18" charset="0"/>
                              <a:sym typeface="Symbol" panose="05050102010706020507" pitchFamily="18" charset="2"/>
                            </a:rPr>
                            <m:t>0</m:t>
                          </m:r>
                        </m:e>
                      </m:d>
                      <m:r>
                        <a:rPr lang="en-US" altLang="ko-KR" sz="1400">
                          <a:solidFill>
                            <a:schemeClr val="tx1">
                              <a:lumMod val="85000"/>
                              <a:lumOff val="15000"/>
                            </a:schemeClr>
                          </a:solidFill>
                          <a:latin typeface="Cambria Math" panose="02040503050406030204" pitchFamily="18" charset="0"/>
                          <a:sym typeface="Symbol" panose="05050102010706020507" pitchFamily="18" charset="2"/>
                        </a:rPr>
                        <m:t>+</m:t>
                      </m:r>
                      <m:r>
                        <a:rPr lang="en-US" altLang="ko-KR" sz="1400">
                          <a:solidFill>
                            <a:schemeClr val="tx1">
                              <a:lumMod val="85000"/>
                              <a:lumOff val="15000"/>
                            </a:schemeClr>
                          </a:solidFill>
                          <a:latin typeface="Cambria Math" panose="02040503050406030204" pitchFamily="18" charset="0"/>
                          <a:sym typeface="Symbol" panose="05050102010706020507" pitchFamily="18" charset="2"/>
                        </a:rPr>
                        <m:t>𝑃</m:t>
                      </m:r>
                      <m:d>
                        <m:dPr>
                          <m:ctrlPr>
                            <a:rPr lang="en-US" altLang="ko-KR" sz="1400" i="1">
                              <a:solidFill>
                                <a:schemeClr val="tx1">
                                  <a:lumMod val="85000"/>
                                  <a:lumOff val="15000"/>
                                </a:schemeClr>
                              </a:solidFill>
                              <a:latin typeface="Cambria Math" panose="02040503050406030204" pitchFamily="18" charset="0"/>
                              <a:sym typeface="Symbol" panose="05050102010706020507" pitchFamily="18" charset="2"/>
                            </a:rPr>
                          </m:ctrlPr>
                        </m:dPr>
                        <m:e>
                          <m:r>
                            <a:rPr lang="en-US" altLang="ko-KR" sz="1400">
                              <a:solidFill>
                                <a:schemeClr val="tx1">
                                  <a:lumMod val="85000"/>
                                  <a:lumOff val="15000"/>
                                </a:schemeClr>
                              </a:solidFill>
                              <a:latin typeface="Cambria Math" panose="02040503050406030204" pitchFamily="18" charset="0"/>
                              <a:sym typeface="Symbol" panose="05050102010706020507" pitchFamily="18" charset="2"/>
                            </a:rPr>
                            <m:t>1</m:t>
                          </m:r>
                        </m:e>
                      </m:d>
                      <m:r>
                        <a:rPr lang="en-US" altLang="ko-KR" sz="1400">
                          <a:solidFill>
                            <a:schemeClr val="tx1">
                              <a:lumMod val="85000"/>
                              <a:lumOff val="15000"/>
                            </a:schemeClr>
                          </a:solidFill>
                          <a:latin typeface="Cambria Math" panose="02040503050406030204" pitchFamily="18" charset="0"/>
                          <a:sym typeface="Symbol" panose="05050102010706020507" pitchFamily="18" charset="2"/>
                        </a:rPr>
                        <m:t>+</m:t>
                      </m:r>
                      <m:r>
                        <a:rPr lang="en-US" altLang="ko-KR" sz="1400">
                          <a:solidFill>
                            <a:schemeClr val="tx1">
                              <a:lumMod val="85000"/>
                              <a:lumOff val="15000"/>
                            </a:schemeClr>
                          </a:solidFill>
                          <a:latin typeface="Cambria Math" panose="02040503050406030204" pitchFamily="18" charset="0"/>
                          <a:sym typeface="Symbol" panose="05050102010706020507" pitchFamily="18" charset="2"/>
                        </a:rPr>
                        <m:t>𝑃</m:t>
                      </m:r>
                      <m:d>
                        <m:dPr>
                          <m:ctrlPr>
                            <a:rPr lang="en-US" altLang="ko-KR" sz="1400" i="1">
                              <a:solidFill>
                                <a:schemeClr val="tx1">
                                  <a:lumMod val="85000"/>
                                  <a:lumOff val="15000"/>
                                </a:schemeClr>
                              </a:solidFill>
                              <a:latin typeface="Cambria Math" panose="02040503050406030204" pitchFamily="18" charset="0"/>
                              <a:sym typeface="Symbol" panose="05050102010706020507" pitchFamily="18" charset="2"/>
                            </a:rPr>
                          </m:ctrlPr>
                        </m:dPr>
                        <m:e>
                          <m:r>
                            <a:rPr lang="en-US" altLang="ko-KR" sz="1400">
                              <a:solidFill>
                                <a:schemeClr val="tx1">
                                  <a:lumMod val="85000"/>
                                  <a:lumOff val="15000"/>
                                </a:schemeClr>
                              </a:solidFill>
                              <a:latin typeface="Cambria Math" panose="02040503050406030204" pitchFamily="18" charset="0"/>
                              <a:sym typeface="Symbol" panose="05050102010706020507" pitchFamily="18" charset="2"/>
                            </a:rPr>
                            <m:t>2</m:t>
                          </m:r>
                        </m:e>
                      </m:d>
                    </m:oMath>
                  </m:oMathPara>
                </a14:m>
                <a:endParaRPr lang="en-US" altLang="ko-KR" sz="1400" i="1" dirty="0">
                  <a:solidFill>
                    <a:schemeClr val="tx1">
                      <a:lumMod val="85000"/>
                      <a:lumOff val="15000"/>
                    </a:schemeClr>
                  </a:solidFill>
                  <a:latin typeface="Cambria Math" panose="02040503050406030204" pitchFamily="18" charset="0"/>
                  <a:sym typeface="Symbol" panose="05050102010706020507" pitchFamily="18" charset="2"/>
                </a:endParaRPr>
              </a:p>
              <a:p>
                <a:pPr marL="892175">
                  <a:spcAft>
                    <a:spcPts val="800"/>
                  </a:spcAft>
                </a:pPr>
                <a14:m>
                  <m:oMathPara xmlns:m="http://schemas.openxmlformats.org/officeDocument/2006/math">
                    <m:oMathParaPr>
                      <m:jc m:val="left"/>
                    </m:oMathParaPr>
                    <m:oMath xmlns:m="http://schemas.openxmlformats.org/officeDocument/2006/math">
                      <m:r>
                        <a:rPr lang="en-US" altLang="ko-KR" sz="1400">
                          <a:solidFill>
                            <a:schemeClr val="tx1">
                              <a:lumMod val="85000"/>
                              <a:lumOff val="15000"/>
                            </a:schemeClr>
                          </a:solidFill>
                          <a:latin typeface="Cambria Math" panose="02040503050406030204" pitchFamily="18" charset="0"/>
                          <a:sym typeface="Symbol" panose="05050102010706020507" pitchFamily="18" charset="2"/>
                        </a:rPr>
                        <m:t>=</m:t>
                      </m:r>
                      <m:d>
                        <m:dPr>
                          <m:ctrlPr>
                            <a:rPr lang="en-US" altLang="ko-KR" sz="1400" i="1">
                              <a:solidFill>
                                <a:schemeClr val="tx1">
                                  <a:lumMod val="85000"/>
                                  <a:lumOff val="15000"/>
                                </a:schemeClr>
                              </a:solidFill>
                              <a:latin typeface="Cambria Math" panose="02040503050406030204" pitchFamily="18" charset="0"/>
                            </a:rPr>
                          </m:ctrlPr>
                        </m:dPr>
                        <m:e>
                          <m:m>
                            <m:mPr>
                              <m:mcs>
                                <m:mc>
                                  <m:mcPr>
                                    <m:count m:val="1"/>
                                    <m:mcJc m:val="center"/>
                                  </m:mcPr>
                                </m:mc>
                              </m:mcs>
                              <m:ctrlPr>
                                <a:rPr lang="en-US" altLang="ko-KR" sz="1400" i="1">
                                  <a:solidFill>
                                    <a:schemeClr val="tx1">
                                      <a:lumMod val="85000"/>
                                      <a:lumOff val="15000"/>
                                    </a:schemeClr>
                                  </a:solidFill>
                                  <a:latin typeface="Cambria Math" panose="02040503050406030204" pitchFamily="18" charset="0"/>
                                </a:rPr>
                              </m:ctrlPr>
                            </m:mPr>
                            <m:mr>
                              <m:e>
                                <m:r>
                                  <m:rPr>
                                    <m:brk m:alnAt="7"/>
                                  </m:rPr>
                                  <a:rPr lang="en-US" altLang="ko-KR" sz="1400">
                                    <a:solidFill>
                                      <a:schemeClr val="tx1">
                                        <a:lumMod val="85000"/>
                                        <a:lumOff val="15000"/>
                                      </a:schemeClr>
                                    </a:solidFill>
                                    <a:latin typeface="Cambria Math" panose="02040503050406030204" pitchFamily="18" charset="0"/>
                                  </a:rPr>
                                  <m:t>5</m:t>
                                </m:r>
                              </m:e>
                            </m:mr>
                            <m:mr>
                              <m:e>
                                <m:r>
                                  <a:rPr lang="en-US" altLang="ko-KR" sz="1400">
                                    <a:solidFill>
                                      <a:schemeClr val="tx1">
                                        <a:lumMod val="85000"/>
                                        <a:lumOff val="15000"/>
                                      </a:schemeClr>
                                    </a:solidFill>
                                    <a:latin typeface="Cambria Math" panose="02040503050406030204" pitchFamily="18" charset="0"/>
                                  </a:rPr>
                                  <m:t>0</m:t>
                                </m:r>
                              </m:e>
                            </m:mr>
                          </m:m>
                        </m:e>
                      </m:d>
                      <m:sSup>
                        <m:sSupPr>
                          <m:ctrlPr>
                            <a:rPr lang="en-US" altLang="ko-KR" sz="1400" i="1">
                              <a:solidFill>
                                <a:schemeClr val="tx1">
                                  <a:lumMod val="85000"/>
                                  <a:lumOff val="15000"/>
                                </a:schemeClr>
                              </a:solidFill>
                              <a:latin typeface="Cambria Math" panose="02040503050406030204" pitchFamily="18" charset="0"/>
                            </a:rPr>
                          </m:ctrlPr>
                        </m:sSupPr>
                        <m:e>
                          <m:r>
                            <a:rPr lang="en-US" altLang="ko-KR" sz="1400">
                              <a:solidFill>
                                <a:schemeClr val="tx1">
                                  <a:lumMod val="85000"/>
                                  <a:lumOff val="15000"/>
                                </a:schemeClr>
                              </a:solidFill>
                              <a:latin typeface="Cambria Math" panose="02040503050406030204" pitchFamily="18" charset="0"/>
                            </a:rPr>
                            <m:t>0.2</m:t>
                          </m:r>
                        </m:e>
                        <m:sup>
                          <m:r>
                            <a:rPr lang="en-US" altLang="ko-KR" sz="1400">
                              <a:solidFill>
                                <a:schemeClr val="tx1">
                                  <a:lumMod val="85000"/>
                                  <a:lumOff val="15000"/>
                                </a:schemeClr>
                              </a:solidFill>
                              <a:latin typeface="Cambria Math" panose="02040503050406030204" pitchFamily="18" charset="0"/>
                            </a:rPr>
                            <m:t>0</m:t>
                          </m:r>
                        </m:sup>
                      </m:sSup>
                      <m:sSup>
                        <m:sSupPr>
                          <m:ctrlPr>
                            <a:rPr lang="en-US" altLang="ko-KR" sz="1400" i="1">
                              <a:solidFill>
                                <a:schemeClr val="tx1">
                                  <a:lumMod val="85000"/>
                                  <a:lumOff val="15000"/>
                                </a:schemeClr>
                              </a:solidFill>
                              <a:latin typeface="Cambria Math" panose="02040503050406030204" pitchFamily="18" charset="0"/>
                            </a:rPr>
                          </m:ctrlPr>
                        </m:sSupPr>
                        <m:e>
                          <m:d>
                            <m:dPr>
                              <m:ctrlPr>
                                <a:rPr lang="en-US" altLang="ko-KR" sz="1400" i="1">
                                  <a:solidFill>
                                    <a:schemeClr val="tx1">
                                      <a:lumMod val="85000"/>
                                      <a:lumOff val="15000"/>
                                    </a:schemeClr>
                                  </a:solidFill>
                                  <a:latin typeface="Cambria Math" panose="02040503050406030204" pitchFamily="18" charset="0"/>
                                </a:rPr>
                              </m:ctrlPr>
                            </m:dPr>
                            <m:e>
                              <m:r>
                                <a:rPr lang="en-US" altLang="ko-KR" sz="1400">
                                  <a:solidFill>
                                    <a:schemeClr val="tx1">
                                      <a:lumMod val="85000"/>
                                      <a:lumOff val="15000"/>
                                    </a:schemeClr>
                                  </a:solidFill>
                                  <a:latin typeface="Cambria Math" panose="02040503050406030204" pitchFamily="18" charset="0"/>
                                </a:rPr>
                                <m:t>1−0.2</m:t>
                              </m:r>
                            </m:e>
                          </m:d>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m:t> </m:t>
                          </m:r>
                        </m:e>
                        <m:sup>
                          <m:r>
                            <a:rPr lang="en-US" altLang="ko-KR" sz="1400" dirty="0">
                              <a:solidFill>
                                <a:schemeClr val="tx1">
                                  <a:lumMod val="85000"/>
                                  <a:lumOff val="15000"/>
                                </a:schemeClr>
                              </a:solidFill>
                              <a:latin typeface="Cambria Math" panose="02040503050406030204" pitchFamily="18" charset="0"/>
                            </a:rPr>
                            <m:t>5</m:t>
                          </m:r>
                          <m:r>
                            <a:rPr lang="en-US" altLang="ko-KR" sz="1400">
                              <a:solidFill>
                                <a:schemeClr val="tx1">
                                  <a:lumMod val="85000"/>
                                  <a:lumOff val="15000"/>
                                </a:schemeClr>
                              </a:solidFill>
                              <a:latin typeface="Cambria Math" panose="02040503050406030204" pitchFamily="18" charset="0"/>
                            </a:rPr>
                            <m:t>−0</m:t>
                          </m:r>
                        </m:sup>
                      </m:sSup>
                      <m:r>
                        <a:rPr lang="en-US" altLang="ko-KR" sz="1400">
                          <a:solidFill>
                            <a:schemeClr val="tx1">
                              <a:lumMod val="85000"/>
                              <a:lumOff val="15000"/>
                            </a:schemeClr>
                          </a:solidFill>
                          <a:latin typeface="Cambria Math" panose="02040503050406030204" pitchFamily="18" charset="0"/>
                        </a:rPr>
                        <m:t>+</m:t>
                      </m:r>
                      <m:d>
                        <m:dPr>
                          <m:ctrlPr>
                            <a:rPr lang="en-US" altLang="ko-KR" sz="1400" i="1">
                              <a:solidFill>
                                <a:schemeClr val="tx1">
                                  <a:lumMod val="85000"/>
                                  <a:lumOff val="15000"/>
                                </a:schemeClr>
                              </a:solidFill>
                              <a:latin typeface="Cambria Math" panose="02040503050406030204" pitchFamily="18" charset="0"/>
                            </a:rPr>
                          </m:ctrlPr>
                        </m:dPr>
                        <m:e>
                          <m:m>
                            <m:mPr>
                              <m:mcs>
                                <m:mc>
                                  <m:mcPr>
                                    <m:count m:val="1"/>
                                    <m:mcJc m:val="center"/>
                                  </m:mcPr>
                                </m:mc>
                              </m:mcs>
                              <m:ctrlPr>
                                <a:rPr lang="en-US" altLang="ko-KR" sz="1400" i="1">
                                  <a:solidFill>
                                    <a:schemeClr val="tx1">
                                      <a:lumMod val="85000"/>
                                      <a:lumOff val="15000"/>
                                    </a:schemeClr>
                                  </a:solidFill>
                                  <a:latin typeface="Cambria Math" panose="02040503050406030204" pitchFamily="18" charset="0"/>
                                </a:rPr>
                              </m:ctrlPr>
                            </m:mPr>
                            <m:mr>
                              <m:e>
                                <m:r>
                                  <m:rPr>
                                    <m:brk m:alnAt="7"/>
                                  </m:rPr>
                                  <a:rPr lang="en-US" altLang="ko-KR" sz="1400">
                                    <a:solidFill>
                                      <a:schemeClr val="tx1">
                                        <a:lumMod val="85000"/>
                                        <a:lumOff val="15000"/>
                                      </a:schemeClr>
                                    </a:solidFill>
                                    <a:latin typeface="Cambria Math" panose="02040503050406030204" pitchFamily="18" charset="0"/>
                                  </a:rPr>
                                  <m:t>5</m:t>
                                </m:r>
                              </m:e>
                            </m:mr>
                            <m:mr>
                              <m:e>
                                <m:r>
                                  <a:rPr lang="en-US" altLang="ko-KR" sz="1400">
                                    <a:solidFill>
                                      <a:schemeClr val="tx1">
                                        <a:lumMod val="85000"/>
                                        <a:lumOff val="15000"/>
                                      </a:schemeClr>
                                    </a:solidFill>
                                    <a:latin typeface="Cambria Math" panose="02040503050406030204" pitchFamily="18" charset="0"/>
                                  </a:rPr>
                                  <m:t>1</m:t>
                                </m:r>
                              </m:e>
                            </m:mr>
                          </m:m>
                        </m:e>
                      </m:d>
                      <m:sSup>
                        <m:sSupPr>
                          <m:ctrlPr>
                            <a:rPr lang="en-US" altLang="ko-KR" sz="1400" i="1">
                              <a:solidFill>
                                <a:schemeClr val="tx1">
                                  <a:lumMod val="85000"/>
                                  <a:lumOff val="15000"/>
                                </a:schemeClr>
                              </a:solidFill>
                              <a:latin typeface="Cambria Math" panose="02040503050406030204" pitchFamily="18" charset="0"/>
                            </a:rPr>
                          </m:ctrlPr>
                        </m:sSupPr>
                        <m:e>
                          <m:r>
                            <a:rPr lang="en-US" altLang="ko-KR" sz="1400">
                              <a:solidFill>
                                <a:schemeClr val="tx1">
                                  <a:lumMod val="85000"/>
                                  <a:lumOff val="15000"/>
                                </a:schemeClr>
                              </a:solidFill>
                              <a:latin typeface="Cambria Math" panose="02040503050406030204" pitchFamily="18" charset="0"/>
                            </a:rPr>
                            <m:t>0.2</m:t>
                          </m:r>
                        </m:e>
                        <m:sup>
                          <m:r>
                            <a:rPr lang="en-US" altLang="ko-KR" sz="1400">
                              <a:solidFill>
                                <a:schemeClr val="tx1">
                                  <a:lumMod val="85000"/>
                                  <a:lumOff val="15000"/>
                                </a:schemeClr>
                              </a:solidFill>
                              <a:latin typeface="Cambria Math" panose="02040503050406030204" pitchFamily="18" charset="0"/>
                            </a:rPr>
                            <m:t>1</m:t>
                          </m:r>
                        </m:sup>
                      </m:sSup>
                      <m:sSup>
                        <m:sSupPr>
                          <m:ctrlPr>
                            <a:rPr lang="en-US" altLang="ko-KR" sz="1400" i="1">
                              <a:solidFill>
                                <a:schemeClr val="tx1">
                                  <a:lumMod val="85000"/>
                                  <a:lumOff val="15000"/>
                                </a:schemeClr>
                              </a:solidFill>
                              <a:latin typeface="Cambria Math" panose="02040503050406030204" pitchFamily="18" charset="0"/>
                            </a:rPr>
                          </m:ctrlPr>
                        </m:sSupPr>
                        <m:e>
                          <m:d>
                            <m:dPr>
                              <m:ctrlPr>
                                <a:rPr lang="en-US" altLang="ko-KR" sz="1400" i="1">
                                  <a:solidFill>
                                    <a:schemeClr val="tx1">
                                      <a:lumMod val="85000"/>
                                      <a:lumOff val="15000"/>
                                    </a:schemeClr>
                                  </a:solidFill>
                                  <a:latin typeface="Cambria Math" panose="02040503050406030204" pitchFamily="18" charset="0"/>
                                </a:rPr>
                              </m:ctrlPr>
                            </m:dPr>
                            <m:e>
                              <m:r>
                                <a:rPr lang="en-US" altLang="ko-KR" sz="1400">
                                  <a:solidFill>
                                    <a:schemeClr val="tx1">
                                      <a:lumMod val="85000"/>
                                      <a:lumOff val="15000"/>
                                    </a:schemeClr>
                                  </a:solidFill>
                                  <a:latin typeface="Cambria Math" panose="02040503050406030204" pitchFamily="18" charset="0"/>
                                </a:rPr>
                                <m:t>1−0.2</m:t>
                              </m:r>
                            </m:e>
                          </m:d>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m:t> </m:t>
                          </m:r>
                        </m:e>
                        <m:sup>
                          <m:r>
                            <a:rPr lang="en-US" altLang="ko-KR" sz="1400" dirty="0">
                              <a:solidFill>
                                <a:schemeClr val="tx1">
                                  <a:lumMod val="85000"/>
                                  <a:lumOff val="15000"/>
                                </a:schemeClr>
                              </a:solidFill>
                              <a:latin typeface="Cambria Math" panose="02040503050406030204" pitchFamily="18" charset="0"/>
                            </a:rPr>
                            <m:t>5</m:t>
                          </m:r>
                          <m:r>
                            <a:rPr lang="en-US" altLang="ko-KR" sz="1400">
                              <a:solidFill>
                                <a:schemeClr val="tx1">
                                  <a:lumMod val="85000"/>
                                  <a:lumOff val="15000"/>
                                </a:schemeClr>
                              </a:solidFill>
                              <a:latin typeface="Cambria Math" panose="02040503050406030204" pitchFamily="18" charset="0"/>
                            </a:rPr>
                            <m:t>−1</m:t>
                          </m:r>
                        </m:sup>
                      </m:sSup>
                      <m:r>
                        <a:rPr lang="en-US" altLang="ko-KR" sz="1400">
                          <a:solidFill>
                            <a:schemeClr val="tx1">
                              <a:lumMod val="85000"/>
                              <a:lumOff val="15000"/>
                            </a:schemeClr>
                          </a:solidFill>
                          <a:latin typeface="Cambria Math" panose="02040503050406030204" pitchFamily="18" charset="0"/>
                        </a:rPr>
                        <m:t>+</m:t>
                      </m:r>
                      <m:d>
                        <m:dPr>
                          <m:ctrlPr>
                            <a:rPr lang="en-US" altLang="ko-KR" sz="1400" i="1">
                              <a:solidFill>
                                <a:schemeClr val="tx1">
                                  <a:lumMod val="85000"/>
                                  <a:lumOff val="15000"/>
                                </a:schemeClr>
                              </a:solidFill>
                              <a:latin typeface="Cambria Math" panose="02040503050406030204" pitchFamily="18" charset="0"/>
                            </a:rPr>
                          </m:ctrlPr>
                        </m:dPr>
                        <m:e>
                          <m:m>
                            <m:mPr>
                              <m:mcs>
                                <m:mc>
                                  <m:mcPr>
                                    <m:count m:val="1"/>
                                    <m:mcJc m:val="center"/>
                                  </m:mcPr>
                                </m:mc>
                              </m:mcs>
                              <m:ctrlPr>
                                <a:rPr lang="en-US" altLang="ko-KR" sz="1400" i="1">
                                  <a:solidFill>
                                    <a:schemeClr val="tx1">
                                      <a:lumMod val="85000"/>
                                      <a:lumOff val="15000"/>
                                    </a:schemeClr>
                                  </a:solidFill>
                                  <a:latin typeface="Cambria Math" panose="02040503050406030204" pitchFamily="18" charset="0"/>
                                </a:rPr>
                              </m:ctrlPr>
                            </m:mPr>
                            <m:mr>
                              <m:e>
                                <m:r>
                                  <m:rPr>
                                    <m:brk m:alnAt="7"/>
                                  </m:rPr>
                                  <a:rPr lang="en-US" altLang="ko-KR" sz="1400">
                                    <a:solidFill>
                                      <a:schemeClr val="tx1">
                                        <a:lumMod val="85000"/>
                                        <a:lumOff val="15000"/>
                                      </a:schemeClr>
                                    </a:solidFill>
                                    <a:latin typeface="Cambria Math" panose="02040503050406030204" pitchFamily="18" charset="0"/>
                                  </a:rPr>
                                  <m:t>5</m:t>
                                </m:r>
                              </m:e>
                            </m:mr>
                            <m:mr>
                              <m:e>
                                <m:r>
                                  <a:rPr lang="en-US" altLang="ko-KR" sz="1400">
                                    <a:solidFill>
                                      <a:schemeClr val="tx1">
                                        <a:lumMod val="85000"/>
                                        <a:lumOff val="15000"/>
                                      </a:schemeClr>
                                    </a:solidFill>
                                    <a:latin typeface="Cambria Math" panose="02040503050406030204" pitchFamily="18" charset="0"/>
                                  </a:rPr>
                                  <m:t>2</m:t>
                                </m:r>
                              </m:e>
                            </m:mr>
                          </m:m>
                        </m:e>
                      </m:d>
                      <m:sSup>
                        <m:sSupPr>
                          <m:ctrlPr>
                            <a:rPr lang="en-US" altLang="ko-KR" sz="1400" i="1">
                              <a:solidFill>
                                <a:schemeClr val="tx1">
                                  <a:lumMod val="85000"/>
                                  <a:lumOff val="15000"/>
                                </a:schemeClr>
                              </a:solidFill>
                              <a:latin typeface="Cambria Math" panose="02040503050406030204" pitchFamily="18" charset="0"/>
                            </a:rPr>
                          </m:ctrlPr>
                        </m:sSupPr>
                        <m:e>
                          <m:r>
                            <a:rPr lang="en-US" altLang="ko-KR" sz="1400">
                              <a:solidFill>
                                <a:schemeClr val="tx1">
                                  <a:lumMod val="85000"/>
                                  <a:lumOff val="15000"/>
                                </a:schemeClr>
                              </a:solidFill>
                              <a:latin typeface="Cambria Math" panose="02040503050406030204" pitchFamily="18" charset="0"/>
                            </a:rPr>
                            <m:t>0.2</m:t>
                          </m:r>
                        </m:e>
                        <m:sup>
                          <m:r>
                            <a:rPr lang="en-US" altLang="ko-KR" sz="1400">
                              <a:solidFill>
                                <a:schemeClr val="tx1">
                                  <a:lumMod val="85000"/>
                                  <a:lumOff val="15000"/>
                                </a:schemeClr>
                              </a:solidFill>
                              <a:latin typeface="Cambria Math" panose="02040503050406030204" pitchFamily="18" charset="0"/>
                            </a:rPr>
                            <m:t>2</m:t>
                          </m:r>
                        </m:sup>
                      </m:sSup>
                      <m:sSup>
                        <m:sSupPr>
                          <m:ctrlPr>
                            <a:rPr lang="en-US" altLang="ko-KR" sz="1400" i="1">
                              <a:solidFill>
                                <a:schemeClr val="tx1">
                                  <a:lumMod val="85000"/>
                                  <a:lumOff val="15000"/>
                                </a:schemeClr>
                              </a:solidFill>
                              <a:latin typeface="Cambria Math" panose="02040503050406030204" pitchFamily="18" charset="0"/>
                            </a:rPr>
                          </m:ctrlPr>
                        </m:sSupPr>
                        <m:e>
                          <m:d>
                            <m:dPr>
                              <m:ctrlPr>
                                <a:rPr lang="en-US" altLang="ko-KR" sz="1400" i="1">
                                  <a:solidFill>
                                    <a:schemeClr val="tx1">
                                      <a:lumMod val="85000"/>
                                      <a:lumOff val="15000"/>
                                    </a:schemeClr>
                                  </a:solidFill>
                                  <a:latin typeface="Cambria Math" panose="02040503050406030204" pitchFamily="18" charset="0"/>
                                </a:rPr>
                              </m:ctrlPr>
                            </m:dPr>
                            <m:e>
                              <m:r>
                                <a:rPr lang="en-US" altLang="ko-KR" sz="1400">
                                  <a:solidFill>
                                    <a:schemeClr val="tx1">
                                      <a:lumMod val="85000"/>
                                      <a:lumOff val="15000"/>
                                    </a:schemeClr>
                                  </a:solidFill>
                                  <a:latin typeface="Cambria Math" panose="02040503050406030204" pitchFamily="18" charset="0"/>
                                </a:rPr>
                                <m:t>1−0.2</m:t>
                              </m:r>
                            </m:e>
                          </m:d>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m:t> </m:t>
                          </m:r>
                        </m:e>
                        <m:sup>
                          <m:r>
                            <a:rPr lang="en-US" altLang="ko-KR" sz="1400" dirty="0">
                              <a:solidFill>
                                <a:schemeClr val="tx1">
                                  <a:lumMod val="85000"/>
                                  <a:lumOff val="15000"/>
                                </a:schemeClr>
                              </a:solidFill>
                              <a:latin typeface="Cambria Math" panose="02040503050406030204" pitchFamily="18" charset="0"/>
                            </a:rPr>
                            <m:t>5</m:t>
                          </m:r>
                          <m:r>
                            <a:rPr lang="en-US" altLang="ko-KR" sz="1400">
                              <a:solidFill>
                                <a:schemeClr val="tx1">
                                  <a:lumMod val="85000"/>
                                  <a:lumOff val="15000"/>
                                </a:schemeClr>
                              </a:solidFill>
                              <a:latin typeface="Cambria Math" panose="02040503050406030204" pitchFamily="18" charset="0"/>
                            </a:rPr>
                            <m:t>−2</m:t>
                          </m:r>
                        </m:sup>
                      </m:sSup>
                    </m:oMath>
                  </m:oMathPara>
                </a14:m>
                <a:endParaRPr lang="en-US" altLang="ko-KR" sz="1400" i="1" dirty="0">
                  <a:solidFill>
                    <a:schemeClr val="tx1">
                      <a:lumMod val="85000"/>
                      <a:lumOff val="15000"/>
                    </a:schemeClr>
                  </a:solidFill>
                  <a:latin typeface="Cambria Math" panose="02040503050406030204" pitchFamily="18" charset="0"/>
                </a:endParaRPr>
              </a:p>
              <a:p>
                <a:pPr marL="892175">
                  <a:spcAft>
                    <a:spcPts val="800"/>
                  </a:spcAft>
                </a:pPr>
                <a14:m>
                  <m:oMathPara xmlns:m="http://schemas.openxmlformats.org/officeDocument/2006/math">
                    <m:oMathParaPr>
                      <m:jc m:val="left"/>
                    </m:oMathParaPr>
                    <m:oMath xmlns:m="http://schemas.openxmlformats.org/officeDocument/2006/math">
                      <m:r>
                        <a:rPr lang="en-US" altLang="ko-KR" sz="1400">
                          <a:solidFill>
                            <a:schemeClr val="tx1">
                              <a:lumMod val="85000"/>
                              <a:lumOff val="15000"/>
                            </a:schemeClr>
                          </a:solidFill>
                          <a:latin typeface="Cambria Math" panose="02040503050406030204" pitchFamily="18" charset="0"/>
                          <a:sym typeface="Symbol" panose="05050102010706020507" pitchFamily="18" charset="2"/>
                        </a:rPr>
                        <m:t>=1×1×</m:t>
                      </m:r>
                      <m:sSup>
                        <m:sSupPr>
                          <m:ctrlPr>
                            <a:rPr lang="en-US" altLang="ko-KR" sz="1400" i="1">
                              <a:solidFill>
                                <a:schemeClr val="tx1">
                                  <a:lumMod val="85000"/>
                                  <a:lumOff val="15000"/>
                                </a:schemeClr>
                              </a:solidFill>
                              <a:latin typeface="Cambria Math" panose="02040503050406030204" pitchFamily="18" charset="0"/>
                              <a:sym typeface="Symbol" panose="05050102010706020507" pitchFamily="18" charset="2"/>
                            </a:rPr>
                          </m:ctrlPr>
                        </m:sSupPr>
                        <m:e>
                          <m:r>
                            <a:rPr lang="en-US" altLang="ko-KR" sz="1400">
                              <a:solidFill>
                                <a:schemeClr val="tx1">
                                  <a:lumMod val="85000"/>
                                  <a:lumOff val="15000"/>
                                </a:schemeClr>
                              </a:solidFill>
                              <a:latin typeface="Cambria Math" panose="02040503050406030204" pitchFamily="18" charset="0"/>
                              <a:sym typeface="Symbol" panose="05050102010706020507" pitchFamily="18" charset="2"/>
                            </a:rPr>
                            <m:t>0.8</m:t>
                          </m:r>
                        </m:e>
                        <m:sup>
                          <m:r>
                            <a:rPr lang="en-US" altLang="ko-KR" sz="1400">
                              <a:solidFill>
                                <a:schemeClr val="tx1">
                                  <a:lumMod val="85000"/>
                                  <a:lumOff val="15000"/>
                                </a:schemeClr>
                              </a:solidFill>
                              <a:latin typeface="Cambria Math" panose="02040503050406030204" pitchFamily="18" charset="0"/>
                              <a:sym typeface="Symbol" panose="05050102010706020507" pitchFamily="18" charset="2"/>
                            </a:rPr>
                            <m:t>5</m:t>
                          </m:r>
                        </m:sup>
                      </m:sSup>
                      <m:r>
                        <a:rPr lang="en-US" altLang="ko-KR" sz="1400">
                          <a:solidFill>
                            <a:schemeClr val="tx1">
                              <a:lumMod val="85000"/>
                              <a:lumOff val="15000"/>
                            </a:schemeClr>
                          </a:solidFill>
                          <a:latin typeface="Cambria Math" panose="02040503050406030204" pitchFamily="18" charset="0"/>
                          <a:sym typeface="Symbol" panose="05050102010706020507" pitchFamily="18" charset="2"/>
                        </a:rPr>
                        <m:t>+5×0.2×</m:t>
                      </m:r>
                      <m:sSup>
                        <m:sSupPr>
                          <m:ctrlPr>
                            <a:rPr lang="en-US" altLang="ko-KR" sz="1400" i="1">
                              <a:solidFill>
                                <a:schemeClr val="tx1">
                                  <a:lumMod val="85000"/>
                                  <a:lumOff val="15000"/>
                                </a:schemeClr>
                              </a:solidFill>
                              <a:latin typeface="Cambria Math" panose="02040503050406030204" pitchFamily="18" charset="0"/>
                              <a:sym typeface="Symbol" panose="05050102010706020507" pitchFamily="18" charset="2"/>
                            </a:rPr>
                          </m:ctrlPr>
                        </m:sSupPr>
                        <m:e>
                          <m:r>
                            <a:rPr lang="en-US" altLang="ko-KR" sz="1400">
                              <a:solidFill>
                                <a:schemeClr val="tx1">
                                  <a:lumMod val="85000"/>
                                  <a:lumOff val="15000"/>
                                </a:schemeClr>
                              </a:solidFill>
                              <a:latin typeface="Cambria Math" panose="02040503050406030204" pitchFamily="18" charset="0"/>
                              <a:sym typeface="Symbol" panose="05050102010706020507" pitchFamily="18" charset="2"/>
                            </a:rPr>
                            <m:t>0.8</m:t>
                          </m:r>
                        </m:e>
                        <m:sup>
                          <m:r>
                            <a:rPr lang="en-US" altLang="ko-KR" sz="1400">
                              <a:solidFill>
                                <a:schemeClr val="tx1">
                                  <a:lumMod val="85000"/>
                                  <a:lumOff val="15000"/>
                                </a:schemeClr>
                              </a:solidFill>
                              <a:latin typeface="Cambria Math" panose="02040503050406030204" pitchFamily="18" charset="0"/>
                              <a:sym typeface="Symbol" panose="05050102010706020507" pitchFamily="18" charset="2"/>
                            </a:rPr>
                            <m:t>4</m:t>
                          </m:r>
                        </m:sup>
                      </m:sSup>
                      <m:r>
                        <a:rPr lang="en-US" altLang="ko-KR" sz="1400">
                          <a:solidFill>
                            <a:schemeClr val="tx1">
                              <a:lumMod val="85000"/>
                              <a:lumOff val="15000"/>
                            </a:schemeClr>
                          </a:solidFill>
                          <a:latin typeface="Cambria Math" panose="02040503050406030204" pitchFamily="18" charset="0"/>
                          <a:sym typeface="Symbol" panose="05050102010706020507" pitchFamily="18" charset="2"/>
                        </a:rPr>
                        <m:t>+10</m:t>
                      </m:r>
                      <m:sSup>
                        <m:sSupPr>
                          <m:ctrlPr>
                            <a:rPr lang="en-US" altLang="ko-KR" sz="1400" i="1">
                              <a:solidFill>
                                <a:schemeClr val="tx1">
                                  <a:lumMod val="85000"/>
                                  <a:lumOff val="15000"/>
                                </a:schemeClr>
                              </a:solidFill>
                              <a:latin typeface="Cambria Math" panose="02040503050406030204" pitchFamily="18" charset="0"/>
                            </a:rPr>
                          </m:ctrlPr>
                        </m:sSupPr>
                        <m:e>
                          <m:r>
                            <a:rPr lang="en-US" altLang="ko-KR" sz="1400">
                              <a:solidFill>
                                <a:schemeClr val="tx1">
                                  <a:lumMod val="85000"/>
                                  <a:lumOff val="15000"/>
                                </a:schemeClr>
                              </a:solidFill>
                              <a:latin typeface="Cambria Math" panose="02040503050406030204" pitchFamily="18" charset="0"/>
                              <a:sym typeface="Symbol" panose="05050102010706020507" pitchFamily="18" charset="2"/>
                            </a:rPr>
                            <m:t>×</m:t>
                          </m:r>
                          <m:r>
                            <a:rPr lang="en-US" altLang="ko-KR" sz="1400">
                              <a:solidFill>
                                <a:schemeClr val="tx1">
                                  <a:lumMod val="85000"/>
                                  <a:lumOff val="15000"/>
                                </a:schemeClr>
                              </a:solidFill>
                              <a:latin typeface="Cambria Math" panose="02040503050406030204" pitchFamily="18" charset="0"/>
                            </a:rPr>
                            <m:t>0.2</m:t>
                          </m:r>
                        </m:e>
                        <m:sup>
                          <m:r>
                            <a:rPr lang="en-US" altLang="ko-KR" sz="1400">
                              <a:solidFill>
                                <a:schemeClr val="tx1">
                                  <a:lumMod val="85000"/>
                                  <a:lumOff val="15000"/>
                                </a:schemeClr>
                              </a:solidFill>
                              <a:latin typeface="Cambria Math" panose="02040503050406030204" pitchFamily="18" charset="0"/>
                            </a:rPr>
                            <m:t>2</m:t>
                          </m:r>
                        </m:sup>
                      </m:sSup>
                      <m:r>
                        <a:rPr lang="en-US" altLang="ko-KR" sz="1400">
                          <a:solidFill>
                            <a:schemeClr val="tx1">
                              <a:lumMod val="85000"/>
                              <a:lumOff val="15000"/>
                            </a:schemeClr>
                          </a:solidFill>
                          <a:latin typeface="Cambria Math" panose="02040503050406030204" pitchFamily="18" charset="0"/>
                          <a:sym typeface="Symbol" panose="05050102010706020507" pitchFamily="18" charset="2"/>
                        </a:rPr>
                        <m:t>×</m:t>
                      </m:r>
                      <m:sSup>
                        <m:sSupPr>
                          <m:ctrlPr>
                            <a:rPr lang="en-US" altLang="ko-KR" sz="1400" i="1">
                              <a:solidFill>
                                <a:schemeClr val="tx1">
                                  <a:lumMod val="85000"/>
                                  <a:lumOff val="15000"/>
                                </a:schemeClr>
                              </a:solidFill>
                              <a:latin typeface="Cambria Math" panose="02040503050406030204" pitchFamily="18" charset="0"/>
                              <a:sym typeface="Symbol" panose="05050102010706020507" pitchFamily="18" charset="2"/>
                            </a:rPr>
                          </m:ctrlPr>
                        </m:sSupPr>
                        <m:e>
                          <m:r>
                            <a:rPr lang="en-US" altLang="ko-KR" sz="1400">
                              <a:solidFill>
                                <a:schemeClr val="tx1">
                                  <a:lumMod val="85000"/>
                                  <a:lumOff val="15000"/>
                                </a:schemeClr>
                              </a:solidFill>
                              <a:latin typeface="Cambria Math" panose="02040503050406030204" pitchFamily="18" charset="0"/>
                              <a:sym typeface="Symbol" panose="05050102010706020507" pitchFamily="18" charset="2"/>
                            </a:rPr>
                            <m:t>0.8</m:t>
                          </m:r>
                        </m:e>
                        <m:sup>
                          <m:r>
                            <a:rPr lang="en-US" altLang="ko-KR" sz="1400">
                              <a:solidFill>
                                <a:schemeClr val="tx1">
                                  <a:lumMod val="85000"/>
                                  <a:lumOff val="15000"/>
                                </a:schemeClr>
                              </a:solidFill>
                              <a:latin typeface="Cambria Math" panose="02040503050406030204" pitchFamily="18" charset="0"/>
                              <a:sym typeface="Symbol" panose="05050102010706020507" pitchFamily="18" charset="2"/>
                            </a:rPr>
                            <m:t>3</m:t>
                          </m:r>
                        </m:sup>
                      </m:sSup>
                    </m:oMath>
                  </m:oMathPara>
                </a14:m>
                <a:endParaRPr lang="en-US" altLang="ko-KR" sz="1400" i="1" dirty="0">
                  <a:solidFill>
                    <a:schemeClr val="tx1">
                      <a:lumMod val="85000"/>
                      <a:lumOff val="15000"/>
                    </a:schemeClr>
                  </a:solidFill>
                  <a:latin typeface="Cambria Math" panose="02040503050406030204" pitchFamily="18" charset="0"/>
                  <a:sym typeface="Symbol" panose="05050102010706020507" pitchFamily="18" charset="2"/>
                </a:endParaRPr>
              </a:p>
              <a:p>
                <a:pPr marL="892175">
                  <a:spcAft>
                    <a:spcPts val="800"/>
                  </a:spcAft>
                </a:pPr>
                <a14:m>
                  <m:oMathPara xmlns:m="http://schemas.openxmlformats.org/officeDocument/2006/math">
                    <m:oMathParaPr>
                      <m:jc m:val="left"/>
                    </m:oMathParaPr>
                    <m:oMath xmlns:m="http://schemas.openxmlformats.org/officeDocument/2006/math">
                      <m:r>
                        <a:rPr lang="en-US" altLang="ko-KR" sz="1400">
                          <a:solidFill>
                            <a:schemeClr val="tx1">
                              <a:lumMod val="85000"/>
                              <a:lumOff val="15000"/>
                            </a:schemeClr>
                          </a:solidFill>
                          <a:latin typeface="Cambria Math" panose="02040503050406030204" pitchFamily="18" charset="0"/>
                          <a:sym typeface="Symbol" panose="05050102010706020507" pitchFamily="18" charset="2"/>
                        </a:rPr>
                        <m:t>=0.328+0.41+0.205</m:t>
                      </m:r>
                    </m:oMath>
                  </m:oMathPara>
                </a14:m>
                <a:endParaRPr lang="en-US" altLang="ko-KR" sz="1400" dirty="0">
                  <a:solidFill>
                    <a:schemeClr val="tx1">
                      <a:lumMod val="85000"/>
                      <a:lumOff val="15000"/>
                    </a:schemeClr>
                  </a:solidFill>
                  <a:latin typeface="Cambria Math" panose="02040503050406030204" pitchFamily="18" charset="0"/>
                  <a:sym typeface="Symbol" panose="05050102010706020507" pitchFamily="18" charset="2"/>
                </a:endParaRPr>
              </a:p>
              <a:p>
                <a:pPr marL="892175">
                  <a:spcAft>
                    <a:spcPts val="800"/>
                  </a:spcAft>
                </a:pPr>
                <a14:m>
                  <m:oMathPara xmlns:m="http://schemas.openxmlformats.org/officeDocument/2006/math">
                    <m:oMathParaPr>
                      <m:jc m:val="left"/>
                    </m:oMathParaPr>
                    <m:oMath xmlns:m="http://schemas.openxmlformats.org/officeDocument/2006/math">
                      <m:r>
                        <a:rPr lang="en-US" altLang="ko-KR" sz="1400">
                          <a:solidFill>
                            <a:schemeClr val="tx1">
                              <a:lumMod val="85000"/>
                              <a:lumOff val="15000"/>
                            </a:schemeClr>
                          </a:solidFill>
                          <a:latin typeface="Cambria Math" panose="02040503050406030204" pitchFamily="18" charset="0"/>
                        </a:rPr>
                        <m:t>=0.942</m:t>
                      </m:r>
                    </m:oMath>
                  </m:oMathPara>
                </a14:m>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p:txBody>
          </p:sp>
        </mc:Choice>
        <mc:Fallback xmlns="">
          <p:sp>
            <p:nvSpPr>
              <p:cNvPr id="9" name="Rectangle 12">
                <a:extLst>
                  <a:ext uri="{FF2B5EF4-FFF2-40B4-BE49-F238E27FC236}">
                    <a16:creationId xmlns:a16="http://schemas.microsoft.com/office/drawing/2014/main" xmlns:a14="http://schemas.microsoft.com/office/drawing/2010/main" xmlns="" id="{9F257F34-1E06-493C-9C14-CEE03391F970}"/>
                  </a:ext>
                </a:extLst>
              </p:cNvPr>
              <p:cNvSpPr>
                <a:spLocks noRot="1" noChangeAspect="1" noMove="1" noResize="1" noEditPoints="1" noAdjustHandles="1" noChangeArrowheads="1" noChangeShapeType="1" noTextEdit="1"/>
              </p:cNvSpPr>
              <p:nvPr/>
            </p:nvSpPr>
            <p:spPr>
              <a:xfrm>
                <a:off x="1499376" y="2492896"/>
                <a:ext cx="6686474" cy="1833066"/>
              </a:xfrm>
              <a:prstGeom prst="rect">
                <a:avLst/>
              </a:prstGeom>
              <a:blipFill rotWithShape="0">
                <a:blip r:embed="rId4"/>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35198500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phối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rời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rạc</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01</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17" name="직사각형 16">
            <a:extLst>
              <a:ext uri="{FF2B5EF4-FFF2-40B4-BE49-F238E27FC236}">
                <a16:creationId xmlns:a16="http://schemas.microsoft.com/office/drawing/2014/main" id="{515B0B66-977E-4572-BC9B-89B70B742A7C}"/>
              </a:ext>
            </a:extLst>
          </p:cNvPr>
          <p:cNvSpPr/>
          <p:nvPr/>
        </p:nvSpPr>
        <p:spPr>
          <a:xfrm>
            <a:off x="674556" y="1700808"/>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Được đặt tên theo nhà khoa học người Pháp Simeon D. Poisson.</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Mô tả tần suất của biến cố trong một khoảng thời gian hoặc không gian cho trước.</a:t>
            </a:r>
          </a:p>
        </p:txBody>
      </p:sp>
      <p:grpSp>
        <p:nvGrpSpPr>
          <p:cNvPr id="2" name="그룹 1">
            <a:extLst>
              <a:ext uri="{FF2B5EF4-FFF2-40B4-BE49-F238E27FC236}">
                <a16:creationId xmlns:a16="http://schemas.microsoft.com/office/drawing/2014/main" id="{D248D9D4-ABF3-4EE3-B995-C11E528D39F8}"/>
              </a:ext>
            </a:extLst>
          </p:cNvPr>
          <p:cNvGrpSpPr/>
          <p:nvPr/>
        </p:nvGrpSpPr>
        <p:grpSpPr>
          <a:xfrm>
            <a:off x="847507" y="2404990"/>
            <a:ext cx="8460514" cy="1106262"/>
            <a:chOff x="855127" y="2404990"/>
            <a:chExt cx="8460514" cy="1106262"/>
          </a:xfrm>
        </p:grpSpPr>
        <p:grpSp>
          <p:nvGrpSpPr>
            <p:cNvPr id="18" name="그룹 17">
              <a:extLst>
                <a:ext uri="{FF2B5EF4-FFF2-40B4-BE49-F238E27FC236}">
                  <a16:creationId xmlns:a16="http://schemas.microsoft.com/office/drawing/2014/main" id="{0AB06112-F934-44C3-9BD7-F4F01EC37FFE}"/>
                </a:ext>
              </a:extLst>
            </p:cNvPr>
            <p:cNvGrpSpPr/>
            <p:nvPr/>
          </p:nvGrpSpPr>
          <p:grpSpPr>
            <a:xfrm>
              <a:off x="855127" y="2404990"/>
              <a:ext cx="8460514" cy="345461"/>
              <a:chOff x="903506" y="2429380"/>
              <a:chExt cx="8460514" cy="345461"/>
            </a:xfrm>
          </p:grpSpPr>
          <p:sp>
            <p:nvSpPr>
              <p:cNvPr id="19" name="사각형: 둥근 모서리 2">
                <a:extLst>
                  <a:ext uri="{FF2B5EF4-FFF2-40B4-BE49-F238E27FC236}">
                    <a16:creationId xmlns:a16="http://schemas.microsoft.com/office/drawing/2014/main" id="{975DBBF9-E918-4761-97AC-EC8A5A9CA8D8}"/>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p:sp>
            <p:nvSpPr>
              <p:cNvPr id="20" name="직사각형 19">
                <a:extLst>
                  <a:ext uri="{FF2B5EF4-FFF2-40B4-BE49-F238E27FC236}">
                    <a16:creationId xmlns:a16="http://schemas.microsoft.com/office/drawing/2014/main" id="{1BBB974A-544C-43B1-882A-23E856679851}"/>
                  </a:ext>
                </a:extLst>
              </p:cNvPr>
              <p:cNvSpPr/>
              <p:nvPr/>
            </p:nvSpPr>
            <p:spPr>
              <a:xfrm>
                <a:off x="1279004" y="2429380"/>
                <a:ext cx="8085016"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Bef>
                    <a:spcPts val="800"/>
                  </a:spcBef>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Số lượng email nhận được mỗi giờ.</a:t>
                </a:r>
              </a:p>
            </p:txBody>
          </p:sp>
        </p:grpSp>
        <p:grpSp>
          <p:nvGrpSpPr>
            <p:cNvPr id="21" name="그룹 20">
              <a:extLst>
                <a:ext uri="{FF2B5EF4-FFF2-40B4-BE49-F238E27FC236}">
                  <a16:creationId xmlns:a16="http://schemas.microsoft.com/office/drawing/2014/main" id="{9F041144-BD69-4434-A5A0-540A20562132}"/>
                </a:ext>
              </a:extLst>
            </p:cNvPr>
            <p:cNvGrpSpPr/>
            <p:nvPr/>
          </p:nvGrpSpPr>
          <p:grpSpPr>
            <a:xfrm>
              <a:off x="855127" y="2780928"/>
              <a:ext cx="8460514" cy="345461"/>
              <a:chOff x="903506" y="2429380"/>
              <a:chExt cx="8460514" cy="345461"/>
            </a:xfrm>
          </p:grpSpPr>
          <p:sp>
            <p:nvSpPr>
              <p:cNvPr id="22" name="사각형: 둥근 모서리 2">
                <a:extLst>
                  <a:ext uri="{FF2B5EF4-FFF2-40B4-BE49-F238E27FC236}">
                    <a16:creationId xmlns:a16="http://schemas.microsoft.com/office/drawing/2014/main" id="{9A067F0F-A73F-4B88-A057-FB45AA2B15F5}"/>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p:sp>
            <p:nvSpPr>
              <p:cNvPr id="26" name="직사각형 25">
                <a:extLst>
                  <a:ext uri="{FF2B5EF4-FFF2-40B4-BE49-F238E27FC236}">
                    <a16:creationId xmlns:a16="http://schemas.microsoft.com/office/drawing/2014/main" id="{9197F96A-29D5-4171-989F-48C498AE1E1B}"/>
                  </a:ext>
                </a:extLst>
              </p:cNvPr>
              <p:cNvSpPr/>
              <p:nvPr/>
            </p:nvSpPr>
            <p:spPr>
              <a:xfrm>
                <a:off x="1279004" y="2429380"/>
                <a:ext cx="8085016"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Bef>
                    <a:spcPts val="800"/>
                  </a:spcBef>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Số</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vụ</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động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đất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mỗi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năm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a:t>
                </a:r>
              </a:p>
            </p:txBody>
          </p:sp>
        </p:grpSp>
        <p:grpSp>
          <p:nvGrpSpPr>
            <p:cNvPr id="27" name="그룹 26">
              <a:extLst>
                <a:ext uri="{FF2B5EF4-FFF2-40B4-BE49-F238E27FC236}">
                  <a16:creationId xmlns:a16="http://schemas.microsoft.com/office/drawing/2014/main" id="{A866DA44-6388-4E66-A84F-ECF76AD318F1}"/>
                </a:ext>
              </a:extLst>
            </p:cNvPr>
            <p:cNvGrpSpPr/>
            <p:nvPr/>
          </p:nvGrpSpPr>
          <p:grpSpPr>
            <a:xfrm>
              <a:off x="855127" y="3165791"/>
              <a:ext cx="8460514" cy="345461"/>
              <a:chOff x="903506" y="2429380"/>
              <a:chExt cx="8460514" cy="345461"/>
            </a:xfrm>
          </p:grpSpPr>
          <p:sp>
            <p:nvSpPr>
              <p:cNvPr id="28" name="사각형: 둥근 모서리 2">
                <a:extLst>
                  <a:ext uri="{FF2B5EF4-FFF2-40B4-BE49-F238E27FC236}">
                    <a16:creationId xmlns:a16="http://schemas.microsoft.com/office/drawing/2014/main" id="{C0956AD2-6F6E-443C-AA5E-3FD8FD306487}"/>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57B55A01-4DED-4066-94B8-3F91DB0F527D}"/>
                  </a:ext>
                </a:extLst>
              </p:cNvPr>
              <p:cNvSpPr/>
              <p:nvPr/>
            </p:nvSpPr>
            <p:spPr>
              <a:xfrm>
                <a:off x="1279004" y="2429380"/>
                <a:ext cx="8085016"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Bef>
                    <a:spcPts val="800"/>
                  </a:spcBef>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Số lượng hạt sô-cô-la trong mỗi chiếc bánh quy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p>
            </p:txBody>
          </p:sp>
        </p:grpSp>
      </p:grpSp>
      <p:sp>
        <p:nvSpPr>
          <p:cNvPr id="30" name="직사각형 29">
            <a:extLst>
              <a:ext uri="{FF2B5EF4-FFF2-40B4-BE49-F238E27FC236}">
                <a16:creationId xmlns:a16="http://schemas.microsoft.com/office/drawing/2014/main" id="{CA540607-D4CE-4FDB-B6D6-F72AC379880D}"/>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ngẫu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nhiên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phối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suất</a:t>
            </a:r>
            <a:r>
              <a:rPr lang="en-US" altLang="ko-KR" sz="1400" dirty="0">
                <a:solidFill>
                  <a:schemeClr val="tx1"/>
                </a:solidFill>
                <a:latin typeface="SamsungOne-400" panose="020B0503030303020204" pitchFamily="34" charset="0"/>
                <a:ea typeface="SamsungOne-400" panose="020B0503030303020204" pitchFamily="34" charset="0"/>
              </a:rPr>
              <a:t> Poisson:</a:t>
            </a:r>
          </a:p>
        </p:txBody>
      </p:sp>
    </p:spTree>
    <p:extLst>
      <p:ext uri="{BB962C8B-B14F-4D97-AF65-F5344CB8AC3E}">
        <p14:creationId xmlns:p14="http://schemas.microsoft.com/office/powerpoint/2010/main" val="19939269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phối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rời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rạc</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01</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mc:AlternateContent xmlns:mc="http://schemas.openxmlformats.org/markup-compatibility/2006" xmlns:a14="http://schemas.microsoft.com/office/drawing/2010/main">
        <mc:Choice Requires="a14">
          <p:sp>
            <p:nvSpPr>
              <p:cNvPr id="30" name="직사각형 29">
                <a:extLst>
                  <a:ext uri="{FF2B5EF4-FFF2-40B4-BE49-F238E27FC236}">
                    <a16:creationId xmlns:a16="http://schemas.microsoft.com/office/drawing/2014/main" id="{3C6EBD60-FA6E-4923-A59B-EECA158EF424}"/>
                  </a:ext>
                </a:extLst>
              </p:cNvPr>
              <p:cNvSpPr/>
              <p:nvPr/>
            </p:nvSpPr>
            <p:spPr>
              <a:xfrm>
                <a:off x="674556" y="1700808"/>
                <a:ext cx="8632825" cy="23803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Bef>
                    <a:spcPts val="800"/>
                  </a:spcBef>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1) “</a:t>
                </a:r>
                <a14:m>
                  <m:oMath xmlns:m="http://schemas.openxmlformats.org/officeDocument/2006/math">
                    <m:r>
                      <a:rPr lang="en-US" altLang="ko-KR" sz="1300" i="1"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𝑋</m:t>
                    </m:r>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là một biến ngẫu nhiên Poisson”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 </a:t>
                </a:r>
                <a14:m>
                  <m:oMath xmlns:m="http://schemas.openxmlformats.org/officeDocument/2006/math">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𝑋</m:t>
                    </m:r>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𝑃𝑜𝑖𝑠</m:t>
                    </m:r>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m:t>
                    </m:r>
                  </m:oMath>
                </a14:m>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a:p>
                <a:pPr>
                  <a:spcBef>
                    <a:spcPts val="800"/>
                  </a:spcBef>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2) </a:t>
                </a:r>
                <a14:m>
                  <m:oMath xmlns:m="http://schemas.openxmlformats.org/officeDocument/2006/math">
                    <m:r>
                      <a:rPr lang="en-US" altLang="ko-KR" sz="16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𝑃</m:t>
                    </m:r>
                    <m:d>
                      <m:dPr>
                        <m:ctrlPr>
                          <a:rPr lang="en-US" altLang="ko-KR" sz="1600" i="1">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ctrlPr>
                      </m:dPr>
                      <m:e>
                        <m:r>
                          <a:rPr lang="en-US" altLang="ko-KR" sz="16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𝑥</m:t>
                        </m:r>
                      </m:e>
                    </m:d>
                    <m:r>
                      <a:rPr lang="en-US" altLang="ko-KR" sz="16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m:t>
                    </m:r>
                    <m:f>
                      <m:fPr>
                        <m:ctrlPr>
                          <a:rPr lang="en-US" altLang="ko-KR" sz="1600" i="1">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ctrlPr>
                      </m:fPr>
                      <m:num>
                        <m:sSup>
                          <m:sSupPr>
                            <m:ctrlPr>
                              <a:rPr lang="en-US" altLang="ko-KR" sz="1600" i="1">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ctrlPr>
                          </m:sSupPr>
                          <m:e>
                            <m:r>
                              <a:rPr lang="en-US" altLang="ko-KR" sz="1600" smtClean="0">
                                <a:solidFill>
                                  <a:srgbClr val="1429A0"/>
                                </a:solidFill>
                                <a:latin typeface="Cambria Math" panose="02040503050406030204" pitchFamily="18" charset="0"/>
                                <a:ea typeface="Noto Sans CJK KR Regular" panose="020B0500000000000000" pitchFamily="34" charset="-127"/>
                                <a:cs typeface="Times New Roman" panose="02020603050405020304" pitchFamily="18" charset="0"/>
                              </a:rPr>
                              <m:t>𝜆</m:t>
                            </m:r>
                          </m:e>
                          <m:sup>
                            <m:r>
                              <a:rPr lang="en-US" altLang="ko-KR" sz="1600">
                                <a:solidFill>
                                  <a:srgbClr val="FF0000"/>
                                </a:solidFill>
                                <a:latin typeface="Cambria Math" panose="02040503050406030204" pitchFamily="18" charset="0"/>
                                <a:ea typeface="Noto Sans CJK KR Regular" panose="020B0500000000000000" pitchFamily="34" charset="-127"/>
                                <a:cs typeface="Times New Roman" panose="02020603050405020304" pitchFamily="18" charset="0"/>
                              </a:rPr>
                              <m:t>𝑥</m:t>
                            </m:r>
                          </m:sup>
                        </m:sSup>
                        <m:sSup>
                          <m:sSupPr>
                            <m:ctrlPr>
                              <a:rPr lang="en-US" altLang="ko-KR" sz="1600" i="1">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ctrlPr>
                          </m:sSupPr>
                          <m:e>
                            <m:r>
                              <a:rPr lang="en-US" altLang="ko-KR" sz="16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𝑒</m:t>
                            </m:r>
                          </m:e>
                          <m:sup>
                            <m:r>
                              <a:rPr lang="en-US" altLang="ko-KR" sz="16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m:t>
                            </m:r>
                            <m:r>
                              <a:rPr lang="en-US" altLang="ko-KR" sz="1600" smtClean="0">
                                <a:solidFill>
                                  <a:srgbClr val="1429A0"/>
                                </a:solidFill>
                                <a:latin typeface="Cambria Math" panose="02040503050406030204" pitchFamily="18" charset="0"/>
                                <a:ea typeface="Noto Sans CJK KR Regular" panose="020B0500000000000000" pitchFamily="34" charset="-127"/>
                                <a:cs typeface="Times New Roman" panose="02020603050405020304" pitchFamily="18" charset="0"/>
                              </a:rPr>
                              <m:t>𝜆</m:t>
                            </m:r>
                          </m:sup>
                        </m:sSup>
                      </m:num>
                      <m:den>
                        <m:r>
                          <a:rPr lang="en-US" altLang="ko-KR" sz="1600">
                            <a:solidFill>
                              <a:srgbClr val="FF0000"/>
                            </a:solidFill>
                            <a:latin typeface="Cambria Math" panose="02040503050406030204" pitchFamily="18" charset="0"/>
                            <a:ea typeface="Noto Sans CJK KR Regular" panose="020B0500000000000000" pitchFamily="34" charset="-127"/>
                            <a:cs typeface="Times New Roman" panose="02020603050405020304" pitchFamily="18" charset="0"/>
                          </a:rPr>
                          <m:t>𝑥</m:t>
                        </m:r>
                        <m:r>
                          <a:rPr lang="en-US" altLang="ko-KR" sz="16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m:t>
                        </m:r>
                      </m:den>
                    </m:f>
                  </m:oMath>
                </a14:m>
                <a:r>
                  <a:rPr lang="en-US" altLang="ko-KR" sz="1600" dirty="0">
                    <a:solidFill>
                      <a:schemeClr val="tx1">
                        <a:lumMod val="85000"/>
                        <a:lumOff val="15000"/>
                      </a:schemeClr>
                    </a:solidFill>
                    <a:latin typeface="SamsungOne 300" panose="020B0303030303020204"/>
                    <a:ea typeface="Noto Sans CJK KR Regular" panose="020B0500000000000000" pitchFamily="34" charset="-127"/>
                    <a:cs typeface="Times New Roman" panose="02020603050405020304" pitchFamily="18" charset="0"/>
                    <a:sym typeface="Symbol" panose="05050102010706020507" pitchFamily="18" charset="2"/>
                  </a:rPr>
                  <a:t>     </a:t>
                </a:r>
                <a:r>
                  <a:rPr lang="en-US" altLang="ko-KR" sz="1600" dirty="0">
                    <a:solidFill>
                      <a:srgbClr val="20B765"/>
                    </a:solidFill>
                    <a:latin typeface="SamsungOne 300" panose="020B0303030303020204"/>
                    <a:cs typeface="Times New Roman" panose="02020603050405020304" pitchFamily="18" charset="0"/>
                    <a:sym typeface="Symbol" panose="05050102010706020507" pitchFamily="18" charset="2"/>
                  </a:rPr>
                  <a:t></a:t>
                </a:r>
                <a:r>
                  <a:rPr lang="en-US" altLang="ko-KR" sz="1600" dirty="0">
                    <a:solidFill>
                      <a:srgbClr val="193EB0"/>
                    </a:solidFill>
                    <a:latin typeface="SamsungOne 300" panose="020B0303030303020204"/>
                    <a:cs typeface="Times New Roman" panose="02020603050405020304" pitchFamily="18" charset="0"/>
                  </a:rPr>
                  <a:t> </a:t>
                </a:r>
                <a:r>
                  <a:rPr lang="en-US" altLang="ko-KR" sz="1600" dirty="0">
                    <a:solidFill>
                      <a:schemeClr val="tx1">
                        <a:lumMod val="85000"/>
                        <a:lumOff val="15000"/>
                      </a:schemeClr>
                    </a:solidFill>
                    <a:latin typeface="SamsungOne 300" panose="020B0303030303020204"/>
                    <a:cs typeface="Times New Roman" panose="02020603050405020304" pitchFamily="18" charset="0"/>
                  </a:rPr>
                  <a:t> </a:t>
                </a:r>
                <a14:m>
                  <m:oMath xmlns:m="http://schemas.openxmlformats.org/officeDocument/2006/math">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0≤</m:t>
                    </m:r>
                    <m:r>
                      <a:rPr lang="en-US" altLang="ko-KR" sz="1600">
                        <a:solidFill>
                          <a:srgbClr val="FF0000"/>
                        </a:solidFill>
                        <a:latin typeface="Cambria Math" panose="02040503050406030204" pitchFamily="18" charset="0"/>
                        <a:ea typeface="SamsungOne-400" panose="020B0503030303020204" pitchFamily="34" charset="0"/>
                      </a:rPr>
                      <m:t>𝑥</m:t>
                    </m:r>
                  </m:oMath>
                </a14:m>
                <a:r>
                  <a:rPr lang="en-US" altLang="ko-KR" sz="1600" dirty="0">
                    <a:solidFill>
                      <a:schemeClr val="tx1">
                        <a:lumMod val="85000"/>
                        <a:lumOff val="15000"/>
                      </a:schemeClr>
                    </a:solidFill>
                    <a:latin typeface="SamsungOne 300" panose="020B0303030303020204"/>
                    <a:cs typeface="Times New Roman" panose="02020603050405020304" pitchFamily="18" charset="0"/>
                  </a:rPr>
                  <a:t> </a:t>
                </a:r>
              </a:p>
              <a:p>
                <a:pPr marL="361950" lvl="1" indent="-180975">
                  <a:spcBef>
                    <a:spcPts val="800"/>
                  </a:spcBef>
                  <a:buClr>
                    <a:srgbClr val="193EB0"/>
                  </a:buClr>
                  <a:buFont typeface="Arial" panose="020B0604020202020204" pitchFamily="34" charset="0"/>
                  <a:buChar char="•"/>
                </a:pPr>
                <a:r>
                  <a:rPr lang="vi-VN" altLang="ko-KR" sz="1300" i="1" dirty="0">
                    <a:solidFill>
                      <a:prstClr val="black">
                        <a:lumMod val="85000"/>
                        <a:lumOff val="15000"/>
                      </a:prstClr>
                    </a:solidFill>
                    <a:latin typeface="Samsung One 400"/>
                  </a:rPr>
                  <a:t>Trung bình</a:t>
                </a:r>
                <a:r>
                  <a:rPr lang="en-US" altLang="ko-KR" sz="1300" i="1" dirty="0">
                    <a:solidFill>
                      <a:prstClr val="black">
                        <a:lumMod val="85000"/>
                        <a:lumOff val="15000"/>
                      </a:prstClr>
                    </a:solidFill>
                    <a:latin typeface="Samsung One 400"/>
                  </a:rPr>
                  <a:t> =</a:t>
                </a:r>
                <a14:m>
                  <m:oMath xmlns:m="http://schemas.openxmlformats.org/officeDocument/2006/math">
                    <m:r>
                      <a:rPr lang="en-US" altLang="ko-KR" sz="1300" i="1">
                        <a:solidFill>
                          <a:prstClr val="black">
                            <a:lumMod val="85000"/>
                            <a:lumOff val="15000"/>
                          </a:prstClr>
                        </a:solidFill>
                        <a:latin typeface="Cambria Math" panose="02040503050406030204" pitchFamily="18" charset="0"/>
                        <a:sym typeface="Symbol" panose="05050102010706020507" pitchFamily="18" charset="2"/>
                      </a:rPr>
                      <m:t></m:t>
                    </m:r>
                  </m:oMath>
                </a14:m>
                <a:endParaRPr lang="en-US" altLang="ko-KR" sz="1300" i="1" dirty="0">
                  <a:solidFill>
                    <a:prstClr val="black">
                      <a:lumMod val="85000"/>
                      <a:lumOff val="15000"/>
                    </a:prstClr>
                  </a:solidFill>
                  <a:latin typeface="Samsung One 400"/>
                </a:endParaRPr>
              </a:p>
              <a:p>
                <a:pPr marL="361950" lvl="1" indent="-180975">
                  <a:spcBef>
                    <a:spcPts val="800"/>
                  </a:spcBef>
                  <a:buClr>
                    <a:srgbClr val="193EB0"/>
                  </a:buClr>
                  <a:buFont typeface="Arial" panose="020B0604020202020204" pitchFamily="34" charset="0"/>
                  <a:buChar char="•"/>
                </a:pPr>
                <a:r>
                  <a:rPr lang="vi-VN" altLang="ko-KR" sz="1300" i="1" dirty="0">
                    <a:solidFill>
                      <a:prstClr val="black">
                        <a:lumMod val="85000"/>
                        <a:lumOff val="15000"/>
                      </a:prstClr>
                    </a:solidFill>
                    <a:latin typeface="Samsung One 400"/>
                    <a:ea typeface="SamsungOne-400" panose="020B0503030303020204" pitchFamily="34" charset="0"/>
                  </a:rPr>
                  <a:t>Phương sai</a:t>
                </a:r>
                <a:r>
                  <a:rPr lang="en-US" altLang="ko-KR" sz="1300" i="1" dirty="0">
                    <a:solidFill>
                      <a:prstClr val="black">
                        <a:lumMod val="85000"/>
                        <a:lumOff val="15000"/>
                      </a:prstClr>
                    </a:solidFill>
                    <a:latin typeface="Samsung One 400"/>
                    <a:ea typeface="SamsungOne-400" panose="020B0503030303020204" pitchFamily="34" charset="0"/>
                  </a:rPr>
                  <a:t> </a:t>
                </a:r>
                <a:r>
                  <a:rPr lang="en-US" altLang="ko-KR" sz="1300" i="1" dirty="0">
                    <a:solidFill>
                      <a:prstClr val="black">
                        <a:lumMod val="85000"/>
                        <a:lumOff val="15000"/>
                      </a:prstClr>
                    </a:solidFill>
                    <a:latin typeface="Samsung One 400"/>
                  </a:rPr>
                  <a:t>=</a:t>
                </a:r>
                <a14:m>
                  <m:oMath xmlns:m="http://schemas.openxmlformats.org/officeDocument/2006/math">
                    <m:r>
                      <a:rPr lang="en-US" altLang="ko-KR" sz="1300" i="1">
                        <a:solidFill>
                          <a:prstClr val="black">
                            <a:lumMod val="85000"/>
                            <a:lumOff val="15000"/>
                          </a:prstClr>
                        </a:solidFill>
                        <a:latin typeface="Cambria Math" panose="02040503050406030204" pitchFamily="18" charset="0"/>
                        <a:sym typeface="Symbol" panose="05050102010706020507" pitchFamily="18" charset="2"/>
                      </a:rPr>
                      <m:t></m:t>
                    </m:r>
                  </m:oMath>
                </a14:m>
                <a:endParaRPr lang="en-US" altLang="ko-KR" sz="1300" i="1" dirty="0">
                  <a:solidFill>
                    <a:prstClr val="black">
                      <a:lumMod val="85000"/>
                      <a:lumOff val="15000"/>
                    </a:prstClr>
                  </a:solidFill>
                  <a:latin typeface="Samsung One 400"/>
                </a:endParaRPr>
              </a:p>
              <a:p>
                <a:pPr marL="361950" lvl="1" indent="-180975">
                  <a:spcBef>
                    <a:spcPts val="800"/>
                  </a:spcBef>
                  <a:buClr>
                    <a:srgbClr val="193EB0"/>
                  </a:buClr>
                  <a:buFont typeface="Arial" panose="020B0604020202020204" pitchFamily="34" charset="0"/>
                  <a:buChar char="•"/>
                </a:pPr>
                <a:r>
                  <a:rPr lang="vi-VN" altLang="ko-KR" sz="1300" i="1" dirty="0">
                    <a:solidFill>
                      <a:prstClr val="black">
                        <a:lumMod val="85000"/>
                        <a:lumOff val="15000"/>
                      </a:prstClr>
                    </a:solidFill>
                    <a:latin typeface="Samsung One 400"/>
                  </a:rPr>
                  <a:t>Độ lệch chuẩn</a:t>
                </a:r>
                <a:r>
                  <a:rPr lang="en-US" altLang="ko-KR" sz="1300" i="1" dirty="0">
                    <a:solidFill>
                      <a:prstClr val="black">
                        <a:lumMod val="85000"/>
                        <a:lumOff val="15000"/>
                      </a:prstClr>
                    </a:solidFill>
                    <a:latin typeface="Cambria Math" panose="02040503050406030204" pitchFamily="18" charset="0"/>
                  </a:rPr>
                  <a:t>= </a:t>
                </a:r>
                <a14:m>
                  <m:oMath xmlns:m="http://schemas.openxmlformats.org/officeDocument/2006/math">
                    <m:rad>
                      <m:radPr>
                        <m:degHide m:val="on"/>
                        <m:ctrlPr>
                          <a:rPr lang="en-US" altLang="ko-KR" sz="1300" i="1" dirty="0">
                            <a:solidFill>
                              <a:prstClr val="black">
                                <a:lumMod val="85000"/>
                                <a:lumOff val="15000"/>
                              </a:prstClr>
                            </a:solidFill>
                            <a:latin typeface="Cambria Math" panose="02040503050406030204" pitchFamily="18" charset="0"/>
                          </a:rPr>
                        </m:ctrlPr>
                      </m:radPr>
                      <m:deg/>
                      <m:e>
                        <m:r>
                          <a:rPr lang="en-US" altLang="ko-KR" sz="1300" i="1">
                            <a:solidFill>
                              <a:prstClr val="black">
                                <a:lumMod val="85000"/>
                                <a:lumOff val="15000"/>
                              </a:prstClr>
                            </a:solidFill>
                            <a:latin typeface="Cambria Math" panose="02040503050406030204" pitchFamily="18" charset="0"/>
                            <a:sym typeface="Symbol" panose="05050102010706020507" pitchFamily="18" charset="2"/>
                          </a:rPr>
                          <m:t></m:t>
                        </m:r>
                        <m:r>
                          <m:rPr>
                            <m:nor/>
                          </m:rPr>
                          <a:rPr lang="en-US" altLang="ko-KR" sz="1300" i="1" dirty="0">
                            <a:solidFill>
                              <a:prstClr val="black">
                                <a:lumMod val="85000"/>
                                <a:lumOff val="15000"/>
                              </a:prstClr>
                            </a:solidFill>
                            <a:latin typeface="Cambria Math" panose="02040503050406030204" pitchFamily="18" charset="0"/>
                            <a:sym typeface="Symbol" panose="05050102010706020507" pitchFamily="18" charset="2"/>
                          </a:rPr>
                          <m:t> </m:t>
                        </m:r>
                      </m:e>
                    </m:rad>
                  </m:oMath>
                </a14:m>
                <a:endParaRPr lang="en-US" altLang="ko-KR" sz="1300" i="1" dirty="0">
                  <a:solidFill>
                    <a:prstClr val="black">
                      <a:lumMod val="85000"/>
                      <a:lumOff val="15000"/>
                    </a:prstClr>
                  </a:solidFill>
                  <a:latin typeface="Cambria Math" panose="02040503050406030204" pitchFamily="18" charset="0"/>
                </a:endParaRPr>
              </a:p>
              <a:p>
                <a:pPr>
                  <a:spcBef>
                    <a:spcPts val="800"/>
                  </a:spcBef>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3)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Bằng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cách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tăng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ko-KR" altLang="en-US" sz="1300" dirty="0">
                    <a:solidFill>
                      <a:srgbClr val="FF0000"/>
                    </a:solidFill>
                    <a:latin typeface="SamsungOne-400" panose="020B0503030303020204" pitchFamily="34" charset="0"/>
                    <a:ea typeface="SamsungOne-400" panose="020B0503030303020204" pitchFamily="34" charset="0"/>
                    <a:cs typeface="Times New Roman" panose="02020603050405020304" pitchFamily="18" charset="0"/>
                  </a:rPr>
                  <a:t>𝑛</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đồng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thời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giảm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ko-KR" altLang="en-US" sz="1300" dirty="0">
                    <a:solidFill>
                      <a:srgbClr val="1429A0"/>
                    </a:solidFill>
                    <a:latin typeface="SamsungOne-400" panose="020B0503030303020204" pitchFamily="34" charset="0"/>
                    <a:ea typeface="SamsungOne-400" panose="020B0503030303020204" pitchFamily="34" charset="0"/>
                    <a:cs typeface="Times New Roman" panose="02020603050405020304" pitchFamily="18" charset="0"/>
                  </a:rPr>
                  <a:t>𝑝</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phối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nhị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thức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hội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tụ</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về</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phối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Poisson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với</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14:m>
                  <m:oMath xmlns:m="http://schemas.openxmlformats.org/officeDocument/2006/math">
                    <m:r>
                      <a:rPr lang="en-US" altLang="ko-KR" sz="1200" dirty="0" smtClean="0">
                        <a:solidFill>
                          <a:srgbClr val="20B765"/>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m:t>
                    </m:r>
                    <m:r>
                      <a:rPr lang="en-US" altLang="ko-KR" sz="1200" i="1" dirty="0" smtClean="0">
                        <a:solidFill>
                          <a:srgbClr val="20B765"/>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 </m:t>
                    </m:r>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a:t>
                </a:r>
                <a:r>
                  <a:rPr lang="ko-KR" altLang="en-US" sz="1300" dirty="0">
                    <a:solidFill>
                      <a:srgbClr val="FF0000"/>
                    </a:solidFill>
                    <a:latin typeface="SamsungOne-400" panose="020B0503030303020204" pitchFamily="34" charset="0"/>
                    <a:ea typeface="SamsungOne-400" panose="020B0503030303020204" pitchFamily="34" charset="0"/>
                    <a:cs typeface="Times New Roman" panose="02020603050405020304" pitchFamily="18" charset="0"/>
                  </a:rPr>
                  <a:t>𝑛</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ko-KR" altLang="en-US" sz="1300" dirty="0">
                    <a:solidFill>
                      <a:srgbClr val="1429A0"/>
                    </a:solidFill>
                    <a:latin typeface="SamsungOne-400" panose="020B0503030303020204" pitchFamily="34" charset="0"/>
                    <a:ea typeface="SamsungOne-400" panose="020B0503030303020204" pitchFamily="34" charset="0"/>
                    <a:cs typeface="Times New Roman" panose="02020603050405020304" pitchFamily="18" charset="0"/>
                  </a:rPr>
                  <a:t>𝑝</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a:t>
                </a:r>
              </a:p>
              <a:p>
                <a:pPr>
                  <a:spcBef>
                    <a:spcPts val="800"/>
                  </a:spcBef>
                </a:pPr>
                <a:endParaRPr lang="en-US" altLang="ko-KR" sz="1300" dirty="0">
                  <a:solidFill>
                    <a:schemeClr val="tx1">
                      <a:lumMod val="85000"/>
                      <a:lumOff val="15000"/>
                    </a:schemeClr>
                  </a:solidFill>
                  <a:latin typeface="SamsungOne 300" panose="020B0303030303020204"/>
                  <a:ea typeface="Noto Sans CJK KR Regular" panose="020B0500000000000000" pitchFamily="34" charset="-127"/>
                  <a:cs typeface="Times New Roman" panose="02020603050405020304" pitchFamily="18" charset="0"/>
                </a:endParaRPr>
              </a:p>
            </p:txBody>
          </p:sp>
        </mc:Choice>
        <mc:Fallback xmlns="">
          <p:sp>
            <p:nvSpPr>
              <p:cNvPr id="30" name="직사각형 29">
                <a:extLst>
                  <a:ext uri="{FF2B5EF4-FFF2-40B4-BE49-F238E27FC236}">
                    <a16:creationId xmlns:a16="http://schemas.microsoft.com/office/drawing/2014/main" id="{3C6EBD60-FA6E-4923-A59B-EECA158EF424}"/>
                  </a:ext>
                </a:extLst>
              </p:cNvPr>
              <p:cNvSpPr>
                <a:spLocks noRot="1" noChangeAspect="1" noMove="1" noResize="1" noEditPoints="1" noAdjustHandles="1" noChangeArrowheads="1" noChangeShapeType="1" noTextEdit="1"/>
              </p:cNvSpPr>
              <p:nvPr/>
            </p:nvSpPr>
            <p:spPr>
              <a:xfrm>
                <a:off x="674556" y="1700808"/>
                <a:ext cx="8632825" cy="2380313"/>
              </a:xfrm>
              <a:prstGeom prst="rect">
                <a:avLst/>
              </a:prstGeom>
              <a:blipFill>
                <a:blip r:embed="rId3"/>
                <a:stretch>
                  <a:fillRect l="-71"/>
                </a:stretch>
              </a:blipFill>
              <a:ln>
                <a:noFill/>
              </a:ln>
            </p:spPr>
            <p:txBody>
              <a:bodyPr/>
              <a:lstStyle/>
              <a:p>
                <a:r>
                  <a:rPr lang="en-US">
                    <a:noFill/>
                  </a:rPr>
                  <a:t> </a:t>
                </a:r>
              </a:p>
            </p:txBody>
          </p:sp>
        </mc:Fallback>
      </mc:AlternateContent>
      <p:sp>
        <p:nvSpPr>
          <p:cNvPr id="9" name="직사각형 8">
            <a:extLst>
              <a:ext uri="{FF2B5EF4-FFF2-40B4-BE49-F238E27FC236}">
                <a16:creationId xmlns:a16="http://schemas.microsoft.com/office/drawing/2014/main" id="{08EC1F2E-D326-4240-8020-0CADCE76C6EC}"/>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ngẫu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nhiên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phối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suất</a:t>
            </a:r>
            <a:r>
              <a:rPr lang="en-US" altLang="ko-KR" sz="1400" dirty="0">
                <a:solidFill>
                  <a:schemeClr val="tx1"/>
                </a:solidFill>
                <a:latin typeface="SamsungOne-400" panose="020B0503030303020204" pitchFamily="34" charset="0"/>
                <a:ea typeface="SamsungOne-400" panose="020B0503030303020204" pitchFamily="34" charset="0"/>
              </a:rPr>
              <a:t> Poisson:</a:t>
            </a:r>
          </a:p>
        </p:txBody>
      </p:sp>
    </p:spTree>
    <p:extLst>
      <p:ext uri="{BB962C8B-B14F-4D97-AF65-F5344CB8AC3E}">
        <p14:creationId xmlns:p14="http://schemas.microsoft.com/office/powerpoint/2010/main" val="6777951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phối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rời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rạc</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01</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grpSp>
        <p:nvGrpSpPr>
          <p:cNvPr id="3" name="그룹 2">
            <a:extLst>
              <a:ext uri="{FF2B5EF4-FFF2-40B4-BE49-F238E27FC236}">
                <a16:creationId xmlns:a16="http://schemas.microsoft.com/office/drawing/2014/main" id="{1F0191E9-1DC0-44FD-88F7-106F598F7673}"/>
              </a:ext>
            </a:extLst>
          </p:cNvPr>
          <p:cNvGrpSpPr/>
          <p:nvPr/>
        </p:nvGrpSpPr>
        <p:grpSpPr>
          <a:xfrm>
            <a:off x="2791172" y="1916832"/>
            <a:ext cx="4320480" cy="3095922"/>
            <a:chOff x="2791172" y="1773238"/>
            <a:chExt cx="4320480" cy="3095922"/>
          </a:xfrm>
        </p:grpSpPr>
        <p:sp>
          <p:nvSpPr>
            <p:cNvPr id="9" name="직사각형 8">
              <a:extLst>
                <a:ext uri="{FF2B5EF4-FFF2-40B4-BE49-F238E27FC236}">
                  <a16:creationId xmlns:a16="http://schemas.microsoft.com/office/drawing/2014/main" id="{0A8F712B-7227-41F4-A989-3E2A7AE549DC}"/>
                </a:ext>
              </a:extLst>
            </p:cNvPr>
            <p:cNvSpPr/>
            <p:nvPr/>
          </p:nvSpPr>
          <p:spPr>
            <a:xfrm>
              <a:off x="2791172" y="1773238"/>
              <a:ext cx="4320480" cy="3095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3112F4C5-DF9A-445F-9043-159EED441EF1}"/>
                </a:ext>
              </a:extLst>
            </p:cNvPr>
            <p:cNvGrpSpPr/>
            <p:nvPr/>
          </p:nvGrpSpPr>
          <p:grpSpPr>
            <a:xfrm>
              <a:off x="3029866" y="1987615"/>
              <a:ext cx="3843091" cy="2667168"/>
              <a:chOff x="2881559" y="2808983"/>
              <a:chExt cx="3843091" cy="2667168"/>
            </a:xfrm>
          </p:grpSpPr>
          <p:grpSp>
            <p:nvGrpSpPr>
              <p:cNvPr id="14" name="그룹 13">
                <a:extLst>
                  <a:ext uri="{FF2B5EF4-FFF2-40B4-BE49-F238E27FC236}">
                    <a16:creationId xmlns:a16="http://schemas.microsoft.com/office/drawing/2014/main" id="{95D0A4F3-B6F1-4510-9550-A732DFA5266F}"/>
                  </a:ext>
                </a:extLst>
              </p:cNvPr>
              <p:cNvGrpSpPr/>
              <p:nvPr/>
            </p:nvGrpSpPr>
            <p:grpSpPr>
              <a:xfrm>
                <a:off x="3373722" y="3251200"/>
                <a:ext cx="3350928" cy="1921138"/>
                <a:chOff x="2084614" y="1997720"/>
                <a:chExt cx="3350928" cy="1921138"/>
              </a:xfrm>
            </p:grpSpPr>
            <p:cxnSp>
              <p:nvCxnSpPr>
                <p:cNvPr id="52" name="직선 화살표 연결선 51">
                  <a:extLst>
                    <a:ext uri="{FF2B5EF4-FFF2-40B4-BE49-F238E27FC236}">
                      <a16:creationId xmlns:a16="http://schemas.microsoft.com/office/drawing/2014/main" id="{2C139846-8F28-4F67-8D7C-258A2FCDEB05}"/>
                    </a:ext>
                  </a:extLst>
                </p:cNvPr>
                <p:cNvCxnSpPr>
                  <a:cxnSpLocks/>
                </p:cNvCxnSpPr>
                <p:nvPr/>
              </p:nvCxnSpPr>
              <p:spPr>
                <a:xfrm>
                  <a:off x="2084614" y="3918858"/>
                  <a:ext cx="3350928"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DC773B1-77FA-4DFD-BD7B-86DCF8C82378}"/>
                    </a:ext>
                  </a:extLst>
                </p:cNvPr>
                <p:cNvCxnSpPr>
                  <a:cxnSpLocks/>
                </p:cNvCxnSpPr>
                <p:nvPr/>
              </p:nvCxnSpPr>
              <p:spPr>
                <a:xfrm flipV="1">
                  <a:off x="2084614" y="1997720"/>
                  <a:ext cx="0" cy="1921138"/>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2746AFF9-4061-4586-AE94-B26E763C3270}"/>
                      </a:ext>
                    </a:extLst>
                  </p:cNvPr>
                  <p:cNvSpPr/>
                  <p:nvPr/>
                </p:nvSpPr>
                <p:spPr>
                  <a:xfrm>
                    <a:off x="4224675" y="2808983"/>
                    <a:ext cx="14534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i="1" smtClean="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𝑙</m:t>
                          </m:r>
                          <m:r>
                            <a:rPr lang="en-US" altLang="ko-KR" b="0" i="1" smtClean="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𝑎𝑚𝑏𝑑𝑎</m:t>
                          </m:r>
                          <m:r>
                            <a:rPr lang="en-US" altLang="ko-KR" b="0" i="1" smtClean="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=2</m:t>
                          </m:r>
                        </m:oMath>
                      </m:oMathPara>
                    </a14:m>
                    <a:endParaRPr lang="ko-KR" altLang="en-US" dirty="0"/>
                  </a:p>
                </p:txBody>
              </p:sp>
            </mc:Choice>
            <mc:Fallback xmlns="">
              <p:sp>
                <p:nvSpPr>
                  <p:cNvPr id="22" name="직사각형 21"/>
                  <p:cNvSpPr>
                    <a:spLocks noRot="1" noChangeAspect="1" noMove="1" noResize="1" noEditPoints="1" noAdjustHandles="1" noChangeArrowheads="1" noChangeShapeType="1" noTextEdit="1"/>
                  </p:cNvSpPr>
                  <p:nvPr/>
                </p:nvSpPr>
                <p:spPr>
                  <a:xfrm>
                    <a:off x="4224675" y="2808983"/>
                    <a:ext cx="1453475" cy="369332"/>
                  </a:xfrm>
                  <a:prstGeom prst="rect">
                    <a:avLst/>
                  </a:prstGeom>
                  <a:blipFill rotWithShape="0">
                    <a:blip r:embed="rId3"/>
                    <a:stretch>
                      <a:fillRect/>
                    </a:stretch>
                  </a:blipFill>
                </p:spPr>
                <p:txBody>
                  <a:bodyPr/>
                  <a:lstStyle/>
                  <a:p>
                    <a:r>
                      <a:rPr lang="ko-KR" altLang="en-US">
                        <a:noFill/>
                      </a:rPr>
                      <a:t> </a:t>
                    </a:r>
                  </a:p>
                </p:txBody>
              </p:sp>
            </mc:Fallback>
          </mc:AlternateContent>
          <p:cxnSp>
            <p:nvCxnSpPr>
              <p:cNvPr id="16" name="직선 연결선 15">
                <a:extLst>
                  <a:ext uri="{FF2B5EF4-FFF2-40B4-BE49-F238E27FC236}">
                    <a16:creationId xmlns:a16="http://schemas.microsoft.com/office/drawing/2014/main" id="{08488545-8F76-4B00-9AAA-5B30B60EAAFB}"/>
                  </a:ext>
                </a:extLst>
              </p:cNvPr>
              <p:cNvCxnSpPr/>
              <p:nvPr/>
            </p:nvCxnSpPr>
            <p:spPr>
              <a:xfrm rot="16200000">
                <a:off x="3337720" y="5209718"/>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AF7EB45-C26D-4D06-A746-3FF777DEDDD7}"/>
                  </a:ext>
                </a:extLst>
              </p:cNvPr>
              <p:cNvSpPr txBox="1"/>
              <p:nvPr/>
            </p:nvSpPr>
            <p:spPr>
              <a:xfrm>
                <a:off x="3283621" y="5276096"/>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a:t>
                </a:r>
              </a:p>
            </p:txBody>
          </p:sp>
          <p:cxnSp>
            <p:nvCxnSpPr>
              <p:cNvPr id="18" name="직선 연결선 17">
                <a:extLst>
                  <a:ext uri="{FF2B5EF4-FFF2-40B4-BE49-F238E27FC236}">
                    <a16:creationId xmlns:a16="http://schemas.microsoft.com/office/drawing/2014/main" id="{EEEEEBB1-CC27-4040-87AB-516BDDFBAEE9}"/>
                  </a:ext>
                </a:extLst>
              </p:cNvPr>
              <p:cNvCxnSpPr/>
              <p:nvPr/>
            </p:nvCxnSpPr>
            <p:spPr>
              <a:xfrm rot="16200000">
                <a:off x="3971983" y="5209718"/>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B2BBEE48-F36D-4F3C-B776-42D1C5BC46FE}"/>
                  </a:ext>
                </a:extLst>
              </p:cNvPr>
              <p:cNvCxnSpPr/>
              <p:nvPr/>
            </p:nvCxnSpPr>
            <p:spPr>
              <a:xfrm rot="16200000">
                <a:off x="4606246" y="5209718"/>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FFE827DC-0272-43BD-A854-49A38285B7D6}"/>
                  </a:ext>
                </a:extLst>
              </p:cNvPr>
              <p:cNvCxnSpPr/>
              <p:nvPr/>
            </p:nvCxnSpPr>
            <p:spPr>
              <a:xfrm rot="16200000">
                <a:off x="5240509" y="5209718"/>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1E9556BC-EEF2-4B8E-950D-F9A24B47E694}"/>
                  </a:ext>
                </a:extLst>
              </p:cNvPr>
              <p:cNvCxnSpPr/>
              <p:nvPr/>
            </p:nvCxnSpPr>
            <p:spPr>
              <a:xfrm rot="16200000">
                <a:off x="5874772" y="5209718"/>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122CB8DB-B0DF-4D32-AC7E-A20F21D275C2}"/>
                  </a:ext>
                </a:extLst>
              </p:cNvPr>
              <p:cNvCxnSpPr/>
              <p:nvPr/>
            </p:nvCxnSpPr>
            <p:spPr>
              <a:xfrm rot="16200000">
                <a:off x="6509036" y="5209718"/>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07D8382-415D-4C5B-922C-AB39401490EB}"/>
                  </a:ext>
                </a:extLst>
              </p:cNvPr>
              <p:cNvSpPr txBox="1"/>
              <p:nvPr/>
            </p:nvSpPr>
            <p:spPr>
              <a:xfrm>
                <a:off x="3917033" y="5276096"/>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2</a:t>
                </a:r>
              </a:p>
            </p:txBody>
          </p:sp>
          <p:sp>
            <p:nvSpPr>
              <p:cNvPr id="27" name="TextBox 26">
                <a:extLst>
                  <a:ext uri="{FF2B5EF4-FFF2-40B4-BE49-F238E27FC236}">
                    <a16:creationId xmlns:a16="http://schemas.microsoft.com/office/drawing/2014/main" id="{1819883F-AEAE-4E31-9F86-8470C95E1D5E}"/>
                  </a:ext>
                </a:extLst>
              </p:cNvPr>
              <p:cNvSpPr txBox="1"/>
              <p:nvPr/>
            </p:nvSpPr>
            <p:spPr>
              <a:xfrm>
                <a:off x="4551725" y="5276096"/>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4</a:t>
                </a:r>
              </a:p>
            </p:txBody>
          </p:sp>
          <p:sp>
            <p:nvSpPr>
              <p:cNvPr id="28" name="TextBox 27">
                <a:extLst>
                  <a:ext uri="{FF2B5EF4-FFF2-40B4-BE49-F238E27FC236}">
                    <a16:creationId xmlns:a16="http://schemas.microsoft.com/office/drawing/2014/main" id="{56D1BF44-B39F-4227-8A3C-77ADFDB7552E}"/>
                  </a:ext>
                </a:extLst>
              </p:cNvPr>
              <p:cNvSpPr txBox="1"/>
              <p:nvPr/>
            </p:nvSpPr>
            <p:spPr>
              <a:xfrm>
                <a:off x="5186417" y="5276096"/>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6</a:t>
                </a:r>
              </a:p>
            </p:txBody>
          </p:sp>
          <p:sp>
            <p:nvSpPr>
              <p:cNvPr id="29" name="TextBox 28">
                <a:extLst>
                  <a:ext uri="{FF2B5EF4-FFF2-40B4-BE49-F238E27FC236}">
                    <a16:creationId xmlns:a16="http://schemas.microsoft.com/office/drawing/2014/main" id="{F747D702-0216-4D3D-ABD9-C68F8F5D9367}"/>
                  </a:ext>
                </a:extLst>
              </p:cNvPr>
              <p:cNvSpPr txBox="1"/>
              <p:nvPr/>
            </p:nvSpPr>
            <p:spPr>
              <a:xfrm>
                <a:off x="5821549" y="5276096"/>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8</a:t>
                </a:r>
              </a:p>
            </p:txBody>
          </p:sp>
          <p:sp>
            <p:nvSpPr>
              <p:cNvPr id="31" name="TextBox 30">
                <a:extLst>
                  <a:ext uri="{FF2B5EF4-FFF2-40B4-BE49-F238E27FC236}">
                    <a16:creationId xmlns:a16="http://schemas.microsoft.com/office/drawing/2014/main" id="{AD8348D4-912B-4C3C-9FAD-642830E6E116}"/>
                  </a:ext>
                </a:extLst>
              </p:cNvPr>
              <p:cNvSpPr txBox="1"/>
              <p:nvPr/>
            </p:nvSpPr>
            <p:spPr>
              <a:xfrm>
                <a:off x="6456681" y="5276096"/>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10</a:t>
                </a:r>
              </a:p>
            </p:txBody>
          </p:sp>
          <p:cxnSp>
            <p:nvCxnSpPr>
              <p:cNvPr id="32" name="직선 연결선 31">
                <a:extLst>
                  <a:ext uri="{FF2B5EF4-FFF2-40B4-BE49-F238E27FC236}">
                    <a16:creationId xmlns:a16="http://schemas.microsoft.com/office/drawing/2014/main" id="{AE17A1E1-6B19-41F2-9E69-86541B68B598}"/>
                  </a:ext>
                </a:extLst>
              </p:cNvPr>
              <p:cNvCxnSpPr/>
              <p:nvPr/>
            </p:nvCxnSpPr>
            <p:spPr>
              <a:xfrm>
                <a:off x="3306464" y="5171457"/>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AE70FC68-23D6-4D9A-988E-12AEE6FAEB2C}"/>
                  </a:ext>
                </a:extLst>
              </p:cNvPr>
              <p:cNvCxnSpPr/>
              <p:nvPr/>
            </p:nvCxnSpPr>
            <p:spPr>
              <a:xfrm>
                <a:off x="3306464" y="4624564"/>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7C1AF213-97C1-4692-833B-1AB1AF07BF1A}"/>
                  </a:ext>
                </a:extLst>
              </p:cNvPr>
              <p:cNvCxnSpPr/>
              <p:nvPr/>
            </p:nvCxnSpPr>
            <p:spPr>
              <a:xfrm>
                <a:off x="3306464" y="4077670"/>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C289C28D-22E0-4DD8-9702-8B66E492F6E4}"/>
                  </a:ext>
                </a:extLst>
              </p:cNvPr>
              <p:cNvCxnSpPr/>
              <p:nvPr/>
            </p:nvCxnSpPr>
            <p:spPr>
              <a:xfrm>
                <a:off x="3306464" y="3530776"/>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42215CA-17A3-4B7E-B7B2-D4201A37FF61}"/>
                  </a:ext>
                </a:extLst>
              </p:cNvPr>
              <p:cNvSpPr txBox="1"/>
              <p:nvPr/>
            </p:nvSpPr>
            <p:spPr>
              <a:xfrm>
                <a:off x="2881559" y="5074193"/>
                <a:ext cx="366181"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a:t>
                </a:r>
              </a:p>
            </p:txBody>
          </p:sp>
          <p:sp>
            <p:nvSpPr>
              <p:cNvPr id="37" name="TextBox 36">
                <a:extLst>
                  <a:ext uri="{FF2B5EF4-FFF2-40B4-BE49-F238E27FC236}">
                    <a16:creationId xmlns:a16="http://schemas.microsoft.com/office/drawing/2014/main" id="{F81027E8-9C7C-442F-9418-D8884CDF0C48}"/>
                  </a:ext>
                </a:extLst>
              </p:cNvPr>
              <p:cNvSpPr txBox="1"/>
              <p:nvPr/>
            </p:nvSpPr>
            <p:spPr>
              <a:xfrm>
                <a:off x="2881559" y="4527300"/>
                <a:ext cx="366181"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0.1</a:t>
                </a:r>
              </a:p>
            </p:txBody>
          </p:sp>
          <p:sp>
            <p:nvSpPr>
              <p:cNvPr id="38" name="TextBox 37">
                <a:extLst>
                  <a:ext uri="{FF2B5EF4-FFF2-40B4-BE49-F238E27FC236}">
                    <a16:creationId xmlns:a16="http://schemas.microsoft.com/office/drawing/2014/main" id="{7D54F6C3-8D56-4A0C-8EBB-D641F4958DEC}"/>
                  </a:ext>
                </a:extLst>
              </p:cNvPr>
              <p:cNvSpPr txBox="1"/>
              <p:nvPr/>
            </p:nvSpPr>
            <p:spPr>
              <a:xfrm>
                <a:off x="2881559" y="3977215"/>
                <a:ext cx="366181"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0.2</a:t>
                </a:r>
              </a:p>
            </p:txBody>
          </p:sp>
          <p:sp>
            <p:nvSpPr>
              <p:cNvPr id="39" name="TextBox 38">
                <a:extLst>
                  <a:ext uri="{FF2B5EF4-FFF2-40B4-BE49-F238E27FC236}">
                    <a16:creationId xmlns:a16="http://schemas.microsoft.com/office/drawing/2014/main" id="{2922ED8F-AD42-4FFB-B30A-8E096113934A}"/>
                  </a:ext>
                </a:extLst>
              </p:cNvPr>
              <p:cNvSpPr txBox="1"/>
              <p:nvPr/>
            </p:nvSpPr>
            <p:spPr>
              <a:xfrm>
                <a:off x="2881559" y="3431749"/>
                <a:ext cx="366181"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0.3</a:t>
                </a:r>
              </a:p>
            </p:txBody>
          </p:sp>
          <p:grpSp>
            <p:nvGrpSpPr>
              <p:cNvPr id="40" name="그룹 39">
                <a:extLst>
                  <a:ext uri="{FF2B5EF4-FFF2-40B4-BE49-F238E27FC236}">
                    <a16:creationId xmlns:a16="http://schemas.microsoft.com/office/drawing/2014/main" id="{8BB085B1-9FB9-4E47-852C-CB83B89C2781}"/>
                  </a:ext>
                </a:extLst>
              </p:cNvPr>
              <p:cNvGrpSpPr/>
              <p:nvPr/>
            </p:nvGrpSpPr>
            <p:grpSpPr>
              <a:xfrm>
                <a:off x="3319827" y="3626060"/>
                <a:ext cx="3276235" cy="1611194"/>
                <a:chOff x="3319827" y="3626060"/>
                <a:chExt cx="3276235" cy="1611194"/>
              </a:xfrm>
            </p:grpSpPr>
            <p:sp>
              <p:nvSpPr>
                <p:cNvPr id="41" name="타원 40">
                  <a:extLst>
                    <a:ext uri="{FF2B5EF4-FFF2-40B4-BE49-F238E27FC236}">
                      <a16:creationId xmlns:a16="http://schemas.microsoft.com/office/drawing/2014/main" id="{B3ADD893-1465-473C-B5E0-D3857C0B9C66}"/>
                    </a:ext>
                  </a:extLst>
                </p:cNvPr>
                <p:cNvSpPr/>
                <p:nvPr/>
              </p:nvSpPr>
              <p:spPr>
                <a:xfrm>
                  <a:off x="4272327" y="4137236"/>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42" name="타원 41">
                  <a:extLst>
                    <a:ext uri="{FF2B5EF4-FFF2-40B4-BE49-F238E27FC236}">
                      <a16:creationId xmlns:a16="http://schemas.microsoft.com/office/drawing/2014/main" id="{1542E258-2AAA-4804-9ECB-39FE686D75D1}"/>
                    </a:ext>
                  </a:extLst>
                </p:cNvPr>
                <p:cNvSpPr/>
                <p:nvPr/>
              </p:nvSpPr>
              <p:spPr>
                <a:xfrm>
                  <a:off x="3953239" y="3630823"/>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43" name="타원 42">
                  <a:extLst>
                    <a:ext uri="{FF2B5EF4-FFF2-40B4-BE49-F238E27FC236}">
                      <a16:creationId xmlns:a16="http://schemas.microsoft.com/office/drawing/2014/main" id="{5A72F675-ECBC-4994-9966-4C1F06EA33A5}"/>
                    </a:ext>
                  </a:extLst>
                </p:cNvPr>
                <p:cNvSpPr/>
                <p:nvPr/>
              </p:nvSpPr>
              <p:spPr>
                <a:xfrm>
                  <a:off x="3638914" y="3626060"/>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44" name="타원 43">
                  <a:extLst>
                    <a:ext uri="{FF2B5EF4-FFF2-40B4-BE49-F238E27FC236}">
                      <a16:creationId xmlns:a16="http://schemas.microsoft.com/office/drawing/2014/main" id="{A5A54DBB-917A-48A4-A843-3A874DAB35A2}"/>
                    </a:ext>
                  </a:extLst>
                </p:cNvPr>
                <p:cNvSpPr/>
                <p:nvPr/>
              </p:nvSpPr>
              <p:spPr>
                <a:xfrm>
                  <a:off x="3319827" y="4375360"/>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45" name="타원 44">
                  <a:extLst>
                    <a:ext uri="{FF2B5EF4-FFF2-40B4-BE49-F238E27FC236}">
                      <a16:creationId xmlns:a16="http://schemas.microsoft.com/office/drawing/2014/main" id="{360E5DB2-C58D-4763-BF97-40000E7DA98E}"/>
                    </a:ext>
                  </a:extLst>
                </p:cNvPr>
                <p:cNvSpPr/>
                <p:nvPr/>
              </p:nvSpPr>
              <p:spPr>
                <a:xfrm>
                  <a:off x="4586652" y="4630948"/>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46" name="타원 45">
                  <a:extLst>
                    <a:ext uri="{FF2B5EF4-FFF2-40B4-BE49-F238E27FC236}">
                      <a16:creationId xmlns:a16="http://schemas.microsoft.com/office/drawing/2014/main" id="{79E1E3C2-ED63-4C8D-95C6-5113EF9AB9A0}"/>
                    </a:ext>
                  </a:extLst>
                </p:cNvPr>
                <p:cNvSpPr/>
                <p:nvPr/>
              </p:nvSpPr>
              <p:spPr>
                <a:xfrm>
                  <a:off x="4910502" y="4921460"/>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47" name="타원 46">
                  <a:extLst>
                    <a:ext uri="{FF2B5EF4-FFF2-40B4-BE49-F238E27FC236}">
                      <a16:creationId xmlns:a16="http://schemas.microsoft.com/office/drawing/2014/main" id="{3F1712F7-C59C-45CF-B444-AC534A4228B2}"/>
                    </a:ext>
                  </a:extLst>
                </p:cNvPr>
                <p:cNvSpPr/>
                <p:nvPr/>
              </p:nvSpPr>
              <p:spPr>
                <a:xfrm>
                  <a:off x="5234352" y="5057985"/>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48" name="타원 47">
                  <a:extLst>
                    <a:ext uri="{FF2B5EF4-FFF2-40B4-BE49-F238E27FC236}">
                      <a16:creationId xmlns:a16="http://schemas.microsoft.com/office/drawing/2014/main" id="{38143FE7-9EAD-4535-8291-C339B2A5E907}"/>
                    </a:ext>
                  </a:extLst>
                </p:cNvPr>
                <p:cNvSpPr/>
                <p:nvPr/>
              </p:nvSpPr>
              <p:spPr>
                <a:xfrm>
                  <a:off x="5548677" y="5113547"/>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49" name="타원 48">
                  <a:extLst>
                    <a:ext uri="{FF2B5EF4-FFF2-40B4-BE49-F238E27FC236}">
                      <a16:creationId xmlns:a16="http://schemas.microsoft.com/office/drawing/2014/main" id="{8713A5FE-6BFF-4779-8485-8D6540683CDE}"/>
                    </a:ext>
                  </a:extLst>
                </p:cNvPr>
                <p:cNvSpPr/>
                <p:nvPr/>
              </p:nvSpPr>
              <p:spPr>
                <a:xfrm>
                  <a:off x="5867764" y="5118309"/>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0" name="타원 49">
                  <a:extLst>
                    <a:ext uri="{FF2B5EF4-FFF2-40B4-BE49-F238E27FC236}">
                      <a16:creationId xmlns:a16="http://schemas.microsoft.com/office/drawing/2014/main" id="{0DF113D9-C1FD-4016-99A8-BCE6199D3FF8}"/>
                    </a:ext>
                  </a:extLst>
                </p:cNvPr>
                <p:cNvSpPr/>
                <p:nvPr/>
              </p:nvSpPr>
              <p:spPr>
                <a:xfrm>
                  <a:off x="6177326" y="5124660"/>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1" name="타원 50">
                  <a:extLst>
                    <a:ext uri="{FF2B5EF4-FFF2-40B4-BE49-F238E27FC236}">
                      <a16:creationId xmlns:a16="http://schemas.microsoft.com/office/drawing/2014/main" id="{141CAE05-2760-4883-900D-6F05A9E6F262}"/>
                    </a:ext>
                  </a:extLst>
                </p:cNvPr>
                <p:cNvSpPr/>
                <p:nvPr/>
              </p:nvSpPr>
              <p:spPr>
                <a:xfrm>
                  <a:off x="6491652" y="5131010"/>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grpSp>
        </p:grpSp>
      </p:grpSp>
      <p:sp>
        <p:nvSpPr>
          <p:cNvPr id="54" name="직사각형 53">
            <a:extLst>
              <a:ext uri="{FF2B5EF4-FFF2-40B4-BE49-F238E27FC236}">
                <a16:creationId xmlns:a16="http://schemas.microsoft.com/office/drawing/2014/main" id="{321B322B-E4F8-4A68-95A0-E63A0DB1D506}"/>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ngẫu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nhiên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phối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suất</a:t>
            </a:r>
            <a:r>
              <a:rPr lang="en-US" altLang="ko-KR" sz="1400" dirty="0">
                <a:solidFill>
                  <a:schemeClr val="tx1"/>
                </a:solidFill>
                <a:latin typeface="SamsungOne-400" panose="020B0503030303020204" pitchFamily="34" charset="0"/>
                <a:ea typeface="SamsungOne-400" panose="020B0503030303020204" pitchFamily="34" charset="0"/>
              </a:rPr>
              <a:t> Poisson:</a:t>
            </a:r>
          </a:p>
        </p:txBody>
      </p:sp>
    </p:spTree>
    <p:extLst>
      <p:ext uri="{BB962C8B-B14F-4D97-AF65-F5344CB8AC3E}">
        <p14:creationId xmlns:p14="http://schemas.microsoft.com/office/powerpoint/2010/main" val="27940893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phối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rời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rạc</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01</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grpSp>
        <p:nvGrpSpPr>
          <p:cNvPr id="3" name="그룹 2">
            <a:extLst>
              <a:ext uri="{FF2B5EF4-FFF2-40B4-BE49-F238E27FC236}">
                <a16:creationId xmlns:a16="http://schemas.microsoft.com/office/drawing/2014/main" id="{FA273E2D-DFFD-45FC-BE04-FD8BD06D2814}"/>
              </a:ext>
            </a:extLst>
          </p:cNvPr>
          <p:cNvGrpSpPr/>
          <p:nvPr/>
        </p:nvGrpSpPr>
        <p:grpSpPr>
          <a:xfrm>
            <a:off x="2791172" y="1916832"/>
            <a:ext cx="4320480" cy="3095922"/>
            <a:chOff x="2791172" y="1773238"/>
            <a:chExt cx="4320480" cy="3095922"/>
          </a:xfrm>
        </p:grpSpPr>
        <p:sp>
          <p:nvSpPr>
            <p:cNvPr id="9" name="직사각형 8">
              <a:extLst>
                <a:ext uri="{FF2B5EF4-FFF2-40B4-BE49-F238E27FC236}">
                  <a16:creationId xmlns:a16="http://schemas.microsoft.com/office/drawing/2014/main" id="{0A8F712B-7227-41F4-A989-3E2A7AE549DC}"/>
                </a:ext>
              </a:extLst>
            </p:cNvPr>
            <p:cNvSpPr/>
            <p:nvPr/>
          </p:nvSpPr>
          <p:spPr>
            <a:xfrm>
              <a:off x="2791172" y="1773238"/>
              <a:ext cx="4320480" cy="3095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 name="그룹 1">
              <a:extLst>
                <a:ext uri="{FF2B5EF4-FFF2-40B4-BE49-F238E27FC236}">
                  <a16:creationId xmlns:a16="http://schemas.microsoft.com/office/drawing/2014/main" id="{C1CCD31B-FB72-4A6F-ADC8-98C6932E885C}"/>
                </a:ext>
              </a:extLst>
            </p:cNvPr>
            <p:cNvGrpSpPr/>
            <p:nvPr/>
          </p:nvGrpSpPr>
          <p:grpSpPr>
            <a:xfrm>
              <a:off x="3029866" y="1987615"/>
              <a:ext cx="3843091" cy="2667168"/>
              <a:chOff x="3029866" y="1987615"/>
              <a:chExt cx="3843091" cy="2667168"/>
            </a:xfrm>
          </p:grpSpPr>
          <p:grpSp>
            <p:nvGrpSpPr>
              <p:cNvPr id="14" name="그룹 13">
                <a:extLst>
                  <a:ext uri="{FF2B5EF4-FFF2-40B4-BE49-F238E27FC236}">
                    <a16:creationId xmlns:a16="http://schemas.microsoft.com/office/drawing/2014/main" id="{95D0A4F3-B6F1-4510-9550-A732DFA5266F}"/>
                  </a:ext>
                </a:extLst>
              </p:cNvPr>
              <p:cNvGrpSpPr/>
              <p:nvPr/>
            </p:nvGrpSpPr>
            <p:grpSpPr>
              <a:xfrm>
                <a:off x="3522029" y="2429832"/>
                <a:ext cx="3350928" cy="1921138"/>
                <a:chOff x="2084614" y="1997720"/>
                <a:chExt cx="3350928" cy="1921138"/>
              </a:xfrm>
            </p:grpSpPr>
            <p:cxnSp>
              <p:nvCxnSpPr>
                <p:cNvPr id="52" name="직선 화살표 연결선 51">
                  <a:extLst>
                    <a:ext uri="{FF2B5EF4-FFF2-40B4-BE49-F238E27FC236}">
                      <a16:creationId xmlns:a16="http://schemas.microsoft.com/office/drawing/2014/main" id="{2C139846-8F28-4F67-8D7C-258A2FCDEB05}"/>
                    </a:ext>
                  </a:extLst>
                </p:cNvPr>
                <p:cNvCxnSpPr>
                  <a:cxnSpLocks/>
                </p:cNvCxnSpPr>
                <p:nvPr/>
              </p:nvCxnSpPr>
              <p:spPr>
                <a:xfrm>
                  <a:off x="2084614" y="3918858"/>
                  <a:ext cx="3350928"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DC773B1-77FA-4DFD-BD7B-86DCF8C82378}"/>
                    </a:ext>
                  </a:extLst>
                </p:cNvPr>
                <p:cNvCxnSpPr>
                  <a:cxnSpLocks/>
                </p:cNvCxnSpPr>
                <p:nvPr/>
              </p:nvCxnSpPr>
              <p:spPr>
                <a:xfrm flipV="1">
                  <a:off x="2084614" y="1997720"/>
                  <a:ext cx="0" cy="1921138"/>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2746AFF9-4061-4586-AE94-B26E763C3270}"/>
                      </a:ext>
                    </a:extLst>
                  </p:cNvPr>
                  <p:cNvSpPr/>
                  <p:nvPr/>
                </p:nvSpPr>
                <p:spPr>
                  <a:xfrm>
                    <a:off x="4372982" y="1987615"/>
                    <a:ext cx="14534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i="1">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𝑙𝑎𝑚𝑏𝑑𝑎</m:t>
                          </m:r>
                          <m:r>
                            <a:rPr lang="en-US" altLang="ko-KR" i="1">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=4</m:t>
                          </m:r>
                        </m:oMath>
                      </m:oMathPara>
                    </a14:m>
                    <a:endParaRPr lang="ko-KR" altLang="en-US" dirty="0"/>
                  </a:p>
                </p:txBody>
              </p:sp>
            </mc:Choice>
            <mc:Fallback xmlns="">
              <p:sp>
                <p:nvSpPr>
                  <p:cNvPr id="15" name="직사각형 14">
                    <a:extLst>
                      <a:ext uri="{FF2B5EF4-FFF2-40B4-BE49-F238E27FC236}">
                        <a16:creationId xmlns:a16="http://schemas.microsoft.com/office/drawing/2014/main" id="{2746AFF9-4061-4586-AE94-B26E763C3270}"/>
                      </a:ext>
                    </a:extLst>
                  </p:cNvPr>
                  <p:cNvSpPr>
                    <a:spLocks noRot="1" noChangeAspect="1" noMove="1" noResize="1" noEditPoints="1" noAdjustHandles="1" noChangeArrowheads="1" noChangeShapeType="1" noTextEdit="1"/>
                  </p:cNvSpPr>
                  <p:nvPr/>
                </p:nvSpPr>
                <p:spPr>
                  <a:xfrm>
                    <a:off x="4372982" y="1987615"/>
                    <a:ext cx="1453475" cy="369332"/>
                  </a:xfrm>
                  <a:prstGeom prst="rect">
                    <a:avLst/>
                  </a:prstGeom>
                  <a:blipFill>
                    <a:blip r:embed="rId3"/>
                    <a:stretch>
                      <a:fillRect/>
                    </a:stretch>
                  </a:blipFill>
                </p:spPr>
                <p:txBody>
                  <a:bodyPr/>
                  <a:lstStyle/>
                  <a:p>
                    <a:r>
                      <a:rPr lang="ko-KR" altLang="en-US">
                        <a:noFill/>
                      </a:rPr>
                      <a:t> </a:t>
                    </a:r>
                  </a:p>
                </p:txBody>
              </p:sp>
            </mc:Fallback>
          </mc:AlternateContent>
          <p:cxnSp>
            <p:nvCxnSpPr>
              <p:cNvPr id="16" name="직선 연결선 15">
                <a:extLst>
                  <a:ext uri="{FF2B5EF4-FFF2-40B4-BE49-F238E27FC236}">
                    <a16:creationId xmlns:a16="http://schemas.microsoft.com/office/drawing/2014/main" id="{08488545-8F76-4B00-9AAA-5B30B60EAAFB}"/>
                  </a:ext>
                </a:extLst>
              </p:cNvPr>
              <p:cNvCxnSpPr/>
              <p:nvPr/>
            </p:nvCxnSpPr>
            <p:spPr>
              <a:xfrm rot="16200000">
                <a:off x="3486027" y="4388350"/>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AF7EB45-C26D-4D06-A746-3FF777DEDDD7}"/>
                  </a:ext>
                </a:extLst>
              </p:cNvPr>
              <p:cNvSpPr txBox="1"/>
              <p:nvPr/>
            </p:nvSpPr>
            <p:spPr>
              <a:xfrm>
                <a:off x="3431928" y="4454728"/>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a:t>
                </a:r>
              </a:p>
            </p:txBody>
          </p:sp>
          <p:cxnSp>
            <p:nvCxnSpPr>
              <p:cNvPr id="18" name="직선 연결선 17">
                <a:extLst>
                  <a:ext uri="{FF2B5EF4-FFF2-40B4-BE49-F238E27FC236}">
                    <a16:creationId xmlns:a16="http://schemas.microsoft.com/office/drawing/2014/main" id="{EEEEEBB1-CC27-4040-87AB-516BDDFBAEE9}"/>
                  </a:ext>
                </a:extLst>
              </p:cNvPr>
              <p:cNvCxnSpPr/>
              <p:nvPr/>
            </p:nvCxnSpPr>
            <p:spPr>
              <a:xfrm rot="16200000">
                <a:off x="4120290" y="4388350"/>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B2BBEE48-F36D-4F3C-B776-42D1C5BC46FE}"/>
                  </a:ext>
                </a:extLst>
              </p:cNvPr>
              <p:cNvCxnSpPr/>
              <p:nvPr/>
            </p:nvCxnSpPr>
            <p:spPr>
              <a:xfrm rot="16200000">
                <a:off x="4754553" y="4388350"/>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FFE827DC-0272-43BD-A854-49A38285B7D6}"/>
                  </a:ext>
                </a:extLst>
              </p:cNvPr>
              <p:cNvCxnSpPr/>
              <p:nvPr/>
            </p:nvCxnSpPr>
            <p:spPr>
              <a:xfrm rot="16200000">
                <a:off x="5388816" y="4388350"/>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1E9556BC-EEF2-4B8E-950D-F9A24B47E694}"/>
                  </a:ext>
                </a:extLst>
              </p:cNvPr>
              <p:cNvCxnSpPr/>
              <p:nvPr/>
            </p:nvCxnSpPr>
            <p:spPr>
              <a:xfrm rot="16200000">
                <a:off x="6023079" y="4388350"/>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122CB8DB-B0DF-4D32-AC7E-A20F21D275C2}"/>
                  </a:ext>
                </a:extLst>
              </p:cNvPr>
              <p:cNvCxnSpPr/>
              <p:nvPr/>
            </p:nvCxnSpPr>
            <p:spPr>
              <a:xfrm rot="16200000">
                <a:off x="6657343" y="4388350"/>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07D8382-415D-4C5B-922C-AB39401490EB}"/>
                  </a:ext>
                </a:extLst>
              </p:cNvPr>
              <p:cNvSpPr txBox="1"/>
              <p:nvPr/>
            </p:nvSpPr>
            <p:spPr>
              <a:xfrm>
                <a:off x="4065340" y="4454728"/>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2</a:t>
                </a:r>
              </a:p>
            </p:txBody>
          </p:sp>
          <p:sp>
            <p:nvSpPr>
              <p:cNvPr id="27" name="TextBox 26">
                <a:extLst>
                  <a:ext uri="{FF2B5EF4-FFF2-40B4-BE49-F238E27FC236}">
                    <a16:creationId xmlns:a16="http://schemas.microsoft.com/office/drawing/2014/main" id="{1819883F-AEAE-4E31-9F86-8470C95E1D5E}"/>
                  </a:ext>
                </a:extLst>
              </p:cNvPr>
              <p:cNvSpPr txBox="1"/>
              <p:nvPr/>
            </p:nvSpPr>
            <p:spPr>
              <a:xfrm>
                <a:off x="4700032" y="4454728"/>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4</a:t>
                </a:r>
              </a:p>
            </p:txBody>
          </p:sp>
          <p:sp>
            <p:nvSpPr>
              <p:cNvPr id="28" name="TextBox 27">
                <a:extLst>
                  <a:ext uri="{FF2B5EF4-FFF2-40B4-BE49-F238E27FC236}">
                    <a16:creationId xmlns:a16="http://schemas.microsoft.com/office/drawing/2014/main" id="{56D1BF44-B39F-4227-8A3C-77ADFDB7552E}"/>
                  </a:ext>
                </a:extLst>
              </p:cNvPr>
              <p:cNvSpPr txBox="1"/>
              <p:nvPr/>
            </p:nvSpPr>
            <p:spPr>
              <a:xfrm>
                <a:off x="5334724" y="4454728"/>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6</a:t>
                </a:r>
              </a:p>
            </p:txBody>
          </p:sp>
          <p:sp>
            <p:nvSpPr>
              <p:cNvPr id="29" name="TextBox 28">
                <a:extLst>
                  <a:ext uri="{FF2B5EF4-FFF2-40B4-BE49-F238E27FC236}">
                    <a16:creationId xmlns:a16="http://schemas.microsoft.com/office/drawing/2014/main" id="{F747D702-0216-4D3D-ABD9-C68F8F5D9367}"/>
                  </a:ext>
                </a:extLst>
              </p:cNvPr>
              <p:cNvSpPr txBox="1"/>
              <p:nvPr/>
            </p:nvSpPr>
            <p:spPr>
              <a:xfrm>
                <a:off x="5969856" y="4454728"/>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8</a:t>
                </a:r>
              </a:p>
            </p:txBody>
          </p:sp>
          <p:sp>
            <p:nvSpPr>
              <p:cNvPr id="31" name="TextBox 30">
                <a:extLst>
                  <a:ext uri="{FF2B5EF4-FFF2-40B4-BE49-F238E27FC236}">
                    <a16:creationId xmlns:a16="http://schemas.microsoft.com/office/drawing/2014/main" id="{AD8348D4-912B-4C3C-9FAD-642830E6E116}"/>
                  </a:ext>
                </a:extLst>
              </p:cNvPr>
              <p:cNvSpPr txBox="1"/>
              <p:nvPr/>
            </p:nvSpPr>
            <p:spPr>
              <a:xfrm>
                <a:off x="6604988" y="4454728"/>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10</a:t>
                </a:r>
              </a:p>
            </p:txBody>
          </p:sp>
          <p:cxnSp>
            <p:nvCxnSpPr>
              <p:cNvPr id="32" name="직선 연결선 31">
                <a:extLst>
                  <a:ext uri="{FF2B5EF4-FFF2-40B4-BE49-F238E27FC236}">
                    <a16:creationId xmlns:a16="http://schemas.microsoft.com/office/drawing/2014/main" id="{AE17A1E1-6B19-41F2-9E69-86541B68B598}"/>
                  </a:ext>
                </a:extLst>
              </p:cNvPr>
              <p:cNvCxnSpPr/>
              <p:nvPr/>
            </p:nvCxnSpPr>
            <p:spPr>
              <a:xfrm>
                <a:off x="3454771" y="4350089"/>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AE70FC68-23D6-4D9A-988E-12AEE6FAEB2C}"/>
                  </a:ext>
                </a:extLst>
              </p:cNvPr>
              <p:cNvCxnSpPr/>
              <p:nvPr/>
            </p:nvCxnSpPr>
            <p:spPr>
              <a:xfrm>
                <a:off x="3454771" y="3803196"/>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7C1AF213-97C1-4692-833B-1AB1AF07BF1A}"/>
                  </a:ext>
                </a:extLst>
              </p:cNvPr>
              <p:cNvCxnSpPr/>
              <p:nvPr/>
            </p:nvCxnSpPr>
            <p:spPr>
              <a:xfrm>
                <a:off x="3454771" y="3256302"/>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C289C28D-22E0-4DD8-9702-8B66E492F6E4}"/>
                  </a:ext>
                </a:extLst>
              </p:cNvPr>
              <p:cNvCxnSpPr/>
              <p:nvPr/>
            </p:nvCxnSpPr>
            <p:spPr>
              <a:xfrm>
                <a:off x="3454771" y="2709408"/>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42215CA-17A3-4B7E-B7B2-D4201A37FF61}"/>
                  </a:ext>
                </a:extLst>
              </p:cNvPr>
              <p:cNvSpPr txBox="1"/>
              <p:nvPr/>
            </p:nvSpPr>
            <p:spPr>
              <a:xfrm>
                <a:off x="3029866" y="4252825"/>
                <a:ext cx="366181"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a:t>
                </a:r>
              </a:p>
            </p:txBody>
          </p:sp>
          <p:sp>
            <p:nvSpPr>
              <p:cNvPr id="37" name="TextBox 36">
                <a:extLst>
                  <a:ext uri="{FF2B5EF4-FFF2-40B4-BE49-F238E27FC236}">
                    <a16:creationId xmlns:a16="http://schemas.microsoft.com/office/drawing/2014/main" id="{F81027E8-9C7C-442F-9418-D8884CDF0C48}"/>
                  </a:ext>
                </a:extLst>
              </p:cNvPr>
              <p:cNvSpPr txBox="1"/>
              <p:nvPr/>
            </p:nvSpPr>
            <p:spPr>
              <a:xfrm>
                <a:off x="3029866" y="3705932"/>
                <a:ext cx="366181"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0.1</a:t>
                </a:r>
              </a:p>
            </p:txBody>
          </p:sp>
          <p:sp>
            <p:nvSpPr>
              <p:cNvPr id="38" name="TextBox 37">
                <a:extLst>
                  <a:ext uri="{FF2B5EF4-FFF2-40B4-BE49-F238E27FC236}">
                    <a16:creationId xmlns:a16="http://schemas.microsoft.com/office/drawing/2014/main" id="{7D54F6C3-8D56-4A0C-8EBB-D641F4958DEC}"/>
                  </a:ext>
                </a:extLst>
              </p:cNvPr>
              <p:cNvSpPr txBox="1"/>
              <p:nvPr/>
            </p:nvSpPr>
            <p:spPr>
              <a:xfrm>
                <a:off x="3029866" y="3155847"/>
                <a:ext cx="366181"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0.2</a:t>
                </a:r>
              </a:p>
            </p:txBody>
          </p:sp>
          <p:sp>
            <p:nvSpPr>
              <p:cNvPr id="39" name="TextBox 38">
                <a:extLst>
                  <a:ext uri="{FF2B5EF4-FFF2-40B4-BE49-F238E27FC236}">
                    <a16:creationId xmlns:a16="http://schemas.microsoft.com/office/drawing/2014/main" id="{2922ED8F-AD42-4FFB-B30A-8E096113934A}"/>
                  </a:ext>
                </a:extLst>
              </p:cNvPr>
              <p:cNvSpPr txBox="1"/>
              <p:nvPr/>
            </p:nvSpPr>
            <p:spPr>
              <a:xfrm>
                <a:off x="3029866" y="2610381"/>
                <a:ext cx="366181"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0.3</a:t>
                </a:r>
              </a:p>
            </p:txBody>
          </p:sp>
          <p:grpSp>
            <p:nvGrpSpPr>
              <p:cNvPr id="54" name="그룹 53">
                <a:extLst>
                  <a:ext uri="{FF2B5EF4-FFF2-40B4-BE49-F238E27FC236}">
                    <a16:creationId xmlns:a16="http://schemas.microsoft.com/office/drawing/2014/main" id="{12C522D6-BD4C-4C20-930B-9F7527B4CCF6}"/>
                  </a:ext>
                </a:extLst>
              </p:cNvPr>
              <p:cNvGrpSpPr/>
              <p:nvPr/>
            </p:nvGrpSpPr>
            <p:grpSpPr>
              <a:xfrm>
                <a:off x="3474966" y="3248463"/>
                <a:ext cx="3276235" cy="1158756"/>
                <a:chOff x="3319827" y="4046748"/>
                <a:chExt cx="3276235" cy="1158756"/>
              </a:xfrm>
            </p:grpSpPr>
            <p:sp>
              <p:nvSpPr>
                <p:cNvPr id="55" name="타원 54">
                  <a:extLst>
                    <a:ext uri="{FF2B5EF4-FFF2-40B4-BE49-F238E27FC236}">
                      <a16:creationId xmlns:a16="http://schemas.microsoft.com/office/drawing/2014/main" id="{36B0BCCA-55D4-4F19-8B29-8B5CB76508EE}"/>
                    </a:ext>
                  </a:extLst>
                </p:cNvPr>
                <p:cNvSpPr/>
                <p:nvPr/>
              </p:nvSpPr>
              <p:spPr>
                <a:xfrm>
                  <a:off x="4272327" y="4048336"/>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6" name="타원 55">
                  <a:extLst>
                    <a:ext uri="{FF2B5EF4-FFF2-40B4-BE49-F238E27FC236}">
                      <a16:creationId xmlns:a16="http://schemas.microsoft.com/office/drawing/2014/main" id="{64036091-B4EA-45FD-94DD-BB5BA0F143CB}"/>
                    </a:ext>
                  </a:extLst>
                </p:cNvPr>
                <p:cNvSpPr/>
                <p:nvPr/>
              </p:nvSpPr>
              <p:spPr>
                <a:xfrm>
                  <a:off x="3953239" y="4310273"/>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7" name="타원 56">
                  <a:extLst>
                    <a:ext uri="{FF2B5EF4-FFF2-40B4-BE49-F238E27FC236}">
                      <a16:creationId xmlns:a16="http://schemas.microsoft.com/office/drawing/2014/main" id="{741A99A6-32F4-4C65-B0EC-F7D19B47D606}"/>
                    </a:ext>
                  </a:extLst>
                </p:cNvPr>
                <p:cNvSpPr/>
                <p:nvPr/>
              </p:nvSpPr>
              <p:spPr>
                <a:xfrm>
                  <a:off x="3638914" y="4718260"/>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8" name="타원 57">
                  <a:extLst>
                    <a:ext uri="{FF2B5EF4-FFF2-40B4-BE49-F238E27FC236}">
                      <a16:creationId xmlns:a16="http://schemas.microsoft.com/office/drawing/2014/main" id="{ECFAECB5-5F44-4C11-B2C6-76C6E6376F3F}"/>
                    </a:ext>
                  </a:extLst>
                </p:cNvPr>
                <p:cNvSpPr/>
                <p:nvPr/>
              </p:nvSpPr>
              <p:spPr>
                <a:xfrm>
                  <a:off x="3319827" y="5016710"/>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9" name="타원 58">
                  <a:extLst>
                    <a:ext uri="{FF2B5EF4-FFF2-40B4-BE49-F238E27FC236}">
                      <a16:creationId xmlns:a16="http://schemas.microsoft.com/office/drawing/2014/main" id="{64BE4F31-34F8-4CEF-9B12-C73924ECCD2B}"/>
                    </a:ext>
                  </a:extLst>
                </p:cNvPr>
                <p:cNvSpPr/>
                <p:nvPr/>
              </p:nvSpPr>
              <p:spPr>
                <a:xfrm>
                  <a:off x="4586652" y="4046748"/>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60" name="타원 59">
                  <a:extLst>
                    <a:ext uri="{FF2B5EF4-FFF2-40B4-BE49-F238E27FC236}">
                      <a16:creationId xmlns:a16="http://schemas.microsoft.com/office/drawing/2014/main" id="{FD29B434-9C54-4AEF-B965-1144E34BC97B}"/>
                    </a:ext>
                  </a:extLst>
                </p:cNvPr>
                <p:cNvSpPr/>
                <p:nvPr/>
              </p:nvSpPr>
              <p:spPr>
                <a:xfrm>
                  <a:off x="4910502" y="4261060"/>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61" name="타원 60">
                  <a:extLst>
                    <a:ext uri="{FF2B5EF4-FFF2-40B4-BE49-F238E27FC236}">
                      <a16:creationId xmlns:a16="http://schemas.microsoft.com/office/drawing/2014/main" id="{C6906E80-22A1-4E66-95E2-8D1EA5D8E018}"/>
                    </a:ext>
                  </a:extLst>
                </p:cNvPr>
                <p:cNvSpPr/>
                <p:nvPr/>
              </p:nvSpPr>
              <p:spPr>
                <a:xfrm>
                  <a:off x="5234352" y="4543635"/>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62" name="타원 61">
                  <a:extLst>
                    <a:ext uri="{FF2B5EF4-FFF2-40B4-BE49-F238E27FC236}">
                      <a16:creationId xmlns:a16="http://schemas.microsoft.com/office/drawing/2014/main" id="{F981DB98-FE5C-4619-B84A-32AB340B4A7A}"/>
                    </a:ext>
                  </a:extLst>
                </p:cNvPr>
                <p:cNvSpPr/>
                <p:nvPr/>
              </p:nvSpPr>
              <p:spPr>
                <a:xfrm>
                  <a:off x="5548677" y="4796047"/>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63" name="타원 62">
                  <a:extLst>
                    <a:ext uri="{FF2B5EF4-FFF2-40B4-BE49-F238E27FC236}">
                      <a16:creationId xmlns:a16="http://schemas.microsoft.com/office/drawing/2014/main" id="{A7E9C4B8-B7AF-404D-A322-8B69AD35BC20}"/>
                    </a:ext>
                  </a:extLst>
                </p:cNvPr>
                <p:cNvSpPr/>
                <p:nvPr/>
              </p:nvSpPr>
              <p:spPr>
                <a:xfrm>
                  <a:off x="5867764" y="4953209"/>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64" name="타원 63">
                  <a:extLst>
                    <a:ext uri="{FF2B5EF4-FFF2-40B4-BE49-F238E27FC236}">
                      <a16:creationId xmlns:a16="http://schemas.microsoft.com/office/drawing/2014/main" id="{C01F3785-B62E-4712-B2F9-49343E13146F}"/>
                    </a:ext>
                  </a:extLst>
                </p:cNvPr>
                <p:cNvSpPr/>
                <p:nvPr/>
              </p:nvSpPr>
              <p:spPr>
                <a:xfrm>
                  <a:off x="6177326" y="5048460"/>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65" name="타원 64">
                  <a:extLst>
                    <a:ext uri="{FF2B5EF4-FFF2-40B4-BE49-F238E27FC236}">
                      <a16:creationId xmlns:a16="http://schemas.microsoft.com/office/drawing/2014/main" id="{9D935C45-3DEB-43E2-9416-F8181C99DF2D}"/>
                    </a:ext>
                  </a:extLst>
                </p:cNvPr>
                <p:cNvSpPr/>
                <p:nvPr/>
              </p:nvSpPr>
              <p:spPr>
                <a:xfrm>
                  <a:off x="6491652" y="5099260"/>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grpSp>
        </p:grpSp>
      </p:grpSp>
      <p:sp>
        <p:nvSpPr>
          <p:cNvPr id="47" name="직사각형 46">
            <a:extLst>
              <a:ext uri="{FF2B5EF4-FFF2-40B4-BE49-F238E27FC236}">
                <a16:creationId xmlns:a16="http://schemas.microsoft.com/office/drawing/2014/main" id="{73779A43-09D6-47ED-8D7B-52C2831FDD43}"/>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ngẫu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nhiên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phối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suất</a:t>
            </a:r>
            <a:r>
              <a:rPr lang="en-US" altLang="ko-KR" sz="1400" dirty="0">
                <a:solidFill>
                  <a:schemeClr val="tx1"/>
                </a:solidFill>
                <a:latin typeface="SamsungOne-400" panose="020B0503030303020204" pitchFamily="34" charset="0"/>
                <a:ea typeface="SamsungOne-400" panose="020B0503030303020204" pitchFamily="34" charset="0"/>
              </a:rPr>
              <a:t> Poisson:</a:t>
            </a:r>
          </a:p>
        </p:txBody>
      </p:sp>
    </p:spTree>
    <p:extLst>
      <p:ext uri="{BB962C8B-B14F-4D97-AF65-F5344CB8AC3E}">
        <p14:creationId xmlns:p14="http://schemas.microsoft.com/office/powerpoint/2010/main" val="35785249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phối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rời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rạc</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01</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grpSp>
        <p:nvGrpSpPr>
          <p:cNvPr id="3" name="그룹 2">
            <a:extLst>
              <a:ext uri="{FF2B5EF4-FFF2-40B4-BE49-F238E27FC236}">
                <a16:creationId xmlns:a16="http://schemas.microsoft.com/office/drawing/2014/main" id="{51A8A0CC-6CFB-4581-BB28-11A5FFB04FB0}"/>
              </a:ext>
            </a:extLst>
          </p:cNvPr>
          <p:cNvGrpSpPr/>
          <p:nvPr/>
        </p:nvGrpSpPr>
        <p:grpSpPr>
          <a:xfrm>
            <a:off x="2791172" y="1916832"/>
            <a:ext cx="4320480" cy="3095922"/>
            <a:chOff x="2791172" y="1773238"/>
            <a:chExt cx="4320480" cy="3095922"/>
          </a:xfrm>
        </p:grpSpPr>
        <p:sp>
          <p:nvSpPr>
            <p:cNvPr id="9" name="직사각형 8">
              <a:extLst>
                <a:ext uri="{FF2B5EF4-FFF2-40B4-BE49-F238E27FC236}">
                  <a16:creationId xmlns:a16="http://schemas.microsoft.com/office/drawing/2014/main" id="{0A8F712B-7227-41F4-A989-3E2A7AE549DC}"/>
                </a:ext>
              </a:extLst>
            </p:cNvPr>
            <p:cNvSpPr/>
            <p:nvPr/>
          </p:nvSpPr>
          <p:spPr>
            <a:xfrm>
              <a:off x="2791172" y="1773238"/>
              <a:ext cx="4320480" cy="3095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 name="그룹 1">
              <a:extLst>
                <a:ext uri="{FF2B5EF4-FFF2-40B4-BE49-F238E27FC236}">
                  <a16:creationId xmlns:a16="http://schemas.microsoft.com/office/drawing/2014/main" id="{DD7C152E-15B5-4D2D-864D-C7BA06605E75}"/>
                </a:ext>
              </a:extLst>
            </p:cNvPr>
            <p:cNvGrpSpPr/>
            <p:nvPr/>
          </p:nvGrpSpPr>
          <p:grpSpPr>
            <a:xfrm>
              <a:off x="3029866" y="1987615"/>
              <a:ext cx="3843091" cy="2667168"/>
              <a:chOff x="3029866" y="1987615"/>
              <a:chExt cx="3843091" cy="2667168"/>
            </a:xfrm>
          </p:grpSpPr>
          <p:grpSp>
            <p:nvGrpSpPr>
              <p:cNvPr id="14" name="그룹 13">
                <a:extLst>
                  <a:ext uri="{FF2B5EF4-FFF2-40B4-BE49-F238E27FC236}">
                    <a16:creationId xmlns:a16="http://schemas.microsoft.com/office/drawing/2014/main" id="{95D0A4F3-B6F1-4510-9550-A732DFA5266F}"/>
                  </a:ext>
                </a:extLst>
              </p:cNvPr>
              <p:cNvGrpSpPr/>
              <p:nvPr/>
            </p:nvGrpSpPr>
            <p:grpSpPr>
              <a:xfrm>
                <a:off x="3522029" y="2429832"/>
                <a:ext cx="3350928" cy="1921138"/>
                <a:chOff x="2084614" y="1997720"/>
                <a:chExt cx="3350928" cy="1921138"/>
              </a:xfrm>
            </p:grpSpPr>
            <p:cxnSp>
              <p:nvCxnSpPr>
                <p:cNvPr id="52" name="직선 화살표 연결선 51">
                  <a:extLst>
                    <a:ext uri="{FF2B5EF4-FFF2-40B4-BE49-F238E27FC236}">
                      <a16:creationId xmlns:a16="http://schemas.microsoft.com/office/drawing/2014/main" id="{2C139846-8F28-4F67-8D7C-258A2FCDEB05}"/>
                    </a:ext>
                  </a:extLst>
                </p:cNvPr>
                <p:cNvCxnSpPr>
                  <a:cxnSpLocks/>
                </p:cNvCxnSpPr>
                <p:nvPr/>
              </p:nvCxnSpPr>
              <p:spPr>
                <a:xfrm>
                  <a:off x="2084614" y="3918858"/>
                  <a:ext cx="3350928"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DC773B1-77FA-4DFD-BD7B-86DCF8C82378}"/>
                    </a:ext>
                  </a:extLst>
                </p:cNvPr>
                <p:cNvCxnSpPr>
                  <a:cxnSpLocks/>
                </p:cNvCxnSpPr>
                <p:nvPr/>
              </p:nvCxnSpPr>
              <p:spPr>
                <a:xfrm flipV="1">
                  <a:off x="2084614" y="1997720"/>
                  <a:ext cx="0" cy="1921138"/>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2746AFF9-4061-4586-AE94-B26E763C3270}"/>
                      </a:ext>
                    </a:extLst>
                  </p:cNvPr>
                  <p:cNvSpPr/>
                  <p:nvPr/>
                </p:nvSpPr>
                <p:spPr>
                  <a:xfrm>
                    <a:off x="4372982" y="1987615"/>
                    <a:ext cx="14534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i="1">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𝑙𝑎𝑚𝑏𝑑𝑎</m:t>
                          </m:r>
                          <m:r>
                            <a:rPr lang="en-US" altLang="ko-KR" i="1">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=6</m:t>
                          </m:r>
                        </m:oMath>
                      </m:oMathPara>
                    </a14:m>
                    <a:endParaRPr lang="ko-KR" altLang="en-US" dirty="0"/>
                  </a:p>
                </p:txBody>
              </p:sp>
            </mc:Choice>
            <mc:Fallback xmlns="">
              <p:sp>
                <p:nvSpPr>
                  <p:cNvPr id="15" name="직사각형 14">
                    <a:extLst>
                      <a:ext uri="{FF2B5EF4-FFF2-40B4-BE49-F238E27FC236}">
                        <a16:creationId xmlns:a16="http://schemas.microsoft.com/office/drawing/2014/main" id="{2746AFF9-4061-4586-AE94-B26E763C3270}"/>
                      </a:ext>
                    </a:extLst>
                  </p:cNvPr>
                  <p:cNvSpPr>
                    <a:spLocks noRot="1" noChangeAspect="1" noMove="1" noResize="1" noEditPoints="1" noAdjustHandles="1" noChangeArrowheads="1" noChangeShapeType="1" noTextEdit="1"/>
                  </p:cNvSpPr>
                  <p:nvPr/>
                </p:nvSpPr>
                <p:spPr>
                  <a:xfrm>
                    <a:off x="4372982" y="1987615"/>
                    <a:ext cx="1453475" cy="369332"/>
                  </a:xfrm>
                  <a:prstGeom prst="rect">
                    <a:avLst/>
                  </a:prstGeom>
                  <a:blipFill>
                    <a:blip r:embed="rId3"/>
                    <a:stretch>
                      <a:fillRect/>
                    </a:stretch>
                  </a:blipFill>
                </p:spPr>
                <p:txBody>
                  <a:bodyPr/>
                  <a:lstStyle/>
                  <a:p>
                    <a:r>
                      <a:rPr lang="ko-KR" altLang="en-US">
                        <a:noFill/>
                      </a:rPr>
                      <a:t> </a:t>
                    </a:r>
                  </a:p>
                </p:txBody>
              </p:sp>
            </mc:Fallback>
          </mc:AlternateContent>
          <p:cxnSp>
            <p:nvCxnSpPr>
              <p:cNvPr id="16" name="직선 연결선 15">
                <a:extLst>
                  <a:ext uri="{FF2B5EF4-FFF2-40B4-BE49-F238E27FC236}">
                    <a16:creationId xmlns:a16="http://schemas.microsoft.com/office/drawing/2014/main" id="{08488545-8F76-4B00-9AAA-5B30B60EAAFB}"/>
                  </a:ext>
                </a:extLst>
              </p:cNvPr>
              <p:cNvCxnSpPr/>
              <p:nvPr/>
            </p:nvCxnSpPr>
            <p:spPr>
              <a:xfrm rot="16200000">
                <a:off x="3486027" y="4388350"/>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AF7EB45-C26D-4D06-A746-3FF777DEDDD7}"/>
                  </a:ext>
                </a:extLst>
              </p:cNvPr>
              <p:cNvSpPr txBox="1"/>
              <p:nvPr/>
            </p:nvSpPr>
            <p:spPr>
              <a:xfrm>
                <a:off x="3431928" y="4454728"/>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a:t>
                </a:r>
              </a:p>
            </p:txBody>
          </p:sp>
          <p:cxnSp>
            <p:nvCxnSpPr>
              <p:cNvPr id="18" name="직선 연결선 17">
                <a:extLst>
                  <a:ext uri="{FF2B5EF4-FFF2-40B4-BE49-F238E27FC236}">
                    <a16:creationId xmlns:a16="http://schemas.microsoft.com/office/drawing/2014/main" id="{EEEEEBB1-CC27-4040-87AB-516BDDFBAEE9}"/>
                  </a:ext>
                </a:extLst>
              </p:cNvPr>
              <p:cNvCxnSpPr/>
              <p:nvPr/>
            </p:nvCxnSpPr>
            <p:spPr>
              <a:xfrm rot="16200000">
                <a:off x="4120290" y="4388350"/>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B2BBEE48-F36D-4F3C-B776-42D1C5BC46FE}"/>
                  </a:ext>
                </a:extLst>
              </p:cNvPr>
              <p:cNvCxnSpPr/>
              <p:nvPr/>
            </p:nvCxnSpPr>
            <p:spPr>
              <a:xfrm rot="16200000">
                <a:off x="4754553" y="4388350"/>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FFE827DC-0272-43BD-A854-49A38285B7D6}"/>
                  </a:ext>
                </a:extLst>
              </p:cNvPr>
              <p:cNvCxnSpPr/>
              <p:nvPr/>
            </p:nvCxnSpPr>
            <p:spPr>
              <a:xfrm rot="16200000">
                <a:off x="5388816" y="4388350"/>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1E9556BC-EEF2-4B8E-950D-F9A24B47E694}"/>
                  </a:ext>
                </a:extLst>
              </p:cNvPr>
              <p:cNvCxnSpPr/>
              <p:nvPr/>
            </p:nvCxnSpPr>
            <p:spPr>
              <a:xfrm rot="16200000">
                <a:off x="6023079" y="4388350"/>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122CB8DB-B0DF-4D32-AC7E-A20F21D275C2}"/>
                  </a:ext>
                </a:extLst>
              </p:cNvPr>
              <p:cNvCxnSpPr/>
              <p:nvPr/>
            </p:nvCxnSpPr>
            <p:spPr>
              <a:xfrm rot="16200000">
                <a:off x="6657343" y="4388350"/>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07D8382-415D-4C5B-922C-AB39401490EB}"/>
                  </a:ext>
                </a:extLst>
              </p:cNvPr>
              <p:cNvSpPr txBox="1"/>
              <p:nvPr/>
            </p:nvSpPr>
            <p:spPr>
              <a:xfrm>
                <a:off x="4065340" y="4454728"/>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2</a:t>
                </a:r>
              </a:p>
            </p:txBody>
          </p:sp>
          <p:sp>
            <p:nvSpPr>
              <p:cNvPr id="27" name="TextBox 26">
                <a:extLst>
                  <a:ext uri="{FF2B5EF4-FFF2-40B4-BE49-F238E27FC236}">
                    <a16:creationId xmlns:a16="http://schemas.microsoft.com/office/drawing/2014/main" id="{1819883F-AEAE-4E31-9F86-8470C95E1D5E}"/>
                  </a:ext>
                </a:extLst>
              </p:cNvPr>
              <p:cNvSpPr txBox="1"/>
              <p:nvPr/>
            </p:nvSpPr>
            <p:spPr>
              <a:xfrm>
                <a:off x="4700032" y="4454728"/>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4</a:t>
                </a:r>
              </a:p>
            </p:txBody>
          </p:sp>
          <p:sp>
            <p:nvSpPr>
              <p:cNvPr id="28" name="TextBox 27">
                <a:extLst>
                  <a:ext uri="{FF2B5EF4-FFF2-40B4-BE49-F238E27FC236}">
                    <a16:creationId xmlns:a16="http://schemas.microsoft.com/office/drawing/2014/main" id="{56D1BF44-B39F-4227-8A3C-77ADFDB7552E}"/>
                  </a:ext>
                </a:extLst>
              </p:cNvPr>
              <p:cNvSpPr txBox="1"/>
              <p:nvPr/>
            </p:nvSpPr>
            <p:spPr>
              <a:xfrm>
                <a:off x="5334724" y="4454728"/>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6</a:t>
                </a:r>
              </a:p>
            </p:txBody>
          </p:sp>
          <p:sp>
            <p:nvSpPr>
              <p:cNvPr id="29" name="TextBox 28">
                <a:extLst>
                  <a:ext uri="{FF2B5EF4-FFF2-40B4-BE49-F238E27FC236}">
                    <a16:creationId xmlns:a16="http://schemas.microsoft.com/office/drawing/2014/main" id="{F747D702-0216-4D3D-ABD9-C68F8F5D9367}"/>
                  </a:ext>
                </a:extLst>
              </p:cNvPr>
              <p:cNvSpPr txBox="1"/>
              <p:nvPr/>
            </p:nvSpPr>
            <p:spPr>
              <a:xfrm>
                <a:off x="5969856" y="4454728"/>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8</a:t>
                </a:r>
              </a:p>
            </p:txBody>
          </p:sp>
          <p:sp>
            <p:nvSpPr>
              <p:cNvPr id="31" name="TextBox 30">
                <a:extLst>
                  <a:ext uri="{FF2B5EF4-FFF2-40B4-BE49-F238E27FC236}">
                    <a16:creationId xmlns:a16="http://schemas.microsoft.com/office/drawing/2014/main" id="{AD8348D4-912B-4C3C-9FAD-642830E6E116}"/>
                  </a:ext>
                </a:extLst>
              </p:cNvPr>
              <p:cNvSpPr txBox="1"/>
              <p:nvPr/>
            </p:nvSpPr>
            <p:spPr>
              <a:xfrm>
                <a:off x="6604988" y="4454728"/>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10</a:t>
                </a:r>
              </a:p>
            </p:txBody>
          </p:sp>
          <p:cxnSp>
            <p:nvCxnSpPr>
              <p:cNvPr id="32" name="직선 연결선 31">
                <a:extLst>
                  <a:ext uri="{FF2B5EF4-FFF2-40B4-BE49-F238E27FC236}">
                    <a16:creationId xmlns:a16="http://schemas.microsoft.com/office/drawing/2014/main" id="{AE17A1E1-6B19-41F2-9E69-86541B68B598}"/>
                  </a:ext>
                </a:extLst>
              </p:cNvPr>
              <p:cNvCxnSpPr/>
              <p:nvPr/>
            </p:nvCxnSpPr>
            <p:spPr>
              <a:xfrm>
                <a:off x="3454771" y="4350089"/>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AE70FC68-23D6-4D9A-988E-12AEE6FAEB2C}"/>
                  </a:ext>
                </a:extLst>
              </p:cNvPr>
              <p:cNvCxnSpPr/>
              <p:nvPr/>
            </p:nvCxnSpPr>
            <p:spPr>
              <a:xfrm>
                <a:off x="3454771" y="3803196"/>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7C1AF213-97C1-4692-833B-1AB1AF07BF1A}"/>
                  </a:ext>
                </a:extLst>
              </p:cNvPr>
              <p:cNvCxnSpPr/>
              <p:nvPr/>
            </p:nvCxnSpPr>
            <p:spPr>
              <a:xfrm>
                <a:off x="3454771" y="3256302"/>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C289C28D-22E0-4DD8-9702-8B66E492F6E4}"/>
                  </a:ext>
                </a:extLst>
              </p:cNvPr>
              <p:cNvCxnSpPr/>
              <p:nvPr/>
            </p:nvCxnSpPr>
            <p:spPr>
              <a:xfrm>
                <a:off x="3454771" y="2709408"/>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42215CA-17A3-4B7E-B7B2-D4201A37FF61}"/>
                  </a:ext>
                </a:extLst>
              </p:cNvPr>
              <p:cNvSpPr txBox="1"/>
              <p:nvPr/>
            </p:nvSpPr>
            <p:spPr>
              <a:xfrm>
                <a:off x="3029866" y="4252825"/>
                <a:ext cx="366181"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a:t>
                </a:r>
              </a:p>
            </p:txBody>
          </p:sp>
          <p:sp>
            <p:nvSpPr>
              <p:cNvPr id="37" name="TextBox 36">
                <a:extLst>
                  <a:ext uri="{FF2B5EF4-FFF2-40B4-BE49-F238E27FC236}">
                    <a16:creationId xmlns:a16="http://schemas.microsoft.com/office/drawing/2014/main" id="{F81027E8-9C7C-442F-9418-D8884CDF0C48}"/>
                  </a:ext>
                </a:extLst>
              </p:cNvPr>
              <p:cNvSpPr txBox="1"/>
              <p:nvPr/>
            </p:nvSpPr>
            <p:spPr>
              <a:xfrm>
                <a:off x="3029866" y="3705932"/>
                <a:ext cx="366181"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0.1</a:t>
                </a:r>
              </a:p>
            </p:txBody>
          </p:sp>
          <p:sp>
            <p:nvSpPr>
              <p:cNvPr id="38" name="TextBox 37">
                <a:extLst>
                  <a:ext uri="{FF2B5EF4-FFF2-40B4-BE49-F238E27FC236}">
                    <a16:creationId xmlns:a16="http://schemas.microsoft.com/office/drawing/2014/main" id="{7D54F6C3-8D56-4A0C-8EBB-D641F4958DEC}"/>
                  </a:ext>
                </a:extLst>
              </p:cNvPr>
              <p:cNvSpPr txBox="1"/>
              <p:nvPr/>
            </p:nvSpPr>
            <p:spPr>
              <a:xfrm>
                <a:off x="3029866" y="3155847"/>
                <a:ext cx="366181"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0.2</a:t>
                </a:r>
              </a:p>
            </p:txBody>
          </p:sp>
          <p:sp>
            <p:nvSpPr>
              <p:cNvPr id="39" name="TextBox 38">
                <a:extLst>
                  <a:ext uri="{FF2B5EF4-FFF2-40B4-BE49-F238E27FC236}">
                    <a16:creationId xmlns:a16="http://schemas.microsoft.com/office/drawing/2014/main" id="{2922ED8F-AD42-4FFB-B30A-8E096113934A}"/>
                  </a:ext>
                </a:extLst>
              </p:cNvPr>
              <p:cNvSpPr txBox="1"/>
              <p:nvPr/>
            </p:nvSpPr>
            <p:spPr>
              <a:xfrm>
                <a:off x="3029866" y="2610381"/>
                <a:ext cx="366181"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0.3</a:t>
                </a:r>
              </a:p>
            </p:txBody>
          </p:sp>
          <p:grpSp>
            <p:nvGrpSpPr>
              <p:cNvPr id="45" name="그룹 44">
                <a:extLst>
                  <a:ext uri="{FF2B5EF4-FFF2-40B4-BE49-F238E27FC236}">
                    <a16:creationId xmlns:a16="http://schemas.microsoft.com/office/drawing/2014/main" id="{30F6B8DB-292F-4E1C-A3B6-B0C3E8A99DB3}"/>
                  </a:ext>
                </a:extLst>
              </p:cNvPr>
              <p:cNvGrpSpPr/>
              <p:nvPr/>
            </p:nvGrpSpPr>
            <p:grpSpPr>
              <a:xfrm>
                <a:off x="3484204" y="3411117"/>
                <a:ext cx="3276235" cy="992069"/>
                <a:chOff x="3319827" y="4232485"/>
                <a:chExt cx="3276235" cy="992069"/>
              </a:xfrm>
            </p:grpSpPr>
            <p:sp>
              <p:nvSpPr>
                <p:cNvPr id="46" name="타원 45">
                  <a:extLst>
                    <a:ext uri="{FF2B5EF4-FFF2-40B4-BE49-F238E27FC236}">
                      <a16:creationId xmlns:a16="http://schemas.microsoft.com/office/drawing/2014/main" id="{E4FA8387-B444-4635-9435-689AE21C9DDC}"/>
                    </a:ext>
                  </a:extLst>
                </p:cNvPr>
                <p:cNvSpPr/>
                <p:nvPr/>
              </p:nvSpPr>
              <p:spPr>
                <a:xfrm>
                  <a:off x="4272327" y="4626186"/>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47" name="타원 46">
                  <a:extLst>
                    <a:ext uri="{FF2B5EF4-FFF2-40B4-BE49-F238E27FC236}">
                      <a16:creationId xmlns:a16="http://schemas.microsoft.com/office/drawing/2014/main" id="{9FA2A20F-9846-48F7-BAEC-7C71E591C41F}"/>
                    </a:ext>
                  </a:extLst>
                </p:cNvPr>
                <p:cNvSpPr/>
                <p:nvPr/>
              </p:nvSpPr>
              <p:spPr>
                <a:xfrm>
                  <a:off x="3953239" y="4875423"/>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48" name="타원 47">
                  <a:extLst>
                    <a:ext uri="{FF2B5EF4-FFF2-40B4-BE49-F238E27FC236}">
                      <a16:creationId xmlns:a16="http://schemas.microsoft.com/office/drawing/2014/main" id="{A69A0789-DB3D-46E6-9A35-96E15EDE21AC}"/>
                    </a:ext>
                  </a:extLst>
                </p:cNvPr>
                <p:cNvSpPr/>
                <p:nvPr/>
              </p:nvSpPr>
              <p:spPr>
                <a:xfrm>
                  <a:off x="3638914" y="5035760"/>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49" name="타원 48">
                  <a:extLst>
                    <a:ext uri="{FF2B5EF4-FFF2-40B4-BE49-F238E27FC236}">
                      <a16:creationId xmlns:a16="http://schemas.microsoft.com/office/drawing/2014/main" id="{D1E61496-29C3-481E-BA05-7A56B742B961}"/>
                    </a:ext>
                  </a:extLst>
                </p:cNvPr>
                <p:cNvSpPr/>
                <p:nvPr/>
              </p:nvSpPr>
              <p:spPr>
                <a:xfrm>
                  <a:off x="3319827" y="5118310"/>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0" name="타원 49">
                  <a:extLst>
                    <a:ext uri="{FF2B5EF4-FFF2-40B4-BE49-F238E27FC236}">
                      <a16:creationId xmlns:a16="http://schemas.microsoft.com/office/drawing/2014/main" id="{ACBABCF6-3B98-4D68-A884-4304F991E263}"/>
                    </a:ext>
                  </a:extLst>
                </p:cNvPr>
                <p:cNvSpPr/>
                <p:nvPr/>
              </p:nvSpPr>
              <p:spPr>
                <a:xfrm>
                  <a:off x="4586652" y="4389648"/>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51" name="타원 50">
                  <a:extLst>
                    <a:ext uri="{FF2B5EF4-FFF2-40B4-BE49-F238E27FC236}">
                      <a16:creationId xmlns:a16="http://schemas.microsoft.com/office/drawing/2014/main" id="{7EC26642-F5EA-43BE-818B-9C49D092C27E}"/>
                    </a:ext>
                  </a:extLst>
                </p:cNvPr>
                <p:cNvSpPr/>
                <p:nvPr/>
              </p:nvSpPr>
              <p:spPr>
                <a:xfrm>
                  <a:off x="4910502" y="4235660"/>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66" name="타원 65">
                  <a:extLst>
                    <a:ext uri="{FF2B5EF4-FFF2-40B4-BE49-F238E27FC236}">
                      <a16:creationId xmlns:a16="http://schemas.microsoft.com/office/drawing/2014/main" id="{F53B10BC-511E-4FD3-83A8-A8091375B9C5}"/>
                    </a:ext>
                  </a:extLst>
                </p:cNvPr>
                <p:cNvSpPr/>
                <p:nvPr/>
              </p:nvSpPr>
              <p:spPr>
                <a:xfrm>
                  <a:off x="5234352" y="4232485"/>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67" name="타원 66">
                  <a:extLst>
                    <a:ext uri="{FF2B5EF4-FFF2-40B4-BE49-F238E27FC236}">
                      <a16:creationId xmlns:a16="http://schemas.microsoft.com/office/drawing/2014/main" id="{58DCCBD9-49F5-4916-A475-2621B139E492}"/>
                    </a:ext>
                  </a:extLst>
                </p:cNvPr>
                <p:cNvSpPr/>
                <p:nvPr/>
              </p:nvSpPr>
              <p:spPr>
                <a:xfrm>
                  <a:off x="5548677" y="4364247"/>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68" name="타원 67">
                  <a:extLst>
                    <a:ext uri="{FF2B5EF4-FFF2-40B4-BE49-F238E27FC236}">
                      <a16:creationId xmlns:a16="http://schemas.microsoft.com/office/drawing/2014/main" id="{6B9FDE01-9FAA-4B9F-8651-B563D9F1EDC2}"/>
                    </a:ext>
                  </a:extLst>
                </p:cNvPr>
                <p:cNvSpPr/>
                <p:nvPr/>
              </p:nvSpPr>
              <p:spPr>
                <a:xfrm>
                  <a:off x="5867764" y="4553159"/>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69" name="타원 68">
                  <a:extLst>
                    <a:ext uri="{FF2B5EF4-FFF2-40B4-BE49-F238E27FC236}">
                      <a16:creationId xmlns:a16="http://schemas.microsoft.com/office/drawing/2014/main" id="{2995958F-3E54-4983-AE0F-C361B3B14849}"/>
                    </a:ext>
                  </a:extLst>
                </p:cNvPr>
                <p:cNvSpPr/>
                <p:nvPr/>
              </p:nvSpPr>
              <p:spPr>
                <a:xfrm>
                  <a:off x="6177326" y="4743660"/>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sp>
              <p:nvSpPr>
                <p:cNvPr id="70" name="타원 69">
                  <a:extLst>
                    <a:ext uri="{FF2B5EF4-FFF2-40B4-BE49-F238E27FC236}">
                      <a16:creationId xmlns:a16="http://schemas.microsoft.com/office/drawing/2014/main" id="{07FAA5C6-A980-4722-A961-5FE5E8144AD4}"/>
                    </a:ext>
                  </a:extLst>
                </p:cNvPr>
                <p:cNvSpPr/>
                <p:nvPr/>
              </p:nvSpPr>
              <p:spPr>
                <a:xfrm>
                  <a:off x="6491652" y="4902410"/>
                  <a:ext cx="104410" cy="10624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latin typeface="SamsungOne-400" panose="020B0503030303020204" pitchFamily="34" charset="0"/>
                  </a:endParaRPr>
                </a:p>
              </p:txBody>
            </p:sp>
          </p:grpSp>
        </p:grpSp>
      </p:grpSp>
      <p:sp>
        <p:nvSpPr>
          <p:cNvPr id="54" name="직사각형 53">
            <a:extLst>
              <a:ext uri="{FF2B5EF4-FFF2-40B4-BE49-F238E27FC236}">
                <a16:creationId xmlns:a16="http://schemas.microsoft.com/office/drawing/2014/main" id="{F95D7C38-4C4C-420C-BFCA-3CD0905A5BA4}"/>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ngẫu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nhiên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phối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suất</a:t>
            </a:r>
            <a:r>
              <a:rPr lang="en-US" altLang="ko-KR" sz="1400" dirty="0">
                <a:solidFill>
                  <a:schemeClr val="tx1"/>
                </a:solidFill>
                <a:latin typeface="SamsungOne-400" panose="020B0503030303020204" pitchFamily="34" charset="0"/>
                <a:ea typeface="SamsungOne-400" panose="020B0503030303020204" pitchFamily="34" charset="0"/>
              </a:rPr>
              <a:t> Poisson:</a:t>
            </a:r>
          </a:p>
        </p:txBody>
      </p:sp>
    </p:spTree>
    <p:extLst>
      <p:ext uri="{BB962C8B-B14F-4D97-AF65-F5344CB8AC3E}">
        <p14:creationId xmlns:p14="http://schemas.microsoft.com/office/powerpoint/2010/main" val="300150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phối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rời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rạc</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01</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grpSp>
        <p:nvGrpSpPr>
          <p:cNvPr id="54" name="그룹 53">
            <a:extLst>
              <a:ext uri="{FF2B5EF4-FFF2-40B4-BE49-F238E27FC236}">
                <a16:creationId xmlns:a16="http://schemas.microsoft.com/office/drawing/2014/main" id="{75FBAA63-9562-43FE-AF0D-E2216F7DCC7D}"/>
              </a:ext>
            </a:extLst>
          </p:cNvPr>
          <p:cNvGrpSpPr/>
          <p:nvPr/>
        </p:nvGrpSpPr>
        <p:grpSpPr>
          <a:xfrm>
            <a:off x="846956" y="1716338"/>
            <a:ext cx="8460514" cy="1383694"/>
            <a:chOff x="903506" y="2429380"/>
            <a:chExt cx="8460514" cy="1383694"/>
          </a:xfrm>
        </p:grpSpPr>
        <p:sp>
          <p:nvSpPr>
            <p:cNvPr id="55" name="사각형: 둥근 모서리 2">
              <a:extLst>
                <a:ext uri="{FF2B5EF4-FFF2-40B4-BE49-F238E27FC236}">
                  <a16:creationId xmlns:a16="http://schemas.microsoft.com/office/drawing/2014/main" id="{A12695B4-A599-44A5-A7DF-1F670416054B}"/>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56" name="직사각형 55">
                  <a:extLst>
                    <a:ext uri="{FF2B5EF4-FFF2-40B4-BE49-F238E27FC236}">
                      <a16:creationId xmlns:a16="http://schemas.microsoft.com/office/drawing/2014/main" id="{E6E6CB23-5FDA-4E72-B66C-0A8BBA8163CF}"/>
                    </a:ext>
                  </a:extLst>
                </p:cNvPr>
                <p:cNvSpPr/>
                <p:nvPr/>
              </p:nvSpPr>
              <p:spPr>
                <a:xfrm>
                  <a:off x="1279004" y="2429380"/>
                  <a:ext cx="8085016" cy="1383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Bef>
                      <a:spcPts val="800"/>
                    </a:spcBef>
                  </a:pPr>
                  <a:r>
                    <a:rPr lang="vi-VN" altLang="ko-KR" sz="1300" dirty="0">
                      <a:ln>
                        <a:noFill/>
                      </a:ln>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Trong 100 ngày qua, bạn đã nhận được 40 thư rác.</a:t>
                  </a:r>
                </a:p>
                <a:p>
                  <a:pPr>
                    <a:spcBef>
                      <a:spcPts val="800"/>
                    </a:spcBef>
                  </a:pPr>
                  <a:r>
                    <a:rPr lang="vi-VN" altLang="ko-KR" sz="1300" dirty="0">
                      <a:ln>
                        <a:noFill/>
                      </a:ln>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Xác suất rằng ngày mai không có thư rác nào là bao nhiêu? </a:t>
                  </a:r>
                </a:p>
                <a:p>
                  <a:pPr>
                    <a:spcBef>
                      <a:spcPts val="800"/>
                    </a:spcBef>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Bạn có thể tính được xác suất đó </a:t>
                  </a:r>
                  <a14:m>
                    <m:oMath xmlns:m="http://schemas.openxmlformats.org/officeDocument/2006/math">
                      <m:r>
                        <a:rPr lang="ko-KR" altLang="en-US" sz="13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𝜆</m:t>
                      </m:r>
                      <m:r>
                        <a:rPr lang="en-US" altLang="ko-KR" sz="13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m:t>
                      </m:r>
                      <m:f>
                        <m:fPr>
                          <m:ctrlPr>
                            <a:rPr lang="en-US" altLang="ko-KR" sz="1300" i="1">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ctrlPr>
                        </m:fPr>
                        <m:num>
                          <m:r>
                            <a:rPr lang="en-US" altLang="ko-KR" sz="13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40</m:t>
                          </m:r>
                        </m:num>
                        <m:den>
                          <m:r>
                            <a:rPr lang="en-US" altLang="ko-KR" sz="13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100</m:t>
                          </m:r>
                        </m:den>
                      </m:f>
                      <m:r>
                        <a:rPr lang="en-US" altLang="ko-KR" sz="13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=0.4</m:t>
                      </m:r>
                    </m:oMath>
                  </a14:m>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endParaRPr>
                </a:p>
                <a:p>
                  <a:pPr>
                    <a:spcBef>
                      <a:spcPts val="800"/>
                    </a:spcBef>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Sau đó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600" i="1" dirty="0">
                      <a:solidFill>
                        <a:schemeClr val="tx1">
                          <a:lumMod val="85000"/>
                          <a:lumOff val="15000"/>
                        </a:schemeClr>
                      </a:solidFill>
                      <a:latin typeface="Cambria Math" panose="02040503050406030204" pitchFamily="18" charset="0"/>
                    </a:rPr>
                    <a:t> </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p:txBody>
            </p:sp>
          </mc:Choice>
          <mc:Fallback xmlns="">
            <p:sp>
              <p:nvSpPr>
                <p:cNvPr id="56" name="직사각형 55">
                  <a:extLst>
                    <a:ext uri="{FF2B5EF4-FFF2-40B4-BE49-F238E27FC236}">
                      <a16:creationId xmlns:a16="http://schemas.microsoft.com/office/drawing/2014/main" id="{E6E6CB23-5FDA-4E72-B66C-0A8BBA8163CF}"/>
                    </a:ext>
                  </a:extLst>
                </p:cNvPr>
                <p:cNvSpPr>
                  <a:spLocks noRot="1" noChangeAspect="1" noMove="1" noResize="1" noEditPoints="1" noAdjustHandles="1" noChangeArrowheads="1" noChangeShapeType="1" noTextEdit="1"/>
                </p:cNvSpPr>
                <p:nvPr/>
              </p:nvSpPr>
              <p:spPr>
                <a:xfrm>
                  <a:off x="1279004" y="2429380"/>
                  <a:ext cx="8085016" cy="1383694"/>
                </a:xfrm>
                <a:prstGeom prst="rect">
                  <a:avLst/>
                </a:prstGeom>
                <a:blipFill>
                  <a:blip r:embed="rId3"/>
                  <a:stretch>
                    <a:fillRect l="-226"/>
                  </a:stretch>
                </a:blipFill>
                <a:ln>
                  <a:noFill/>
                </a:ln>
              </p:spPr>
              <p:txBody>
                <a:bodyPr/>
                <a:lstStyle/>
                <a:p>
                  <a:r>
                    <a:rPr lang="en-US">
                      <a:noFill/>
                    </a:rPr>
                    <a:t> </a:t>
                  </a:r>
                </a:p>
              </p:txBody>
            </p:sp>
          </mc:Fallback>
        </mc:AlternateContent>
      </p:grpSp>
      <p:sp>
        <p:nvSpPr>
          <p:cNvPr id="14" name="직사각형 13">
            <a:extLst>
              <a:ext uri="{FF2B5EF4-FFF2-40B4-BE49-F238E27FC236}">
                <a16:creationId xmlns:a16="http://schemas.microsoft.com/office/drawing/2014/main" id="{955288D5-0A81-41AF-B48B-8BDEAC6AD11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ngẫu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nhiên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phối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suất</a:t>
            </a:r>
            <a:r>
              <a:rPr lang="en-US" altLang="ko-KR" sz="1400" dirty="0">
                <a:solidFill>
                  <a:schemeClr val="tx1"/>
                </a:solidFill>
                <a:latin typeface="SamsungOne-400" panose="020B0503030303020204" pitchFamily="34" charset="0"/>
                <a:ea typeface="SamsungOne-400" panose="020B0503030303020204" pitchFamily="34" charset="0"/>
              </a:rPr>
              <a:t> Poisson:</a:t>
            </a:r>
          </a:p>
        </p:txBody>
      </p:sp>
      <mc:AlternateContent xmlns:mc="http://schemas.openxmlformats.org/markup-compatibility/2006" xmlns:a14="http://schemas.microsoft.com/office/drawing/2010/main">
        <mc:Choice Requires="a14">
          <p:sp>
            <p:nvSpPr>
              <p:cNvPr id="9" name="Rectangle 12">
                <a:extLst>
                  <a:ext uri="{FF2B5EF4-FFF2-40B4-BE49-F238E27FC236}">
                    <a16:creationId xmlns:a16="http://schemas.microsoft.com/office/drawing/2014/main" id="{E996FB89-F8E6-4F2B-8C8C-8C9C8BE826EB}"/>
                  </a:ext>
                </a:extLst>
              </p:cNvPr>
              <p:cNvSpPr/>
              <p:nvPr/>
            </p:nvSpPr>
            <p:spPr>
              <a:xfrm>
                <a:off x="1747056" y="2744924"/>
                <a:ext cx="3008544" cy="5245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Bef>
                    <a:spcPts val="800"/>
                  </a:spcBef>
                </a:pPr>
                <a14:m>
                  <m:oMathPara xmlns:m="http://schemas.openxmlformats.org/officeDocument/2006/math">
                    <m:oMathParaPr>
                      <m:jc m:val="centerGroup"/>
                    </m:oMathParaPr>
                    <m:oMath xmlns:m="http://schemas.openxmlformats.org/officeDocument/2006/math">
                      <m:r>
                        <a:rPr lang="en-US" altLang="ko-KR" sz="1400" i="1">
                          <a:solidFill>
                            <a:schemeClr val="tx1">
                              <a:lumMod val="85000"/>
                              <a:lumOff val="15000"/>
                            </a:schemeClr>
                          </a:solidFill>
                          <a:latin typeface="Cambria Math" panose="02040503050406030204" pitchFamily="18" charset="0"/>
                        </a:rPr>
                        <m:t>𝑃</m:t>
                      </m:r>
                      <m:d>
                        <m:dPr>
                          <m:ctrlPr>
                            <a:rPr lang="en-US" altLang="ko-KR" sz="1400" i="1">
                              <a:solidFill>
                                <a:schemeClr val="tx1">
                                  <a:lumMod val="85000"/>
                                  <a:lumOff val="15000"/>
                                </a:schemeClr>
                              </a:solidFill>
                              <a:latin typeface="Cambria Math" panose="02040503050406030204" pitchFamily="18" charset="0"/>
                            </a:rPr>
                          </m:ctrlPr>
                        </m:dPr>
                        <m:e>
                          <m:r>
                            <a:rPr lang="en-US" altLang="ko-KR" sz="1400" i="1">
                              <a:solidFill>
                                <a:schemeClr val="tx1">
                                  <a:lumMod val="85000"/>
                                  <a:lumOff val="15000"/>
                                </a:schemeClr>
                              </a:solidFill>
                              <a:latin typeface="Cambria Math" panose="02040503050406030204" pitchFamily="18" charset="0"/>
                            </a:rPr>
                            <m:t>0</m:t>
                          </m:r>
                        </m:e>
                      </m:d>
                      <m:r>
                        <a:rPr lang="en-US" altLang="ko-KR" sz="1400">
                          <a:solidFill>
                            <a:schemeClr val="tx1">
                              <a:lumMod val="85000"/>
                              <a:lumOff val="15000"/>
                            </a:schemeClr>
                          </a:solidFill>
                          <a:latin typeface="Cambria Math" panose="02040503050406030204" pitchFamily="18" charset="0"/>
                        </a:rPr>
                        <m:t>=</m:t>
                      </m:r>
                      <m:f>
                        <m:fPr>
                          <m:ctrlPr>
                            <a:rPr lang="en-US" altLang="ko-KR" sz="1400" i="1">
                              <a:solidFill>
                                <a:schemeClr val="tx1">
                                  <a:lumMod val="85000"/>
                                  <a:lumOff val="15000"/>
                                </a:schemeClr>
                              </a:solidFill>
                              <a:latin typeface="Cambria Math" panose="02040503050406030204" pitchFamily="18" charset="0"/>
                            </a:rPr>
                          </m:ctrlPr>
                        </m:fPr>
                        <m:num>
                          <m:sSup>
                            <m:sSupPr>
                              <m:ctrlPr>
                                <a:rPr lang="en-US" altLang="ko-KR" sz="1400" i="1">
                                  <a:solidFill>
                                    <a:schemeClr val="tx1">
                                      <a:lumMod val="85000"/>
                                      <a:lumOff val="15000"/>
                                    </a:schemeClr>
                                  </a:solidFill>
                                  <a:latin typeface="Cambria Math" panose="02040503050406030204" pitchFamily="18" charset="0"/>
                                </a:rPr>
                              </m:ctrlPr>
                            </m:sSupPr>
                            <m:e>
                              <m:r>
                                <a:rPr lang="en-US" altLang="ko-KR" sz="1400" i="1">
                                  <a:solidFill>
                                    <a:schemeClr val="tx1">
                                      <a:lumMod val="85000"/>
                                      <a:lumOff val="15000"/>
                                    </a:schemeClr>
                                  </a:solidFill>
                                  <a:latin typeface="Cambria Math" panose="02040503050406030204" pitchFamily="18" charset="0"/>
                                </a:rPr>
                                <m:t>0.4</m:t>
                              </m:r>
                            </m:e>
                            <m:sup>
                              <m:r>
                                <a:rPr lang="en-US" altLang="ko-KR" sz="1400" i="1">
                                  <a:solidFill>
                                    <a:schemeClr val="tx1">
                                      <a:lumMod val="85000"/>
                                      <a:lumOff val="15000"/>
                                    </a:schemeClr>
                                  </a:solidFill>
                                  <a:latin typeface="Cambria Math" panose="02040503050406030204" pitchFamily="18" charset="0"/>
                                </a:rPr>
                                <m:t>0</m:t>
                              </m:r>
                            </m:sup>
                          </m:sSup>
                          <m:sSup>
                            <m:sSupPr>
                              <m:ctrlPr>
                                <a:rPr lang="en-US" altLang="ko-KR" sz="1400" i="1">
                                  <a:solidFill>
                                    <a:schemeClr val="tx1">
                                      <a:lumMod val="85000"/>
                                      <a:lumOff val="15000"/>
                                    </a:schemeClr>
                                  </a:solidFill>
                                  <a:latin typeface="Cambria Math" panose="02040503050406030204" pitchFamily="18" charset="0"/>
                                </a:rPr>
                              </m:ctrlPr>
                            </m:sSupPr>
                            <m:e>
                              <m:r>
                                <a:rPr lang="en-US" altLang="ko-KR" sz="1400" i="1">
                                  <a:solidFill>
                                    <a:schemeClr val="tx1">
                                      <a:lumMod val="85000"/>
                                      <a:lumOff val="15000"/>
                                    </a:schemeClr>
                                  </a:solidFill>
                                  <a:latin typeface="Cambria Math" panose="02040503050406030204" pitchFamily="18" charset="0"/>
                                </a:rPr>
                                <m:t>𝑒</m:t>
                              </m:r>
                            </m:e>
                            <m:sup>
                              <m:r>
                                <a:rPr lang="en-US" altLang="ko-KR" sz="1400" i="1">
                                  <a:solidFill>
                                    <a:schemeClr val="tx1">
                                      <a:lumMod val="85000"/>
                                      <a:lumOff val="15000"/>
                                    </a:schemeClr>
                                  </a:solidFill>
                                  <a:latin typeface="Cambria Math" panose="02040503050406030204" pitchFamily="18" charset="0"/>
                                </a:rPr>
                                <m:t>−0.4</m:t>
                              </m:r>
                            </m:sup>
                          </m:sSup>
                        </m:num>
                        <m:den>
                          <m:r>
                            <a:rPr lang="en-US" altLang="ko-KR" sz="1400" i="1">
                              <a:solidFill>
                                <a:schemeClr val="tx1">
                                  <a:lumMod val="85000"/>
                                  <a:lumOff val="15000"/>
                                </a:schemeClr>
                              </a:solidFill>
                              <a:latin typeface="Cambria Math" panose="02040503050406030204" pitchFamily="18" charset="0"/>
                            </a:rPr>
                            <m:t>0!</m:t>
                          </m:r>
                        </m:den>
                      </m:f>
                      <m:r>
                        <a:rPr lang="en-US" altLang="ko-KR" sz="1400" i="1">
                          <a:solidFill>
                            <a:schemeClr val="tx1">
                              <a:lumMod val="85000"/>
                              <a:lumOff val="15000"/>
                            </a:schemeClr>
                          </a:solidFill>
                          <a:latin typeface="Cambria Math" panose="02040503050406030204" pitchFamily="18" charset="0"/>
                        </a:rPr>
                        <m:t>=</m:t>
                      </m:r>
                      <m:sSup>
                        <m:sSupPr>
                          <m:ctrlPr>
                            <a:rPr lang="en-US" altLang="ko-KR" sz="1400" i="1">
                              <a:solidFill>
                                <a:schemeClr val="tx1">
                                  <a:lumMod val="85000"/>
                                  <a:lumOff val="15000"/>
                                </a:schemeClr>
                              </a:solidFill>
                              <a:latin typeface="Cambria Math" panose="02040503050406030204" pitchFamily="18" charset="0"/>
                            </a:rPr>
                          </m:ctrlPr>
                        </m:sSupPr>
                        <m:e>
                          <m:r>
                            <a:rPr lang="en-US" altLang="ko-KR" sz="1400" i="1">
                              <a:solidFill>
                                <a:schemeClr val="tx1">
                                  <a:lumMod val="85000"/>
                                  <a:lumOff val="15000"/>
                                </a:schemeClr>
                              </a:solidFill>
                              <a:latin typeface="Cambria Math" panose="02040503050406030204" pitchFamily="18" charset="0"/>
                            </a:rPr>
                            <m:t>𝑒</m:t>
                          </m:r>
                        </m:e>
                        <m:sup>
                          <m:r>
                            <a:rPr lang="en-US" altLang="ko-KR" sz="1400" i="1">
                              <a:solidFill>
                                <a:schemeClr val="tx1">
                                  <a:lumMod val="85000"/>
                                  <a:lumOff val="15000"/>
                                </a:schemeClr>
                              </a:solidFill>
                              <a:latin typeface="Cambria Math" panose="02040503050406030204" pitchFamily="18" charset="0"/>
                            </a:rPr>
                            <m:t>−0.4</m:t>
                          </m:r>
                        </m:sup>
                      </m:sSup>
                      <m:r>
                        <a:rPr lang="en-US" altLang="ko-KR" sz="1400" i="1">
                          <a:solidFill>
                            <a:schemeClr val="tx1">
                              <a:lumMod val="85000"/>
                              <a:lumOff val="15000"/>
                            </a:schemeClr>
                          </a:solidFill>
                          <a:latin typeface="Cambria Math" panose="02040503050406030204" pitchFamily="18" charset="0"/>
                        </a:rPr>
                        <m:t>=0.6703</m:t>
                      </m:r>
                    </m:oMath>
                  </m:oMathPara>
                </a14:m>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p:txBody>
          </p:sp>
        </mc:Choice>
        <mc:Fallback xmlns="">
          <p:sp>
            <p:nvSpPr>
              <p:cNvPr id="9" name="Rectangle 12">
                <a:extLst>
                  <a:ext uri="{FF2B5EF4-FFF2-40B4-BE49-F238E27FC236}">
                    <a16:creationId xmlns:a16="http://schemas.microsoft.com/office/drawing/2014/main" xmlns:a14="http://schemas.microsoft.com/office/drawing/2010/main" xmlns="" id="{E996FB89-F8E6-4F2B-8C8C-8C9C8BE826EB}"/>
                  </a:ext>
                </a:extLst>
              </p:cNvPr>
              <p:cNvSpPr>
                <a:spLocks noRot="1" noChangeAspect="1" noMove="1" noResize="1" noEditPoints="1" noAdjustHandles="1" noChangeArrowheads="1" noChangeShapeType="1" noTextEdit="1"/>
              </p:cNvSpPr>
              <p:nvPr/>
            </p:nvSpPr>
            <p:spPr>
              <a:xfrm>
                <a:off x="1747056" y="2744924"/>
                <a:ext cx="3008544" cy="524567"/>
              </a:xfrm>
              <a:prstGeom prst="rect">
                <a:avLst/>
              </a:prstGeom>
              <a:blipFill rotWithShape="0">
                <a:blip r:embed="rId5"/>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14813089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phối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rời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rạc</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01</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grpSp>
        <p:nvGrpSpPr>
          <p:cNvPr id="54" name="그룹 53">
            <a:extLst>
              <a:ext uri="{FF2B5EF4-FFF2-40B4-BE49-F238E27FC236}">
                <a16:creationId xmlns:a16="http://schemas.microsoft.com/office/drawing/2014/main" id="{75FBAA63-9562-43FE-AF0D-E2216F7DCC7D}"/>
              </a:ext>
            </a:extLst>
          </p:cNvPr>
          <p:cNvGrpSpPr/>
          <p:nvPr/>
        </p:nvGrpSpPr>
        <p:grpSpPr>
          <a:xfrm>
            <a:off x="846956" y="1716338"/>
            <a:ext cx="8460514" cy="1640174"/>
            <a:chOff x="903506" y="2429380"/>
            <a:chExt cx="8460514" cy="1640174"/>
          </a:xfrm>
        </p:grpSpPr>
        <p:sp>
          <p:nvSpPr>
            <p:cNvPr id="55" name="사각형: 둥근 모서리 2">
              <a:extLst>
                <a:ext uri="{FF2B5EF4-FFF2-40B4-BE49-F238E27FC236}">
                  <a16:creationId xmlns:a16="http://schemas.microsoft.com/office/drawing/2014/main" id="{A12695B4-A599-44A5-A7DF-1F670416054B}"/>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56" name="직사각형 55">
                  <a:extLst>
                    <a:ext uri="{FF2B5EF4-FFF2-40B4-BE49-F238E27FC236}">
                      <a16:creationId xmlns:a16="http://schemas.microsoft.com/office/drawing/2014/main" id="{E6E6CB23-5FDA-4E72-B66C-0A8BBA8163CF}"/>
                    </a:ext>
                  </a:extLst>
                </p:cNvPr>
                <p:cNvSpPr/>
                <p:nvPr/>
              </p:nvSpPr>
              <p:spPr>
                <a:xfrm>
                  <a:off x="1279004" y="2429380"/>
                  <a:ext cx="8085016" cy="1640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Bef>
                      <a:spcPts val="800"/>
                    </a:spcBef>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Trong 100 ngày qua, bạn đã nhận được 40 thư rác.</a:t>
                  </a:r>
                </a:p>
                <a:p>
                  <a:pPr>
                    <a:spcBef>
                      <a:spcPts val="800"/>
                    </a:spcBef>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Xác suất rằng ngày mai sẽ có nhiều hơn một thư rác nào là bao nhiêu? </a:t>
                  </a:r>
                </a:p>
                <a:p>
                  <a:pPr>
                    <a:spcBef>
                      <a:spcPts val="800"/>
                    </a:spcBef>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Bạn có thể tính</a:t>
                  </a:r>
                  <a14:m>
                    <m:oMath xmlns:m="http://schemas.openxmlformats.org/officeDocument/2006/math">
                      <m:r>
                        <a:rPr lang="vi-VN" altLang="ko-KR" sz="1300" b="0" i="0" smtClean="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 </m:t>
                      </m:r>
                      <m:r>
                        <a:rPr lang="ko-KR" altLang="en-US" sz="13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𝜆</m:t>
                      </m:r>
                      <m:r>
                        <a:rPr lang="en-US" altLang="ko-KR" sz="13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m:t>
                      </m:r>
                      <m:f>
                        <m:fPr>
                          <m:ctrlPr>
                            <a:rPr lang="en-US" altLang="ko-KR" sz="1300" i="1">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ctrlPr>
                        </m:fPr>
                        <m:num>
                          <m:r>
                            <a:rPr lang="en-US" altLang="ko-KR" sz="13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40</m:t>
                          </m:r>
                        </m:num>
                        <m:den>
                          <m:r>
                            <a:rPr lang="en-US" altLang="ko-KR" sz="13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100</m:t>
                          </m:r>
                        </m:den>
                      </m:f>
                      <m:r>
                        <a:rPr lang="en-US" altLang="ko-KR" sz="13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=0.4</m:t>
                      </m:r>
                    </m:oMath>
                  </a14:m>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endParaRPr>
                </a:p>
                <a:p>
                  <a:pPr>
                    <a:spcBef>
                      <a:spcPts val="800"/>
                    </a:spcBef>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Sau đó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tính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𝑃</m:t>
                      </m:r>
                      <m:d>
                        <m:dPr>
                          <m:ctrlPr>
                            <a:rPr lang="en-US" altLang="ko-KR" sz="1300" i="1"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ctrlPr>
                        </m:dPr>
                        <m:e>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1</m:t>
                          </m:r>
                        </m:e>
                      </m:d>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m:t>
                      </m:r>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𝑃</m:t>
                      </m:r>
                      <m:d>
                        <m:dPr>
                          <m:ctrlPr>
                            <a:rPr lang="en-US" altLang="ko-KR" sz="1300" i="1"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ctrlPr>
                        </m:dPr>
                        <m:e>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2</m:t>
                          </m:r>
                        </m:e>
                      </m:d>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m:t>
                      </m:r>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𝑃</m:t>
                      </m:r>
                      <m:d>
                        <m:dPr>
                          <m:ctrlPr>
                            <a:rPr lang="en-US" altLang="ko-KR" sz="1300" i="1"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ctrlPr>
                        </m:dPr>
                        <m:e>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3</m:t>
                          </m:r>
                        </m:e>
                      </m:d>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m:t>
                      </m:r>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 ??    </a:t>
                  </a:r>
                  <a:r>
                    <a:rPr lang="en-US" altLang="ko-KR" sz="1300" dirty="0">
                      <a:solidFill>
                        <a:srgbClr val="00B050"/>
                      </a:solidFill>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 Hard!  </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a:p>
                  <a:pPr>
                    <a:spcBef>
                      <a:spcPts val="800"/>
                    </a:spcBef>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Thay vào đó, bạn có thể tính bằng cách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1−</m:t>
                      </m:r>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𝑃</m:t>
                      </m:r>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(0) = 1−0.6703 = 0.3297</m:t>
                      </m:r>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 </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p:txBody>
            </p:sp>
          </mc:Choice>
          <mc:Fallback xmlns="">
            <p:sp>
              <p:nvSpPr>
                <p:cNvPr id="56" name="직사각형 55">
                  <a:extLst>
                    <a:ext uri="{FF2B5EF4-FFF2-40B4-BE49-F238E27FC236}">
                      <a16:creationId xmlns:a16="http://schemas.microsoft.com/office/drawing/2014/main" id="{E6E6CB23-5FDA-4E72-B66C-0A8BBA8163CF}"/>
                    </a:ext>
                  </a:extLst>
                </p:cNvPr>
                <p:cNvSpPr>
                  <a:spLocks noRot="1" noChangeAspect="1" noMove="1" noResize="1" noEditPoints="1" noAdjustHandles="1" noChangeArrowheads="1" noChangeShapeType="1" noTextEdit="1"/>
                </p:cNvSpPr>
                <p:nvPr/>
              </p:nvSpPr>
              <p:spPr>
                <a:xfrm>
                  <a:off x="1279004" y="2429380"/>
                  <a:ext cx="8085016" cy="1640174"/>
                </a:xfrm>
                <a:prstGeom prst="rect">
                  <a:avLst/>
                </a:prstGeom>
                <a:blipFill>
                  <a:blip r:embed="rId3"/>
                  <a:stretch>
                    <a:fillRect l="-226"/>
                  </a:stretch>
                </a:blipFill>
                <a:ln>
                  <a:noFill/>
                </a:ln>
              </p:spPr>
              <p:txBody>
                <a:bodyPr/>
                <a:lstStyle/>
                <a:p>
                  <a:r>
                    <a:rPr lang="en-US">
                      <a:noFill/>
                    </a:rPr>
                    <a:t> </a:t>
                  </a:r>
                </a:p>
              </p:txBody>
            </p:sp>
          </mc:Fallback>
        </mc:AlternateContent>
      </p:grpSp>
      <p:sp>
        <p:nvSpPr>
          <p:cNvPr id="14" name="직사각형 13">
            <a:extLst>
              <a:ext uri="{FF2B5EF4-FFF2-40B4-BE49-F238E27FC236}">
                <a16:creationId xmlns:a16="http://schemas.microsoft.com/office/drawing/2014/main" id="{E9AA070B-F598-40E8-BF47-904512AB6DFB}"/>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ngẫu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nhiên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phân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phối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suất</a:t>
            </a:r>
            <a:r>
              <a:rPr lang="en-US" altLang="ko-KR" sz="1400" dirty="0">
                <a:solidFill>
                  <a:schemeClr val="tx1"/>
                </a:solidFill>
                <a:latin typeface="SamsungOne-400" panose="020B0503030303020204" pitchFamily="34" charset="0"/>
                <a:ea typeface="SamsungOne-400" panose="020B0503030303020204" pitchFamily="34" charset="0"/>
              </a:rPr>
              <a:t> Poisson:</a:t>
            </a:r>
          </a:p>
        </p:txBody>
      </p:sp>
    </p:spTree>
    <p:extLst>
      <p:ext uri="{BB962C8B-B14F-4D97-AF65-F5344CB8AC3E}">
        <p14:creationId xmlns:p14="http://schemas.microsoft.com/office/powerpoint/2010/main" val="37364213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Bài tập thực hành </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#0201</a:t>
            </a:r>
          </a:p>
        </p:txBody>
      </p:sp>
      <p:grpSp>
        <p:nvGrpSpPr>
          <p:cNvPr id="11" name="그룹 10">
            <a:extLst>
              <a:ext uri="{FF2B5EF4-FFF2-40B4-BE49-F238E27FC236}">
                <a16:creationId xmlns:a16="http://schemas.microsoft.com/office/drawing/2014/main" id="{A2A7775F-AE07-4A60-B96A-7B00D8607BDB}"/>
              </a:ext>
            </a:extLst>
          </p:cNvPr>
          <p:cNvGrpSpPr/>
          <p:nvPr/>
        </p:nvGrpSpPr>
        <p:grpSpPr>
          <a:xfrm>
            <a:off x="558798" y="2060849"/>
            <a:ext cx="8797129" cy="3960439"/>
            <a:chOff x="558798" y="2060849"/>
            <a:chExt cx="8797129" cy="3960439"/>
          </a:xfrm>
        </p:grpSpPr>
        <p:sp>
          <p:nvSpPr>
            <p:cNvPr id="12" name="직사각형 11">
              <a:extLst>
                <a:ext uri="{FF2B5EF4-FFF2-40B4-BE49-F238E27FC236}">
                  <a16:creationId xmlns:a16="http://schemas.microsoft.com/office/drawing/2014/main" id="{0E2B63F1-717C-45E5-9484-DF4505693008}"/>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5" name="그룹 14">
              <a:extLst>
                <a:ext uri="{FF2B5EF4-FFF2-40B4-BE49-F238E27FC236}">
                  <a16:creationId xmlns:a16="http://schemas.microsoft.com/office/drawing/2014/main" id="{AC1F47E5-59C0-4468-B93D-A8F7F0C32C93}"/>
                </a:ext>
              </a:extLst>
            </p:cNvPr>
            <p:cNvGrpSpPr/>
            <p:nvPr/>
          </p:nvGrpSpPr>
          <p:grpSpPr>
            <a:xfrm>
              <a:off x="558798" y="3945816"/>
              <a:ext cx="8797129" cy="576572"/>
              <a:chOff x="4778069" y="4391025"/>
              <a:chExt cx="2349160" cy="431802"/>
            </a:xfrm>
          </p:grpSpPr>
          <p:sp>
            <p:nvSpPr>
              <p:cNvPr id="18" name="직사각형 17">
                <a:extLst>
                  <a:ext uri="{FF2B5EF4-FFF2-40B4-BE49-F238E27FC236}">
                    <a16:creationId xmlns:a16="http://schemas.microsoft.com/office/drawing/2014/main" id="{3C6A9AF5-127F-406D-B69A-2777F03F88E5}"/>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21" name="직사각형 133">
                <a:extLst>
                  <a:ext uri="{FF2B5EF4-FFF2-40B4-BE49-F238E27FC236}">
                    <a16:creationId xmlns:a16="http://schemas.microsoft.com/office/drawing/2014/main" id="{21A3736B-043B-48A0-AE25-A04C3CBB178F}"/>
                  </a:ext>
                </a:extLst>
              </p:cNvPr>
              <p:cNvSpPr/>
              <p:nvPr/>
            </p:nvSpPr>
            <p:spPr>
              <a:xfrm>
                <a:off x="4852511" y="4528465"/>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vi-VN" altLang="ko-KR"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Làm theo các bước thực hành trong tệp </a:t>
                </a:r>
                <a:r>
                  <a:rPr lang="en-US" altLang="ko-KR"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 'ex_0201.ipynb’.</a:t>
                </a:r>
              </a:p>
            </p:txBody>
          </p:sp>
        </p:grpSp>
        <p:pic>
          <p:nvPicPr>
            <p:cNvPr id="16" name="그림 15" descr="텍스트, 클립아트이(가) 표시된 사진&#10;&#10;자동 생성된 설명">
              <a:extLst>
                <a:ext uri="{FF2B5EF4-FFF2-40B4-BE49-F238E27FC236}">
                  <a16:creationId xmlns:a16="http://schemas.microsoft.com/office/drawing/2014/main" id="{70D03265-398A-4B21-9492-31D700046C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3" name="그룹 1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phối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rời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rạc</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01</a:t>
              </a:r>
            </a:p>
          </p:txBody>
        </p:sp>
      </p:grpSp>
    </p:spTree>
    <p:extLst>
      <p:ext uri="{BB962C8B-B14F-4D97-AF65-F5344CB8AC3E}">
        <p14:creationId xmlns:p14="http://schemas.microsoft.com/office/powerpoint/2010/main" val="3169675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Lý</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thyết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về</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01</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grpSp>
        <p:nvGrpSpPr>
          <p:cNvPr id="2" name="그룹 1">
            <a:extLst>
              <a:ext uri="{FF2B5EF4-FFF2-40B4-BE49-F238E27FC236}">
                <a16:creationId xmlns:a16="http://schemas.microsoft.com/office/drawing/2014/main" id="{3B75F182-0FF8-46B3-A7B6-3BC9181EF773}"/>
              </a:ext>
            </a:extLst>
          </p:cNvPr>
          <p:cNvGrpSpPr/>
          <p:nvPr/>
        </p:nvGrpSpPr>
        <p:grpSpPr>
          <a:xfrm>
            <a:off x="850766" y="1711438"/>
            <a:ext cx="7992888" cy="1433340"/>
            <a:chOff x="888484" y="1717676"/>
            <a:chExt cx="7992888" cy="1433340"/>
          </a:xfrm>
        </p:grpSpPr>
        <p:grpSp>
          <p:nvGrpSpPr>
            <p:cNvPr id="32" name="그룹 31">
              <a:extLst>
                <a:ext uri="{FF2B5EF4-FFF2-40B4-BE49-F238E27FC236}">
                  <a16:creationId xmlns:a16="http://schemas.microsoft.com/office/drawing/2014/main" id="{9D52DE0D-A400-4BBF-91CE-B0A3AE145759}"/>
                </a:ext>
              </a:extLst>
            </p:cNvPr>
            <p:cNvGrpSpPr/>
            <p:nvPr/>
          </p:nvGrpSpPr>
          <p:grpSpPr>
            <a:xfrm>
              <a:off x="888484" y="1717676"/>
              <a:ext cx="6979589" cy="345461"/>
              <a:chOff x="903506" y="2429380"/>
              <a:chExt cx="6979589" cy="345461"/>
            </a:xfrm>
          </p:grpSpPr>
          <p:sp>
            <p:nvSpPr>
              <p:cNvPr id="33" name="사각형: 둥근 모서리 2">
                <a:extLst>
                  <a:ext uri="{FF2B5EF4-FFF2-40B4-BE49-F238E27FC236}">
                    <a16:creationId xmlns:a16="http://schemas.microsoft.com/office/drawing/2014/main" id="{443E0062-43AA-43AF-80E6-FF2F4A9245BA}"/>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800"/>
                  </a:spcAft>
                </a:pP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F109846E-1195-4822-9EE4-BD562251FDC0}"/>
                      </a:ext>
                    </a:extLst>
                  </p:cNvPr>
                  <p:cNvSpPr/>
                  <p:nvPr/>
                </p:nvSpPr>
                <p:spPr>
                  <a:xfrm>
                    <a:off x="1279004" y="2429380"/>
                    <a:ext cx="6604091"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indent="14288">
                      <a:spcAft>
                        <a:spcPts val="8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Toàn bộ</a:t>
                    </a:r>
                    <a14:m>
                      <m:oMath xmlns:m="http://schemas.openxmlformats.org/officeDocument/2006/math">
                        <m:r>
                          <a:rPr lang="vi-VN" altLang="ko-KR" sz="1300" b="0" i="0" dirty="0" smtClean="0">
                            <a:solidFill>
                              <a:schemeClr val="tx1">
                                <a:lumMod val="85000"/>
                                <a:lumOff val="15000"/>
                              </a:schemeClr>
                            </a:solidFill>
                            <a:latin typeface="Cambria Math" panose="02040503050406030204" pitchFamily="18" charset="0"/>
                            <a:ea typeface="SamsungOne-400" panose="020B0503030303020204" pitchFamily="34" charset="0"/>
                            <a:sym typeface="Symbol" panose="05050102010706020507" pitchFamily="18" charset="2"/>
                          </a:rPr>
                          <m:t> </m:t>
                        </m:r>
                        <m:r>
                          <m:rPr>
                            <m:sty m:val="p"/>
                          </m:rPr>
                          <a:rPr lang="vi-VN" altLang="ko-KR" sz="1300" i="1" dirty="0">
                            <a:solidFill>
                              <a:schemeClr val="tx1">
                                <a:lumMod val="85000"/>
                                <a:lumOff val="15000"/>
                              </a:schemeClr>
                            </a:solidFill>
                            <a:latin typeface="Cambria Math" panose="02040503050406030204" pitchFamily="18" charset="0"/>
                            <a:ea typeface="SamsungOne-400" panose="020B0503030303020204" pitchFamily="34" charset="0"/>
                            <a:sym typeface="Symbol" panose="05050102010706020507" pitchFamily="18" charset="2"/>
                          </a:rPr>
                          <m:t>t</m:t>
                        </m:r>
                        <m:r>
                          <a:rPr lang="vi-VN" altLang="ko-KR" sz="1300" i="1" dirty="0">
                            <a:solidFill>
                              <a:schemeClr val="tx1">
                                <a:lumMod val="85000"/>
                                <a:lumOff val="15000"/>
                              </a:schemeClr>
                            </a:solidFill>
                            <a:latin typeface="Cambria Math" panose="02040503050406030204" pitchFamily="18" charset="0"/>
                            <a:ea typeface="SamsungOne-400" panose="020B0503030303020204" pitchFamily="34" charset="0"/>
                            <a:sym typeface="Symbol" panose="05050102010706020507" pitchFamily="18" charset="2"/>
                          </a:rPr>
                          <m:t>ậ</m:t>
                        </m:r>
                        <m:r>
                          <m:rPr>
                            <m:sty m:val="p"/>
                          </m:rPr>
                          <a:rPr lang="vi-VN" altLang="ko-KR" sz="1300" i="1" dirty="0">
                            <a:solidFill>
                              <a:schemeClr val="tx1">
                                <a:lumMod val="85000"/>
                                <a:lumOff val="15000"/>
                              </a:schemeClr>
                            </a:solidFill>
                            <a:latin typeface="Cambria Math" panose="02040503050406030204" pitchFamily="18" charset="0"/>
                            <a:ea typeface="SamsungOne-400" panose="020B0503030303020204" pitchFamily="34" charset="0"/>
                            <a:sym typeface="Symbol" panose="05050102010706020507" pitchFamily="18" charset="2"/>
                          </a:rPr>
                          <m:t>p</m:t>
                        </m:r>
                        <m:r>
                          <a:rPr lang="vi-VN" altLang="ko-KR" sz="1300" dirty="0">
                            <a:solidFill>
                              <a:schemeClr val="tx1">
                                <a:lumMod val="85000"/>
                                <a:lumOff val="15000"/>
                              </a:schemeClr>
                            </a:solidFill>
                            <a:latin typeface="Cambria Math" panose="02040503050406030204" pitchFamily="18" charset="0"/>
                            <a:ea typeface="SamsungOne-400" panose="020B0503030303020204" pitchFamily="34" charset="0"/>
                            <a:sym typeface="Symbol" panose="05050102010706020507" pitchFamily="18" charset="2"/>
                          </a:rPr>
                          <m:t> </m:t>
                        </m:r>
                        <m:r>
                          <a:rPr lang="vi-VN" altLang="ko-KR" sz="1300" b="0" i="0" dirty="0" smtClean="0">
                            <a:solidFill>
                              <a:schemeClr val="tx1">
                                <a:lumMod val="85000"/>
                                <a:lumOff val="15000"/>
                              </a:schemeClr>
                            </a:solidFill>
                            <a:latin typeface="Cambria Math" panose="02040503050406030204" pitchFamily="18" charset="0"/>
                            <a:ea typeface="SamsungOne-400" panose="020B0503030303020204" pitchFamily="34" charset="0"/>
                            <a:sym typeface="Symbol" panose="05050102010706020507" pitchFamily="18" charset="2"/>
                          </a:rPr>
                          <m:t> </m:t>
                        </m:r>
                        <m:r>
                          <a:rPr lang="en-US" altLang="ko-KR" sz="1300" dirty="0">
                            <a:solidFill>
                              <a:schemeClr val="tx1">
                                <a:lumMod val="85000"/>
                                <a:lumOff val="15000"/>
                              </a:schemeClr>
                            </a:solidFill>
                            <a:latin typeface="Cambria Math" panose="02040503050406030204" pitchFamily="18" charset="0"/>
                            <a:ea typeface="SamsungOne-400" panose="020B0503030303020204" pitchFamily="34" charset="0"/>
                            <a:sym typeface="Symbol" panose="05050102010706020507" pitchFamily="18" charset="2"/>
                          </a:rPr>
                          <m:t>𝑆</m:t>
                        </m:r>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biến cố toàn phần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a:t>
                    </a:r>
                  </a:p>
                </p:txBody>
              </p:sp>
            </mc:Choice>
            <mc:Fallback xmlns="">
              <p:sp>
                <p:nvSpPr>
                  <p:cNvPr id="34" name="직사각형 33">
                    <a:extLst>
                      <a:ext uri="{FF2B5EF4-FFF2-40B4-BE49-F238E27FC236}">
                        <a16:creationId xmlns:a16="http://schemas.microsoft.com/office/drawing/2014/main" id="{F109846E-1195-4822-9EE4-BD562251FDC0}"/>
                      </a:ext>
                    </a:extLst>
                  </p:cNvPr>
                  <p:cNvSpPr>
                    <a:spLocks noRot="1" noChangeAspect="1" noMove="1" noResize="1" noEditPoints="1" noAdjustHandles="1" noChangeArrowheads="1" noChangeShapeType="1" noTextEdit="1"/>
                  </p:cNvSpPr>
                  <p:nvPr/>
                </p:nvSpPr>
                <p:spPr>
                  <a:xfrm>
                    <a:off x="1279004" y="2429380"/>
                    <a:ext cx="6604091" cy="345461"/>
                  </a:xfrm>
                  <a:prstGeom prst="rect">
                    <a:avLst/>
                  </a:prstGeom>
                  <a:blipFill>
                    <a:blip r:embed="rId3"/>
                    <a:stretch>
                      <a:fillRect/>
                    </a:stretch>
                  </a:blipFill>
                  <a:ln>
                    <a:noFill/>
                  </a:ln>
                </p:spPr>
                <p:txBody>
                  <a:bodyPr/>
                  <a:lstStyle/>
                  <a:p>
                    <a:r>
                      <a:rPr lang="en-US">
                        <a:noFill/>
                      </a:rPr>
                      <a:t> </a:t>
                    </a:r>
                  </a:p>
                </p:txBody>
              </p:sp>
            </mc:Fallback>
          </mc:AlternateContent>
        </p:grpSp>
        <p:grpSp>
          <p:nvGrpSpPr>
            <p:cNvPr id="35" name="그룹 34">
              <a:extLst>
                <a:ext uri="{FF2B5EF4-FFF2-40B4-BE49-F238E27FC236}">
                  <a16:creationId xmlns:a16="http://schemas.microsoft.com/office/drawing/2014/main" id="{A96690A2-AA5C-4B44-9D11-36AF8758DB38}"/>
                </a:ext>
              </a:extLst>
            </p:cNvPr>
            <p:cNvGrpSpPr/>
            <p:nvPr/>
          </p:nvGrpSpPr>
          <p:grpSpPr>
            <a:xfrm>
              <a:off x="888484" y="2080302"/>
              <a:ext cx="6979589" cy="345461"/>
              <a:chOff x="903506" y="2429380"/>
              <a:chExt cx="6979589" cy="345461"/>
            </a:xfrm>
          </p:grpSpPr>
          <p:sp>
            <p:nvSpPr>
              <p:cNvPr id="36" name="사각형: 둥근 모서리 2">
                <a:extLst>
                  <a:ext uri="{FF2B5EF4-FFF2-40B4-BE49-F238E27FC236}">
                    <a16:creationId xmlns:a16="http://schemas.microsoft.com/office/drawing/2014/main" id="{957FFE8E-DC6B-49E8-B609-C4E04940A887}"/>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800"/>
                  </a:spcAft>
                </a:pP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37" name="직사각형 36">
                    <a:extLst>
                      <a:ext uri="{FF2B5EF4-FFF2-40B4-BE49-F238E27FC236}">
                        <a16:creationId xmlns:a16="http://schemas.microsoft.com/office/drawing/2014/main" id="{7E746223-B940-4F20-9313-7BC9F7643586}"/>
                      </a:ext>
                    </a:extLst>
                  </p:cNvPr>
                  <p:cNvSpPr/>
                  <p:nvPr/>
                </p:nvSpPr>
                <p:spPr>
                  <a:xfrm>
                    <a:off x="1279004" y="2429380"/>
                    <a:ext cx="6604091"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indent="14288">
                      <a:spcAft>
                        <a:spcPts val="8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Tập rỗng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r>
                          <a:rPr lang="en-US" altLang="ko-KR" sz="1300">
                            <a:solidFill>
                              <a:schemeClr val="tx1">
                                <a:lumMod val="85000"/>
                                <a:lumOff val="15000"/>
                              </a:schemeClr>
                            </a:solidFill>
                            <a:latin typeface="Cambria Math" panose="02040503050406030204" pitchFamily="18" charset="0"/>
                            <a:sym typeface="Symbol" panose="05050102010706020507" pitchFamily="18" charset="2"/>
                          </a:rPr>
                          <m:t>𝜙</m:t>
                        </m:r>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biến cố rỗng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mc:Choice>
            <mc:Fallback xmlns="">
              <p:sp>
                <p:nvSpPr>
                  <p:cNvPr id="37" name="직사각형 36">
                    <a:extLst>
                      <a:ext uri="{FF2B5EF4-FFF2-40B4-BE49-F238E27FC236}">
                        <a16:creationId xmlns:a16="http://schemas.microsoft.com/office/drawing/2014/main" id="{7E746223-B940-4F20-9313-7BC9F7643586}"/>
                      </a:ext>
                    </a:extLst>
                  </p:cNvPr>
                  <p:cNvSpPr>
                    <a:spLocks noRot="1" noChangeAspect="1" noMove="1" noResize="1" noEditPoints="1" noAdjustHandles="1" noChangeArrowheads="1" noChangeShapeType="1" noTextEdit="1"/>
                  </p:cNvSpPr>
                  <p:nvPr/>
                </p:nvSpPr>
                <p:spPr>
                  <a:xfrm>
                    <a:off x="1279004" y="2429380"/>
                    <a:ext cx="6604091" cy="345461"/>
                  </a:xfrm>
                  <a:prstGeom prst="rect">
                    <a:avLst/>
                  </a:prstGeom>
                  <a:blipFill>
                    <a:blip r:embed="rId4"/>
                    <a:stretch>
                      <a:fillRect/>
                    </a:stretch>
                  </a:blipFill>
                  <a:ln>
                    <a:noFill/>
                  </a:ln>
                </p:spPr>
                <p:txBody>
                  <a:bodyPr/>
                  <a:lstStyle/>
                  <a:p>
                    <a:r>
                      <a:rPr lang="en-US">
                        <a:noFill/>
                      </a:rPr>
                      <a:t> </a:t>
                    </a:r>
                  </a:p>
                </p:txBody>
              </p:sp>
            </mc:Fallback>
          </mc:AlternateContent>
        </p:grpSp>
        <p:grpSp>
          <p:nvGrpSpPr>
            <p:cNvPr id="38" name="그룹 37">
              <a:extLst>
                <a:ext uri="{FF2B5EF4-FFF2-40B4-BE49-F238E27FC236}">
                  <a16:creationId xmlns:a16="http://schemas.microsoft.com/office/drawing/2014/main" id="{2DEDE156-BBCE-4106-9F84-72B466114085}"/>
                </a:ext>
              </a:extLst>
            </p:cNvPr>
            <p:cNvGrpSpPr/>
            <p:nvPr/>
          </p:nvGrpSpPr>
          <p:grpSpPr>
            <a:xfrm>
              <a:off x="888484" y="2442928"/>
              <a:ext cx="6979589" cy="345461"/>
              <a:chOff x="903506" y="2429380"/>
              <a:chExt cx="6979589" cy="345461"/>
            </a:xfrm>
          </p:grpSpPr>
          <p:sp>
            <p:nvSpPr>
              <p:cNvPr id="39" name="사각형: 둥근 모서리 2">
                <a:extLst>
                  <a:ext uri="{FF2B5EF4-FFF2-40B4-BE49-F238E27FC236}">
                    <a16:creationId xmlns:a16="http://schemas.microsoft.com/office/drawing/2014/main" id="{0C3E9122-E9F6-41B9-BA62-9905DAA1EEF4}"/>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800"/>
                  </a:spcAft>
                </a:pP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5905317D-0051-4578-94C3-56F74819745C}"/>
                      </a:ext>
                    </a:extLst>
                  </p:cNvPr>
                  <p:cNvSpPr/>
                  <p:nvPr/>
                </p:nvSpPr>
                <p:spPr>
                  <a:xfrm>
                    <a:off x="1279004" y="2429380"/>
                    <a:ext cx="6604091"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indent="14288">
                      <a:spcAft>
                        <a:spcPts val="8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Các</a:t>
                    </a:r>
                    <a14:m>
                      <m:oMath xmlns:m="http://schemas.openxmlformats.org/officeDocument/2006/math">
                        <m:r>
                          <a:rPr lang="vi-VN" altLang="ko-KR" sz="1300" b="0" i="0" dirty="0" smtClean="0">
                            <a:solidFill>
                              <a:schemeClr val="tx1">
                                <a:lumMod val="85000"/>
                                <a:lumOff val="15000"/>
                              </a:schemeClr>
                            </a:solidFill>
                            <a:latin typeface="Cambria Math" panose="02040503050406030204" pitchFamily="18" charset="0"/>
                            <a:sym typeface="Symbol" panose="05050102010706020507" pitchFamily="18" charset="2"/>
                          </a:rPr>
                          <m:t> </m:t>
                        </m:r>
                        <m:r>
                          <m:rPr>
                            <m:sty m:val="p"/>
                          </m:rPr>
                          <a:rPr lang="vi-VN" altLang="ko-KR" sz="1300" i="1" dirty="0">
                            <a:solidFill>
                              <a:schemeClr val="tx1">
                                <a:lumMod val="85000"/>
                                <a:lumOff val="15000"/>
                              </a:schemeClr>
                            </a:solidFill>
                            <a:latin typeface="Cambria Math" panose="02040503050406030204" pitchFamily="18" charset="0"/>
                            <a:sym typeface="Symbol" panose="05050102010706020507" pitchFamily="18" charset="2"/>
                          </a:rPr>
                          <m:t>t</m:t>
                        </m:r>
                        <m:r>
                          <a:rPr lang="vi-VN" altLang="ko-KR" sz="1300" i="1" dirty="0">
                            <a:solidFill>
                              <a:schemeClr val="tx1">
                                <a:lumMod val="85000"/>
                                <a:lumOff val="15000"/>
                              </a:schemeClr>
                            </a:solidFill>
                            <a:latin typeface="Cambria Math" panose="02040503050406030204" pitchFamily="18" charset="0"/>
                            <a:sym typeface="Symbol" panose="05050102010706020507" pitchFamily="18" charset="2"/>
                          </a:rPr>
                          <m:t>ậ</m:t>
                        </m:r>
                        <m:r>
                          <m:rPr>
                            <m:sty m:val="p"/>
                          </m:rPr>
                          <a:rPr lang="vi-VN" altLang="ko-KR" sz="1300" i="1" dirty="0">
                            <a:solidFill>
                              <a:schemeClr val="tx1">
                                <a:lumMod val="85000"/>
                                <a:lumOff val="15000"/>
                              </a:schemeClr>
                            </a:solidFill>
                            <a:latin typeface="Cambria Math" panose="02040503050406030204" pitchFamily="18" charset="0"/>
                            <a:sym typeface="Symbol" panose="05050102010706020507" pitchFamily="18" charset="2"/>
                          </a:rPr>
                          <m:t>p</m:t>
                        </m:r>
                        <m:r>
                          <a:rPr lang="vi-VN" altLang="ko-KR" sz="1300" b="0" i="0" dirty="0" smtClean="0">
                            <a:solidFill>
                              <a:schemeClr val="tx1">
                                <a:lumMod val="85000"/>
                                <a:lumOff val="15000"/>
                              </a:schemeClr>
                            </a:solidFill>
                            <a:latin typeface="Cambria Math" panose="02040503050406030204" pitchFamily="18" charset="0"/>
                            <a:sym typeface="Symbol" panose="05050102010706020507" pitchFamily="18" charset="2"/>
                          </a:rPr>
                          <m:t> </m:t>
                        </m:r>
                        <m:r>
                          <m:rPr>
                            <m:sty m:val="p"/>
                          </m:rPr>
                          <a:rPr lang="vi-VN" altLang="ko-KR" sz="1300" i="1" dirty="0">
                            <a:solidFill>
                              <a:schemeClr val="tx1">
                                <a:lumMod val="85000"/>
                                <a:lumOff val="15000"/>
                              </a:schemeClr>
                            </a:solidFill>
                            <a:latin typeface="Cambria Math" panose="02040503050406030204" pitchFamily="18" charset="0"/>
                            <a:sym typeface="Symbol" panose="05050102010706020507" pitchFamily="18" charset="2"/>
                          </a:rPr>
                          <m:t>h</m:t>
                        </m:r>
                        <m:r>
                          <a:rPr lang="vi-VN" altLang="ko-KR" sz="1300" i="1" dirty="0">
                            <a:solidFill>
                              <a:schemeClr val="tx1">
                                <a:lumMod val="85000"/>
                                <a:lumOff val="15000"/>
                              </a:schemeClr>
                            </a:solidFill>
                            <a:latin typeface="Cambria Math" panose="02040503050406030204" pitchFamily="18" charset="0"/>
                            <a:sym typeface="Symbol" panose="05050102010706020507" pitchFamily="18" charset="2"/>
                          </a:rPr>
                          <m:t>ợ</m:t>
                        </m:r>
                        <m:r>
                          <m:rPr>
                            <m:sty m:val="p"/>
                          </m:rPr>
                          <a:rPr lang="vi-VN" altLang="ko-KR" sz="1300" i="1" dirty="0">
                            <a:solidFill>
                              <a:schemeClr val="tx1">
                                <a:lumMod val="85000"/>
                                <a:lumOff val="15000"/>
                              </a:schemeClr>
                            </a:solidFill>
                            <a:latin typeface="Cambria Math" panose="02040503050406030204" pitchFamily="18" charset="0"/>
                            <a:sym typeface="Symbol" panose="05050102010706020507" pitchFamily="18" charset="2"/>
                          </a:rPr>
                          <m:t>p</m:t>
                        </m:r>
                        <m:r>
                          <a:rPr lang="vi-VN" altLang="ko-KR" sz="1300" b="0" i="0" dirty="0" smtClean="0">
                            <a:solidFill>
                              <a:schemeClr val="tx1">
                                <a:lumMod val="85000"/>
                                <a:lumOff val="15000"/>
                              </a:schemeClr>
                            </a:solidFill>
                            <a:latin typeface="Cambria Math" panose="02040503050406030204" pitchFamily="18" charset="0"/>
                            <a:sym typeface="Symbol" panose="05050102010706020507" pitchFamily="18" charset="2"/>
                          </a:rPr>
                          <m:t> </m:t>
                        </m:r>
                        <m:r>
                          <m:rPr>
                            <m:sty m:val="p"/>
                          </m:rPr>
                          <a:rPr lang="vi-VN" altLang="ko-KR" sz="1300" i="1" dirty="0">
                            <a:solidFill>
                              <a:schemeClr val="tx1">
                                <a:lumMod val="85000"/>
                                <a:lumOff val="15000"/>
                              </a:schemeClr>
                            </a:solidFill>
                            <a:latin typeface="Cambria Math" panose="02040503050406030204" pitchFamily="18" charset="0"/>
                            <a:sym typeface="Symbol" panose="05050102010706020507" pitchFamily="18" charset="2"/>
                          </a:rPr>
                          <m:t>con</m:t>
                        </m:r>
                        <m:r>
                          <a:rPr lang="vi-VN" altLang="ko-KR" sz="1300" b="0" i="0" dirty="0" smtClean="0">
                            <a:solidFill>
                              <a:schemeClr val="tx1">
                                <a:lumMod val="85000"/>
                                <a:lumOff val="15000"/>
                              </a:schemeClr>
                            </a:solidFill>
                            <a:latin typeface="Cambria Math" panose="02040503050406030204" pitchFamily="18" charset="0"/>
                            <a:sym typeface="Symbol" panose="05050102010706020507" pitchFamily="18" charset="2"/>
                          </a:rPr>
                          <m:t> </m:t>
                        </m:r>
                        <m:r>
                          <m:rPr>
                            <m:sty m:val="p"/>
                          </m:rPr>
                          <a:rPr lang="vi-VN" altLang="ko-KR" sz="1300" i="1" dirty="0">
                            <a:solidFill>
                              <a:schemeClr val="tx1">
                                <a:lumMod val="85000"/>
                                <a:lumOff val="15000"/>
                              </a:schemeClr>
                            </a:solidFill>
                            <a:latin typeface="Cambria Math" panose="02040503050406030204" pitchFamily="18" charset="0"/>
                            <a:sym typeface="Symbol" panose="05050102010706020507" pitchFamily="18" charset="2"/>
                          </a:rPr>
                          <m:t>bao</m:t>
                        </m:r>
                        <m:r>
                          <a:rPr lang="vi-VN" altLang="ko-KR" sz="1300" b="0" i="0" dirty="0" smtClean="0">
                            <a:solidFill>
                              <a:schemeClr val="tx1">
                                <a:lumMod val="85000"/>
                                <a:lumOff val="15000"/>
                              </a:schemeClr>
                            </a:solidFill>
                            <a:latin typeface="Cambria Math" panose="02040503050406030204" pitchFamily="18" charset="0"/>
                            <a:sym typeface="Symbol" panose="05050102010706020507" pitchFamily="18" charset="2"/>
                          </a:rPr>
                          <m:t> </m:t>
                        </m:r>
                        <m:r>
                          <m:rPr>
                            <m:sty m:val="p"/>
                          </m:rPr>
                          <a:rPr lang="vi-VN" altLang="ko-KR" sz="1300" i="1" dirty="0">
                            <a:solidFill>
                              <a:schemeClr val="tx1">
                                <a:lumMod val="85000"/>
                                <a:lumOff val="15000"/>
                              </a:schemeClr>
                            </a:solidFill>
                            <a:latin typeface="Cambria Math" panose="02040503050406030204" pitchFamily="18" charset="0"/>
                            <a:sym typeface="Symbol" panose="05050102010706020507" pitchFamily="18" charset="2"/>
                          </a:rPr>
                          <m:t>g</m:t>
                        </m:r>
                        <m:r>
                          <a:rPr lang="vi-VN" altLang="ko-KR" sz="1300" i="1" dirty="0">
                            <a:solidFill>
                              <a:schemeClr val="tx1">
                                <a:lumMod val="85000"/>
                                <a:lumOff val="15000"/>
                              </a:schemeClr>
                            </a:solidFill>
                            <a:latin typeface="Cambria Math" panose="02040503050406030204" pitchFamily="18" charset="0"/>
                            <a:sym typeface="Symbol" panose="05050102010706020507" pitchFamily="18" charset="2"/>
                          </a:rPr>
                          <m:t>ồ</m:t>
                        </m:r>
                        <m:r>
                          <m:rPr>
                            <m:sty m:val="p"/>
                          </m:rPr>
                          <a:rPr lang="vi-VN" altLang="ko-KR" sz="1300" i="1" dirty="0">
                            <a:solidFill>
                              <a:schemeClr val="tx1">
                                <a:lumMod val="85000"/>
                                <a:lumOff val="15000"/>
                              </a:schemeClr>
                            </a:solidFill>
                            <a:latin typeface="Cambria Math" panose="02040503050406030204" pitchFamily="18" charset="0"/>
                            <a:sym typeface="Symbol" panose="05050102010706020507" pitchFamily="18" charset="2"/>
                          </a:rPr>
                          <m:t>m</m:t>
                        </m:r>
                        <m:r>
                          <a:rPr lang="vi-VN" altLang="ko-KR" sz="1300" b="0" i="0" dirty="0" smtClean="0">
                            <a:solidFill>
                              <a:schemeClr val="tx1">
                                <a:lumMod val="85000"/>
                                <a:lumOff val="15000"/>
                              </a:schemeClr>
                            </a:solidFill>
                            <a:latin typeface="Cambria Math" panose="02040503050406030204" pitchFamily="18" charset="0"/>
                            <a:sym typeface="Symbol" panose="05050102010706020507" pitchFamily="18" charset="2"/>
                          </a:rPr>
                          <m:t> </m:t>
                        </m:r>
                        <m:r>
                          <m:rPr>
                            <m:sty m:val="p"/>
                          </m:rPr>
                          <a:rPr lang="vi-VN" altLang="ko-KR" sz="1300" i="1" dirty="0">
                            <a:solidFill>
                              <a:schemeClr val="tx1">
                                <a:lumMod val="85000"/>
                                <a:lumOff val="15000"/>
                              </a:schemeClr>
                            </a:solidFill>
                            <a:latin typeface="Cambria Math" panose="02040503050406030204" pitchFamily="18" charset="0"/>
                            <a:sym typeface="Symbol" panose="05050102010706020507" pitchFamily="18" charset="2"/>
                          </a:rPr>
                          <m:t>c</m:t>
                        </m:r>
                        <m:r>
                          <a:rPr lang="vi-VN" altLang="ko-KR" sz="1300" i="1" dirty="0">
                            <a:solidFill>
                              <a:schemeClr val="tx1">
                                <a:lumMod val="85000"/>
                                <a:lumOff val="15000"/>
                              </a:schemeClr>
                            </a:solidFill>
                            <a:latin typeface="Cambria Math" panose="02040503050406030204" pitchFamily="18" charset="0"/>
                            <a:sym typeface="Symbol" panose="05050102010706020507" pitchFamily="18" charset="2"/>
                          </a:rPr>
                          <m:t>á</m:t>
                        </m:r>
                        <m:r>
                          <m:rPr>
                            <m:sty m:val="p"/>
                          </m:rPr>
                          <a:rPr lang="vi-VN" altLang="ko-KR" sz="1300" i="1" dirty="0">
                            <a:solidFill>
                              <a:schemeClr val="tx1">
                                <a:lumMod val="85000"/>
                                <a:lumOff val="15000"/>
                              </a:schemeClr>
                            </a:solidFill>
                            <a:latin typeface="Cambria Math" panose="02040503050406030204" pitchFamily="18" charset="0"/>
                            <a:sym typeface="Symbol" panose="05050102010706020507" pitchFamily="18" charset="2"/>
                          </a:rPr>
                          <m:t>c</m:t>
                        </m:r>
                        <m:r>
                          <a:rPr lang="vi-VN" altLang="ko-KR" sz="1300" b="0" i="0" dirty="0" smtClean="0">
                            <a:solidFill>
                              <a:schemeClr val="tx1">
                                <a:lumMod val="85000"/>
                                <a:lumOff val="15000"/>
                              </a:schemeClr>
                            </a:solidFill>
                            <a:latin typeface="Cambria Math" panose="02040503050406030204" pitchFamily="18" charset="0"/>
                            <a:sym typeface="Symbol" panose="05050102010706020507" pitchFamily="18" charset="2"/>
                          </a:rPr>
                          <m:t> </m:t>
                        </m:r>
                        <m:r>
                          <m:rPr>
                            <m:sty m:val="p"/>
                          </m:rPr>
                          <a:rPr lang="vi-VN" altLang="ko-KR" sz="1300" i="1" dirty="0">
                            <a:solidFill>
                              <a:schemeClr val="tx1">
                                <a:lumMod val="85000"/>
                                <a:lumOff val="15000"/>
                              </a:schemeClr>
                            </a:solidFill>
                            <a:latin typeface="Cambria Math" panose="02040503050406030204" pitchFamily="18" charset="0"/>
                            <a:sym typeface="Symbol" panose="05050102010706020507" pitchFamily="18" charset="2"/>
                          </a:rPr>
                          <m:t>ph</m:t>
                        </m:r>
                        <m:r>
                          <a:rPr lang="vi-VN" altLang="ko-KR" sz="1300" i="1" dirty="0">
                            <a:solidFill>
                              <a:schemeClr val="tx1">
                                <a:lumMod val="85000"/>
                                <a:lumOff val="15000"/>
                              </a:schemeClr>
                            </a:solidFill>
                            <a:latin typeface="Cambria Math" panose="02040503050406030204" pitchFamily="18" charset="0"/>
                            <a:sym typeface="Symbol" panose="05050102010706020507" pitchFamily="18" charset="2"/>
                          </a:rPr>
                          <m:t>ầ</m:t>
                        </m:r>
                        <m:r>
                          <m:rPr>
                            <m:sty m:val="p"/>
                          </m:rPr>
                          <a:rPr lang="vi-VN" altLang="ko-KR" sz="1300" i="1" dirty="0">
                            <a:solidFill>
                              <a:schemeClr val="tx1">
                                <a:lumMod val="85000"/>
                                <a:lumOff val="15000"/>
                              </a:schemeClr>
                            </a:solidFill>
                            <a:latin typeface="Cambria Math" panose="02040503050406030204" pitchFamily="18" charset="0"/>
                            <a:sym typeface="Symbol" panose="05050102010706020507" pitchFamily="18" charset="2"/>
                          </a:rPr>
                          <m:t>n</m:t>
                        </m:r>
                        <m:r>
                          <a:rPr lang="vi-VN" altLang="ko-KR" sz="1300" b="0" i="0" dirty="0" smtClean="0">
                            <a:solidFill>
                              <a:schemeClr val="tx1">
                                <a:lumMod val="85000"/>
                                <a:lumOff val="15000"/>
                              </a:schemeClr>
                            </a:solidFill>
                            <a:latin typeface="Cambria Math" panose="02040503050406030204" pitchFamily="18" charset="0"/>
                            <a:sym typeface="Symbol" panose="05050102010706020507" pitchFamily="18" charset="2"/>
                          </a:rPr>
                          <m:t> </m:t>
                        </m:r>
                        <m:r>
                          <m:rPr>
                            <m:sty m:val="p"/>
                          </m:rPr>
                          <a:rPr lang="vi-VN" altLang="ko-KR" sz="1300" i="1" dirty="0">
                            <a:solidFill>
                              <a:schemeClr val="tx1">
                                <a:lumMod val="85000"/>
                                <a:lumOff val="15000"/>
                              </a:schemeClr>
                            </a:solidFill>
                            <a:latin typeface="Cambria Math" panose="02040503050406030204" pitchFamily="18" charset="0"/>
                            <a:sym typeface="Symbol" panose="05050102010706020507" pitchFamily="18" charset="2"/>
                          </a:rPr>
                          <m:t>t</m:t>
                        </m:r>
                        <m:r>
                          <a:rPr lang="vi-VN" altLang="ko-KR" sz="1300" i="1" dirty="0">
                            <a:solidFill>
                              <a:schemeClr val="tx1">
                                <a:lumMod val="85000"/>
                                <a:lumOff val="15000"/>
                              </a:schemeClr>
                            </a:solidFill>
                            <a:latin typeface="Cambria Math" panose="02040503050406030204" pitchFamily="18" charset="0"/>
                            <a:sym typeface="Symbol" panose="05050102010706020507" pitchFamily="18" charset="2"/>
                          </a:rPr>
                          <m:t>ử</m:t>
                        </m:r>
                        <m:r>
                          <a:rPr lang="vi-VN" altLang="ko-KR" sz="1300" b="0" i="0" dirty="0" smtClean="0">
                            <a:solidFill>
                              <a:schemeClr val="tx1">
                                <a:lumMod val="85000"/>
                                <a:lumOff val="15000"/>
                              </a:schemeClr>
                            </a:solidFill>
                            <a:latin typeface="Cambria Math" panose="02040503050406030204" pitchFamily="18" charset="0"/>
                            <a:sym typeface="Symbol" panose="05050102010706020507" pitchFamily="18" charset="2"/>
                          </a:rPr>
                          <m:t> </m:t>
                        </m:r>
                        <m:r>
                          <m:rPr>
                            <m:sty m:val="p"/>
                          </m:rPr>
                          <a:rPr lang="vi-VN" altLang="ko-KR" sz="1300" i="1" dirty="0">
                            <a:solidFill>
                              <a:schemeClr val="tx1">
                                <a:lumMod val="85000"/>
                                <a:lumOff val="15000"/>
                              </a:schemeClr>
                            </a:solidFill>
                            <a:latin typeface="Cambria Math" panose="02040503050406030204" pitchFamily="18" charset="0"/>
                            <a:sym typeface="Symbol" panose="05050102010706020507" pitchFamily="18" charset="2"/>
                          </a:rPr>
                          <m:t>ri</m:t>
                        </m:r>
                        <m:r>
                          <a:rPr lang="vi-VN" altLang="ko-KR" sz="1300" i="1" dirty="0">
                            <a:solidFill>
                              <a:schemeClr val="tx1">
                                <a:lumMod val="85000"/>
                                <a:lumOff val="15000"/>
                              </a:schemeClr>
                            </a:solidFill>
                            <a:latin typeface="Cambria Math" panose="02040503050406030204" pitchFamily="18" charset="0"/>
                            <a:sym typeface="Symbol" panose="05050102010706020507" pitchFamily="18" charset="2"/>
                          </a:rPr>
                          <m:t>ê</m:t>
                        </m:r>
                        <m:r>
                          <m:rPr>
                            <m:sty m:val="p"/>
                          </m:rPr>
                          <a:rPr lang="vi-VN" altLang="ko-KR" sz="1300" i="1" dirty="0">
                            <a:solidFill>
                              <a:schemeClr val="tx1">
                                <a:lumMod val="85000"/>
                                <a:lumOff val="15000"/>
                              </a:schemeClr>
                            </a:solidFill>
                            <a:latin typeface="Cambria Math" panose="02040503050406030204" pitchFamily="18" charset="0"/>
                            <a:sym typeface="Symbol" panose="05050102010706020507" pitchFamily="18" charset="2"/>
                          </a:rPr>
                          <m:t>ng</m:t>
                        </m:r>
                        <m:r>
                          <a:rPr lang="vi-VN" altLang="ko-KR" sz="1300" b="0" i="0" dirty="0" smtClean="0">
                            <a:solidFill>
                              <a:schemeClr val="tx1">
                                <a:lumMod val="85000"/>
                                <a:lumOff val="15000"/>
                              </a:schemeClr>
                            </a:solidFill>
                            <a:latin typeface="Cambria Math" panose="02040503050406030204" pitchFamily="18" charset="0"/>
                            <a:sym typeface="Symbol" panose="05050102010706020507" pitchFamily="18" charset="2"/>
                          </a:rPr>
                          <m:t> </m:t>
                        </m:r>
                        <m:r>
                          <m:rPr>
                            <m:sty m:val="p"/>
                          </m:rPr>
                          <a:rPr lang="vi-VN" altLang="ko-KR" sz="1300" i="1" dirty="0">
                            <a:solidFill>
                              <a:schemeClr val="tx1">
                                <a:lumMod val="85000"/>
                                <a:lumOff val="15000"/>
                              </a:schemeClr>
                            </a:solidFill>
                            <a:latin typeface="Cambria Math" panose="02040503050406030204" pitchFamily="18" charset="0"/>
                            <a:sym typeface="Symbol" panose="05050102010706020507" pitchFamily="18" charset="2"/>
                          </a:rPr>
                          <m:t>l</m:t>
                        </m:r>
                        <m:r>
                          <a:rPr lang="vi-VN" altLang="ko-KR" sz="1300" i="1" dirty="0">
                            <a:solidFill>
                              <a:schemeClr val="tx1">
                                <a:lumMod val="85000"/>
                                <a:lumOff val="15000"/>
                              </a:schemeClr>
                            </a:solidFill>
                            <a:latin typeface="Cambria Math" panose="02040503050406030204" pitchFamily="18" charset="0"/>
                            <a:sym typeface="Symbol" panose="05050102010706020507" pitchFamily="18" charset="2"/>
                          </a:rPr>
                          <m:t>ẻ</m:t>
                        </m:r>
                        <m:r>
                          <a:rPr lang="vi-VN" altLang="ko-KR" sz="1300" b="0" i="0" dirty="0" smtClean="0">
                            <a:solidFill>
                              <a:schemeClr val="tx1">
                                <a:lumMod val="85000"/>
                                <a:lumOff val="15000"/>
                              </a:schemeClr>
                            </a:solidFill>
                            <a:latin typeface="Cambria Math" panose="02040503050406030204" pitchFamily="18" charset="0"/>
                            <a:sym typeface="Symbol" panose="05050102010706020507" pitchFamily="18" charset="2"/>
                          </a:rPr>
                          <m:t> </m:t>
                        </m:r>
                        <m:r>
                          <m:rPr>
                            <m:sty m:val="p"/>
                          </m:rPr>
                          <a:rPr lang="vi-VN" altLang="ko-KR" sz="1300" i="1" dirty="0">
                            <a:solidFill>
                              <a:schemeClr val="tx1">
                                <a:lumMod val="85000"/>
                                <a:lumOff val="15000"/>
                              </a:schemeClr>
                            </a:solidFill>
                            <a:latin typeface="Cambria Math" panose="02040503050406030204" pitchFamily="18" charset="0"/>
                            <a:sym typeface="Symbol" panose="05050102010706020507" pitchFamily="18" charset="2"/>
                          </a:rPr>
                          <m:t>c</m:t>
                        </m:r>
                        <m:r>
                          <a:rPr lang="vi-VN" altLang="ko-KR" sz="1300" i="1" dirty="0">
                            <a:solidFill>
                              <a:schemeClr val="tx1">
                                <a:lumMod val="85000"/>
                                <a:lumOff val="15000"/>
                              </a:schemeClr>
                            </a:solidFill>
                            <a:latin typeface="Cambria Math" panose="02040503050406030204" pitchFamily="18" charset="0"/>
                            <a:sym typeface="Symbol" panose="05050102010706020507" pitchFamily="18" charset="2"/>
                          </a:rPr>
                          <m:t>ủ</m:t>
                        </m:r>
                        <m:r>
                          <m:rPr>
                            <m:sty m:val="p"/>
                          </m:rPr>
                          <a:rPr lang="vi-VN" altLang="ko-KR" sz="1300" i="1" dirty="0">
                            <a:solidFill>
                              <a:schemeClr val="tx1">
                                <a:lumMod val="85000"/>
                                <a:lumOff val="15000"/>
                              </a:schemeClr>
                            </a:solidFill>
                            <a:latin typeface="Cambria Math" panose="02040503050406030204" pitchFamily="18" charset="0"/>
                            <a:sym typeface="Symbol" panose="05050102010706020507" pitchFamily="18" charset="2"/>
                          </a:rPr>
                          <m:t>a</m:t>
                        </m:r>
                        <m:r>
                          <a:rPr lang="vi-VN" altLang="ko-KR" sz="1300" b="0" i="0" dirty="0" smtClean="0">
                            <a:solidFill>
                              <a:schemeClr val="tx1">
                                <a:lumMod val="85000"/>
                                <a:lumOff val="15000"/>
                              </a:schemeClr>
                            </a:solidFill>
                            <a:latin typeface="Cambria Math" panose="02040503050406030204" pitchFamily="18" charset="0"/>
                            <a:sym typeface="Symbol" panose="05050102010706020507" pitchFamily="18" charset="2"/>
                          </a:rPr>
                          <m:t> </m:t>
                        </m:r>
                        <m:r>
                          <m:rPr>
                            <m:sty m:val="p"/>
                          </m:rPr>
                          <a:rPr lang="vi-VN" altLang="ko-KR" sz="1300" i="1" dirty="0">
                            <a:solidFill>
                              <a:schemeClr val="tx1">
                                <a:lumMod val="85000"/>
                                <a:lumOff val="15000"/>
                              </a:schemeClr>
                            </a:solidFill>
                            <a:latin typeface="Cambria Math" panose="02040503050406030204" pitchFamily="18" charset="0"/>
                            <a:sym typeface="Symbol" panose="05050102010706020507" pitchFamily="18" charset="2"/>
                          </a:rPr>
                          <m:t>t</m:t>
                        </m:r>
                        <m:r>
                          <a:rPr lang="vi-VN" altLang="ko-KR" sz="1300" i="1" dirty="0">
                            <a:solidFill>
                              <a:schemeClr val="tx1">
                                <a:lumMod val="85000"/>
                                <a:lumOff val="15000"/>
                              </a:schemeClr>
                            </a:solidFill>
                            <a:latin typeface="Cambria Math" panose="02040503050406030204" pitchFamily="18" charset="0"/>
                            <a:sym typeface="Symbol" panose="05050102010706020507" pitchFamily="18" charset="2"/>
                          </a:rPr>
                          <m:t>ậ</m:t>
                        </m:r>
                        <m:r>
                          <m:rPr>
                            <m:sty m:val="p"/>
                          </m:rPr>
                          <a:rPr lang="vi-VN" altLang="ko-KR" sz="1300" i="1" dirty="0">
                            <a:solidFill>
                              <a:schemeClr val="tx1">
                                <a:lumMod val="85000"/>
                                <a:lumOff val="15000"/>
                              </a:schemeClr>
                            </a:solidFill>
                            <a:latin typeface="Cambria Math" panose="02040503050406030204" pitchFamily="18" charset="0"/>
                            <a:sym typeface="Symbol" panose="05050102010706020507" pitchFamily="18" charset="2"/>
                          </a:rPr>
                          <m:t>p</m:t>
                        </m:r>
                        <m:r>
                          <a:rPr lang="vi-VN" altLang="ko-KR" sz="1300" b="0" i="0" dirty="0" smtClean="0">
                            <a:solidFill>
                              <a:schemeClr val="tx1">
                                <a:lumMod val="85000"/>
                                <a:lumOff val="15000"/>
                              </a:schemeClr>
                            </a:solidFill>
                            <a:latin typeface="Cambria Math" panose="02040503050406030204" pitchFamily="18" charset="0"/>
                            <a:sym typeface="Symbol" panose="05050102010706020507" pitchFamily="18" charset="2"/>
                          </a:rPr>
                          <m:t> </m:t>
                        </m:r>
                        <m:r>
                          <a:rPr lang="en-US" altLang="ko-KR" sz="1300" dirty="0">
                            <a:solidFill>
                              <a:schemeClr val="tx1">
                                <a:lumMod val="85000"/>
                                <a:lumOff val="15000"/>
                              </a:schemeClr>
                            </a:solidFill>
                            <a:latin typeface="Cambria Math" panose="02040503050406030204" pitchFamily="18" charset="0"/>
                            <a:sym typeface="Symbol" panose="05050102010706020507" pitchFamily="18" charset="2"/>
                          </a:rPr>
                          <m:t>𝑆</m:t>
                        </m:r>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 </a:t>
                    </a:r>
                    <a14:m>
                      <m:oMath xmlns:m="http://schemas.openxmlformats.org/officeDocument/2006/math">
                        <m:r>
                          <a:rPr lang="en-US" altLang="ko-KR" sz="1300">
                            <a:solidFill>
                              <a:schemeClr val="tx1">
                                <a:lumMod val="85000"/>
                                <a:lumOff val="15000"/>
                              </a:schemeClr>
                            </a:solidFill>
                            <a:latin typeface="Cambria Math" panose="02040503050406030204" pitchFamily="18" charset="0"/>
                          </a:rPr>
                          <m:t>{</m:t>
                        </m:r>
                        <m:sSub>
                          <m:sSubPr>
                            <m:ctrlPr>
                              <a:rPr lang="en-US" altLang="ko-KR" sz="1300" i="1">
                                <a:solidFill>
                                  <a:schemeClr val="tx1">
                                    <a:lumMod val="85000"/>
                                    <a:lumOff val="15000"/>
                                  </a:schemeClr>
                                </a:solidFill>
                                <a:latin typeface="Cambria Math" panose="02040503050406030204" pitchFamily="18" charset="0"/>
                              </a:rPr>
                            </m:ctrlPr>
                          </m:sSubPr>
                          <m:e>
                            <m:r>
                              <a:rPr lang="en-US" altLang="ko-KR" sz="1300">
                                <a:solidFill>
                                  <a:schemeClr val="tx1">
                                    <a:lumMod val="85000"/>
                                    <a:lumOff val="15000"/>
                                  </a:schemeClr>
                                </a:solidFill>
                                <a:latin typeface="Cambria Math" panose="02040503050406030204" pitchFamily="18" charset="0"/>
                              </a:rPr>
                              <m:t>𝑒</m:t>
                            </m:r>
                          </m:e>
                          <m:sub>
                            <m:r>
                              <a:rPr lang="en-US" altLang="ko-KR" sz="1300">
                                <a:solidFill>
                                  <a:schemeClr val="tx1">
                                    <a:lumMod val="85000"/>
                                    <a:lumOff val="15000"/>
                                  </a:schemeClr>
                                </a:solidFill>
                                <a:latin typeface="Cambria Math" panose="02040503050406030204" pitchFamily="18" charset="0"/>
                              </a:rPr>
                              <m:t>1</m:t>
                            </m:r>
                          </m:sub>
                        </m:sSub>
                        <m:r>
                          <a:rPr lang="en-US" altLang="ko-KR" sz="1300">
                            <a:solidFill>
                              <a:schemeClr val="tx1">
                                <a:lumMod val="85000"/>
                                <a:lumOff val="15000"/>
                              </a:schemeClr>
                            </a:solidFill>
                            <a:latin typeface="Cambria Math" panose="02040503050406030204" pitchFamily="18" charset="0"/>
                          </a:rPr>
                          <m:t>}</m:t>
                        </m:r>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 , </a:t>
                    </a:r>
                    <a14:m>
                      <m:oMath xmlns:m="http://schemas.openxmlformats.org/officeDocument/2006/math">
                        <m:r>
                          <a:rPr lang="en-US" altLang="ko-KR" sz="1300">
                            <a:solidFill>
                              <a:schemeClr val="tx1">
                                <a:lumMod val="85000"/>
                                <a:lumOff val="15000"/>
                              </a:schemeClr>
                            </a:solidFill>
                            <a:latin typeface="Cambria Math" panose="02040503050406030204" pitchFamily="18" charset="0"/>
                          </a:rPr>
                          <m:t>{</m:t>
                        </m:r>
                        <m:sSub>
                          <m:sSubPr>
                            <m:ctrlPr>
                              <a:rPr lang="en-US" altLang="ko-KR" sz="1300" i="1">
                                <a:solidFill>
                                  <a:schemeClr val="tx1">
                                    <a:lumMod val="85000"/>
                                    <a:lumOff val="15000"/>
                                  </a:schemeClr>
                                </a:solidFill>
                                <a:latin typeface="Cambria Math" panose="02040503050406030204" pitchFamily="18" charset="0"/>
                              </a:rPr>
                            </m:ctrlPr>
                          </m:sSubPr>
                          <m:e>
                            <m:r>
                              <a:rPr lang="en-US" altLang="ko-KR" sz="1300">
                                <a:solidFill>
                                  <a:schemeClr val="tx1">
                                    <a:lumMod val="85000"/>
                                    <a:lumOff val="15000"/>
                                  </a:schemeClr>
                                </a:solidFill>
                                <a:latin typeface="Cambria Math" panose="02040503050406030204" pitchFamily="18" charset="0"/>
                              </a:rPr>
                              <m:t>𝑒</m:t>
                            </m:r>
                          </m:e>
                          <m:sub>
                            <m:r>
                              <a:rPr lang="en-US" altLang="ko-KR" sz="1300">
                                <a:solidFill>
                                  <a:schemeClr val="tx1">
                                    <a:lumMod val="85000"/>
                                    <a:lumOff val="15000"/>
                                  </a:schemeClr>
                                </a:solidFill>
                                <a:latin typeface="Cambria Math" panose="02040503050406030204" pitchFamily="18" charset="0"/>
                              </a:rPr>
                              <m:t>2</m:t>
                            </m:r>
                          </m:sub>
                        </m:sSub>
                        <m:r>
                          <a:rPr lang="en-US" altLang="ko-KR" sz="1300">
                            <a:solidFill>
                              <a:schemeClr val="tx1">
                                <a:lumMod val="85000"/>
                                <a:lumOff val="15000"/>
                              </a:schemeClr>
                            </a:solidFill>
                            <a:latin typeface="Cambria Math" panose="02040503050406030204" pitchFamily="18" charset="0"/>
                          </a:rPr>
                          <m:t>}</m:t>
                        </m:r>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 , … 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“biến cố cơ bản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mc:Choice>
            <mc:Fallback xmlns="">
              <p:sp>
                <p:nvSpPr>
                  <p:cNvPr id="40" name="직사각형 39">
                    <a:extLst>
                      <a:ext uri="{FF2B5EF4-FFF2-40B4-BE49-F238E27FC236}">
                        <a16:creationId xmlns:a16="http://schemas.microsoft.com/office/drawing/2014/main" id="{5905317D-0051-4578-94C3-56F74819745C}"/>
                      </a:ext>
                    </a:extLst>
                  </p:cNvPr>
                  <p:cNvSpPr>
                    <a:spLocks noRot="1" noChangeAspect="1" noMove="1" noResize="1" noEditPoints="1" noAdjustHandles="1" noChangeArrowheads="1" noChangeShapeType="1" noTextEdit="1"/>
                  </p:cNvSpPr>
                  <p:nvPr/>
                </p:nvSpPr>
                <p:spPr>
                  <a:xfrm>
                    <a:off x="1279004" y="2429380"/>
                    <a:ext cx="6604091" cy="345461"/>
                  </a:xfrm>
                  <a:prstGeom prst="rect">
                    <a:avLst/>
                  </a:prstGeom>
                  <a:blipFill>
                    <a:blip r:embed="rId5"/>
                    <a:stretch>
                      <a:fillRect/>
                    </a:stretch>
                  </a:blipFill>
                  <a:ln>
                    <a:noFill/>
                  </a:ln>
                </p:spPr>
                <p:txBody>
                  <a:bodyPr/>
                  <a:lstStyle/>
                  <a:p>
                    <a:r>
                      <a:rPr lang="en-US">
                        <a:noFill/>
                      </a:rPr>
                      <a:t> </a:t>
                    </a:r>
                  </a:p>
                </p:txBody>
              </p:sp>
            </mc:Fallback>
          </mc:AlternateContent>
        </p:grpSp>
        <p:grpSp>
          <p:nvGrpSpPr>
            <p:cNvPr id="41" name="그룹 40">
              <a:extLst>
                <a:ext uri="{FF2B5EF4-FFF2-40B4-BE49-F238E27FC236}">
                  <a16:creationId xmlns:a16="http://schemas.microsoft.com/office/drawing/2014/main" id="{5C435E4D-8C8F-4BF5-996B-F77949A2E2AA}"/>
                </a:ext>
              </a:extLst>
            </p:cNvPr>
            <p:cNvGrpSpPr/>
            <p:nvPr/>
          </p:nvGrpSpPr>
          <p:grpSpPr>
            <a:xfrm>
              <a:off x="888484" y="2805555"/>
              <a:ext cx="7992888" cy="345461"/>
              <a:chOff x="903506" y="2429380"/>
              <a:chExt cx="7992888" cy="345461"/>
            </a:xfrm>
          </p:grpSpPr>
          <p:sp>
            <p:nvSpPr>
              <p:cNvPr id="42" name="사각형: 둥근 모서리 2">
                <a:extLst>
                  <a:ext uri="{FF2B5EF4-FFF2-40B4-BE49-F238E27FC236}">
                    <a16:creationId xmlns:a16="http://schemas.microsoft.com/office/drawing/2014/main" id="{211AD119-07FB-49C2-AC78-2CC4644F0D8F}"/>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800"/>
                  </a:spcAft>
                </a:pP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43" name="직사각형 42">
                    <a:extLst>
                      <a:ext uri="{FF2B5EF4-FFF2-40B4-BE49-F238E27FC236}">
                        <a16:creationId xmlns:a16="http://schemas.microsoft.com/office/drawing/2014/main" id="{5656B6DE-80D7-4C41-A354-36DAD7ABB110}"/>
                      </a:ext>
                    </a:extLst>
                  </p:cNvPr>
                  <p:cNvSpPr/>
                  <p:nvPr/>
                </p:nvSpPr>
                <p:spPr>
                  <a:xfrm>
                    <a:off x="1279004" y="2429380"/>
                    <a:ext cx="7617390"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indent="14288">
                      <a:spcAft>
                        <a:spcPts val="8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Các tập con khác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 </a:t>
                    </a:r>
                    <a14:m>
                      <m:oMath xmlns:m="http://schemas.openxmlformats.org/officeDocument/2006/math">
                        <m:r>
                          <a:rPr lang="en-US" altLang="ko-KR" sz="1300">
                            <a:solidFill>
                              <a:schemeClr val="tx1">
                                <a:lumMod val="85000"/>
                                <a:lumOff val="15000"/>
                              </a:schemeClr>
                            </a:solidFill>
                            <a:latin typeface="Cambria Math" panose="02040503050406030204" pitchFamily="18" charset="0"/>
                          </a:rPr>
                          <m:t>{</m:t>
                        </m:r>
                        <m:sSub>
                          <m:sSubPr>
                            <m:ctrlPr>
                              <a:rPr lang="en-US" altLang="ko-KR" sz="1300" i="1">
                                <a:solidFill>
                                  <a:schemeClr val="tx1">
                                    <a:lumMod val="85000"/>
                                    <a:lumOff val="15000"/>
                                  </a:schemeClr>
                                </a:solidFill>
                                <a:latin typeface="Cambria Math" panose="02040503050406030204" pitchFamily="18" charset="0"/>
                              </a:rPr>
                            </m:ctrlPr>
                          </m:sSubPr>
                          <m:e>
                            <m:r>
                              <a:rPr lang="en-US" altLang="ko-KR" sz="1300">
                                <a:solidFill>
                                  <a:schemeClr val="tx1">
                                    <a:lumMod val="85000"/>
                                    <a:lumOff val="15000"/>
                                  </a:schemeClr>
                                </a:solidFill>
                                <a:latin typeface="Cambria Math" panose="02040503050406030204" pitchFamily="18" charset="0"/>
                              </a:rPr>
                              <m:t>𝑒</m:t>
                            </m:r>
                          </m:e>
                          <m:sub>
                            <m:r>
                              <a:rPr lang="en-US" altLang="ko-KR" sz="1300">
                                <a:solidFill>
                                  <a:schemeClr val="tx1">
                                    <a:lumMod val="85000"/>
                                    <a:lumOff val="15000"/>
                                  </a:schemeClr>
                                </a:solidFill>
                                <a:latin typeface="Cambria Math" panose="02040503050406030204" pitchFamily="18" charset="0"/>
                              </a:rPr>
                              <m:t>1</m:t>
                            </m:r>
                          </m:sub>
                        </m:sSub>
                        <m:r>
                          <a:rPr lang="en-US" altLang="ko-KR" sz="1300">
                            <a:solidFill>
                              <a:schemeClr val="tx1">
                                <a:lumMod val="85000"/>
                                <a:lumOff val="15000"/>
                              </a:schemeClr>
                            </a:solidFill>
                            <a:latin typeface="Cambria Math" panose="02040503050406030204" pitchFamily="18" charset="0"/>
                          </a:rPr>
                          <m:t>,</m:t>
                        </m:r>
                        <m:sSub>
                          <m:sSubPr>
                            <m:ctrlPr>
                              <a:rPr lang="en-US" altLang="ko-KR" sz="1300" i="1">
                                <a:solidFill>
                                  <a:schemeClr val="tx1">
                                    <a:lumMod val="85000"/>
                                    <a:lumOff val="15000"/>
                                  </a:schemeClr>
                                </a:solidFill>
                                <a:latin typeface="Cambria Math" panose="02040503050406030204" pitchFamily="18" charset="0"/>
                              </a:rPr>
                            </m:ctrlPr>
                          </m:sSubPr>
                          <m:e>
                            <m:r>
                              <a:rPr lang="en-US" altLang="ko-KR" sz="1300">
                                <a:solidFill>
                                  <a:schemeClr val="tx1">
                                    <a:lumMod val="85000"/>
                                    <a:lumOff val="15000"/>
                                  </a:schemeClr>
                                </a:solidFill>
                                <a:latin typeface="Cambria Math" panose="02040503050406030204" pitchFamily="18" charset="0"/>
                              </a:rPr>
                              <m:t>𝑒</m:t>
                            </m:r>
                          </m:e>
                          <m:sub>
                            <m:r>
                              <a:rPr lang="en-US" altLang="ko-KR" sz="1300">
                                <a:solidFill>
                                  <a:schemeClr val="tx1">
                                    <a:lumMod val="85000"/>
                                    <a:lumOff val="15000"/>
                                  </a:schemeClr>
                                </a:solidFill>
                                <a:latin typeface="Cambria Math" panose="02040503050406030204" pitchFamily="18" charset="0"/>
                              </a:rPr>
                              <m:t>2</m:t>
                            </m:r>
                          </m:sub>
                        </m:sSub>
                        <m:r>
                          <a:rPr lang="en-US" altLang="ko-KR" sz="1300">
                            <a:solidFill>
                              <a:schemeClr val="tx1">
                                <a:lumMod val="85000"/>
                                <a:lumOff val="15000"/>
                              </a:schemeClr>
                            </a:solidFill>
                            <a:latin typeface="Cambria Math" panose="02040503050406030204" pitchFamily="18" charset="0"/>
                          </a:rPr>
                          <m:t>}</m:t>
                        </m:r>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 , </a:t>
                    </a:r>
                    <a14:m>
                      <m:oMath xmlns:m="http://schemas.openxmlformats.org/officeDocument/2006/math">
                        <m:d>
                          <m:dPr>
                            <m:begChr m:val="{"/>
                            <m:endChr m:val="}"/>
                            <m:ctrlPr>
                              <a:rPr lang="en-US" altLang="ko-KR" sz="1300" i="1">
                                <a:solidFill>
                                  <a:schemeClr val="tx1">
                                    <a:lumMod val="85000"/>
                                    <a:lumOff val="15000"/>
                                  </a:schemeClr>
                                </a:solidFill>
                                <a:latin typeface="Cambria Math" panose="02040503050406030204" pitchFamily="18" charset="0"/>
                              </a:rPr>
                            </m:ctrlPr>
                          </m:dPr>
                          <m:e>
                            <m:sSub>
                              <m:sSubPr>
                                <m:ctrlPr>
                                  <a:rPr lang="en-US" altLang="ko-KR" sz="1300" i="1">
                                    <a:solidFill>
                                      <a:schemeClr val="tx1">
                                        <a:lumMod val="85000"/>
                                        <a:lumOff val="15000"/>
                                      </a:schemeClr>
                                    </a:solidFill>
                                    <a:latin typeface="Cambria Math" panose="02040503050406030204" pitchFamily="18" charset="0"/>
                                  </a:rPr>
                                </m:ctrlPr>
                              </m:sSubPr>
                              <m:e>
                                <m:r>
                                  <a:rPr lang="en-US" altLang="ko-KR" sz="1300">
                                    <a:solidFill>
                                      <a:schemeClr val="tx1">
                                        <a:lumMod val="85000"/>
                                        <a:lumOff val="15000"/>
                                      </a:schemeClr>
                                    </a:solidFill>
                                    <a:latin typeface="Cambria Math" panose="02040503050406030204" pitchFamily="18" charset="0"/>
                                  </a:rPr>
                                  <m:t>𝑒</m:t>
                                </m:r>
                              </m:e>
                              <m:sub>
                                <m:r>
                                  <a:rPr lang="en-US" altLang="ko-KR" sz="1300">
                                    <a:solidFill>
                                      <a:schemeClr val="tx1">
                                        <a:lumMod val="85000"/>
                                        <a:lumOff val="15000"/>
                                      </a:schemeClr>
                                    </a:solidFill>
                                    <a:latin typeface="Cambria Math" panose="02040503050406030204" pitchFamily="18" charset="0"/>
                                  </a:rPr>
                                  <m:t>7</m:t>
                                </m:r>
                              </m:sub>
                            </m:sSub>
                            <m:r>
                              <a:rPr lang="en-US" altLang="ko-KR" sz="1300">
                                <a:solidFill>
                                  <a:schemeClr val="tx1">
                                    <a:lumMod val="85000"/>
                                    <a:lumOff val="15000"/>
                                  </a:schemeClr>
                                </a:solidFill>
                                <a:latin typeface="Cambria Math" panose="02040503050406030204" pitchFamily="18" charset="0"/>
                              </a:rPr>
                              <m:t>,</m:t>
                            </m:r>
                            <m:sSub>
                              <m:sSubPr>
                                <m:ctrlPr>
                                  <a:rPr lang="en-US" altLang="ko-KR" sz="1300" i="1">
                                    <a:solidFill>
                                      <a:schemeClr val="tx1">
                                        <a:lumMod val="85000"/>
                                        <a:lumOff val="15000"/>
                                      </a:schemeClr>
                                    </a:solidFill>
                                    <a:latin typeface="Cambria Math" panose="02040503050406030204" pitchFamily="18" charset="0"/>
                                  </a:rPr>
                                </m:ctrlPr>
                              </m:sSubPr>
                              <m:e>
                                <m:r>
                                  <a:rPr lang="en-US" altLang="ko-KR" sz="1300">
                                    <a:solidFill>
                                      <a:schemeClr val="tx1">
                                        <a:lumMod val="85000"/>
                                        <a:lumOff val="15000"/>
                                      </a:schemeClr>
                                    </a:solidFill>
                                    <a:latin typeface="Cambria Math" panose="02040503050406030204" pitchFamily="18" charset="0"/>
                                  </a:rPr>
                                  <m:t>𝑒</m:t>
                                </m:r>
                              </m:e>
                              <m:sub>
                                <m:r>
                                  <a:rPr lang="en-US" altLang="ko-KR" sz="1300">
                                    <a:solidFill>
                                      <a:schemeClr val="tx1">
                                        <a:lumMod val="85000"/>
                                        <a:lumOff val="15000"/>
                                      </a:schemeClr>
                                    </a:solidFill>
                                    <a:latin typeface="Cambria Math" panose="02040503050406030204" pitchFamily="18" charset="0"/>
                                  </a:rPr>
                                  <m:t>9</m:t>
                                </m:r>
                              </m:sub>
                            </m:sSub>
                            <m:r>
                              <a:rPr lang="en-US" altLang="ko-KR" sz="1300">
                                <a:solidFill>
                                  <a:schemeClr val="tx1">
                                    <a:lumMod val="85000"/>
                                    <a:lumOff val="15000"/>
                                  </a:schemeClr>
                                </a:solidFill>
                                <a:latin typeface="Cambria Math" panose="02040503050406030204" pitchFamily="18" charset="0"/>
                              </a:rPr>
                              <m:t>,</m:t>
                            </m:r>
                            <m:sSub>
                              <m:sSubPr>
                                <m:ctrlPr>
                                  <a:rPr lang="en-US" altLang="ko-KR" sz="1300" i="1">
                                    <a:solidFill>
                                      <a:schemeClr val="tx1">
                                        <a:lumMod val="85000"/>
                                        <a:lumOff val="15000"/>
                                      </a:schemeClr>
                                    </a:solidFill>
                                    <a:latin typeface="Cambria Math" panose="02040503050406030204" pitchFamily="18" charset="0"/>
                                  </a:rPr>
                                </m:ctrlPr>
                              </m:sSubPr>
                              <m:e>
                                <m:r>
                                  <a:rPr lang="en-US" altLang="ko-KR" sz="1300">
                                    <a:solidFill>
                                      <a:schemeClr val="tx1">
                                        <a:lumMod val="85000"/>
                                        <a:lumOff val="15000"/>
                                      </a:schemeClr>
                                    </a:solidFill>
                                    <a:latin typeface="Cambria Math" panose="02040503050406030204" pitchFamily="18" charset="0"/>
                                  </a:rPr>
                                  <m:t>𝑒</m:t>
                                </m:r>
                              </m:e>
                              <m:sub>
                                <m:r>
                                  <a:rPr lang="en-US" altLang="ko-KR" sz="1300">
                                    <a:solidFill>
                                      <a:schemeClr val="tx1">
                                        <a:lumMod val="85000"/>
                                        <a:lumOff val="15000"/>
                                      </a:schemeClr>
                                    </a:solidFill>
                                    <a:latin typeface="Cambria Math" panose="02040503050406030204" pitchFamily="18" charset="0"/>
                                  </a:rPr>
                                  <m:t>13</m:t>
                                </m:r>
                              </m:sub>
                            </m:sSub>
                          </m:e>
                        </m:d>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 …</a:t>
                    </a:r>
                  </a:p>
                </p:txBody>
              </p:sp>
            </mc:Choice>
            <mc:Fallback xmlns="">
              <p:sp>
                <p:nvSpPr>
                  <p:cNvPr id="43" name="직사각형 42">
                    <a:extLst>
                      <a:ext uri="{FF2B5EF4-FFF2-40B4-BE49-F238E27FC236}">
                        <a16:creationId xmlns:a16="http://schemas.microsoft.com/office/drawing/2014/main" id="{5656B6DE-80D7-4C41-A354-36DAD7ABB110}"/>
                      </a:ext>
                    </a:extLst>
                  </p:cNvPr>
                  <p:cNvSpPr>
                    <a:spLocks noRot="1" noChangeAspect="1" noMove="1" noResize="1" noEditPoints="1" noAdjustHandles="1" noChangeArrowheads="1" noChangeShapeType="1" noTextEdit="1"/>
                  </p:cNvSpPr>
                  <p:nvPr/>
                </p:nvSpPr>
                <p:spPr>
                  <a:xfrm>
                    <a:off x="1279004" y="2429380"/>
                    <a:ext cx="7617390" cy="345461"/>
                  </a:xfrm>
                  <a:prstGeom prst="rect">
                    <a:avLst/>
                  </a:prstGeom>
                  <a:blipFill>
                    <a:blip r:embed="rId6"/>
                    <a:stretch>
                      <a:fillRect/>
                    </a:stretch>
                  </a:blipFill>
                  <a:ln>
                    <a:noFill/>
                  </a:ln>
                </p:spPr>
                <p:txBody>
                  <a:bodyPr/>
                  <a:lstStyle/>
                  <a:p>
                    <a:r>
                      <a:rPr lang="en-US">
                        <a:noFill/>
                      </a:rPr>
                      <a:t> </a:t>
                    </a:r>
                  </a:p>
                </p:txBody>
              </p:sp>
            </mc:Fallback>
          </mc:AlternateContent>
        </p:grpSp>
      </p:grpSp>
      <p:sp>
        <p:nvSpPr>
          <p:cNvPr id="22" name="직사각형 21">
            <a:extLst>
              <a:ext uri="{FF2B5EF4-FFF2-40B4-BE49-F238E27FC236}">
                <a16:creationId xmlns:a16="http://schemas.microsoft.com/office/drawing/2014/main" id="{0EFD9686-5EDA-45E2-AA1A-EA5F09EEBE32}"/>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7"/>
              </a:buBlip>
              <a:defRPr/>
            </a:pP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cố</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tập</a:t>
            </a:r>
            <a:r>
              <a:rPr lang="en-US" altLang="ko-KR" sz="1400" dirty="0">
                <a:solidFill>
                  <a:schemeClr val="tx1"/>
                </a:solidFill>
                <a:latin typeface="SamsungOne-400" panose="020B0503030303020204" pitchFamily="34" charset="0"/>
                <a:ea typeface="SamsungOne-400" panose="020B0503030303020204" pitchFamily="34" charset="0"/>
              </a:rPr>
              <a:t> con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không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gian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mẫu</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222218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Tìm</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hiểu</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về</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Thống</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kê</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I</a:t>
            </a: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err="1">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a:t>
            </a: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 2.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sp>
        <p:nvSpPr>
          <p:cNvPr id="11" name="직사각형 10">
            <a:extLst>
              <a:ext uri="{FF2B5EF4-FFF2-40B4-BE49-F238E27FC236}">
                <a16:creationId xmlns:a16="http://schemas.microsoft.com/office/drawing/2014/main" id="{6AD3B78C-300B-4E2C-9E13-50A15E64C8BF}"/>
              </a:ext>
            </a:extLst>
          </p:cNvPr>
          <p:cNvSpPr/>
          <p:nvPr/>
        </p:nvSpPr>
        <p:spPr>
          <a:xfrm>
            <a:off x="1054111" y="3929021"/>
            <a:ext cx="4977421" cy="7437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defTabSz="914400" fontAlgn="base" latinLnBrk="1">
              <a:lnSpc>
                <a:spcPct val="100000"/>
              </a:lnSpc>
              <a:spcBef>
                <a:spcPct val="0"/>
              </a:spcBef>
              <a:spcAft>
                <a:spcPts val="1000"/>
              </a:spcAft>
              <a:buClrTx/>
              <a:buSzPct val="120000"/>
              <a:buBlip>
                <a:blip r:embed="rId3"/>
              </a:buBlip>
              <a:tabLst/>
              <a:defRPr/>
            </a:pPr>
            <a:r>
              <a:rPr kumimoji="1" lang="en-US" altLang="ko-KR" sz="2000" dirty="0">
                <a:solidFill>
                  <a:prstClr val="black">
                    <a:lumMod val="75000"/>
                    <a:lumOff val="25000"/>
                  </a:prstClr>
                </a:solidFill>
                <a:latin typeface="SamsungOne-700" panose="020B0803030303020204" pitchFamily="34" charset="0"/>
                <a:ea typeface="SamsungOne-700" panose="020B0803030303020204" pitchFamily="34" charset="0"/>
              </a:rPr>
              <a:t>2.1. </a:t>
            </a:r>
            <a:r>
              <a:rPr kumimoji="1" lang="en-US" altLang="ko-KR" sz="2000" dirty="0" err="1">
                <a:solidFill>
                  <a:prstClr val="black">
                    <a:lumMod val="75000"/>
                    <a:lumOff val="25000"/>
                  </a:prstClr>
                </a:solidFill>
                <a:latin typeface="SamsungOne-700" panose="020B0803030303020204" pitchFamily="34" charset="0"/>
                <a:ea typeface="SamsungOne-700" panose="020B0803030303020204" pitchFamily="34" charset="0"/>
              </a:rPr>
              <a:t>Mật</a:t>
            </a:r>
            <a:r>
              <a:rPr kumimoji="1" lang="en-US" altLang="ko-KR" sz="2000"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2000" dirty="0" err="1">
                <a:solidFill>
                  <a:prstClr val="black">
                    <a:lumMod val="75000"/>
                    <a:lumOff val="25000"/>
                  </a:prstClr>
                </a:solidFill>
                <a:latin typeface="SamsungOne-700" panose="020B0803030303020204" pitchFamily="34" charset="0"/>
                <a:ea typeface="SamsungOne-700" panose="020B0803030303020204" pitchFamily="34" charset="0"/>
              </a:rPr>
              <a:t>độ</a:t>
            </a:r>
            <a:r>
              <a:rPr kumimoji="1" lang="en-US" altLang="ko-KR" sz="2000"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2000" dirty="0" err="1">
                <a:solidFill>
                  <a:prstClr val="black">
                    <a:lumMod val="75000"/>
                    <a:lumOff val="25000"/>
                  </a:prstClr>
                </a:solidFill>
                <a:latin typeface="SamsungOne-700" panose="020B0803030303020204" pitchFamily="34" charset="0"/>
                <a:ea typeface="SamsungOne-700" panose="020B0803030303020204" pitchFamily="34" charset="0"/>
              </a:rPr>
              <a:t>xác</a:t>
            </a:r>
            <a:r>
              <a:rPr kumimoji="1" lang="en-US" altLang="ko-KR" sz="2000"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2000" dirty="0" err="1">
                <a:solidFill>
                  <a:prstClr val="black">
                    <a:lumMod val="75000"/>
                    <a:lumOff val="25000"/>
                  </a:prstClr>
                </a:solidFill>
                <a:latin typeface="SamsungOne-700" panose="020B0803030303020204" pitchFamily="34" charset="0"/>
                <a:ea typeface="SamsungOne-700" panose="020B0803030303020204" pitchFamily="34" charset="0"/>
              </a:rPr>
              <a:t>suất</a:t>
            </a:r>
            <a:r>
              <a:rPr kumimoji="1" lang="en-US" altLang="ko-KR" sz="2000"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2000" dirty="0" err="1">
                <a:solidFill>
                  <a:prstClr val="black">
                    <a:lumMod val="75000"/>
                    <a:lumOff val="25000"/>
                  </a:prstClr>
                </a:solidFill>
                <a:latin typeface="SamsungOne-700" panose="020B0803030303020204" pitchFamily="34" charset="0"/>
                <a:ea typeface="SamsungOne-700" panose="020B0803030303020204" pitchFamily="34" charset="0"/>
              </a:rPr>
              <a:t>liên</a:t>
            </a:r>
            <a:r>
              <a:rPr kumimoji="1" lang="en-US" altLang="ko-KR" sz="2000"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2000" dirty="0" err="1">
                <a:solidFill>
                  <a:prstClr val="black">
                    <a:lumMod val="75000"/>
                    <a:lumOff val="25000"/>
                  </a:prstClr>
                </a:solidFill>
                <a:latin typeface="SamsungOne-700" panose="020B0803030303020204" pitchFamily="34" charset="0"/>
                <a:ea typeface="SamsungOne-700" panose="020B0803030303020204" pitchFamily="34" charset="0"/>
              </a:rPr>
              <a:t>tục</a:t>
            </a:r>
            <a:endParaRPr kumimoji="1" lang="en-US" altLang="ko-KR" sz="2000" dirty="0">
              <a:solidFill>
                <a:prstClr val="black">
                  <a:lumMod val="75000"/>
                  <a:lumOff val="25000"/>
                </a:prstClr>
              </a:solidFill>
              <a:latin typeface="SamsungOne-700" panose="020B0803030303020204" pitchFamily="34" charset="0"/>
              <a:ea typeface="SamsungOne-700" panose="020B0803030303020204" pitchFamily="34" charset="0"/>
            </a:endParaRPr>
          </a:p>
          <a:p>
            <a:pPr marL="176213" marR="0" lvl="0" indent="-176213" fontAlgn="base">
              <a:lnSpc>
                <a:spcPct val="100000"/>
              </a:lnSpc>
              <a:spcBef>
                <a:spcPct val="0"/>
              </a:spcBef>
              <a:spcAft>
                <a:spcPts val="1000"/>
              </a:spcAft>
              <a:buClrTx/>
              <a:buSzPct val="120000"/>
              <a:buBlip>
                <a:blip r:embed="rId4"/>
              </a:buBlip>
              <a:tabLst/>
              <a:defRPr/>
            </a:pPr>
            <a:r>
              <a:rPr lang="en-US" altLang="ko-KR" sz="2000" dirty="0">
                <a:solidFill>
                  <a:srgbClr val="A6A6A6"/>
                </a:solidFill>
                <a:latin typeface="SamsungOne-400" panose="020B0503030303020204" pitchFamily="34" charset="0"/>
                <a:ea typeface="SamsungOne-400" panose="020B0503030303020204" pitchFamily="34" charset="0"/>
              </a:rPr>
              <a:t>2.2. </a:t>
            </a:r>
            <a:r>
              <a:rPr lang="en-US" altLang="ko-KR" sz="2000" dirty="0" err="1">
                <a:solidFill>
                  <a:srgbClr val="A6A6A6"/>
                </a:solidFill>
                <a:latin typeface="SamsungOne-400" panose="020B0503030303020204" pitchFamily="34" charset="0"/>
                <a:ea typeface="SamsungOne-400" panose="020B0503030303020204" pitchFamily="34" charset="0"/>
              </a:rPr>
              <a:t>Xác</a:t>
            </a:r>
            <a:r>
              <a:rPr lang="en-US" altLang="ko-KR" sz="2000" dirty="0">
                <a:solidFill>
                  <a:srgbClr val="A6A6A6"/>
                </a:solidFill>
                <a:latin typeface="SamsungOne-400" panose="020B0503030303020204" pitchFamily="34" charset="0"/>
                <a:ea typeface="SamsungOne-400" panose="020B0503030303020204" pitchFamily="34" charset="0"/>
              </a:rPr>
              <a:t> </a:t>
            </a:r>
            <a:r>
              <a:rPr lang="en-US" altLang="ko-KR" sz="2000" dirty="0" err="1">
                <a:solidFill>
                  <a:srgbClr val="A6A6A6"/>
                </a:solidFill>
                <a:latin typeface="SamsungOne-400" panose="020B0503030303020204" pitchFamily="34" charset="0"/>
                <a:ea typeface="SamsungOne-400" panose="020B0503030303020204" pitchFamily="34" charset="0"/>
              </a:rPr>
              <a:t>suất</a:t>
            </a:r>
            <a:r>
              <a:rPr lang="en-US" altLang="ko-KR" sz="2000" dirty="0">
                <a:solidFill>
                  <a:srgbClr val="A6A6A6"/>
                </a:solidFill>
                <a:latin typeface="SamsungOne-400" panose="020B0503030303020204" pitchFamily="34" charset="0"/>
                <a:ea typeface="SamsungOne-400" panose="020B0503030303020204" pitchFamily="34" charset="0"/>
              </a:rPr>
              <a:t> </a:t>
            </a:r>
            <a:r>
              <a:rPr lang="en-US" altLang="ko-KR" sz="2000" dirty="0" err="1">
                <a:solidFill>
                  <a:srgbClr val="A6A6A6"/>
                </a:solidFill>
                <a:latin typeface="SamsungOne-400" panose="020B0503030303020204" pitchFamily="34" charset="0"/>
                <a:ea typeface="SamsungOne-400" panose="020B0503030303020204" pitchFamily="34" charset="0"/>
              </a:rPr>
              <a:t>kết</a:t>
            </a:r>
            <a:r>
              <a:rPr lang="en-US" altLang="ko-KR" sz="2000" dirty="0">
                <a:solidFill>
                  <a:srgbClr val="A6A6A6"/>
                </a:solidFill>
                <a:latin typeface="SamsungOne-400" panose="020B0503030303020204" pitchFamily="34" charset="0"/>
                <a:ea typeface="SamsungOne-400" panose="020B0503030303020204" pitchFamily="34" charset="0"/>
              </a:rPr>
              <a:t> </a:t>
            </a:r>
            <a:r>
              <a:rPr lang="en-US" altLang="ko-KR" sz="2000" dirty="0" err="1">
                <a:solidFill>
                  <a:srgbClr val="A6A6A6"/>
                </a:solidFill>
                <a:latin typeface="SamsungOne-400" panose="020B0503030303020204" pitchFamily="34" charset="0"/>
                <a:ea typeface="SamsungOne-400" panose="020B0503030303020204" pitchFamily="34" charset="0"/>
              </a:rPr>
              <a:t>hợp</a:t>
            </a:r>
            <a:endParaRPr lang="en-US" altLang="ko-KR" sz="2000" dirty="0">
              <a:solidFill>
                <a:srgbClr val="A6A6A6"/>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4311256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Mật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độ</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tục</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02</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Mật</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độ</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xác</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suất</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liên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tục</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p>
        </p:txBody>
      </p: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00B85523-8569-402F-A543-ADA9C390768B}"/>
                  </a:ext>
                </a:extLst>
              </p:cNvPr>
              <p:cNvSpPr/>
              <p:nvPr/>
            </p:nvSpPr>
            <p:spPr>
              <a:xfrm>
                <a:off x="674556" y="2219443"/>
                <a:ext cx="8632825" cy="1889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Bef>
                    <a:spcPts val="800"/>
                  </a:spcBef>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vô</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hạn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giá</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trị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thể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xảy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ra.</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a:p>
                <a:pPr marL="182563" indent="-182563">
                  <a:spcBef>
                    <a:spcPts val="800"/>
                  </a:spcBef>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Xác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suất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tại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giá</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trị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cụ</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thể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0: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𝑃</m:t>
                    </m:r>
                    <m:d>
                      <m:dPr>
                        <m:ctrlPr>
                          <a:rPr lang="en-US" altLang="ko-KR" sz="1300" i="1"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ctrlPr>
                      </m:dPr>
                      <m:e>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𝑋</m:t>
                        </m:r>
                        <m:r>
                          <a:rPr lang="en-US" altLang="ko-KR" sz="1300" dirty="0" smtClean="0">
                            <a:solidFill>
                              <a:srgbClr val="1429A0"/>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m:t>
                        </m:r>
                        <m:sSub>
                          <m:sSubPr>
                            <m:ctrlPr>
                              <a:rPr lang="en-US" altLang="ko-KR" sz="1300" i="1"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ctrlPr>
                          </m:sSubPr>
                          <m:e>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𝒙</m:t>
                            </m:r>
                          </m:e>
                          <m:sub>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𝟎</m:t>
                            </m:r>
                          </m:sub>
                        </m:sSub>
                      </m:e>
                    </m:d>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=0</m:t>
                    </m:r>
                  </m:oMath>
                </a14:m>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a:p>
                <a:pPr marL="182563" indent="-182563">
                  <a:spcBef>
                    <a:spcPts val="800"/>
                  </a:spcBef>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Xác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suất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khác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0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chỉ</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xảy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ra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với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khoảng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𝑃</m:t>
                    </m:r>
                    <m:d>
                      <m:dPr>
                        <m:ctrlPr>
                          <a:rPr lang="en-US" altLang="ko-KR" sz="1300" i="1"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ctrlPr>
                      </m:dPr>
                      <m:e>
                        <m:sSub>
                          <m:sSubPr>
                            <m:ctrlPr>
                              <a:rPr lang="en-US" altLang="ko-KR" sz="1300" i="1"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ctrlPr>
                          </m:sSubPr>
                          <m:e>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𝑥</m:t>
                            </m:r>
                          </m:e>
                          <m:sub>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1</m:t>
                            </m:r>
                          </m:sub>
                        </m:sSub>
                        <m:r>
                          <a:rPr lang="en-US" altLang="ko-KR" sz="1300" dirty="0" smtClean="0">
                            <a:solidFill>
                              <a:srgbClr val="1429A0"/>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m:t>
                        </m:r>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𝑋</m:t>
                        </m:r>
                        <m:r>
                          <a:rPr lang="en-US" altLang="ko-KR" sz="1300" dirty="0" smtClean="0">
                            <a:solidFill>
                              <a:srgbClr val="1429A0"/>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m:t>
                        </m:r>
                        <m:sSub>
                          <m:sSubPr>
                            <m:ctrlPr>
                              <a:rPr lang="en-US" altLang="ko-KR" sz="1300" i="1"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ctrlPr>
                          </m:sSubPr>
                          <m:e>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𝑥</m:t>
                            </m:r>
                          </m:e>
                          <m:sub>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2</m:t>
                            </m:r>
                          </m:sub>
                        </m:sSub>
                      </m:e>
                    </m:d>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m:t>
                    </m:r>
                    <m:nary>
                      <m:naryPr>
                        <m:ctrlPr>
                          <a:rPr lang="en-US" altLang="ko-KR" sz="1300" i="1"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ctrlPr>
                      </m:naryPr>
                      <m:sub>
                        <m:sSub>
                          <m:sSubPr>
                            <m:ctrlPr>
                              <a:rPr lang="en-US" altLang="ko-KR" sz="1300" i="1"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ctrlPr>
                          </m:sSubPr>
                          <m:e>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𝑥</m:t>
                            </m:r>
                          </m:e>
                          <m:sub>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1</m:t>
                            </m:r>
                          </m:sub>
                        </m:sSub>
                      </m:sub>
                      <m:sup>
                        <m:sSub>
                          <m:sSubPr>
                            <m:ctrlPr>
                              <a:rPr lang="en-US" altLang="ko-KR" sz="1300" i="1"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ctrlPr>
                          </m:sSubPr>
                          <m:e>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𝑥</m:t>
                            </m:r>
                          </m:e>
                          <m:sub>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2</m:t>
                            </m:r>
                          </m:sub>
                        </m:sSub>
                      </m:sup>
                      <m:e>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𝑓</m:t>
                        </m:r>
                        <m:d>
                          <m:dPr>
                            <m:ctrlPr>
                              <a:rPr lang="en-US" altLang="ko-KR" sz="1300" i="1"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ctrlPr>
                          </m:dPr>
                          <m:e>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𝑥</m:t>
                            </m:r>
                          </m:e>
                        </m:d>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𝑑𝑥</m:t>
                        </m:r>
                      </m:e>
                    </m:nary>
                  </m:oMath>
                </a14:m>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a:p>
                <a:pPr marL="182563" indent="-182563">
                  <a:spcBef>
                    <a:spcPts val="800"/>
                  </a:spcBef>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Xác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suất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tích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lũy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𝐶𝐷𝐹</m:t>
                    </m:r>
                    <m:d>
                      <m:dPr>
                        <m:ctrlPr>
                          <a:rPr lang="en-US" altLang="ko-KR" sz="1300" i="1"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ctrlPr>
                      </m:dPr>
                      <m:e>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𝑥</m:t>
                        </m:r>
                      </m:e>
                    </m:d>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m:t>
                    </m:r>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𝑃</m:t>
                    </m:r>
                    <m:d>
                      <m:dPr>
                        <m:ctrlPr>
                          <a:rPr lang="en-US" altLang="ko-KR" sz="1300" i="1"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ctrlPr>
                      </m:dPr>
                      <m:e>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−∞&lt;</m:t>
                        </m:r>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𝑋</m:t>
                        </m:r>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m:t>
                        </m:r>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𝑥</m:t>
                        </m:r>
                      </m:e>
                    </m:d>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b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b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m:t>
                    </m:r>
                    <m:nary>
                      <m:naryPr>
                        <m:ctrlPr>
                          <a:rPr lang="en-US" altLang="ko-KR" sz="1300" i="1"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ctrlPr>
                      </m:naryPr>
                      <m:sub>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m:t>
                        </m:r>
                      </m:sub>
                      <m:sup>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𝑥</m:t>
                        </m:r>
                      </m:sup>
                      <m:e>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𝑓</m:t>
                        </m:r>
                        <m:d>
                          <m:dPr>
                            <m:ctrlPr>
                              <a:rPr lang="en-US" altLang="ko-KR" sz="1300" i="1"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ctrlPr>
                          </m:dPr>
                          <m:e>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𝑦</m:t>
                            </m:r>
                          </m:e>
                        </m:d>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𝑑𝑦</m:t>
                        </m:r>
                      </m:e>
                    </m:nary>
                  </m:oMath>
                </a14:m>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a:p>
                <a:pPr marL="182563" indent="-182563">
                  <a:spcBef>
                    <a:spcPts val="800"/>
                  </a:spcBef>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Ta có thể tính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𝑃</m:t>
                    </m:r>
                    <m:d>
                      <m:dPr>
                        <m:ctrlPr>
                          <a:rPr lang="en-US" altLang="ko-KR" sz="1300" i="1"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ctrlPr>
                      </m:dPr>
                      <m:e>
                        <m:sSub>
                          <m:sSubPr>
                            <m:ctrlPr>
                              <a:rPr lang="en-US" altLang="ko-KR" sz="1300" i="1"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ctrlPr>
                          </m:sSubPr>
                          <m:e>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𝑥</m:t>
                            </m:r>
                          </m:e>
                          <m:sub>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1</m:t>
                            </m:r>
                          </m:sub>
                        </m:sSub>
                        <m:r>
                          <a:rPr lang="en-US" altLang="ko-KR" sz="1300" dirty="0" smtClean="0">
                            <a:solidFill>
                              <a:srgbClr val="1429A0"/>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m:t>
                        </m:r>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𝑋</m:t>
                        </m:r>
                        <m:r>
                          <a:rPr lang="en-US" altLang="ko-KR" sz="1300" dirty="0" smtClean="0">
                            <a:solidFill>
                              <a:srgbClr val="1429A0"/>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m:t>
                        </m:r>
                        <m:sSub>
                          <m:sSubPr>
                            <m:ctrlPr>
                              <a:rPr lang="en-US" altLang="ko-KR" sz="1300" i="1"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ctrlPr>
                          </m:sSubPr>
                          <m:e>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𝑥</m:t>
                            </m:r>
                          </m:e>
                          <m:sub>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2</m:t>
                            </m:r>
                          </m:sub>
                        </m:sSub>
                      </m:e>
                    </m:d>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m:t>
                    </m:r>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𝐶𝐷𝐹</m:t>
                    </m:r>
                    <m:d>
                      <m:dPr>
                        <m:ctrlPr>
                          <a:rPr lang="en-US" altLang="ko-KR" sz="1300" i="1"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ctrlPr>
                      </m:dPr>
                      <m:e>
                        <m:sSub>
                          <m:sSubPr>
                            <m:ctrlPr>
                              <a:rPr lang="en-US" altLang="ko-KR" sz="1300" i="1"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ctrlPr>
                          </m:sSubPr>
                          <m:e>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𝑥</m:t>
                            </m:r>
                          </m:e>
                          <m:sub>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2</m:t>
                            </m:r>
                          </m:sub>
                        </m:sSub>
                      </m:e>
                    </m:d>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m:t>
                    </m:r>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𝐶𝐷𝐹</m:t>
                    </m:r>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m:t>
                    </m:r>
                    <m:sSub>
                      <m:sSubPr>
                        <m:ctrlPr>
                          <a:rPr lang="en-US" altLang="ko-KR" sz="1300" i="1"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ctrlPr>
                      </m:sSubPr>
                      <m:e>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𝑥</m:t>
                        </m:r>
                      </m:e>
                      <m:sub>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1</m:t>
                        </m:r>
                      </m:sub>
                    </m:sSub>
                    <m:r>
                      <a:rPr lang="en-US" altLang="ko-KR" sz="1300" dirty="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sym typeface="Symbol" panose="05050102010706020507" pitchFamily="18" charset="2"/>
                      </a:rPr>
                      <m:t>)</m:t>
                    </m:r>
                  </m:oMath>
                </a14:m>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p:txBody>
          </p:sp>
        </mc:Choice>
        <mc:Fallback xmlns="">
          <p:sp>
            <p:nvSpPr>
              <p:cNvPr id="40" name="직사각형 39">
                <a:extLst>
                  <a:ext uri="{FF2B5EF4-FFF2-40B4-BE49-F238E27FC236}">
                    <a16:creationId xmlns:a16="http://schemas.microsoft.com/office/drawing/2014/main" id="{00B85523-8569-402F-A543-ADA9C390768B}"/>
                  </a:ext>
                </a:extLst>
              </p:cNvPr>
              <p:cNvSpPr>
                <a:spLocks noRot="1" noChangeAspect="1" noMove="1" noResize="1" noEditPoints="1" noAdjustHandles="1" noChangeArrowheads="1" noChangeShapeType="1" noTextEdit="1"/>
              </p:cNvSpPr>
              <p:nvPr/>
            </p:nvSpPr>
            <p:spPr>
              <a:xfrm>
                <a:off x="674556" y="2219443"/>
                <a:ext cx="8632825" cy="1889089"/>
              </a:xfrm>
              <a:prstGeom prst="rect">
                <a:avLst/>
              </a:prstGeom>
              <a:blipFill>
                <a:blip r:embed="rId3"/>
                <a:stretch>
                  <a:fillRect l="-71"/>
                </a:stretch>
              </a:blipFill>
              <a:ln>
                <a:noFill/>
              </a:ln>
            </p:spPr>
            <p:txBody>
              <a:bodyPr/>
              <a:lstStyle/>
              <a:p>
                <a:r>
                  <a:rPr lang="en-US">
                    <a:noFill/>
                  </a:rPr>
                  <a:t> </a:t>
                </a:r>
              </a:p>
            </p:txBody>
          </p:sp>
        </mc:Fallback>
      </mc:AlternateContent>
      <p:sp>
        <p:nvSpPr>
          <p:cNvPr id="10" name="직사각형 9">
            <a:extLst>
              <a:ext uri="{FF2B5EF4-FFF2-40B4-BE49-F238E27FC236}">
                <a16:creationId xmlns:a16="http://schemas.microsoft.com/office/drawing/2014/main" id="{23D60DBB-3041-4C88-A256-84D3D73B89EA}"/>
              </a:ext>
            </a:extLst>
          </p:cNvPr>
          <p:cNvSpPr/>
          <p:nvPr/>
        </p:nvSpPr>
        <p:spPr>
          <a:xfrm>
            <a:off x="558800" y="1902172"/>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ngẫu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nhiên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mật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độ</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suất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liên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tục</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39309176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Mật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độ</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tục</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02</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660FC436-29A4-41A5-93A7-2025E34FD7D0}"/>
                  </a:ext>
                </a:extLst>
              </p:cNvPr>
              <p:cNvSpPr/>
              <p:nvPr/>
            </p:nvSpPr>
            <p:spPr>
              <a:xfrm>
                <a:off x="674556" y="1700808"/>
                <a:ext cx="8632825" cy="7785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just">
                  <a:spcBef>
                    <a:spcPts val="800"/>
                  </a:spcBef>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1) </a:t>
                </a:r>
                <a14:m>
                  <m:oMath xmlns:m="http://schemas.openxmlformats.org/officeDocument/2006/math">
                    <m:r>
                      <a:rPr lang="en-US" altLang="ko-KR" sz="16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0≤</m:t>
                    </m:r>
                    <m:r>
                      <a:rPr lang="en-US" altLang="ko-KR" sz="16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𝑓</m:t>
                    </m:r>
                    <m:r>
                      <a:rPr lang="en-US" altLang="ko-KR" sz="16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m:t>
                    </m:r>
                    <m:r>
                      <a:rPr lang="en-US" altLang="ko-KR" sz="16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𝑥</m:t>
                    </m:r>
                    <m:r>
                      <a:rPr lang="en-US" altLang="ko-KR" sz="16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m:t>
                    </m:r>
                  </m:oMath>
                </a14:m>
                <a:endParaRPr lang="en-US" altLang="ko-KR" sz="16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a:p>
                <a:pPr algn="just">
                  <a:spcBef>
                    <a:spcPts val="800"/>
                  </a:spcBef>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2) </a:t>
                </a:r>
                <a14:m>
                  <m:oMath xmlns:m="http://schemas.openxmlformats.org/officeDocument/2006/math">
                    <m:nary>
                      <m:naryPr>
                        <m:limLoc m:val="undOvr"/>
                        <m:subHide m:val="on"/>
                        <m:supHide m:val="on"/>
                        <m:ctrlPr>
                          <a:rPr lang="en-US" altLang="ko-KR" sz="1600" i="1">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ctrlPr>
                      </m:naryPr>
                      <m:sub/>
                      <m:sup/>
                      <m:e>
                        <m:r>
                          <a:rPr lang="en-US" altLang="ko-KR" sz="16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𝑓</m:t>
                        </m:r>
                        <m:d>
                          <m:dPr>
                            <m:ctrlPr>
                              <a:rPr lang="en-US" altLang="ko-KR" sz="1600" i="1">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ctrlPr>
                          </m:dPr>
                          <m:e>
                            <m:r>
                              <a:rPr lang="en-US" altLang="ko-KR" sz="16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𝑥</m:t>
                            </m:r>
                          </m:e>
                        </m:d>
                        <m:r>
                          <a:rPr lang="en-US" altLang="ko-KR" sz="16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𝑑𝑥</m:t>
                        </m:r>
                      </m:e>
                    </m:nary>
                    <m:r>
                      <a:rPr lang="en-US" altLang="ko-KR" sz="1600">
                        <a:solidFill>
                          <a:schemeClr val="tx1">
                            <a:lumMod val="85000"/>
                            <a:lumOff val="15000"/>
                          </a:schemeClr>
                        </a:solidFill>
                        <a:latin typeface="Cambria Math" panose="02040503050406030204" pitchFamily="18" charset="0"/>
                        <a:ea typeface="Noto Sans CJK KR Regular" panose="020B0500000000000000" pitchFamily="34" charset="-127"/>
                        <a:cs typeface="Times New Roman" panose="02020603050405020304" pitchFamily="18" charset="0"/>
                      </a:rPr>
                      <m:t>=1</m:t>
                    </m:r>
                  </m:oMath>
                </a14:m>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p:txBody>
          </p:sp>
        </mc:Choice>
        <mc:Fallback xmlns="">
          <p:sp>
            <p:nvSpPr>
              <p:cNvPr id="13" name="직사각형 12">
                <a:extLst>
                  <a:ext uri="{FF2B5EF4-FFF2-40B4-BE49-F238E27FC236}">
                    <a16:creationId xmlns:a16="http://schemas.microsoft.com/office/drawing/2014/main" id="{660FC436-29A4-41A5-93A7-2025E34FD7D0}"/>
                  </a:ext>
                </a:extLst>
              </p:cNvPr>
              <p:cNvSpPr>
                <a:spLocks noRot="1" noChangeAspect="1" noMove="1" noResize="1" noEditPoints="1" noAdjustHandles="1" noChangeArrowheads="1" noChangeShapeType="1" noTextEdit="1"/>
              </p:cNvSpPr>
              <p:nvPr/>
            </p:nvSpPr>
            <p:spPr>
              <a:xfrm>
                <a:off x="674556" y="1700808"/>
                <a:ext cx="8632825" cy="778528"/>
              </a:xfrm>
              <a:prstGeom prst="rect">
                <a:avLst/>
              </a:prstGeom>
              <a:blipFill>
                <a:blip r:embed="rId3"/>
                <a:stretch>
                  <a:fillRect l="-141"/>
                </a:stretch>
              </a:blipFill>
              <a:ln>
                <a:noFill/>
              </a:ln>
            </p:spPr>
            <p:txBody>
              <a:bodyPr/>
              <a:lstStyle/>
              <a:p>
                <a:r>
                  <a:rPr lang="ko-KR" altLang="en-US">
                    <a:noFill/>
                  </a:rPr>
                  <a:t> </a:t>
                </a:r>
              </a:p>
            </p:txBody>
          </p:sp>
        </mc:Fallback>
      </mc:AlternateContent>
      <p:grpSp>
        <p:nvGrpSpPr>
          <p:cNvPr id="14" name="그룹 13">
            <a:extLst>
              <a:ext uri="{FF2B5EF4-FFF2-40B4-BE49-F238E27FC236}">
                <a16:creationId xmlns:a16="http://schemas.microsoft.com/office/drawing/2014/main" id="{1884FCF2-42FD-43D1-9DE0-BD4FF78932B5}"/>
              </a:ext>
            </a:extLst>
          </p:cNvPr>
          <p:cNvGrpSpPr/>
          <p:nvPr/>
        </p:nvGrpSpPr>
        <p:grpSpPr>
          <a:xfrm>
            <a:off x="1415739" y="2851041"/>
            <a:ext cx="3380099" cy="1556184"/>
            <a:chOff x="1415739" y="4005279"/>
            <a:chExt cx="3380099" cy="1556184"/>
          </a:xfrm>
        </p:grpSpPr>
        <p:sp>
          <p:nvSpPr>
            <p:cNvPr id="15" name="직사각형 69">
              <a:extLst>
                <a:ext uri="{FF2B5EF4-FFF2-40B4-BE49-F238E27FC236}">
                  <a16:creationId xmlns:a16="http://schemas.microsoft.com/office/drawing/2014/main" id="{57406964-E883-4F31-A27F-C22728988610}"/>
                </a:ext>
              </a:extLst>
            </p:cNvPr>
            <p:cNvSpPr/>
            <p:nvPr/>
          </p:nvSpPr>
          <p:spPr>
            <a:xfrm>
              <a:off x="1839914" y="4005279"/>
              <a:ext cx="2541689" cy="1536210"/>
            </a:xfrm>
            <a:custGeom>
              <a:avLst/>
              <a:gdLst>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4" fmla="*/ 0 w 3855864"/>
                <a:gd name="connsiteY4" fmla="*/ 0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4" fmla="*/ 91440 w 3855864"/>
                <a:gd name="connsiteY4" fmla="*/ 91440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0" fmla="*/ 3855864 w 3855864"/>
                <a:gd name="connsiteY0" fmla="*/ 0 h 390525"/>
                <a:gd name="connsiteX1" fmla="*/ 3855864 w 3855864"/>
                <a:gd name="connsiteY1" fmla="*/ 390525 h 390525"/>
                <a:gd name="connsiteX2" fmla="*/ 0 w 3855864"/>
                <a:gd name="connsiteY2" fmla="*/ 390525 h 390525"/>
                <a:gd name="connsiteX0" fmla="*/ 3855864 w 3855864"/>
                <a:gd name="connsiteY0" fmla="*/ 0 h 390525"/>
                <a:gd name="connsiteX1" fmla="*/ 3855864 w 3855864"/>
                <a:gd name="connsiteY1" fmla="*/ 390525 h 390525"/>
                <a:gd name="connsiteX2" fmla="*/ 1526294 w 3855864"/>
                <a:gd name="connsiteY2" fmla="*/ 387350 h 390525"/>
                <a:gd name="connsiteX3" fmla="*/ 0 w 3855864"/>
                <a:gd name="connsiteY3" fmla="*/ 390525 h 390525"/>
                <a:gd name="connsiteX0" fmla="*/ 3855864 w 3855864"/>
                <a:gd name="connsiteY0" fmla="*/ 3175 h 3175"/>
                <a:gd name="connsiteX1" fmla="*/ 1526294 w 3855864"/>
                <a:gd name="connsiteY1" fmla="*/ 0 h 3175"/>
                <a:gd name="connsiteX2" fmla="*/ 0 w 3855864"/>
                <a:gd name="connsiteY2" fmla="*/ 3175 h 3175"/>
                <a:gd name="connsiteX0" fmla="*/ 10000 w 10000"/>
                <a:gd name="connsiteY0" fmla="*/ 3330000 h 3330000"/>
                <a:gd name="connsiteX1" fmla="*/ 4987 w 10000"/>
                <a:gd name="connsiteY1" fmla="*/ 0 h 3330000"/>
                <a:gd name="connsiteX2" fmla="*/ 0 w 10000"/>
                <a:gd name="connsiteY2" fmla="*/ 3330000 h 3330000"/>
                <a:gd name="connsiteX0" fmla="*/ 10000 w 10000"/>
                <a:gd name="connsiteY0" fmla="*/ 3330000 h 3330000"/>
                <a:gd name="connsiteX1" fmla="*/ 4987 w 10000"/>
                <a:gd name="connsiteY1" fmla="*/ 0 h 3330000"/>
                <a:gd name="connsiteX2" fmla="*/ 0 w 10000"/>
                <a:gd name="connsiteY2" fmla="*/ 3330000 h 3330000"/>
                <a:gd name="connsiteX0" fmla="*/ 10000 w 10000"/>
                <a:gd name="connsiteY0" fmla="*/ 3330000 h 3343119"/>
                <a:gd name="connsiteX1" fmla="*/ 4987 w 10000"/>
                <a:gd name="connsiteY1" fmla="*/ 0 h 3343119"/>
                <a:gd name="connsiteX2" fmla="*/ 0 w 10000"/>
                <a:gd name="connsiteY2" fmla="*/ 3330000 h 3343119"/>
                <a:gd name="connsiteX0" fmla="*/ 10000 w 10000"/>
                <a:gd name="connsiteY0" fmla="*/ 3330000 h 3343119"/>
                <a:gd name="connsiteX1" fmla="*/ 4987 w 10000"/>
                <a:gd name="connsiteY1" fmla="*/ 0 h 3343119"/>
                <a:gd name="connsiteX2" fmla="*/ 0 w 10000"/>
                <a:gd name="connsiteY2" fmla="*/ 3330000 h 3343119"/>
                <a:gd name="connsiteX0" fmla="*/ 10000 w 10000"/>
                <a:gd name="connsiteY0" fmla="*/ 3333166 h 3333167"/>
                <a:gd name="connsiteX1" fmla="*/ 4987 w 10000"/>
                <a:gd name="connsiteY1" fmla="*/ 3166 h 3333167"/>
                <a:gd name="connsiteX2" fmla="*/ 3053 w 10000"/>
                <a:gd name="connsiteY2" fmla="*/ 2735938 h 3333167"/>
                <a:gd name="connsiteX3" fmla="*/ 0 w 10000"/>
                <a:gd name="connsiteY3" fmla="*/ 3333166 h 3333167"/>
                <a:gd name="connsiteX0" fmla="*/ 10000 w 10000"/>
                <a:gd name="connsiteY0" fmla="*/ 3330869 h 3338790"/>
                <a:gd name="connsiteX1" fmla="*/ 4987 w 10000"/>
                <a:gd name="connsiteY1" fmla="*/ 869 h 3338790"/>
                <a:gd name="connsiteX2" fmla="*/ 3078 w 10000"/>
                <a:gd name="connsiteY2" fmla="*/ 3005109 h 3338790"/>
                <a:gd name="connsiteX3" fmla="*/ 0 w 10000"/>
                <a:gd name="connsiteY3" fmla="*/ 3330869 h 3338790"/>
                <a:gd name="connsiteX0" fmla="*/ 10000 w 10000"/>
                <a:gd name="connsiteY0" fmla="*/ 3330917 h 3338836"/>
                <a:gd name="connsiteX1" fmla="*/ 4987 w 10000"/>
                <a:gd name="connsiteY1" fmla="*/ 917 h 3338836"/>
                <a:gd name="connsiteX2" fmla="*/ 3078 w 10000"/>
                <a:gd name="connsiteY2" fmla="*/ 3005157 h 3338836"/>
                <a:gd name="connsiteX3" fmla="*/ 0 w 10000"/>
                <a:gd name="connsiteY3" fmla="*/ 3330917 h 3338836"/>
                <a:gd name="connsiteX0" fmla="*/ 10000 w 10000"/>
                <a:gd name="connsiteY0" fmla="*/ 3354507 h 3362426"/>
                <a:gd name="connsiteX1" fmla="*/ 7820 w 10000"/>
                <a:gd name="connsiteY1" fmla="*/ 1698560 h 3362426"/>
                <a:gd name="connsiteX2" fmla="*/ 4987 w 10000"/>
                <a:gd name="connsiteY2" fmla="*/ 24507 h 3362426"/>
                <a:gd name="connsiteX3" fmla="*/ 3078 w 10000"/>
                <a:gd name="connsiteY3" fmla="*/ 3028747 h 3362426"/>
                <a:gd name="connsiteX4" fmla="*/ 0 w 10000"/>
                <a:gd name="connsiteY4" fmla="*/ 3354507 h 3362426"/>
                <a:gd name="connsiteX0" fmla="*/ 10000 w 10000"/>
                <a:gd name="connsiteY0" fmla="*/ 3330210 h 3338129"/>
                <a:gd name="connsiteX1" fmla="*/ 6643 w 10000"/>
                <a:gd name="connsiteY1" fmla="*/ 2850622 h 3338129"/>
                <a:gd name="connsiteX2" fmla="*/ 4987 w 10000"/>
                <a:gd name="connsiteY2" fmla="*/ 210 h 3338129"/>
                <a:gd name="connsiteX3" fmla="*/ 3078 w 10000"/>
                <a:gd name="connsiteY3" fmla="*/ 3004450 h 3338129"/>
                <a:gd name="connsiteX4" fmla="*/ 0 w 10000"/>
                <a:gd name="connsiteY4" fmla="*/ 3330210 h 3338129"/>
                <a:gd name="connsiteX0" fmla="*/ 10000 w 10000"/>
                <a:gd name="connsiteY0" fmla="*/ 3330210 h 3354357"/>
                <a:gd name="connsiteX1" fmla="*/ 6643 w 10000"/>
                <a:gd name="connsiteY1" fmla="*/ 2850622 h 3354357"/>
                <a:gd name="connsiteX2" fmla="*/ 4987 w 10000"/>
                <a:gd name="connsiteY2" fmla="*/ 210 h 3354357"/>
                <a:gd name="connsiteX3" fmla="*/ 3078 w 10000"/>
                <a:gd name="connsiteY3" fmla="*/ 3004450 h 3354357"/>
                <a:gd name="connsiteX4" fmla="*/ 0 w 10000"/>
                <a:gd name="connsiteY4" fmla="*/ 3330210 h 3354357"/>
                <a:gd name="connsiteX0" fmla="*/ 10000 w 10000"/>
                <a:gd name="connsiteY0" fmla="*/ 3330210 h 3360336"/>
                <a:gd name="connsiteX1" fmla="*/ 6643 w 10000"/>
                <a:gd name="connsiteY1" fmla="*/ 2850622 h 3360336"/>
                <a:gd name="connsiteX2" fmla="*/ 4987 w 10000"/>
                <a:gd name="connsiteY2" fmla="*/ 210 h 3360336"/>
                <a:gd name="connsiteX3" fmla="*/ 3078 w 10000"/>
                <a:gd name="connsiteY3" fmla="*/ 3004450 h 3360336"/>
                <a:gd name="connsiteX4" fmla="*/ 0 w 10000"/>
                <a:gd name="connsiteY4" fmla="*/ 3330210 h 3360336"/>
                <a:gd name="connsiteX0" fmla="*/ 10000 w 10000"/>
                <a:gd name="connsiteY0" fmla="*/ 3330036 h 3360162"/>
                <a:gd name="connsiteX1" fmla="*/ 6643 w 10000"/>
                <a:gd name="connsiteY1" fmla="*/ 2850448 h 3360162"/>
                <a:gd name="connsiteX2" fmla="*/ 4987 w 10000"/>
                <a:gd name="connsiteY2" fmla="*/ 36 h 3360162"/>
                <a:gd name="connsiteX3" fmla="*/ 3078 w 10000"/>
                <a:gd name="connsiteY3" fmla="*/ 3004276 h 3360162"/>
                <a:gd name="connsiteX4" fmla="*/ 0 w 10000"/>
                <a:gd name="connsiteY4" fmla="*/ 3330036 h 3360162"/>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19 w 10019"/>
                <a:gd name="connsiteY0" fmla="*/ 3425887 h 3441933"/>
                <a:gd name="connsiteX1" fmla="*/ 6643 w 10019"/>
                <a:gd name="connsiteY1" fmla="*/ 2850414 h 3441933"/>
                <a:gd name="connsiteX2" fmla="*/ 4987 w 10019"/>
                <a:gd name="connsiteY2" fmla="*/ 2 h 3441933"/>
                <a:gd name="connsiteX3" fmla="*/ 3078 w 10019"/>
                <a:gd name="connsiteY3" fmla="*/ 3004242 h 3441933"/>
                <a:gd name="connsiteX4" fmla="*/ 0 w 10019"/>
                <a:gd name="connsiteY4" fmla="*/ 3330002 h 3441933"/>
                <a:gd name="connsiteX0" fmla="*/ 10019 w 10019"/>
                <a:gd name="connsiteY0" fmla="*/ 3425885 h 3425885"/>
                <a:gd name="connsiteX1" fmla="*/ 4987 w 10019"/>
                <a:gd name="connsiteY1" fmla="*/ 0 h 3425885"/>
                <a:gd name="connsiteX2" fmla="*/ 3078 w 10019"/>
                <a:gd name="connsiteY2" fmla="*/ 3004240 h 3425885"/>
                <a:gd name="connsiteX3" fmla="*/ 0 w 10019"/>
                <a:gd name="connsiteY3" fmla="*/ 3330000 h 3425885"/>
                <a:gd name="connsiteX0" fmla="*/ 10019 w 10019"/>
                <a:gd name="connsiteY0" fmla="*/ 3425885 h 3425885"/>
                <a:gd name="connsiteX1" fmla="*/ 4987 w 10019"/>
                <a:gd name="connsiteY1" fmla="*/ 0 h 3425885"/>
                <a:gd name="connsiteX2" fmla="*/ 3078 w 10019"/>
                <a:gd name="connsiteY2" fmla="*/ 3004240 h 3425885"/>
                <a:gd name="connsiteX3" fmla="*/ 0 w 10019"/>
                <a:gd name="connsiteY3" fmla="*/ 3330000 h 3425885"/>
                <a:gd name="connsiteX0" fmla="*/ 10019 w 10019"/>
                <a:gd name="connsiteY0" fmla="*/ 3425957 h 3425957"/>
                <a:gd name="connsiteX1" fmla="*/ 4987 w 10019"/>
                <a:gd name="connsiteY1" fmla="*/ 72 h 3425957"/>
                <a:gd name="connsiteX2" fmla="*/ 0 w 10019"/>
                <a:gd name="connsiteY2" fmla="*/ 3330072 h 3425957"/>
                <a:gd name="connsiteX0" fmla="*/ 9926 w 9926"/>
                <a:gd name="connsiteY0" fmla="*/ 3425885 h 3425885"/>
                <a:gd name="connsiteX1" fmla="*/ 4894 w 9926"/>
                <a:gd name="connsiteY1" fmla="*/ 0 h 3425885"/>
                <a:gd name="connsiteX2" fmla="*/ 0 w 9926"/>
                <a:gd name="connsiteY2" fmla="*/ 3415230 h 3425885"/>
                <a:gd name="connsiteX0" fmla="*/ 10000 w 10000"/>
                <a:gd name="connsiteY0" fmla="*/ 10000 h 10000"/>
                <a:gd name="connsiteX1" fmla="*/ 4930 w 10000"/>
                <a:gd name="connsiteY1" fmla="*/ 0 h 10000"/>
                <a:gd name="connsiteX2" fmla="*/ 0 w 10000"/>
                <a:gd name="connsiteY2" fmla="*/ 9969 h 10000"/>
                <a:gd name="connsiteX0" fmla="*/ 10000 w 10000"/>
                <a:gd name="connsiteY0" fmla="*/ 10000 h 10000"/>
                <a:gd name="connsiteX1" fmla="*/ 4930 w 10000"/>
                <a:gd name="connsiteY1" fmla="*/ 0 h 10000"/>
                <a:gd name="connsiteX2" fmla="*/ 0 w 10000"/>
                <a:gd name="connsiteY2" fmla="*/ 10000 h 10000"/>
                <a:gd name="connsiteX0" fmla="*/ 10000 w 10000"/>
                <a:gd name="connsiteY0" fmla="*/ 10031 h 10031"/>
                <a:gd name="connsiteX1" fmla="*/ 4967 w 10000"/>
                <a:gd name="connsiteY1" fmla="*/ 0 h 10031"/>
                <a:gd name="connsiteX2" fmla="*/ 0 w 10000"/>
                <a:gd name="connsiteY2" fmla="*/ 10031 h 10031"/>
              </a:gdLst>
              <a:ahLst/>
              <a:cxnLst>
                <a:cxn ang="0">
                  <a:pos x="connsiteX0" y="connsiteY0"/>
                </a:cxn>
                <a:cxn ang="0">
                  <a:pos x="connsiteX1" y="connsiteY1"/>
                </a:cxn>
                <a:cxn ang="0">
                  <a:pos x="connsiteX2" y="connsiteY2"/>
                </a:cxn>
              </a:cxnLst>
              <a:rect l="l" t="t" r="r" b="b"/>
              <a:pathLst>
                <a:path w="10000" h="10031">
                  <a:moveTo>
                    <a:pt x="10000" y="10031"/>
                  </a:moveTo>
                  <a:cubicBezTo>
                    <a:pt x="7089" y="9938"/>
                    <a:pt x="6634" y="0"/>
                    <a:pt x="4967" y="0"/>
                  </a:cubicBezTo>
                  <a:cubicBezTo>
                    <a:pt x="3300" y="0"/>
                    <a:pt x="3333" y="9436"/>
                    <a:pt x="0" y="10031"/>
                  </a:cubicBezTo>
                </a:path>
              </a:pathLst>
            </a:custGeom>
            <a:solidFill>
              <a:schemeClr val="bg1">
                <a:lumMod val="95000"/>
              </a:schemeClr>
            </a:solidFill>
            <a:ln w="28575">
              <a:solidFill>
                <a:srgbClr val="1429A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 name="직선 연결선 15">
              <a:extLst>
                <a:ext uri="{FF2B5EF4-FFF2-40B4-BE49-F238E27FC236}">
                  <a16:creationId xmlns:a16="http://schemas.microsoft.com/office/drawing/2014/main" id="{472C69D8-1B26-4EEC-B7AF-D763717DD049}"/>
                </a:ext>
              </a:extLst>
            </p:cNvPr>
            <p:cNvCxnSpPr/>
            <p:nvPr/>
          </p:nvCxnSpPr>
          <p:spPr>
            <a:xfrm>
              <a:off x="1415739" y="5561463"/>
              <a:ext cx="3380099" cy="0"/>
            </a:xfrm>
            <a:prstGeom prst="line">
              <a:avLst/>
            </a:prstGeom>
            <a:ln w="12700">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90B48B7-8BCA-426F-A275-B81147D2D48A}"/>
                </a:ext>
              </a:extLst>
            </p:cNvPr>
            <p:cNvSpPr txBox="1"/>
            <p:nvPr/>
          </p:nvSpPr>
          <p:spPr>
            <a:xfrm>
              <a:off x="2726941" y="4930541"/>
              <a:ext cx="759210" cy="3000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en-US"/>
              </a:defPPr>
              <a:lvl1pPr algn="just">
                <a:lnSpc>
                  <a:spcPct val="150000"/>
                </a:lnSpc>
                <a:defRPr sz="13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dirty="0"/>
                <a:t>Area = 1</a:t>
              </a:r>
            </a:p>
          </p:txBody>
        </p:sp>
      </p:grpSp>
      <p:grpSp>
        <p:nvGrpSpPr>
          <p:cNvPr id="18" name="그룹 17">
            <a:extLst>
              <a:ext uri="{FF2B5EF4-FFF2-40B4-BE49-F238E27FC236}">
                <a16:creationId xmlns:a16="http://schemas.microsoft.com/office/drawing/2014/main" id="{2F0DDC6E-6262-4B44-8EA5-261FA753E40A}"/>
              </a:ext>
            </a:extLst>
          </p:cNvPr>
          <p:cNvGrpSpPr/>
          <p:nvPr/>
        </p:nvGrpSpPr>
        <p:grpSpPr>
          <a:xfrm>
            <a:off x="5114679" y="3522537"/>
            <a:ext cx="3380099" cy="884688"/>
            <a:chOff x="1415739" y="4676775"/>
            <a:chExt cx="3380099" cy="884688"/>
          </a:xfrm>
        </p:grpSpPr>
        <p:sp>
          <p:nvSpPr>
            <p:cNvPr id="19" name="직사각형 69">
              <a:extLst>
                <a:ext uri="{FF2B5EF4-FFF2-40B4-BE49-F238E27FC236}">
                  <a16:creationId xmlns:a16="http://schemas.microsoft.com/office/drawing/2014/main" id="{F96B7659-0651-4CC6-BB50-1FDCB5622118}"/>
                </a:ext>
              </a:extLst>
            </p:cNvPr>
            <p:cNvSpPr/>
            <p:nvPr/>
          </p:nvSpPr>
          <p:spPr>
            <a:xfrm>
              <a:off x="1976608" y="4676775"/>
              <a:ext cx="2268302" cy="864714"/>
            </a:xfrm>
            <a:custGeom>
              <a:avLst/>
              <a:gdLst>
                <a:gd name="connsiteX0" fmla="*/ 0 w 2268302"/>
                <a:gd name="connsiteY0" fmla="*/ 0 h 864714"/>
                <a:gd name="connsiteX1" fmla="*/ 2268302 w 2268302"/>
                <a:gd name="connsiteY1" fmla="*/ 0 h 864714"/>
                <a:gd name="connsiteX2" fmla="*/ 2268302 w 2268302"/>
                <a:gd name="connsiteY2" fmla="*/ 864714 h 864714"/>
                <a:gd name="connsiteX3" fmla="*/ 0 w 2268302"/>
                <a:gd name="connsiteY3" fmla="*/ 864714 h 864714"/>
                <a:gd name="connsiteX4" fmla="*/ 0 w 2268302"/>
                <a:gd name="connsiteY4" fmla="*/ 0 h 864714"/>
                <a:gd name="connsiteX0" fmla="*/ 0 w 2268302"/>
                <a:gd name="connsiteY0" fmla="*/ 0 h 864714"/>
                <a:gd name="connsiteX1" fmla="*/ 2268302 w 2268302"/>
                <a:gd name="connsiteY1" fmla="*/ 0 h 864714"/>
                <a:gd name="connsiteX2" fmla="*/ 2268302 w 2268302"/>
                <a:gd name="connsiteY2" fmla="*/ 864714 h 864714"/>
                <a:gd name="connsiteX3" fmla="*/ 1144352 w 2268302"/>
                <a:gd name="connsiteY3" fmla="*/ 857250 h 864714"/>
                <a:gd name="connsiteX4" fmla="*/ 0 w 2268302"/>
                <a:gd name="connsiteY4" fmla="*/ 864714 h 864714"/>
                <a:gd name="connsiteX5" fmla="*/ 0 w 2268302"/>
                <a:gd name="connsiteY5" fmla="*/ 0 h 864714"/>
                <a:gd name="connsiteX0" fmla="*/ 1144352 w 2268302"/>
                <a:gd name="connsiteY0" fmla="*/ 857250 h 948690"/>
                <a:gd name="connsiteX1" fmla="*/ 0 w 2268302"/>
                <a:gd name="connsiteY1" fmla="*/ 864714 h 948690"/>
                <a:gd name="connsiteX2" fmla="*/ 0 w 2268302"/>
                <a:gd name="connsiteY2" fmla="*/ 0 h 948690"/>
                <a:gd name="connsiteX3" fmla="*/ 2268302 w 2268302"/>
                <a:gd name="connsiteY3" fmla="*/ 0 h 948690"/>
                <a:gd name="connsiteX4" fmla="*/ 2268302 w 2268302"/>
                <a:gd name="connsiteY4" fmla="*/ 864714 h 948690"/>
                <a:gd name="connsiteX5" fmla="*/ 1235792 w 2268302"/>
                <a:gd name="connsiteY5" fmla="*/ 948690 h 948690"/>
                <a:gd name="connsiteX0" fmla="*/ 1144352 w 2268302"/>
                <a:gd name="connsiteY0" fmla="*/ 857250 h 864714"/>
                <a:gd name="connsiteX1" fmla="*/ 0 w 2268302"/>
                <a:gd name="connsiteY1" fmla="*/ 864714 h 864714"/>
                <a:gd name="connsiteX2" fmla="*/ 0 w 2268302"/>
                <a:gd name="connsiteY2" fmla="*/ 0 h 864714"/>
                <a:gd name="connsiteX3" fmla="*/ 2268302 w 2268302"/>
                <a:gd name="connsiteY3" fmla="*/ 0 h 864714"/>
                <a:gd name="connsiteX4" fmla="*/ 2268302 w 2268302"/>
                <a:gd name="connsiteY4" fmla="*/ 864714 h 864714"/>
                <a:gd name="connsiteX0" fmla="*/ 0 w 2268302"/>
                <a:gd name="connsiteY0" fmla="*/ 864714 h 864714"/>
                <a:gd name="connsiteX1" fmla="*/ 0 w 2268302"/>
                <a:gd name="connsiteY1" fmla="*/ 0 h 864714"/>
                <a:gd name="connsiteX2" fmla="*/ 2268302 w 2268302"/>
                <a:gd name="connsiteY2" fmla="*/ 0 h 864714"/>
                <a:gd name="connsiteX3" fmla="*/ 2268302 w 2268302"/>
                <a:gd name="connsiteY3" fmla="*/ 864714 h 864714"/>
              </a:gdLst>
              <a:ahLst/>
              <a:cxnLst>
                <a:cxn ang="0">
                  <a:pos x="connsiteX0" y="connsiteY0"/>
                </a:cxn>
                <a:cxn ang="0">
                  <a:pos x="connsiteX1" y="connsiteY1"/>
                </a:cxn>
                <a:cxn ang="0">
                  <a:pos x="connsiteX2" y="connsiteY2"/>
                </a:cxn>
                <a:cxn ang="0">
                  <a:pos x="connsiteX3" y="connsiteY3"/>
                </a:cxn>
              </a:cxnLst>
              <a:rect l="l" t="t" r="r" b="b"/>
              <a:pathLst>
                <a:path w="2268302" h="864714">
                  <a:moveTo>
                    <a:pt x="0" y="864714"/>
                  </a:moveTo>
                  <a:lnTo>
                    <a:pt x="0" y="0"/>
                  </a:lnTo>
                  <a:lnTo>
                    <a:pt x="2268302" y="0"/>
                  </a:lnTo>
                  <a:lnTo>
                    <a:pt x="2268302" y="864714"/>
                  </a:lnTo>
                </a:path>
              </a:pathLst>
            </a:custGeom>
            <a:solidFill>
              <a:schemeClr val="bg1">
                <a:lumMod val="95000"/>
              </a:schemeClr>
            </a:solidFill>
            <a:ln w="28575">
              <a:solidFill>
                <a:srgbClr val="1429A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 name="직선 연결선 19">
              <a:extLst>
                <a:ext uri="{FF2B5EF4-FFF2-40B4-BE49-F238E27FC236}">
                  <a16:creationId xmlns:a16="http://schemas.microsoft.com/office/drawing/2014/main" id="{DE0B4049-1BD2-4052-AB8B-C509C10A1236}"/>
                </a:ext>
              </a:extLst>
            </p:cNvPr>
            <p:cNvCxnSpPr/>
            <p:nvPr/>
          </p:nvCxnSpPr>
          <p:spPr>
            <a:xfrm>
              <a:off x="1415739" y="5561463"/>
              <a:ext cx="3380099" cy="0"/>
            </a:xfrm>
            <a:prstGeom prst="line">
              <a:avLst/>
            </a:prstGeom>
            <a:ln w="12700">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998C36B-3EF0-4516-AAD2-49D5E4F376C4}"/>
                </a:ext>
              </a:extLst>
            </p:cNvPr>
            <p:cNvSpPr txBox="1"/>
            <p:nvPr/>
          </p:nvSpPr>
          <p:spPr>
            <a:xfrm>
              <a:off x="2726941" y="4930541"/>
              <a:ext cx="759210" cy="3000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en-US"/>
              </a:defPPr>
              <a:lvl1pPr algn="just">
                <a:lnSpc>
                  <a:spcPct val="150000"/>
                </a:lnSpc>
                <a:defRPr sz="13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dirty="0"/>
                <a:t>Area = 1</a:t>
              </a:r>
            </a:p>
          </p:txBody>
        </p:sp>
      </p:grpSp>
      <p:sp>
        <p:nvSpPr>
          <p:cNvPr id="22" name="직사각형 21">
            <a:extLst>
              <a:ext uri="{FF2B5EF4-FFF2-40B4-BE49-F238E27FC236}">
                <a16:creationId xmlns:a16="http://schemas.microsoft.com/office/drawing/2014/main" id="{CAF1BF5F-4D07-4EC7-954A-5304A813DB47}"/>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tính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của</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mật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độ</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b="1" dirty="0" err="1">
                <a:solidFill>
                  <a:schemeClr val="tx1"/>
                </a:solidFill>
                <a:latin typeface="SamsungOne-400" panose="020B0503030303020204" pitchFamily="34" charset="0"/>
                <a:ea typeface="SamsungOne-400" panose="020B0503030303020204" pitchFamily="34" charset="0"/>
              </a:rPr>
              <a:t>xác</a:t>
            </a:r>
            <a:r>
              <a:rPr lang="en-US" altLang="ko-KR" sz="1400" b="1" dirty="0">
                <a:solidFill>
                  <a:schemeClr val="tx1"/>
                </a:solidFill>
                <a:latin typeface="SamsungOne-400" panose="020B0503030303020204" pitchFamily="34" charset="0"/>
                <a:ea typeface="SamsungOne-400" panose="020B0503030303020204" pitchFamily="34" charset="0"/>
              </a:rPr>
              <a:t> </a:t>
            </a:r>
            <a:r>
              <a:rPr lang="en-US" altLang="ko-KR" sz="1400" b="1" dirty="0" err="1">
                <a:solidFill>
                  <a:schemeClr val="tx1"/>
                </a:solidFill>
                <a:latin typeface="SamsungOne-400" panose="020B0503030303020204" pitchFamily="34" charset="0"/>
                <a:ea typeface="SamsungOne-400" panose="020B0503030303020204" pitchFamily="34" charset="0"/>
              </a:rPr>
              <a:t>suất</a:t>
            </a:r>
            <a:r>
              <a:rPr lang="en-US" altLang="ko-KR" sz="1400" b="1" dirty="0">
                <a:solidFill>
                  <a:schemeClr val="tx1"/>
                </a:solidFill>
                <a:latin typeface="SamsungOne-400" panose="020B0503030303020204" pitchFamily="34" charset="0"/>
                <a:ea typeface="SamsungOne-400" panose="020B0503030303020204" pitchFamily="34" charset="0"/>
              </a:rPr>
              <a:t> </a:t>
            </a:r>
            <a:r>
              <a:rPr lang="en-US" altLang="ko-KR" sz="1400" b="1" dirty="0" err="1">
                <a:solidFill>
                  <a:schemeClr val="tx1"/>
                </a:solidFill>
                <a:latin typeface="SamsungOne-400" panose="020B0503030303020204" pitchFamily="34" charset="0"/>
                <a:ea typeface="SamsungOne-400" panose="020B0503030303020204" pitchFamily="34" charset="0"/>
              </a:rPr>
              <a:t>liên</a:t>
            </a:r>
            <a:r>
              <a:rPr lang="en-US" altLang="ko-KR" sz="1400" b="1" dirty="0">
                <a:solidFill>
                  <a:schemeClr val="tx1"/>
                </a:solidFill>
                <a:latin typeface="SamsungOne-400" panose="020B0503030303020204" pitchFamily="34" charset="0"/>
                <a:ea typeface="SamsungOne-400" panose="020B0503030303020204" pitchFamily="34" charset="0"/>
              </a:rPr>
              <a:t> </a:t>
            </a:r>
            <a:r>
              <a:rPr lang="en-US" altLang="ko-KR" sz="1400" b="1" dirty="0" err="1">
                <a:solidFill>
                  <a:schemeClr val="tx1"/>
                </a:solidFill>
                <a:latin typeface="SamsungOne-400" panose="020B0503030303020204" pitchFamily="34" charset="0"/>
                <a:ea typeface="SamsungOne-400" panose="020B0503030303020204" pitchFamily="34" charset="0"/>
              </a:rPr>
              <a:t>tục</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10987238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Mật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độ</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tục</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02</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660FC436-29A4-41A5-93A7-2025E34FD7D0}"/>
                  </a:ext>
                </a:extLst>
              </p:cNvPr>
              <p:cNvSpPr/>
              <p:nvPr/>
            </p:nvSpPr>
            <p:spPr>
              <a:xfrm>
                <a:off x="674556" y="1700808"/>
                <a:ext cx="8632825" cy="19963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just">
                  <a:spcBef>
                    <a:spcPts val="800"/>
                  </a:spcBef>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1)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𝑋</m:t>
                    </m:r>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là một biến ngẫu nhiên đồng nhất trong khoảng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m:t>
                    </m:r>
                    <m:r>
                      <a:rPr lang="en-US" altLang="ko-KR" sz="1300" dirty="0" err="1">
                        <a:solidFill>
                          <a:schemeClr val="tx1">
                            <a:lumMod val="85000"/>
                            <a:lumOff val="15000"/>
                          </a:schemeClr>
                        </a:solidFill>
                        <a:latin typeface="Cambria Math" panose="02040503050406030204" pitchFamily="18" charset="0"/>
                        <a:ea typeface="SamsungOne-400" panose="020B0503030303020204" pitchFamily="34" charset="0"/>
                      </a:rPr>
                      <m:t>𝑎</m:t>
                    </m:r>
                    <m:r>
                      <a:rPr lang="en-US" altLang="ko-KR" sz="1300" dirty="0" err="1">
                        <a:solidFill>
                          <a:schemeClr val="tx1">
                            <a:lumMod val="85000"/>
                            <a:lumOff val="15000"/>
                          </a:schemeClr>
                        </a:solidFill>
                        <a:latin typeface="Cambria Math" panose="02040503050406030204" pitchFamily="18" charset="0"/>
                        <a:ea typeface="SamsungOne-400" panose="020B0503030303020204" pitchFamily="34" charset="0"/>
                      </a:rPr>
                      <m:t>,</m:t>
                    </m:r>
                    <m:r>
                      <a:rPr lang="en-US" altLang="ko-KR" sz="1300" dirty="0" err="1">
                        <a:solidFill>
                          <a:schemeClr val="tx1">
                            <a:lumMod val="85000"/>
                            <a:lumOff val="15000"/>
                          </a:schemeClr>
                        </a:solidFill>
                        <a:latin typeface="Cambria Math" panose="02040503050406030204" pitchFamily="18" charset="0"/>
                        <a:ea typeface="SamsungOne-400" panose="020B0503030303020204" pitchFamily="34" charset="0"/>
                      </a:rPr>
                      <m:t>𝑏</m:t>
                    </m:r>
                    <m:r>
                      <a:rPr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m:t>
                    </m:r>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𝑋</m:t>
                    </m:r>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m:t>
                    </m:r>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𝑈𝑛𝑖𝑓</m:t>
                    </m:r>
                    <m:d>
                      <m:dPr>
                        <m:ctrlPr>
                          <a:rPr lang="en-US" altLang="ko-KR" sz="1300" i="1">
                            <a:solidFill>
                              <a:schemeClr val="tx1">
                                <a:lumMod val="85000"/>
                                <a:lumOff val="15000"/>
                              </a:schemeClr>
                            </a:solidFill>
                            <a:latin typeface="Cambria Math" panose="02040503050406030204" pitchFamily="18" charset="0"/>
                            <a:ea typeface="SamsungOne-400" panose="020B0503030303020204" pitchFamily="34" charset="0"/>
                          </a:rPr>
                        </m:ctrlPr>
                      </m:dPr>
                      <m:e>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𝑎</m:t>
                        </m:r>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m:t>
                        </m:r>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𝑏</m:t>
                        </m:r>
                      </m:e>
                    </m:d>
                  </m:oMath>
                </a14:m>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algn="just">
                  <a:spcBef>
                    <a:spcPts val="800"/>
                  </a:spcBef>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2) </a:t>
                </a:r>
                <a14:m>
                  <m:oMath xmlns:m="http://schemas.openxmlformats.org/officeDocument/2006/math">
                    <m:r>
                      <a:rPr lang="en-US" altLang="ko-KR" sz="1600" i="1">
                        <a:solidFill>
                          <a:schemeClr val="tx1">
                            <a:lumMod val="85000"/>
                            <a:lumOff val="15000"/>
                          </a:schemeClr>
                        </a:solidFill>
                        <a:latin typeface="Cambria Math" panose="02040503050406030204" pitchFamily="18" charset="0"/>
                      </a:rPr>
                      <m:t>𝑓</m:t>
                    </m:r>
                    <m:d>
                      <m:dPr>
                        <m:ctrlPr>
                          <a:rPr lang="en-US" altLang="ko-KR" sz="1600" i="1">
                            <a:solidFill>
                              <a:schemeClr val="tx1">
                                <a:lumMod val="85000"/>
                                <a:lumOff val="15000"/>
                              </a:schemeClr>
                            </a:solidFill>
                            <a:latin typeface="Cambria Math" panose="02040503050406030204" pitchFamily="18" charset="0"/>
                          </a:rPr>
                        </m:ctrlPr>
                      </m:dPr>
                      <m:e>
                        <m:r>
                          <a:rPr lang="en-US" altLang="ko-KR" sz="1600" i="1">
                            <a:solidFill>
                              <a:schemeClr val="tx1">
                                <a:lumMod val="85000"/>
                                <a:lumOff val="15000"/>
                              </a:schemeClr>
                            </a:solidFill>
                            <a:latin typeface="Cambria Math" panose="02040503050406030204" pitchFamily="18" charset="0"/>
                          </a:rPr>
                          <m:t>𝑥</m:t>
                        </m:r>
                      </m:e>
                    </m:d>
                    <m:r>
                      <a:rPr lang="en-US" altLang="ko-KR" sz="1600">
                        <a:solidFill>
                          <a:schemeClr val="tx1">
                            <a:lumMod val="85000"/>
                            <a:lumOff val="15000"/>
                          </a:schemeClr>
                        </a:solidFill>
                        <a:latin typeface="Cambria Math" panose="02040503050406030204" pitchFamily="18" charset="0"/>
                      </a:rPr>
                      <m:t>=</m:t>
                    </m:r>
                    <m:f>
                      <m:fPr>
                        <m:ctrlPr>
                          <a:rPr lang="en-US" altLang="ko-KR" sz="1600" i="1">
                            <a:solidFill>
                              <a:schemeClr val="tx1">
                                <a:lumMod val="85000"/>
                                <a:lumOff val="15000"/>
                              </a:schemeClr>
                            </a:solidFill>
                            <a:latin typeface="Cambria Math" panose="02040503050406030204" pitchFamily="18" charset="0"/>
                          </a:rPr>
                        </m:ctrlPr>
                      </m:fPr>
                      <m:num>
                        <m:r>
                          <a:rPr lang="en-US" altLang="ko-KR" sz="1600" i="1">
                            <a:solidFill>
                              <a:schemeClr val="tx1">
                                <a:lumMod val="85000"/>
                                <a:lumOff val="15000"/>
                              </a:schemeClr>
                            </a:solidFill>
                            <a:latin typeface="Cambria Math" panose="02040503050406030204" pitchFamily="18" charset="0"/>
                          </a:rPr>
                          <m:t>1</m:t>
                        </m:r>
                      </m:num>
                      <m:den>
                        <m:r>
                          <a:rPr lang="en-US" altLang="ko-KR" sz="1600" i="1">
                            <a:solidFill>
                              <a:schemeClr val="tx1">
                                <a:lumMod val="85000"/>
                                <a:lumOff val="15000"/>
                              </a:schemeClr>
                            </a:solidFill>
                            <a:latin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𝑏</m:t>
                        </m:r>
                        <m:r>
                          <a:rPr lang="en-US" altLang="ko-KR" sz="1600" i="1">
                            <a:solidFill>
                              <a:schemeClr val="tx1">
                                <a:lumMod val="85000"/>
                                <a:lumOff val="15000"/>
                              </a:schemeClr>
                            </a:solidFill>
                            <a:latin typeface="Cambria Math" panose="02040503050406030204" pitchFamily="18" charset="0"/>
                          </a:rPr>
                          <m:t>−</m:t>
                        </m:r>
                        <m:r>
                          <a:rPr lang="en-US" altLang="ko-KR" sz="1600" i="1">
                            <a:solidFill>
                              <a:schemeClr val="tx1">
                                <a:lumMod val="85000"/>
                                <a:lumOff val="15000"/>
                              </a:schemeClr>
                            </a:solidFill>
                            <a:latin typeface="Cambria Math" panose="02040503050406030204" pitchFamily="18" charset="0"/>
                          </a:rPr>
                          <m:t>𝑎</m:t>
                        </m:r>
                        <m:r>
                          <a:rPr lang="en-US" altLang="ko-KR" sz="1600" i="1">
                            <a:solidFill>
                              <a:schemeClr val="tx1">
                                <a:lumMod val="85000"/>
                                <a:lumOff val="15000"/>
                              </a:schemeClr>
                            </a:solidFill>
                            <a:latin typeface="Cambria Math" panose="02040503050406030204" pitchFamily="18" charset="0"/>
                          </a:rPr>
                          <m:t>)</m:t>
                        </m:r>
                      </m:den>
                    </m:f>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a:solidFill>
                      <a:srgbClr val="20B765"/>
                    </a:solidFill>
                    <a:latin typeface="SamsungOne-400" panose="020B0503030303020204" pitchFamily="34" charset="0"/>
                    <a:ea typeface="SamsungOne-400" panose="020B0503030303020204" pitchFamily="34" charset="0"/>
                    <a:sym typeface="Symbol" panose="05050102010706020507" pitchFamily="18" charset="2"/>
                  </a:rPr>
                  <a: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được xác định trong khoảng [</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𝑎</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𝑏</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 và bằng 0 tại một giá trị nào đó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p>
              <a:p>
                <a:pPr marL="361950" lvl="1" indent="-180975">
                  <a:spcBef>
                    <a:spcPts val="800"/>
                  </a:spcBef>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Số trung bình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rPr>
                      <m:t>=</m:t>
                    </m:r>
                    <m:f>
                      <m:fPr>
                        <m:ctrlPr>
                          <a:rPr lang="en-US" altLang="ko-KR" sz="1300" i="1">
                            <a:solidFill>
                              <a:prstClr val="black">
                                <a:lumMod val="85000"/>
                                <a:lumOff val="15000"/>
                              </a:prstClr>
                            </a:solidFill>
                            <a:latin typeface="Cambria Math" panose="02040503050406030204" pitchFamily="18" charset="0"/>
                          </a:rPr>
                        </m:ctrlPr>
                      </m:fPr>
                      <m:num>
                        <m:r>
                          <a:rPr lang="en-US" altLang="ko-KR" sz="1300" i="1">
                            <a:solidFill>
                              <a:prstClr val="black">
                                <a:lumMod val="85000"/>
                                <a:lumOff val="15000"/>
                              </a:prstClr>
                            </a:solidFill>
                            <a:latin typeface="Cambria Math" panose="02040503050406030204" pitchFamily="18" charset="0"/>
                          </a:rPr>
                          <m:t>1</m:t>
                        </m:r>
                      </m:num>
                      <m:den>
                        <m:r>
                          <a:rPr lang="en-US" altLang="ko-KR" sz="1300" i="1">
                            <a:solidFill>
                              <a:prstClr val="black">
                                <a:lumMod val="85000"/>
                                <a:lumOff val="15000"/>
                              </a:prstClr>
                            </a:solidFill>
                            <a:latin typeface="Cambria Math" panose="02040503050406030204" pitchFamily="18" charset="0"/>
                          </a:rPr>
                          <m:t>2</m:t>
                        </m:r>
                      </m:den>
                    </m:f>
                    <m:r>
                      <a:rPr lang="en-US" altLang="ko-KR" sz="1300" i="1">
                        <a:solidFill>
                          <a:prstClr val="black">
                            <a:lumMod val="85000"/>
                            <a:lumOff val="15000"/>
                          </a:prstClr>
                        </a:solidFill>
                        <a:latin typeface="Cambria Math" panose="02040503050406030204" pitchFamily="18" charset="0"/>
                      </a:rPr>
                      <m:t>(</m:t>
                    </m:r>
                    <m:r>
                      <a:rPr lang="en-US" altLang="ko-KR" sz="1300" i="1">
                        <a:solidFill>
                          <a:prstClr val="black">
                            <a:lumMod val="85000"/>
                            <a:lumOff val="15000"/>
                          </a:prstClr>
                        </a:solidFill>
                        <a:latin typeface="Cambria Math" panose="02040503050406030204" pitchFamily="18" charset="0"/>
                      </a:rPr>
                      <m:t>𝑎</m:t>
                    </m:r>
                    <m:r>
                      <a:rPr lang="en-US" altLang="ko-KR" sz="1300" i="1">
                        <a:solidFill>
                          <a:prstClr val="black">
                            <a:lumMod val="85000"/>
                            <a:lumOff val="15000"/>
                          </a:prstClr>
                        </a:solidFill>
                        <a:latin typeface="Cambria Math" panose="02040503050406030204" pitchFamily="18" charset="0"/>
                      </a:rPr>
                      <m:t>+</m:t>
                    </m:r>
                    <m:r>
                      <a:rPr lang="en-US" altLang="ko-KR" sz="1300" i="1">
                        <a:solidFill>
                          <a:prstClr val="black">
                            <a:lumMod val="85000"/>
                            <a:lumOff val="15000"/>
                          </a:prstClr>
                        </a:solidFill>
                        <a:latin typeface="Cambria Math" panose="02040503050406030204" pitchFamily="18" charset="0"/>
                      </a:rPr>
                      <m:t>𝑏</m:t>
                    </m:r>
                    <m:r>
                      <a:rPr lang="en-US" altLang="ko-KR" sz="1300" i="1">
                        <a:solidFill>
                          <a:prstClr val="black">
                            <a:lumMod val="85000"/>
                            <a:lumOff val="15000"/>
                          </a:prstClr>
                        </a:solidFill>
                        <a:latin typeface="Cambria Math" panose="02040503050406030204" pitchFamily="18" charset="0"/>
                      </a:rPr>
                      <m:t>)</m:t>
                    </m:r>
                  </m:oMath>
                </a14:m>
                <a:endParaRPr lang="en-US" altLang="ko-KR" sz="1300" i="1" dirty="0">
                  <a:solidFill>
                    <a:prstClr val="black">
                      <a:lumMod val="85000"/>
                      <a:lumOff val="15000"/>
                    </a:prstClr>
                  </a:solidFill>
                  <a:latin typeface="Cambria Math" panose="02040503050406030204" pitchFamily="18" charset="0"/>
                </a:endParaRPr>
              </a:p>
              <a:p>
                <a:pPr marL="361950" lvl="1" indent="-180975">
                  <a:spcBef>
                    <a:spcPts val="800"/>
                  </a:spcBef>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Phương sai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sym typeface="Wingdings" panose="05000000000000000000" pitchFamily="2" charset="2"/>
                  </a:rPr>
                  <a:t> </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rPr>
                      <m:t>=</m:t>
                    </m:r>
                    <m:f>
                      <m:fPr>
                        <m:ctrlPr>
                          <a:rPr lang="en-US" altLang="ko-KR" sz="1300" i="1">
                            <a:solidFill>
                              <a:prstClr val="black">
                                <a:lumMod val="85000"/>
                                <a:lumOff val="15000"/>
                              </a:prstClr>
                            </a:solidFill>
                            <a:latin typeface="Cambria Math" panose="02040503050406030204" pitchFamily="18" charset="0"/>
                          </a:rPr>
                        </m:ctrlPr>
                      </m:fPr>
                      <m:num>
                        <m:r>
                          <a:rPr lang="en-US" altLang="ko-KR" sz="1300" i="1">
                            <a:solidFill>
                              <a:prstClr val="black">
                                <a:lumMod val="85000"/>
                                <a:lumOff val="15000"/>
                              </a:prstClr>
                            </a:solidFill>
                            <a:latin typeface="Cambria Math" panose="02040503050406030204" pitchFamily="18" charset="0"/>
                          </a:rPr>
                          <m:t>1</m:t>
                        </m:r>
                      </m:num>
                      <m:den>
                        <m:r>
                          <a:rPr lang="en-US" altLang="ko-KR" sz="1300" i="1">
                            <a:solidFill>
                              <a:prstClr val="black">
                                <a:lumMod val="85000"/>
                                <a:lumOff val="15000"/>
                              </a:prstClr>
                            </a:solidFill>
                            <a:latin typeface="Cambria Math" panose="02040503050406030204" pitchFamily="18" charset="0"/>
                          </a:rPr>
                          <m:t>12</m:t>
                        </m:r>
                      </m:den>
                    </m:f>
                    <m:sSup>
                      <m:sSupPr>
                        <m:ctrlPr>
                          <a:rPr lang="en-US" altLang="ko-KR" sz="1300" i="1">
                            <a:solidFill>
                              <a:prstClr val="black">
                                <a:lumMod val="85000"/>
                                <a:lumOff val="15000"/>
                              </a:prstClr>
                            </a:solidFill>
                            <a:latin typeface="Cambria Math" panose="02040503050406030204" pitchFamily="18" charset="0"/>
                          </a:rPr>
                        </m:ctrlPr>
                      </m:sSupPr>
                      <m:e>
                        <m:r>
                          <a:rPr lang="en-US" altLang="ko-KR" sz="1300" i="1">
                            <a:solidFill>
                              <a:prstClr val="black">
                                <a:lumMod val="85000"/>
                                <a:lumOff val="15000"/>
                              </a:prstClr>
                            </a:solidFill>
                            <a:latin typeface="Cambria Math" panose="02040503050406030204" pitchFamily="18" charset="0"/>
                          </a:rPr>
                          <m:t>(</m:t>
                        </m:r>
                        <m:r>
                          <a:rPr lang="en-US" altLang="ko-KR" sz="1300" i="1">
                            <a:solidFill>
                              <a:prstClr val="black">
                                <a:lumMod val="85000"/>
                                <a:lumOff val="15000"/>
                              </a:prstClr>
                            </a:solidFill>
                            <a:latin typeface="Cambria Math" panose="02040503050406030204" pitchFamily="18" charset="0"/>
                          </a:rPr>
                          <m:t>𝑏</m:t>
                        </m:r>
                        <m:r>
                          <a:rPr lang="en-US" altLang="ko-KR" sz="1300" i="1">
                            <a:solidFill>
                              <a:prstClr val="black">
                                <a:lumMod val="85000"/>
                                <a:lumOff val="15000"/>
                              </a:prstClr>
                            </a:solidFill>
                            <a:latin typeface="Cambria Math" panose="02040503050406030204" pitchFamily="18" charset="0"/>
                          </a:rPr>
                          <m:t>−</m:t>
                        </m:r>
                        <m:r>
                          <a:rPr lang="en-US" altLang="ko-KR" sz="1300" i="1">
                            <a:solidFill>
                              <a:prstClr val="black">
                                <a:lumMod val="85000"/>
                                <a:lumOff val="15000"/>
                              </a:prstClr>
                            </a:solidFill>
                            <a:latin typeface="Cambria Math" panose="02040503050406030204" pitchFamily="18" charset="0"/>
                          </a:rPr>
                          <m:t>𝑎</m:t>
                        </m:r>
                        <m:r>
                          <a:rPr lang="en-US" altLang="ko-KR" sz="1300" i="1">
                            <a:solidFill>
                              <a:prstClr val="black">
                                <a:lumMod val="85000"/>
                                <a:lumOff val="15000"/>
                              </a:prstClr>
                            </a:solidFill>
                            <a:latin typeface="Cambria Math" panose="02040503050406030204" pitchFamily="18" charset="0"/>
                          </a:rPr>
                          <m:t>)</m:t>
                        </m:r>
                      </m:e>
                      <m:sup>
                        <m:r>
                          <a:rPr lang="en-US" altLang="ko-KR" sz="1300" i="1">
                            <a:solidFill>
                              <a:prstClr val="black">
                                <a:lumMod val="85000"/>
                                <a:lumOff val="15000"/>
                              </a:prstClr>
                            </a:solidFill>
                            <a:latin typeface="Cambria Math" panose="02040503050406030204" pitchFamily="18" charset="0"/>
                          </a:rPr>
                          <m:t>2</m:t>
                        </m:r>
                      </m:sup>
                    </m:sSup>
                  </m:oMath>
                </a14:m>
                <a:endParaRPr lang="en-US" altLang="ko-KR" sz="1300" i="1" dirty="0">
                  <a:solidFill>
                    <a:prstClr val="black">
                      <a:lumMod val="85000"/>
                      <a:lumOff val="15000"/>
                    </a:prstClr>
                  </a:solidFill>
                  <a:latin typeface="Cambria Math" panose="02040503050406030204" pitchFamily="18" charset="0"/>
                </a:endParaRPr>
              </a:p>
              <a:p>
                <a:pPr marL="361950" lvl="1" indent="-180975">
                  <a:spcBef>
                    <a:spcPts val="800"/>
                  </a:spcBef>
                  <a:buClr>
                    <a:srgbClr val="193EB0"/>
                  </a:buClr>
                  <a:buFont typeface="Arial" panose="020B0604020202020204" pitchFamily="34" charset="0"/>
                  <a:buChar char="•"/>
                </a:pPr>
                <a:r>
                  <a:rPr lang="vi-VN" altLang="ko-KR" sz="1300" dirty="0">
                    <a:solidFill>
                      <a:prstClr val="black">
                        <a:lumMod val="85000"/>
                        <a:lumOff val="15000"/>
                      </a:prstClr>
                    </a:solidFill>
                    <a:latin typeface="Samsung One 400"/>
                  </a:rPr>
                  <a:t>Độ</a:t>
                </a:r>
                <a14:m>
                  <m:oMath xmlns:m="http://schemas.openxmlformats.org/officeDocument/2006/math">
                    <m:r>
                      <a:rPr lang="vi-VN" altLang="ko-KR" sz="1300" b="0" i="0" dirty="0" smtClean="0">
                        <a:solidFill>
                          <a:prstClr val="black">
                            <a:lumMod val="85000"/>
                            <a:lumOff val="15000"/>
                          </a:prstClr>
                        </a:solidFill>
                        <a:latin typeface="Cambria Math" panose="02040503050406030204" pitchFamily="18" charset="0"/>
                      </a:rPr>
                      <m:t> </m:t>
                    </m:r>
                    <m:r>
                      <m:rPr>
                        <m:sty m:val="p"/>
                      </m:rPr>
                      <a:rPr lang="vi-VN" altLang="ko-KR" sz="1300" i="1" dirty="0">
                        <a:solidFill>
                          <a:prstClr val="black">
                            <a:lumMod val="85000"/>
                            <a:lumOff val="15000"/>
                          </a:prstClr>
                        </a:solidFill>
                        <a:latin typeface="Cambria Math" panose="02040503050406030204" pitchFamily="18" charset="0"/>
                      </a:rPr>
                      <m:t>l</m:t>
                    </m:r>
                    <m:r>
                      <a:rPr lang="vi-VN" altLang="ko-KR" sz="1300" i="1" dirty="0">
                        <a:solidFill>
                          <a:prstClr val="black">
                            <a:lumMod val="85000"/>
                            <a:lumOff val="15000"/>
                          </a:prstClr>
                        </a:solidFill>
                        <a:latin typeface="Cambria Math" panose="02040503050406030204" pitchFamily="18" charset="0"/>
                      </a:rPr>
                      <m:t>ệ</m:t>
                    </m:r>
                    <m:r>
                      <m:rPr>
                        <m:sty m:val="p"/>
                      </m:rPr>
                      <a:rPr lang="vi-VN" altLang="ko-KR" sz="1300" i="1" dirty="0">
                        <a:solidFill>
                          <a:prstClr val="black">
                            <a:lumMod val="85000"/>
                            <a:lumOff val="15000"/>
                          </a:prstClr>
                        </a:solidFill>
                        <a:latin typeface="Cambria Math" panose="02040503050406030204" pitchFamily="18" charset="0"/>
                      </a:rPr>
                      <m:t>ch</m:t>
                    </m:r>
                    <m:r>
                      <a:rPr lang="vi-VN" altLang="ko-KR" sz="1300" b="0" i="1" dirty="0" smtClean="0">
                        <a:solidFill>
                          <a:prstClr val="black">
                            <a:lumMod val="85000"/>
                            <a:lumOff val="15000"/>
                          </a:prstClr>
                        </a:solidFill>
                        <a:latin typeface="Cambria Math" panose="02040503050406030204" pitchFamily="18" charset="0"/>
                      </a:rPr>
                      <m:t> </m:t>
                    </m:r>
                    <m:r>
                      <m:rPr>
                        <m:sty m:val="p"/>
                      </m:rPr>
                      <a:rPr lang="vi-VN" altLang="ko-KR" sz="1300" i="1" dirty="0">
                        <a:solidFill>
                          <a:prstClr val="black">
                            <a:lumMod val="85000"/>
                            <a:lumOff val="15000"/>
                          </a:prstClr>
                        </a:solidFill>
                        <a:latin typeface="Cambria Math" panose="02040503050406030204" pitchFamily="18" charset="0"/>
                      </a:rPr>
                      <m:t>chu</m:t>
                    </m:r>
                    <m:r>
                      <a:rPr lang="vi-VN" altLang="ko-KR" sz="1300" i="1" dirty="0">
                        <a:solidFill>
                          <a:prstClr val="black">
                            <a:lumMod val="85000"/>
                            <a:lumOff val="15000"/>
                          </a:prstClr>
                        </a:solidFill>
                        <a:latin typeface="Cambria Math" panose="02040503050406030204" pitchFamily="18" charset="0"/>
                      </a:rPr>
                      <m:t>ẩ</m:t>
                    </m:r>
                    <m:r>
                      <m:rPr>
                        <m:sty m:val="p"/>
                      </m:rPr>
                      <a:rPr lang="vi-VN" altLang="ko-KR" sz="1300" i="1" dirty="0">
                        <a:solidFill>
                          <a:prstClr val="black">
                            <a:lumMod val="85000"/>
                            <a:lumOff val="15000"/>
                          </a:prstClr>
                        </a:solidFill>
                        <a:latin typeface="Cambria Math" panose="02040503050406030204" pitchFamily="18" charset="0"/>
                      </a:rPr>
                      <m:t>n</m:t>
                    </m:r>
                    <m:r>
                      <a:rPr lang="vi-VN" altLang="ko-KR" sz="1300" b="0" i="1" dirty="0" smtClean="0">
                        <a:solidFill>
                          <a:prstClr val="black">
                            <a:lumMod val="85000"/>
                            <a:lumOff val="15000"/>
                          </a:prstClr>
                        </a:solidFill>
                        <a:latin typeface="Cambria Math" panose="02040503050406030204" pitchFamily="18" charset="0"/>
                      </a:rPr>
                      <m:t> </m:t>
                    </m:r>
                    <m:r>
                      <a:rPr lang="en-US" altLang="ko-KR" sz="1300" i="1" dirty="0">
                        <a:solidFill>
                          <a:prstClr val="black">
                            <a:lumMod val="85000"/>
                            <a:lumOff val="15000"/>
                          </a:prstClr>
                        </a:solidFill>
                        <a:latin typeface="Cambria Math" panose="02040503050406030204" pitchFamily="18" charset="0"/>
                      </a:rPr>
                      <m:t>=</m:t>
                    </m:r>
                    <m:f>
                      <m:fPr>
                        <m:ctrlPr>
                          <a:rPr lang="en-US" altLang="ko-KR" sz="1300" i="1">
                            <a:solidFill>
                              <a:prstClr val="black">
                                <a:lumMod val="85000"/>
                                <a:lumOff val="15000"/>
                              </a:prstClr>
                            </a:solidFill>
                            <a:latin typeface="Cambria Math" panose="02040503050406030204" pitchFamily="18" charset="0"/>
                          </a:rPr>
                        </m:ctrlPr>
                      </m:fPr>
                      <m:num>
                        <m:r>
                          <a:rPr lang="en-US" altLang="ko-KR" sz="1300" i="1">
                            <a:solidFill>
                              <a:prstClr val="black">
                                <a:lumMod val="85000"/>
                                <a:lumOff val="15000"/>
                              </a:prstClr>
                            </a:solidFill>
                            <a:latin typeface="Cambria Math" panose="02040503050406030204" pitchFamily="18" charset="0"/>
                          </a:rPr>
                          <m:t>1</m:t>
                        </m:r>
                      </m:num>
                      <m:den>
                        <m:rad>
                          <m:radPr>
                            <m:degHide m:val="on"/>
                            <m:ctrlPr>
                              <a:rPr lang="en-US" altLang="ko-KR" sz="1300" i="1">
                                <a:solidFill>
                                  <a:prstClr val="black">
                                    <a:lumMod val="85000"/>
                                    <a:lumOff val="15000"/>
                                  </a:prstClr>
                                </a:solidFill>
                                <a:latin typeface="Cambria Math" panose="02040503050406030204" pitchFamily="18" charset="0"/>
                              </a:rPr>
                            </m:ctrlPr>
                          </m:radPr>
                          <m:deg/>
                          <m:e>
                            <m:r>
                              <a:rPr lang="en-US" altLang="ko-KR" sz="1300" i="1">
                                <a:solidFill>
                                  <a:prstClr val="black">
                                    <a:lumMod val="85000"/>
                                    <a:lumOff val="15000"/>
                                  </a:prstClr>
                                </a:solidFill>
                                <a:latin typeface="Cambria Math" panose="02040503050406030204" pitchFamily="18" charset="0"/>
                              </a:rPr>
                              <m:t>12</m:t>
                            </m:r>
                          </m:e>
                        </m:rad>
                      </m:den>
                    </m:f>
                    <m:r>
                      <a:rPr lang="en-US" altLang="ko-KR" sz="1300" i="1">
                        <a:solidFill>
                          <a:prstClr val="black">
                            <a:lumMod val="85000"/>
                            <a:lumOff val="15000"/>
                          </a:prstClr>
                        </a:solidFill>
                        <a:latin typeface="Cambria Math" panose="02040503050406030204" pitchFamily="18" charset="0"/>
                      </a:rPr>
                      <m:t>(</m:t>
                    </m:r>
                    <m:r>
                      <a:rPr lang="en-US" altLang="ko-KR" sz="1300" i="1">
                        <a:solidFill>
                          <a:prstClr val="black">
                            <a:lumMod val="85000"/>
                            <a:lumOff val="15000"/>
                          </a:prstClr>
                        </a:solidFill>
                        <a:latin typeface="Cambria Math" panose="02040503050406030204" pitchFamily="18" charset="0"/>
                      </a:rPr>
                      <m:t>𝑏</m:t>
                    </m:r>
                    <m:r>
                      <a:rPr lang="en-US" altLang="ko-KR" sz="1300" i="1">
                        <a:solidFill>
                          <a:prstClr val="black">
                            <a:lumMod val="85000"/>
                            <a:lumOff val="15000"/>
                          </a:prstClr>
                        </a:solidFill>
                        <a:latin typeface="Cambria Math" panose="02040503050406030204" pitchFamily="18" charset="0"/>
                      </a:rPr>
                      <m:t>−</m:t>
                    </m:r>
                    <m:r>
                      <a:rPr lang="en-US" altLang="ko-KR" sz="1300" i="1">
                        <a:solidFill>
                          <a:prstClr val="black">
                            <a:lumMod val="85000"/>
                            <a:lumOff val="15000"/>
                          </a:prstClr>
                        </a:solidFill>
                        <a:latin typeface="Cambria Math" panose="02040503050406030204" pitchFamily="18" charset="0"/>
                      </a:rPr>
                      <m:t>𝑎</m:t>
                    </m:r>
                    <m:r>
                      <a:rPr lang="en-US" altLang="ko-KR" sz="1300" i="1">
                        <a:solidFill>
                          <a:prstClr val="black">
                            <a:lumMod val="85000"/>
                            <a:lumOff val="15000"/>
                          </a:prstClr>
                        </a:solidFill>
                        <a:latin typeface="Cambria Math" panose="02040503050406030204" pitchFamily="18" charset="0"/>
                      </a:rPr>
                      <m:t>)</m:t>
                    </m:r>
                  </m:oMath>
                </a14:m>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mc:Choice>
        <mc:Fallback xmlns="">
          <p:sp>
            <p:nvSpPr>
              <p:cNvPr id="13" name="직사각형 12">
                <a:extLst>
                  <a:ext uri="{FF2B5EF4-FFF2-40B4-BE49-F238E27FC236}">
                    <a16:creationId xmlns:a16="http://schemas.microsoft.com/office/drawing/2014/main" id="{660FC436-29A4-41A5-93A7-2025E34FD7D0}"/>
                  </a:ext>
                </a:extLst>
              </p:cNvPr>
              <p:cNvSpPr>
                <a:spLocks noRot="1" noChangeAspect="1" noMove="1" noResize="1" noEditPoints="1" noAdjustHandles="1" noChangeArrowheads="1" noChangeShapeType="1" noTextEdit="1"/>
              </p:cNvSpPr>
              <p:nvPr/>
            </p:nvSpPr>
            <p:spPr>
              <a:xfrm>
                <a:off x="674556" y="1700808"/>
                <a:ext cx="8632825" cy="1996362"/>
              </a:xfrm>
              <a:prstGeom prst="rect">
                <a:avLst/>
              </a:prstGeom>
              <a:blipFill>
                <a:blip r:embed="rId3"/>
                <a:stretch>
                  <a:fillRect l="-71"/>
                </a:stretch>
              </a:blipFill>
              <a:ln>
                <a:noFill/>
              </a:ln>
            </p:spPr>
            <p:txBody>
              <a:bodyPr/>
              <a:lstStyle/>
              <a:p>
                <a:r>
                  <a:rPr lang="en-US">
                    <a:noFill/>
                  </a:rPr>
                  <a:t> </a:t>
                </a:r>
              </a:p>
            </p:txBody>
          </p:sp>
        </mc:Fallback>
      </mc:AlternateContent>
      <p:sp>
        <p:nvSpPr>
          <p:cNvPr id="9" name="직사각형 8">
            <a:extLst>
              <a:ext uri="{FF2B5EF4-FFF2-40B4-BE49-F238E27FC236}">
                <a16:creationId xmlns:a16="http://schemas.microsoft.com/office/drawing/2014/main" id="{BD9D7887-CF83-46FB-B3CF-4A413B2836CC}"/>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ngẫu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nhiên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mật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độ</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suất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đồng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nhất</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39797459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Mật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độ</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tục</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02</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grpSp>
        <p:nvGrpSpPr>
          <p:cNvPr id="9" name="그룹 8">
            <a:extLst>
              <a:ext uri="{FF2B5EF4-FFF2-40B4-BE49-F238E27FC236}">
                <a16:creationId xmlns:a16="http://schemas.microsoft.com/office/drawing/2014/main" id="{B4A6222B-EFFD-45B3-AB9E-D6101CEE9FCA}"/>
              </a:ext>
            </a:extLst>
          </p:cNvPr>
          <p:cNvGrpSpPr/>
          <p:nvPr/>
        </p:nvGrpSpPr>
        <p:grpSpPr>
          <a:xfrm>
            <a:off x="846956" y="1716338"/>
            <a:ext cx="8460514" cy="391628"/>
            <a:chOff x="903506" y="2429380"/>
            <a:chExt cx="8460514" cy="391628"/>
          </a:xfrm>
        </p:grpSpPr>
        <p:sp>
          <p:nvSpPr>
            <p:cNvPr id="14" name="사각형: 둥근 모서리 2">
              <a:extLst>
                <a:ext uri="{FF2B5EF4-FFF2-40B4-BE49-F238E27FC236}">
                  <a16:creationId xmlns:a16="http://schemas.microsoft.com/office/drawing/2014/main" id="{6217E383-C8FC-426C-83B6-5EB0C635FB28}"/>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F2357659-2591-4854-ABF7-4FDC185B1F14}"/>
                    </a:ext>
                  </a:extLst>
                </p:cNvPr>
                <p:cNvSpPr/>
                <p:nvPr/>
              </p:nvSpPr>
              <p:spPr>
                <a:xfrm>
                  <a:off x="1279004" y="2429380"/>
                  <a:ext cx="8085016" cy="391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Bef>
                      <a:spcPts val="800"/>
                    </a:spcBef>
                  </a:pPr>
                  <a14:m>
                    <m:oMath xmlns:m="http://schemas.openxmlformats.org/officeDocument/2006/math">
                      <m:r>
                        <a:rPr lang="en-US" altLang="ko-KR" sz="1600" i="1" dirty="0" smtClean="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𝑎</m:t>
                      </m:r>
                      <m:r>
                        <a:rPr lang="en-US" altLang="ko-KR" sz="1600" i="1" dirty="0" smtClean="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oMath>
                  </a14:m>
                  <a:r>
                    <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sym typeface="Symbol" panose="05050102010706020507" pitchFamily="18" charset="2"/>
                    </a:rPr>
                    <a:t>, </a:t>
                  </a:r>
                  <a14:m>
                    <m:oMath xmlns:m="http://schemas.openxmlformats.org/officeDocument/2006/math">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𝑏</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oMath>
                  </a14:m>
                  <a:endParaRPr lang="en-US" altLang="ko-KR" sz="16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p:txBody>
            </p:sp>
          </mc:Choice>
          <mc:Fallback xmlns="">
            <p:sp>
              <p:nvSpPr>
                <p:cNvPr id="15" name="직사각형 14">
                  <a:extLst>
                    <a:ext uri="{FF2B5EF4-FFF2-40B4-BE49-F238E27FC236}">
                      <a16:creationId xmlns:a16="http://schemas.microsoft.com/office/drawing/2014/main" id="{F2357659-2591-4854-ABF7-4FDC185B1F14}"/>
                    </a:ext>
                  </a:extLst>
                </p:cNvPr>
                <p:cNvSpPr>
                  <a:spLocks noRot="1" noChangeAspect="1" noMove="1" noResize="1" noEditPoints="1" noAdjustHandles="1" noChangeArrowheads="1" noChangeShapeType="1" noTextEdit="1"/>
                </p:cNvSpPr>
                <p:nvPr/>
              </p:nvSpPr>
              <p:spPr>
                <a:xfrm>
                  <a:off x="1279004" y="2429380"/>
                  <a:ext cx="8085016" cy="391628"/>
                </a:xfrm>
                <a:prstGeom prst="rect">
                  <a:avLst/>
                </a:prstGeom>
                <a:blipFill>
                  <a:blip r:embed="rId3"/>
                  <a:stretch>
                    <a:fillRect l="-75"/>
                  </a:stretch>
                </a:blipFill>
                <a:ln>
                  <a:noFill/>
                </a:ln>
              </p:spPr>
              <p:txBody>
                <a:bodyPr/>
                <a:lstStyle/>
                <a:p>
                  <a:r>
                    <a:rPr lang="ko-KR" altLang="en-US">
                      <a:noFill/>
                    </a:rPr>
                    <a:t> </a:t>
                  </a:r>
                </a:p>
              </p:txBody>
            </p:sp>
          </mc:Fallback>
        </mc:AlternateContent>
      </p:grpSp>
      <p:grpSp>
        <p:nvGrpSpPr>
          <p:cNvPr id="2" name="그룹 1">
            <a:extLst>
              <a:ext uri="{FF2B5EF4-FFF2-40B4-BE49-F238E27FC236}">
                <a16:creationId xmlns:a16="http://schemas.microsoft.com/office/drawing/2014/main" id="{DA1D70A9-FAC3-469F-966D-3F3560E9714C}"/>
              </a:ext>
            </a:extLst>
          </p:cNvPr>
          <p:cNvGrpSpPr/>
          <p:nvPr/>
        </p:nvGrpSpPr>
        <p:grpSpPr>
          <a:xfrm>
            <a:off x="2503140" y="2316163"/>
            <a:ext cx="4896544" cy="3443288"/>
            <a:chOff x="2503140" y="2142480"/>
            <a:chExt cx="4896544" cy="3443288"/>
          </a:xfrm>
        </p:grpSpPr>
        <p:sp>
          <p:nvSpPr>
            <p:cNvPr id="16" name="직사각형 15">
              <a:extLst>
                <a:ext uri="{FF2B5EF4-FFF2-40B4-BE49-F238E27FC236}">
                  <a16:creationId xmlns:a16="http://schemas.microsoft.com/office/drawing/2014/main" id="{EC40C314-DEDF-4A37-9CA0-654DEDB226D9}"/>
                </a:ext>
              </a:extLst>
            </p:cNvPr>
            <p:cNvSpPr/>
            <p:nvPr/>
          </p:nvSpPr>
          <p:spPr>
            <a:xfrm>
              <a:off x="2503140" y="2142480"/>
              <a:ext cx="4896544" cy="34432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780A1E61-7AEE-4E11-87A3-41EDD33F60E2}"/>
                </a:ext>
              </a:extLst>
            </p:cNvPr>
            <p:cNvGrpSpPr/>
            <p:nvPr/>
          </p:nvGrpSpPr>
          <p:grpSpPr>
            <a:xfrm>
              <a:off x="2937827" y="2414353"/>
              <a:ext cx="4027170" cy="2899542"/>
              <a:chOff x="2937827" y="3181516"/>
              <a:chExt cx="4027170" cy="2899542"/>
            </a:xfrm>
          </p:grpSpPr>
          <p:cxnSp>
            <p:nvCxnSpPr>
              <p:cNvPr id="18" name="직선 화살표 연결선 17">
                <a:extLst>
                  <a:ext uri="{FF2B5EF4-FFF2-40B4-BE49-F238E27FC236}">
                    <a16:creationId xmlns:a16="http://schemas.microsoft.com/office/drawing/2014/main" id="{AB4D8D4B-BF37-47D8-BFBC-0985C77227A8}"/>
                  </a:ext>
                </a:extLst>
              </p:cNvPr>
              <p:cNvCxnSpPr>
                <a:cxnSpLocks/>
              </p:cNvCxnSpPr>
              <p:nvPr/>
            </p:nvCxnSpPr>
            <p:spPr>
              <a:xfrm>
                <a:off x="2937827" y="5784865"/>
                <a:ext cx="4027170" cy="0"/>
              </a:xfrm>
              <a:prstGeom prst="straightConnector1">
                <a:avLst/>
              </a:prstGeom>
              <a:ln w="12700">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C29AD42A-3A7B-4B73-BF41-473241CE7413}"/>
                  </a:ext>
                </a:extLst>
              </p:cNvPr>
              <p:cNvCxnSpPr>
                <a:cxnSpLocks/>
              </p:cNvCxnSpPr>
              <p:nvPr/>
            </p:nvCxnSpPr>
            <p:spPr>
              <a:xfrm flipV="1">
                <a:off x="4951412" y="3863727"/>
                <a:ext cx="0" cy="1921138"/>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279CDB13-6FEF-4A51-8E90-B022D0341921}"/>
                  </a:ext>
                </a:extLst>
              </p:cNvPr>
              <p:cNvCxnSpPr>
                <a:cxnSpLocks/>
              </p:cNvCxnSpPr>
              <p:nvPr/>
            </p:nvCxnSpPr>
            <p:spPr>
              <a:xfrm>
                <a:off x="3373722" y="4303198"/>
                <a:ext cx="3350928" cy="0"/>
              </a:xfrm>
              <a:prstGeom prst="straightConnector1">
                <a:avLst/>
              </a:prstGeom>
              <a:ln w="1270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1D8B393-A476-4477-9538-B26506ED80BF}"/>
                  </a:ext>
                </a:extLst>
              </p:cNvPr>
              <p:cNvSpPr txBox="1"/>
              <p:nvPr/>
            </p:nvSpPr>
            <p:spPr>
              <a:xfrm>
                <a:off x="5815719" y="5881003"/>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+1</a:t>
                </a:r>
              </a:p>
            </p:txBody>
          </p:sp>
          <p:cxnSp>
            <p:nvCxnSpPr>
              <p:cNvPr id="22" name="직선 연결선 21">
                <a:extLst>
                  <a:ext uri="{FF2B5EF4-FFF2-40B4-BE49-F238E27FC236}">
                    <a16:creationId xmlns:a16="http://schemas.microsoft.com/office/drawing/2014/main" id="{8C84C2E8-000F-4443-A455-139020DAA813}"/>
                  </a:ext>
                </a:extLst>
              </p:cNvPr>
              <p:cNvCxnSpPr/>
              <p:nvPr/>
            </p:nvCxnSpPr>
            <p:spPr>
              <a:xfrm>
                <a:off x="4875083" y="4304960"/>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7BE416A-FCF9-4713-9102-A244A5FC4AF9}"/>
                  </a:ext>
                </a:extLst>
              </p:cNvPr>
              <p:cNvSpPr txBox="1"/>
              <p:nvPr/>
            </p:nvSpPr>
            <p:spPr>
              <a:xfrm>
                <a:off x="4545293" y="4207203"/>
                <a:ext cx="271066"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1</a:t>
                </a:r>
              </a:p>
            </p:txBody>
          </p:sp>
          <p:sp>
            <p:nvSpPr>
              <p:cNvPr id="27" name="TextBox 26">
                <a:extLst>
                  <a:ext uri="{FF2B5EF4-FFF2-40B4-BE49-F238E27FC236}">
                    <a16:creationId xmlns:a16="http://schemas.microsoft.com/office/drawing/2014/main" id="{0E4627CE-86EE-4039-A8CF-5BE0BAD42F78}"/>
                  </a:ext>
                </a:extLst>
              </p:cNvPr>
              <p:cNvSpPr txBox="1"/>
              <p:nvPr/>
            </p:nvSpPr>
            <p:spPr>
              <a:xfrm>
                <a:off x="4127585" y="5881003"/>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-1</a:t>
                </a:r>
              </a:p>
            </p:txBody>
          </p:sp>
          <p:sp>
            <p:nvSpPr>
              <p:cNvPr id="28" name="직사각형 3">
                <a:extLst>
                  <a:ext uri="{FF2B5EF4-FFF2-40B4-BE49-F238E27FC236}">
                    <a16:creationId xmlns:a16="http://schemas.microsoft.com/office/drawing/2014/main" id="{2FE9643A-4AF8-4668-8563-47F28E8B53D0}"/>
                  </a:ext>
                </a:extLst>
              </p:cNvPr>
              <p:cNvSpPr/>
              <p:nvPr/>
            </p:nvSpPr>
            <p:spPr>
              <a:xfrm>
                <a:off x="3348037" y="5054599"/>
                <a:ext cx="3214053" cy="730265"/>
              </a:xfrm>
              <a:custGeom>
                <a:avLst/>
                <a:gdLst>
                  <a:gd name="connsiteX0" fmla="*/ 0 w 1621083"/>
                  <a:gd name="connsiteY0" fmla="*/ 0 h 730265"/>
                  <a:gd name="connsiteX1" fmla="*/ 1621083 w 1621083"/>
                  <a:gd name="connsiteY1" fmla="*/ 0 h 730265"/>
                  <a:gd name="connsiteX2" fmla="*/ 1621083 w 1621083"/>
                  <a:gd name="connsiteY2" fmla="*/ 730265 h 730265"/>
                  <a:gd name="connsiteX3" fmla="*/ 0 w 1621083"/>
                  <a:gd name="connsiteY3" fmla="*/ 730265 h 730265"/>
                  <a:gd name="connsiteX4" fmla="*/ 0 w 1621083"/>
                  <a:gd name="connsiteY4" fmla="*/ 0 h 730265"/>
                  <a:gd name="connsiteX0" fmla="*/ 0 w 1621083"/>
                  <a:gd name="connsiteY0" fmla="*/ 0 h 730265"/>
                  <a:gd name="connsiteX1" fmla="*/ 1621083 w 1621083"/>
                  <a:gd name="connsiteY1" fmla="*/ 0 h 730265"/>
                  <a:gd name="connsiteX2" fmla="*/ 1621083 w 1621083"/>
                  <a:gd name="connsiteY2" fmla="*/ 730265 h 730265"/>
                  <a:gd name="connsiteX3" fmla="*/ 812129 w 1621083"/>
                  <a:gd name="connsiteY3" fmla="*/ 729457 h 730265"/>
                  <a:gd name="connsiteX4" fmla="*/ 0 w 1621083"/>
                  <a:gd name="connsiteY4" fmla="*/ 730265 h 730265"/>
                  <a:gd name="connsiteX5" fmla="*/ 0 w 1621083"/>
                  <a:gd name="connsiteY5" fmla="*/ 0 h 730265"/>
                  <a:gd name="connsiteX0" fmla="*/ 812129 w 1621083"/>
                  <a:gd name="connsiteY0" fmla="*/ 729457 h 820897"/>
                  <a:gd name="connsiteX1" fmla="*/ 0 w 1621083"/>
                  <a:gd name="connsiteY1" fmla="*/ 730265 h 820897"/>
                  <a:gd name="connsiteX2" fmla="*/ 0 w 1621083"/>
                  <a:gd name="connsiteY2" fmla="*/ 0 h 820897"/>
                  <a:gd name="connsiteX3" fmla="*/ 1621083 w 1621083"/>
                  <a:gd name="connsiteY3" fmla="*/ 0 h 820897"/>
                  <a:gd name="connsiteX4" fmla="*/ 1621083 w 1621083"/>
                  <a:gd name="connsiteY4" fmla="*/ 730265 h 820897"/>
                  <a:gd name="connsiteX5" fmla="*/ 903569 w 1621083"/>
                  <a:gd name="connsiteY5" fmla="*/ 820897 h 820897"/>
                  <a:gd name="connsiteX0" fmla="*/ 812129 w 2275169"/>
                  <a:gd name="connsiteY0" fmla="*/ 729457 h 730265"/>
                  <a:gd name="connsiteX1" fmla="*/ 0 w 2275169"/>
                  <a:gd name="connsiteY1" fmla="*/ 730265 h 730265"/>
                  <a:gd name="connsiteX2" fmla="*/ 0 w 2275169"/>
                  <a:gd name="connsiteY2" fmla="*/ 0 h 730265"/>
                  <a:gd name="connsiteX3" fmla="*/ 1621083 w 2275169"/>
                  <a:gd name="connsiteY3" fmla="*/ 0 h 730265"/>
                  <a:gd name="connsiteX4" fmla="*/ 1621083 w 2275169"/>
                  <a:gd name="connsiteY4" fmla="*/ 730265 h 730265"/>
                  <a:gd name="connsiteX5" fmla="*/ 2275169 w 2275169"/>
                  <a:gd name="connsiteY5" fmla="*/ 725647 h 730265"/>
                  <a:gd name="connsiteX0" fmla="*/ 812129 w 2421219"/>
                  <a:gd name="connsiteY0" fmla="*/ 729457 h 731997"/>
                  <a:gd name="connsiteX1" fmla="*/ 0 w 2421219"/>
                  <a:gd name="connsiteY1" fmla="*/ 730265 h 731997"/>
                  <a:gd name="connsiteX2" fmla="*/ 0 w 2421219"/>
                  <a:gd name="connsiteY2" fmla="*/ 0 h 731997"/>
                  <a:gd name="connsiteX3" fmla="*/ 1621083 w 2421219"/>
                  <a:gd name="connsiteY3" fmla="*/ 0 h 731997"/>
                  <a:gd name="connsiteX4" fmla="*/ 1621083 w 2421219"/>
                  <a:gd name="connsiteY4" fmla="*/ 730265 h 731997"/>
                  <a:gd name="connsiteX5" fmla="*/ 2421219 w 2421219"/>
                  <a:gd name="connsiteY5" fmla="*/ 731997 h 731997"/>
                  <a:gd name="connsiteX0" fmla="*/ 812129 w 2421219"/>
                  <a:gd name="connsiteY0" fmla="*/ 729457 h 731997"/>
                  <a:gd name="connsiteX1" fmla="*/ 0 w 2421219"/>
                  <a:gd name="connsiteY1" fmla="*/ 730265 h 731997"/>
                  <a:gd name="connsiteX2" fmla="*/ 0 w 2421219"/>
                  <a:gd name="connsiteY2" fmla="*/ 0 h 731997"/>
                  <a:gd name="connsiteX3" fmla="*/ 1621083 w 2421219"/>
                  <a:gd name="connsiteY3" fmla="*/ 0 h 731997"/>
                  <a:gd name="connsiteX4" fmla="*/ 1621083 w 2421219"/>
                  <a:gd name="connsiteY4" fmla="*/ 730265 h 731997"/>
                  <a:gd name="connsiteX5" fmla="*/ 2421219 w 2421219"/>
                  <a:gd name="connsiteY5" fmla="*/ 731997 h 731997"/>
                  <a:gd name="connsiteX0" fmla="*/ 812129 w 2421219"/>
                  <a:gd name="connsiteY0" fmla="*/ 729457 h 730265"/>
                  <a:gd name="connsiteX1" fmla="*/ 0 w 2421219"/>
                  <a:gd name="connsiteY1" fmla="*/ 730265 h 730265"/>
                  <a:gd name="connsiteX2" fmla="*/ 0 w 2421219"/>
                  <a:gd name="connsiteY2" fmla="*/ 0 h 730265"/>
                  <a:gd name="connsiteX3" fmla="*/ 1621083 w 2421219"/>
                  <a:gd name="connsiteY3" fmla="*/ 0 h 730265"/>
                  <a:gd name="connsiteX4" fmla="*/ 1621083 w 2421219"/>
                  <a:gd name="connsiteY4" fmla="*/ 730265 h 730265"/>
                  <a:gd name="connsiteX5" fmla="*/ 2421219 w 2421219"/>
                  <a:gd name="connsiteY5" fmla="*/ 729616 h 730265"/>
                  <a:gd name="connsiteX0" fmla="*/ 0 w 3214053"/>
                  <a:gd name="connsiteY0" fmla="*/ 727076 h 730265"/>
                  <a:gd name="connsiteX1" fmla="*/ 792834 w 3214053"/>
                  <a:gd name="connsiteY1" fmla="*/ 730265 h 730265"/>
                  <a:gd name="connsiteX2" fmla="*/ 792834 w 3214053"/>
                  <a:gd name="connsiteY2" fmla="*/ 0 h 730265"/>
                  <a:gd name="connsiteX3" fmla="*/ 2413917 w 3214053"/>
                  <a:gd name="connsiteY3" fmla="*/ 0 h 730265"/>
                  <a:gd name="connsiteX4" fmla="*/ 2413917 w 3214053"/>
                  <a:gd name="connsiteY4" fmla="*/ 730265 h 730265"/>
                  <a:gd name="connsiteX5" fmla="*/ 3214053 w 3214053"/>
                  <a:gd name="connsiteY5" fmla="*/ 729616 h 73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4053" h="730265">
                    <a:moveTo>
                      <a:pt x="0" y="727076"/>
                    </a:moveTo>
                    <a:lnTo>
                      <a:pt x="792834" y="730265"/>
                    </a:lnTo>
                    <a:lnTo>
                      <a:pt x="792834" y="0"/>
                    </a:lnTo>
                    <a:lnTo>
                      <a:pt x="2413917" y="0"/>
                    </a:lnTo>
                    <a:lnTo>
                      <a:pt x="2413917" y="730265"/>
                    </a:lnTo>
                    <a:lnTo>
                      <a:pt x="3214053" y="729616"/>
                    </a:lnTo>
                  </a:path>
                </a:pathLst>
              </a:custGeom>
              <a:ln w="19050">
                <a:solidFill>
                  <a:srgbClr val="1429A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chemeClr val="tx1"/>
                  </a:solidFill>
                </a:endParaRPr>
              </a:p>
            </p:txBody>
          </p:sp>
          <p:sp>
            <p:nvSpPr>
              <p:cNvPr id="29" name="TextBox 28">
                <a:extLst>
                  <a:ext uri="{FF2B5EF4-FFF2-40B4-BE49-F238E27FC236}">
                    <a16:creationId xmlns:a16="http://schemas.microsoft.com/office/drawing/2014/main" id="{638D7201-5BA0-4E8B-BD12-19044A5F3463}"/>
                  </a:ext>
                </a:extLst>
              </p:cNvPr>
              <p:cNvSpPr txBox="1"/>
              <p:nvPr/>
            </p:nvSpPr>
            <p:spPr>
              <a:xfrm>
                <a:off x="4545293" y="4854848"/>
                <a:ext cx="271066"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0.5</a:t>
                </a:r>
              </a:p>
            </p:txBody>
          </p:sp>
          <p:sp>
            <p:nvSpPr>
              <p:cNvPr id="30" name="TextBox 29">
                <a:extLst>
                  <a:ext uri="{FF2B5EF4-FFF2-40B4-BE49-F238E27FC236}">
                    <a16:creationId xmlns:a16="http://schemas.microsoft.com/office/drawing/2014/main" id="{013AFC57-7254-4609-B1B5-0FAC40541CF7}"/>
                  </a:ext>
                </a:extLst>
              </p:cNvPr>
              <p:cNvSpPr txBox="1"/>
              <p:nvPr/>
            </p:nvSpPr>
            <p:spPr>
              <a:xfrm>
                <a:off x="4545293" y="5593815"/>
                <a:ext cx="271066"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a:t>
                </a:r>
              </a:p>
            </p:txBody>
          </p:sp>
          <p:sp>
            <p:nvSpPr>
              <p:cNvPr id="31" name="직사각형 1">
                <a:extLst>
                  <a:ext uri="{FF2B5EF4-FFF2-40B4-BE49-F238E27FC236}">
                    <a16:creationId xmlns:a16="http://schemas.microsoft.com/office/drawing/2014/main" id="{E82A46FE-8CCC-400E-98B0-E15A9A5F8BD0}"/>
                  </a:ext>
                </a:extLst>
              </p:cNvPr>
              <p:cNvSpPr/>
              <p:nvPr/>
            </p:nvSpPr>
            <p:spPr>
              <a:xfrm>
                <a:off x="3343947" y="4302126"/>
                <a:ext cx="3214931" cy="1482740"/>
              </a:xfrm>
              <a:custGeom>
                <a:avLst/>
                <a:gdLst>
                  <a:gd name="connsiteX0" fmla="*/ 0 w 3214931"/>
                  <a:gd name="connsiteY0" fmla="*/ 0 h 1481667"/>
                  <a:gd name="connsiteX1" fmla="*/ 3214931 w 3214931"/>
                  <a:gd name="connsiteY1" fmla="*/ 0 h 1481667"/>
                  <a:gd name="connsiteX2" fmla="*/ 3214931 w 3214931"/>
                  <a:gd name="connsiteY2" fmla="*/ 1481667 h 1481667"/>
                  <a:gd name="connsiteX3" fmla="*/ 0 w 3214931"/>
                  <a:gd name="connsiteY3" fmla="*/ 1481667 h 1481667"/>
                  <a:gd name="connsiteX4" fmla="*/ 0 w 3214931"/>
                  <a:gd name="connsiteY4" fmla="*/ 0 h 1481667"/>
                  <a:gd name="connsiteX0" fmla="*/ 0 w 3214931"/>
                  <a:gd name="connsiteY0" fmla="*/ 1073 h 1482740"/>
                  <a:gd name="connsiteX1" fmla="*/ 2416810 w 3214931"/>
                  <a:gd name="connsiteY1" fmla="*/ 0 h 1482740"/>
                  <a:gd name="connsiteX2" fmla="*/ 3214931 w 3214931"/>
                  <a:gd name="connsiteY2" fmla="*/ 1073 h 1482740"/>
                  <a:gd name="connsiteX3" fmla="*/ 3214931 w 3214931"/>
                  <a:gd name="connsiteY3" fmla="*/ 1482740 h 1482740"/>
                  <a:gd name="connsiteX4" fmla="*/ 0 w 3214931"/>
                  <a:gd name="connsiteY4" fmla="*/ 1482740 h 1482740"/>
                  <a:gd name="connsiteX5" fmla="*/ 0 w 3214931"/>
                  <a:gd name="connsiteY5" fmla="*/ 1073 h 1482740"/>
                  <a:gd name="connsiteX0" fmla="*/ 3214931 w 3306371"/>
                  <a:gd name="connsiteY0" fmla="*/ 1482740 h 1574180"/>
                  <a:gd name="connsiteX1" fmla="*/ 0 w 3306371"/>
                  <a:gd name="connsiteY1" fmla="*/ 1482740 h 1574180"/>
                  <a:gd name="connsiteX2" fmla="*/ 0 w 3306371"/>
                  <a:gd name="connsiteY2" fmla="*/ 1073 h 1574180"/>
                  <a:gd name="connsiteX3" fmla="*/ 2416810 w 3306371"/>
                  <a:gd name="connsiteY3" fmla="*/ 0 h 1574180"/>
                  <a:gd name="connsiteX4" fmla="*/ 3214931 w 3306371"/>
                  <a:gd name="connsiteY4" fmla="*/ 1073 h 1574180"/>
                  <a:gd name="connsiteX5" fmla="*/ 3306371 w 3306371"/>
                  <a:gd name="connsiteY5" fmla="*/ 1574180 h 1574180"/>
                  <a:gd name="connsiteX0" fmla="*/ 3214931 w 3214931"/>
                  <a:gd name="connsiteY0" fmla="*/ 1482740 h 1482740"/>
                  <a:gd name="connsiteX1" fmla="*/ 0 w 3214931"/>
                  <a:gd name="connsiteY1" fmla="*/ 1482740 h 1482740"/>
                  <a:gd name="connsiteX2" fmla="*/ 0 w 3214931"/>
                  <a:gd name="connsiteY2" fmla="*/ 1073 h 1482740"/>
                  <a:gd name="connsiteX3" fmla="*/ 2416810 w 3214931"/>
                  <a:gd name="connsiteY3" fmla="*/ 0 h 1482740"/>
                  <a:gd name="connsiteX4" fmla="*/ 3214931 w 3214931"/>
                  <a:gd name="connsiteY4" fmla="*/ 1073 h 1482740"/>
                  <a:gd name="connsiteX0" fmla="*/ 0 w 3214931"/>
                  <a:gd name="connsiteY0" fmla="*/ 1482740 h 1482740"/>
                  <a:gd name="connsiteX1" fmla="*/ 0 w 3214931"/>
                  <a:gd name="connsiteY1" fmla="*/ 1073 h 1482740"/>
                  <a:gd name="connsiteX2" fmla="*/ 2416810 w 3214931"/>
                  <a:gd name="connsiteY2" fmla="*/ 0 h 1482740"/>
                  <a:gd name="connsiteX3" fmla="*/ 3214931 w 3214931"/>
                  <a:gd name="connsiteY3" fmla="*/ 1073 h 1482740"/>
                  <a:gd name="connsiteX0" fmla="*/ 0 w 3214931"/>
                  <a:gd name="connsiteY0" fmla="*/ 1482740 h 1486973"/>
                  <a:gd name="connsiteX1" fmla="*/ 822325 w 3214931"/>
                  <a:gd name="connsiteY1" fmla="*/ 1486973 h 1486973"/>
                  <a:gd name="connsiteX2" fmla="*/ 2416810 w 3214931"/>
                  <a:gd name="connsiteY2" fmla="*/ 0 h 1486973"/>
                  <a:gd name="connsiteX3" fmla="*/ 3214931 w 3214931"/>
                  <a:gd name="connsiteY3" fmla="*/ 1073 h 1486973"/>
                  <a:gd name="connsiteX0" fmla="*/ 0 w 3214931"/>
                  <a:gd name="connsiteY0" fmla="*/ 1485128 h 1486973"/>
                  <a:gd name="connsiteX1" fmla="*/ 822325 w 3214931"/>
                  <a:gd name="connsiteY1" fmla="*/ 1486973 h 1486973"/>
                  <a:gd name="connsiteX2" fmla="*/ 2416810 w 3214931"/>
                  <a:gd name="connsiteY2" fmla="*/ 0 h 1486973"/>
                  <a:gd name="connsiteX3" fmla="*/ 3214931 w 3214931"/>
                  <a:gd name="connsiteY3" fmla="*/ 1073 h 1486973"/>
                </a:gdLst>
                <a:ahLst/>
                <a:cxnLst>
                  <a:cxn ang="0">
                    <a:pos x="connsiteX0" y="connsiteY0"/>
                  </a:cxn>
                  <a:cxn ang="0">
                    <a:pos x="connsiteX1" y="connsiteY1"/>
                  </a:cxn>
                  <a:cxn ang="0">
                    <a:pos x="connsiteX2" y="connsiteY2"/>
                  </a:cxn>
                  <a:cxn ang="0">
                    <a:pos x="connsiteX3" y="connsiteY3"/>
                  </a:cxn>
                </a:cxnLst>
                <a:rect l="l" t="t" r="r" b="b"/>
                <a:pathLst>
                  <a:path w="3214931" h="1486973">
                    <a:moveTo>
                      <a:pt x="0" y="1485128"/>
                    </a:moveTo>
                    <a:lnTo>
                      <a:pt x="822325" y="1486973"/>
                    </a:lnTo>
                    <a:lnTo>
                      <a:pt x="2416810" y="0"/>
                    </a:lnTo>
                    <a:lnTo>
                      <a:pt x="3214931" y="1073"/>
                    </a:lnTo>
                  </a:path>
                </a:pathLst>
              </a:custGeom>
              <a:ln w="19050">
                <a:solidFill>
                  <a:srgbClr val="FF00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nvGrpSpPr>
              <p:cNvPr id="32" name="그룹 31">
                <a:extLst>
                  <a:ext uri="{FF2B5EF4-FFF2-40B4-BE49-F238E27FC236}">
                    <a16:creationId xmlns:a16="http://schemas.microsoft.com/office/drawing/2014/main" id="{D86343ED-5350-4FC4-ADCA-9B81342C7074}"/>
                  </a:ext>
                </a:extLst>
              </p:cNvPr>
              <p:cNvGrpSpPr/>
              <p:nvPr/>
            </p:nvGrpSpPr>
            <p:grpSpPr>
              <a:xfrm>
                <a:off x="3494775" y="3181516"/>
                <a:ext cx="2913275" cy="369332"/>
                <a:chOff x="3962329" y="3181516"/>
                <a:chExt cx="2913275" cy="369332"/>
              </a:xfrm>
            </p:grpSpPr>
            <mc:AlternateContent xmlns:mc="http://schemas.openxmlformats.org/markup-compatibility/2006" xmlns:a14="http://schemas.microsoft.com/office/drawing/2010/main">
              <mc:Choice Requires="a14">
                <p:sp>
                  <p:nvSpPr>
                    <p:cNvPr id="33" name="직사각형 32">
                      <a:extLst>
                        <a:ext uri="{FF2B5EF4-FFF2-40B4-BE49-F238E27FC236}">
                          <a16:creationId xmlns:a16="http://schemas.microsoft.com/office/drawing/2014/main" id="{DC8AE937-E423-408F-8AD1-2D94F57DB85F}"/>
                        </a:ext>
                      </a:extLst>
                    </p:cNvPr>
                    <p:cNvSpPr/>
                    <p:nvPr/>
                  </p:nvSpPr>
                  <p:spPr>
                    <a:xfrm>
                      <a:off x="4401497" y="3181516"/>
                      <a:ext cx="69294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i="1">
                                <a:solidFill>
                                  <a:schemeClr val="tx1">
                                    <a:lumMod val="85000"/>
                                    <a:lumOff val="15000"/>
                                  </a:schemeClr>
                                </a:solidFill>
                                <a:latin typeface="Cambria Math" panose="02040503050406030204" pitchFamily="18" charset="0"/>
                              </a:rPr>
                              <m:t>𝑓</m:t>
                            </m:r>
                            <m:d>
                              <m:dPr>
                                <m:ctrlPr>
                                  <a:rPr lang="en-US" altLang="ko-KR" i="1">
                                    <a:solidFill>
                                      <a:schemeClr val="tx1">
                                        <a:lumMod val="85000"/>
                                        <a:lumOff val="15000"/>
                                      </a:schemeClr>
                                    </a:solidFill>
                                    <a:latin typeface="Cambria Math" panose="02040503050406030204" pitchFamily="18" charset="0"/>
                                  </a:rPr>
                                </m:ctrlPr>
                              </m:dPr>
                              <m:e>
                                <m:r>
                                  <a:rPr lang="en-US" altLang="ko-KR" i="1">
                                    <a:solidFill>
                                      <a:schemeClr val="tx1">
                                        <a:lumMod val="85000"/>
                                        <a:lumOff val="15000"/>
                                      </a:schemeClr>
                                    </a:solidFill>
                                    <a:latin typeface="Cambria Math" panose="02040503050406030204" pitchFamily="18" charset="0"/>
                                  </a:rPr>
                                  <m:t>𝑥</m:t>
                                </m:r>
                              </m:e>
                            </m:d>
                          </m:oMath>
                        </m:oMathPara>
                      </a14:m>
                      <a:endParaRPr lang="ko-KR" altLang="en-US" dirty="0"/>
                    </a:p>
                  </p:txBody>
                </p:sp>
              </mc:Choice>
              <mc:Fallback xmlns="">
                <p:sp>
                  <p:nvSpPr>
                    <p:cNvPr id="29" name="직사각형 28"/>
                    <p:cNvSpPr>
                      <a:spLocks noRot="1" noChangeAspect="1" noMove="1" noResize="1" noEditPoints="1" noAdjustHandles="1" noChangeArrowheads="1" noChangeShapeType="1" noTextEdit="1"/>
                    </p:cNvSpPr>
                    <p:nvPr/>
                  </p:nvSpPr>
                  <p:spPr>
                    <a:xfrm>
                      <a:off x="4401497" y="3181516"/>
                      <a:ext cx="692947" cy="369332"/>
                    </a:xfrm>
                    <a:prstGeom prst="rect">
                      <a:avLst/>
                    </a:prstGeom>
                    <a:blipFill rotWithShape="0">
                      <a:blip r:embed="rId4"/>
                      <a:stretch>
                        <a:fillRect b="-1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EA45146C-370C-4E9B-B901-CF50660E3ECB}"/>
                        </a:ext>
                      </a:extLst>
                    </p:cNvPr>
                    <p:cNvSpPr/>
                    <p:nvPr/>
                  </p:nvSpPr>
                  <p:spPr>
                    <a:xfrm>
                      <a:off x="5867764" y="3181516"/>
                      <a:ext cx="10078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b="0" i="1" smtClean="0">
                                <a:solidFill>
                                  <a:schemeClr val="tx1">
                                    <a:lumMod val="85000"/>
                                    <a:lumOff val="15000"/>
                                  </a:schemeClr>
                                </a:solidFill>
                                <a:latin typeface="Cambria Math" panose="02040503050406030204" pitchFamily="18" charset="0"/>
                              </a:rPr>
                              <m:t>𝐶𝐷𝐹</m:t>
                            </m:r>
                            <m:d>
                              <m:dPr>
                                <m:ctrlPr>
                                  <a:rPr lang="en-US" altLang="ko-KR" i="1">
                                    <a:solidFill>
                                      <a:schemeClr val="tx1">
                                        <a:lumMod val="85000"/>
                                        <a:lumOff val="15000"/>
                                      </a:schemeClr>
                                    </a:solidFill>
                                    <a:latin typeface="Cambria Math" panose="02040503050406030204" pitchFamily="18" charset="0"/>
                                  </a:rPr>
                                </m:ctrlPr>
                              </m:dPr>
                              <m:e>
                                <m:r>
                                  <a:rPr lang="en-US" altLang="ko-KR" i="1">
                                    <a:solidFill>
                                      <a:schemeClr val="tx1">
                                        <a:lumMod val="85000"/>
                                        <a:lumOff val="15000"/>
                                      </a:schemeClr>
                                    </a:solidFill>
                                    <a:latin typeface="Cambria Math" panose="02040503050406030204" pitchFamily="18" charset="0"/>
                                  </a:rPr>
                                  <m:t>𝑥</m:t>
                                </m:r>
                              </m:e>
                            </m:d>
                          </m:oMath>
                        </m:oMathPara>
                      </a14:m>
                      <a:endParaRPr lang="ko-KR" altLang="en-US" dirty="0"/>
                    </a:p>
                  </p:txBody>
                </p:sp>
              </mc:Choice>
              <mc:Fallback xmlns="">
                <p:sp>
                  <p:nvSpPr>
                    <p:cNvPr id="67" name="직사각형 66"/>
                    <p:cNvSpPr>
                      <a:spLocks noRot="1" noChangeAspect="1" noMove="1" noResize="1" noEditPoints="1" noAdjustHandles="1" noChangeArrowheads="1" noChangeShapeType="1" noTextEdit="1"/>
                    </p:cNvSpPr>
                    <p:nvPr/>
                  </p:nvSpPr>
                  <p:spPr>
                    <a:xfrm>
                      <a:off x="5867764" y="3181516"/>
                      <a:ext cx="1007840" cy="369332"/>
                    </a:xfrm>
                    <a:prstGeom prst="rect">
                      <a:avLst/>
                    </a:prstGeom>
                    <a:blipFill rotWithShape="0">
                      <a:blip r:embed="rId5"/>
                      <a:stretch>
                        <a:fillRect/>
                      </a:stretch>
                    </a:blipFill>
                  </p:spPr>
                  <p:txBody>
                    <a:bodyPr/>
                    <a:lstStyle/>
                    <a:p>
                      <a:r>
                        <a:rPr lang="ko-KR" altLang="en-US">
                          <a:noFill/>
                        </a:rPr>
                        <a:t> </a:t>
                      </a:r>
                    </a:p>
                  </p:txBody>
                </p:sp>
              </mc:Fallback>
            </mc:AlternateContent>
            <p:cxnSp>
              <p:nvCxnSpPr>
                <p:cNvPr id="35" name="직선 연결선 34">
                  <a:extLst>
                    <a:ext uri="{FF2B5EF4-FFF2-40B4-BE49-F238E27FC236}">
                      <a16:creationId xmlns:a16="http://schemas.microsoft.com/office/drawing/2014/main" id="{573A66ED-23AE-417C-A833-8E4EAEC7CDF9}"/>
                    </a:ext>
                  </a:extLst>
                </p:cNvPr>
                <p:cNvCxnSpPr/>
                <p:nvPr/>
              </p:nvCxnSpPr>
              <p:spPr>
                <a:xfrm>
                  <a:off x="3962329" y="3366182"/>
                  <a:ext cx="439168" cy="0"/>
                </a:xfrm>
                <a:prstGeom prst="line">
                  <a:avLst/>
                </a:prstGeom>
                <a:ln w="19050">
                  <a:solidFill>
                    <a:srgbClr val="1429A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D671E94D-07C7-4C4E-82E8-2FE0B991114D}"/>
                    </a:ext>
                  </a:extLst>
                </p:cNvPr>
                <p:cNvCxnSpPr/>
                <p:nvPr/>
              </p:nvCxnSpPr>
              <p:spPr>
                <a:xfrm>
                  <a:off x="5428596" y="3366182"/>
                  <a:ext cx="439168" cy="0"/>
                </a:xfrm>
                <a:prstGeom prst="line">
                  <a:avLst/>
                </a:prstGeom>
                <a:ln w="19050">
                  <a:solidFill>
                    <a:srgbClr val="FF00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sp>
        <p:nvSpPr>
          <p:cNvPr id="37" name="직사각형 36">
            <a:extLst>
              <a:ext uri="{FF2B5EF4-FFF2-40B4-BE49-F238E27FC236}">
                <a16:creationId xmlns:a16="http://schemas.microsoft.com/office/drawing/2014/main" id="{3BFE7CF6-AD8C-41F9-85C5-19D2AD14ED4A}"/>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ngẫu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nhiên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mật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độ</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suất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đồng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nhất</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20369253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Mật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độ</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tục</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02</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grpSp>
        <p:nvGrpSpPr>
          <p:cNvPr id="9" name="그룹 8">
            <a:extLst>
              <a:ext uri="{FF2B5EF4-FFF2-40B4-BE49-F238E27FC236}">
                <a16:creationId xmlns:a16="http://schemas.microsoft.com/office/drawing/2014/main" id="{B4A6222B-EFFD-45B3-AB9E-D6101CEE9FCA}"/>
              </a:ext>
            </a:extLst>
          </p:cNvPr>
          <p:cNvGrpSpPr/>
          <p:nvPr/>
        </p:nvGrpSpPr>
        <p:grpSpPr>
          <a:xfrm>
            <a:off x="846956" y="1716338"/>
            <a:ext cx="8460514" cy="648108"/>
            <a:chOff x="903506" y="2429380"/>
            <a:chExt cx="8460514" cy="648108"/>
          </a:xfrm>
        </p:grpSpPr>
        <p:sp>
          <p:nvSpPr>
            <p:cNvPr id="14" name="사각형: 둥근 모서리 2">
              <a:extLst>
                <a:ext uri="{FF2B5EF4-FFF2-40B4-BE49-F238E27FC236}">
                  <a16:creationId xmlns:a16="http://schemas.microsoft.com/office/drawing/2014/main" id="{6217E383-C8FC-426C-83B6-5EB0C635FB28}"/>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p:sp>
          <p:nvSpPr>
            <p:cNvPr id="15" name="직사각형 14">
              <a:extLst>
                <a:ext uri="{FF2B5EF4-FFF2-40B4-BE49-F238E27FC236}">
                  <a16:creationId xmlns:a16="http://schemas.microsoft.com/office/drawing/2014/main" id="{F2357659-2591-4854-ABF7-4FDC185B1F14}"/>
                </a:ext>
              </a:extLst>
            </p:cNvPr>
            <p:cNvSpPr/>
            <p:nvPr/>
          </p:nvSpPr>
          <p:spPr>
            <a:xfrm>
              <a:off x="1279004" y="2429380"/>
              <a:ext cx="8085016"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just">
                <a:spcBef>
                  <a:spcPts val="800"/>
                </a:spcBef>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Vòng đời của một chiếc bóng đèn được phân phối đồng nhất giữa khoảng 10.000 và 20.000 giờ.</a:t>
              </a:r>
            </a:p>
            <a:p>
              <a:pPr algn="just">
                <a:spcBef>
                  <a:spcPts val="800"/>
                </a:spcBef>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Xác suất bóng đèn đó có thể sử dụng được trong khoảng từ 12.000 đến 15.000 giờ là bao nhiêu?</a:t>
              </a:r>
            </a:p>
          </p:txBody>
        </p:sp>
      </p:grpSp>
      <p:sp>
        <p:nvSpPr>
          <p:cNvPr id="13" name="직사각형 12">
            <a:extLst>
              <a:ext uri="{FF2B5EF4-FFF2-40B4-BE49-F238E27FC236}">
                <a16:creationId xmlns:a16="http://schemas.microsoft.com/office/drawing/2014/main" id="{CF704EFE-CC6C-486A-828E-2E013D10297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ngẫu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nhiên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mật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độ</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suất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đồng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nhất</a:t>
            </a:r>
            <a:r>
              <a:rPr lang="en-US" altLang="ko-KR" sz="1400" dirty="0">
                <a:solidFill>
                  <a:schemeClr val="tx1"/>
                </a:solidFill>
                <a:latin typeface="SamsungOne-400" panose="020B0503030303020204" pitchFamily="34" charset="0"/>
                <a:ea typeface="SamsungOne-400" panose="020B0503030303020204" pitchFamily="34" charset="0"/>
              </a:rPr>
              <a:t>:</a:t>
            </a:r>
          </a:p>
        </p:txBody>
      </p:sp>
      <mc:AlternateContent xmlns:mc="http://schemas.openxmlformats.org/markup-compatibility/2006" xmlns:a14="http://schemas.microsoft.com/office/drawing/2010/main">
        <mc:Choice Requires="a14">
          <p:sp>
            <p:nvSpPr>
              <p:cNvPr id="10" name="Rectangle 12">
                <a:extLst>
                  <a:ext uri="{FF2B5EF4-FFF2-40B4-BE49-F238E27FC236}">
                    <a16:creationId xmlns:a16="http://schemas.microsoft.com/office/drawing/2014/main" id="{B65ED0CB-40EE-42D7-84F0-847B0302FB87}"/>
                  </a:ext>
                </a:extLst>
              </p:cNvPr>
              <p:cNvSpPr/>
              <p:nvPr/>
            </p:nvSpPr>
            <p:spPr>
              <a:xfrm>
                <a:off x="2180608" y="2518993"/>
                <a:ext cx="4872580" cy="5797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Bef>
                    <a:spcPts val="800"/>
                  </a:spcBef>
                </a:pPr>
                <a14:m>
                  <m:oMathPara xmlns:m="http://schemas.openxmlformats.org/officeDocument/2006/math">
                    <m:oMathParaPr>
                      <m:jc m:val="left"/>
                    </m:oMathParaPr>
                    <m:oMath xmlns:m="http://schemas.openxmlformats.org/officeDocument/2006/math">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𝑃</m:t>
                      </m:r>
                      <m:d>
                        <m:dPr>
                          <m:ctrlP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dPr>
                        <m:e>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12000≤</m:t>
                          </m:r>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𝑋</m:t>
                          </m:r>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≤15000</m:t>
                          </m:r>
                        </m:e>
                      </m:d>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nary>
                        <m:naryPr>
                          <m:ctrlP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naryPr>
                        <m:sub>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12000</m:t>
                          </m:r>
                        </m:sub>
                        <m:sup>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15000</m:t>
                          </m:r>
                        </m:sup>
                        <m:e>
                          <m:f>
                            <m:fPr>
                              <m:ctrlP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num>
                            <m:den>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20000−10000</m:t>
                              </m:r>
                            </m:den>
                          </m:f>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𝑑𝑥</m:t>
                          </m:r>
                        </m:e>
                      </m:nary>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=0.3</m:t>
                      </m:r>
                    </m:oMath>
                  </m:oMathPara>
                </a14:m>
                <a:endParaRPr lang="en-US" altLang="ko-KR" sz="1400" dirty="0">
                  <a:solidFill>
                    <a:schemeClr val="tx1">
                      <a:lumMod val="85000"/>
                      <a:lumOff val="15000"/>
                    </a:schemeClr>
                  </a:solidFill>
                  <a:latin typeface="SamsungOne 300" panose="020B0303030303020204"/>
                  <a:ea typeface="Noto Sans CJK KR Regular" panose="020B0500000000000000" pitchFamily="34" charset="-127"/>
                  <a:cs typeface="Times New Roman" panose="02020603050405020304" pitchFamily="18" charset="0"/>
                </a:endParaRPr>
              </a:p>
            </p:txBody>
          </p:sp>
        </mc:Choice>
        <mc:Fallback xmlns="">
          <p:sp>
            <p:nvSpPr>
              <p:cNvPr id="10" name="Rectangle 12">
                <a:extLst>
                  <a:ext uri="{FF2B5EF4-FFF2-40B4-BE49-F238E27FC236}">
                    <a16:creationId xmlns:a16="http://schemas.microsoft.com/office/drawing/2014/main" xmlns:a14="http://schemas.microsoft.com/office/drawing/2010/main" xmlns="" id="{B65ED0CB-40EE-42D7-84F0-847B0302FB87}"/>
                  </a:ext>
                </a:extLst>
              </p:cNvPr>
              <p:cNvSpPr>
                <a:spLocks noRot="1" noChangeAspect="1" noMove="1" noResize="1" noEditPoints="1" noAdjustHandles="1" noChangeArrowheads="1" noChangeShapeType="1" noTextEdit="1"/>
              </p:cNvSpPr>
              <p:nvPr/>
            </p:nvSpPr>
            <p:spPr>
              <a:xfrm>
                <a:off x="2180608" y="2518993"/>
                <a:ext cx="4872580" cy="579774"/>
              </a:xfrm>
              <a:prstGeom prst="rect">
                <a:avLst/>
              </a:prstGeom>
              <a:blipFill rotWithShape="0">
                <a:blip r:embed="rId4"/>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31156234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Mật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độ</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tục</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02</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grpSp>
        <p:nvGrpSpPr>
          <p:cNvPr id="9" name="그룹 8">
            <a:extLst>
              <a:ext uri="{FF2B5EF4-FFF2-40B4-BE49-F238E27FC236}">
                <a16:creationId xmlns:a16="http://schemas.microsoft.com/office/drawing/2014/main" id="{B4A6222B-EFFD-45B3-AB9E-D6101CEE9FCA}"/>
              </a:ext>
            </a:extLst>
          </p:cNvPr>
          <p:cNvGrpSpPr/>
          <p:nvPr/>
        </p:nvGrpSpPr>
        <p:grpSpPr>
          <a:xfrm>
            <a:off x="846956" y="1716338"/>
            <a:ext cx="8460514" cy="648108"/>
            <a:chOff x="903506" y="2429380"/>
            <a:chExt cx="8460514" cy="648108"/>
          </a:xfrm>
        </p:grpSpPr>
        <p:sp>
          <p:nvSpPr>
            <p:cNvPr id="14" name="사각형: 둥근 모서리 2">
              <a:extLst>
                <a:ext uri="{FF2B5EF4-FFF2-40B4-BE49-F238E27FC236}">
                  <a16:creationId xmlns:a16="http://schemas.microsoft.com/office/drawing/2014/main" id="{6217E383-C8FC-426C-83B6-5EB0C635FB28}"/>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p:sp>
          <p:nvSpPr>
            <p:cNvPr id="15" name="직사각형 14">
              <a:extLst>
                <a:ext uri="{FF2B5EF4-FFF2-40B4-BE49-F238E27FC236}">
                  <a16:creationId xmlns:a16="http://schemas.microsoft.com/office/drawing/2014/main" id="{F2357659-2591-4854-ABF7-4FDC185B1F14}"/>
                </a:ext>
              </a:extLst>
            </p:cNvPr>
            <p:cNvSpPr/>
            <p:nvPr/>
          </p:nvSpPr>
          <p:spPr>
            <a:xfrm>
              <a:off x="1279004" y="2429380"/>
              <a:ext cx="8085016"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Bef>
                  <a:spcPts val="800"/>
                </a:spcBef>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Vòng đời của một chiếc bóng đèn được phân phối đồng nhất giữa khoảng 10.000 và 20.000 giờ</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a:spcBef>
                  <a:spcPts val="800"/>
                </a:spcBef>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Xác suất bóng đèn đó có thể sử dụng được từ 15.000 giờ trở lên là bao nhiêu?</a:t>
              </a:r>
            </a:p>
          </p:txBody>
        </p:sp>
      </p:grpSp>
      <p:sp>
        <p:nvSpPr>
          <p:cNvPr id="13" name="직사각형 12">
            <a:extLst>
              <a:ext uri="{FF2B5EF4-FFF2-40B4-BE49-F238E27FC236}">
                <a16:creationId xmlns:a16="http://schemas.microsoft.com/office/drawing/2014/main" id="{D8E5AE0E-656C-4F4D-B398-17E72E9D17EE}"/>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ngẫu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nhiên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mật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độ</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suất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đồng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nhất</a:t>
            </a:r>
            <a:r>
              <a:rPr lang="en-US" altLang="ko-KR" sz="1400" dirty="0">
                <a:solidFill>
                  <a:schemeClr val="tx1"/>
                </a:solidFill>
                <a:latin typeface="SamsungOne-400" panose="020B0503030303020204" pitchFamily="34" charset="0"/>
                <a:ea typeface="SamsungOne-400" panose="020B0503030303020204" pitchFamily="34" charset="0"/>
              </a:rPr>
              <a:t>:</a:t>
            </a:r>
          </a:p>
        </p:txBody>
      </p:sp>
      <mc:AlternateContent xmlns:mc="http://schemas.openxmlformats.org/markup-compatibility/2006" xmlns:a14="http://schemas.microsoft.com/office/drawing/2010/main">
        <mc:Choice Requires="a14">
          <p:sp>
            <p:nvSpPr>
              <p:cNvPr id="10" name="Rectangle 12">
                <a:extLst>
                  <a:ext uri="{FF2B5EF4-FFF2-40B4-BE49-F238E27FC236}">
                    <a16:creationId xmlns:a16="http://schemas.microsoft.com/office/drawing/2014/main" id="{7B968E1E-ABEA-499A-87EE-02609FB2C7A4}"/>
                  </a:ext>
                </a:extLst>
              </p:cNvPr>
              <p:cNvSpPr/>
              <p:nvPr/>
            </p:nvSpPr>
            <p:spPr>
              <a:xfrm>
                <a:off x="2180608" y="2520532"/>
                <a:ext cx="4877389" cy="5766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Bef>
                    <a:spcPts val="800"/>
                  </a:spcBef>
                </a:pPr>
                <a14:m>
                  <m:oMathPara xmlns:m="http://schemas.openxmlformats.org/officeDocument/2006/math">
                    <m:oMathParaPr>
                      <m:jc m:val="left"/>
                    </m:oMathParaPr>
                    <m:oMath xmlns:m="http://schemas.openxmlformats.org/officeDocument/2006/math">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𝑃</m:t>
                      </m:r>
                      <m:d>
                        <m:dPr>
                          <m:ctrlP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dPr>
                        <m:e>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15000≤</m:t>
                          </m:r>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𝑋</m:t>
                          </m:r>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≤20000</m:t>
                          </m:r>
                        </m:e>
                      </m:d>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nary>
                        <m:naryPr>
                          <m:ctrlP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naryPr>
                        <m:sub>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15000</m:t>
                          </m:r>
                        </m:sub>
                        <m:sup>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20000</m:t>
                          </m:r>
                        </m:sup>
                        <m:e>
                          <m:f>
                            <m:fPr>
                              <m:ctrlP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num>
                            <m:den>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20000−10000</m:t>
                              </m:r>
                            </m:den>
                          </m:f>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𝑑𝑥</m:t>
                          </m:r>
                        </m:e>
                      </m:nary>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=0.5</m:t>
                      </m:r>
                    </m:oMath>
                  </m:oMathPara>
                </a14:m>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mc:Choice>
        <mc:Fallback xmlns="">
          <p:sp>
            <p:nvSpPr>
              <p:cNvPr id="10" name="Rectangle 12">
                <a:extLst>
                  <a:ext uri="{FF2B5EF4-FFF2-40B4-BE49-F238E27FC236}">
                    <a16:creationId xmlns:a16="http://schemas.microsoft.com/office/drawing/2014/main" xmlns:a14="http://schemas.microsoft.com/office/drawing/2010/main" xmlns="" id="{7B968E1E-ABEA-499A-87EE-02609FB2C7A4}"/>
                  </a:ext>
                </a:extLst>
              </p:cNvPr>
              <p:cNvSpPr>
                <a:spLocks noRot="1" noChangeAspect="1" noMove="1" noResize="1" noEditPoints="1" noAdjustHandles="1" noChangeArrowheads="1" noChangeShapeType="1" noTextEdit="1"/>
              </p:cNvSpPr>
              <p:nvPr/>
            </p:nvSpPr>
            <p:spPr>
              <a:xfrm>
                <a:off x="2180608" y="2520532"/>
                <a:ext cx="4877389" cy="576696"/>
              </a:xfrm>
              <a:prstGeom prst="rect">
                <a:avLst/>
              </a:prstGeom>
              <a:blipFill rotWithShape="0">
                <a:blip r:embed="rId4"/>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6070662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Mật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độ</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tục</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02</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A411F0D9-6681-4F18-88E4-C341C7A04686}"/>
                  </a:ext>
                </a:extLst>
              </p:cNvPr>
              <p:cNvSpPr/>
              <p:nvPr/>
            </p:nvSpPr>
            <p:spPr>
              <a:xfrm>
                <a:off x="674556" y="1700808"/>
                <a:ext cx="8632825" cy="182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Bef>
                    <a:spcPts val="800"/>
                  </a:spcBef>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1)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𝑋</m:t>
                    </m:r>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là một biến ngẫu nhiên chuẩn với số trung bình </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𝜇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và phương sai </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𝜎</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^2</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𝑋</m:t>
                    </m:r>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m:t>
                    </m:r>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𝑁</m:t>
                    </m:r>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m:t>
                    </m:r>
                    <m:r>
                      <a:rPr lang="ko-KR" altLang="en-US" sz="1300">
                        <a:solidFill>
                          <a:schemeClr val="tx1">
                            <a:lumMod val="85000"/>
                            <a:lumOff val="15000"/>
                          </a:schemeClr>
                        </a:solidFill>
                        <a:latin typeface="Cambria Math" panose="02040503050406030204" pitchFamily="18" charset="0"/>
                        <a:ea typeface="SamsungOne-400" panose="020B0503030303020204" pitchFamily="34" charset="0"/>
                      </a:rPr>
                      <m:t>𝜇</m:t>
                    </m:r>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m:t>
                    </m:r>
                    <m:sSup>
                      <m:sSupPr>
                        <m:ctrlPr>
                          <a:rPr lang="en-US" altLang="ko-KR" sz="1300" i="1">
                            <a:solidFill>
                              <a:schemeClr val="tx1">
                                <a:lumMod val="85000"/>
                                <a:lumOff val="15000"/>
                              </a:schemeClr>
                            </a:solidFill>
                            <a:latin typeface="Cambria Math" panose="02040503050406030204" pitchFamily="18" charset="0"/>
                            <a:ea typeface="SamsungOne-400" panose="020B0503030303020204" pitchFamily="34" charset="0"/>
                            <a:sym typeface="Symbol" panose="05050102010706020507" pitchFamily="18" charset="2"/>
                          </a:rPr>
                        </m:ctrlPr>
                      </m:sSupPr>
                      <m:e>
                        <m:r>
                          <a:rPr lang="ko-KR" altLang="en-US" sz="1300">
                            <a:solidFill>
                              <a:schemeClr val="tx1">
                                <a:lumMod val="85000"/>
                                <a:lumOff val="15000"/>
                              </a:schemeClr>
                            </a:solidFill>
                            <a:latin typeface="Cambria Math" panose="02040503050406030204" pitchFamily="18" charset="0"/>
                            <a:ea typeface="SamsungOne-400" panose="020B0503030303020204" pitchFamily="34" charset="0"/>
                            <a:sym typeface="Symbol" panose="05050102010706020507" pitchFamily="18" charset="2"/>
                          </a:rPr>
                          <m:t>𝜎</m:t>
                        </m:r>
                      </m:e>
                      <m:sup>
                        <m:r>
                          <a:rPr lang="en-US" altLang="ko-KR" sz="1300">
                            <a:solidFill>
                              <a:schemeClr val="tx1">
                                <a:lumMod val="85000"/>
                                <a:lumOff val="15000"/>
                              </a:schemeClr>
                            </a:solidFill>
                            <a:latin typeface="Cambria Math" panose="02040503050406030204" pitchFamily="18" charset="0"/>
                            <a:ea typeface="SamsungOne-400" panose="020B0503030303020204" pitchFamily="34" charset="0"/>
                            <a:sym typeface="Symbol" panose="05050102010706020507" pitchFamily="18" charset="2"/>
                          </a:rPr>
                          <m:t>2</m:t>
                        </m:r>
                      </m:sup>
                    </m:sSup>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m:t>
                    </m:r>
                  </m:oMath>
                </a14:m>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a:spcBef>
                    <a:spcPts val="800"/>
                  </a:spcBef>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2) </a:t>
                </a:r>
                <a14:m>
                  <m:oMath xmlns:m="http://schemas.openxmlformats.org/officeDocument/2006/math">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𝑓</m:t>
                    </m:r>
                    <m:d>
                      <m:dPr>
                        <m:ctrlPr>
                          <a:rPr lang="en-US" altLang="ko-KR" sz="1600" i="1">
                            <a:solidFill>
                              <a:schemeClr val="tx1">
                                <a:lumMod val="85000"/>
                                <a:lumOff val="15000"/>
                              </a:schemeClr>
                            </a:solidFill>
                            <a:latin typeface="Cambria Math" panose="02040503050406030204" pitchFamily="18" charset="0"/>
                            <a:ea typeface="SamsungOne-400" panose="020B0503030303020204" pitchFamily="34" charset="0"/>
                          </a:rPr>
                        </m:ctrlPr>
                      </m:dPr>
                      <m:e>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𝑥</m:t>
                        </m:r>
                      </m:e>
                    </m:d>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m:t>
                    </m:r>
                    <m:f>
                      <m:fPr>
                        <m:ctrlPr>
                          <a:rPr lang="en-US" altLang="ko-KR" sz="1600" i="1">
                            <a:solidFill>
                              <a:schemeClr val="tx1">
                                <a:lumMod val="85000"/>
                                <a:lumOff val="15000"/>
                              </a:schemeClr>
                            </a:solidFill>
                            <a:latin typeface="Cambria Math" panose="02040503050406030204" pitchFamily="18" charset="0"/>
                            <a:ea typeface="SamsungOne-400" panose="020B0503030303020204" pitchFamily="34" charset="0"/>
                          </a:rPr>
                        </m:ctrlPr>
                      </m:fPr>
                      <m:num>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1</m:t>
                        </m:r>
                      </m:num>
                      <m:den>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𝜎</m:t>
                        </m:r>
                        <m:rad>
                          <m:radPr>
                            <m:degHide m:val="on"/>
                            <m:ctrlPr>
                              <a:rPr lang="en-US" altLang="ko-KR" sz="1600" i="1">
                                <a:solidFill>
                                  <a:schemeClr val="tx1">
                                    <a:lumMod val="85000"/>
                                    <a:lumOff val="15000"/>
                                  </a:schemeClr>
                                </a:solidFill>
                                <a:latin typeface="Cambria Math" panose="02040503050406030204" pitchFamily="18" charset="0"/>
                                <a:ea typeface="SamsungOne-400" panose="020B0503030303020204" pitchFamily="34" charset="0"/>
                              </a:rPr>
                            </m:ctrlPr>
                          </m:radPr>
                          <m:deg/>
                          <m:e>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2</m:t>
                            </m:r>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𝜋</m:t>
                            </m:r>
                          </m:e>
                        </m:rad>
                      </m:den>
                    </m:f>
                    <m:sSup>
                      <m:sSupPr>
                        <m:ctrlPr>
                          <a:rPr lang="en-US" altLang="ko-KR" sz="1600" i="1">
                            <a:solidFill>
                              <a:schemeClr val="tx1">
                                <a:lumMod val="85000"/>
                                <a:lumOff val="15000"/>
                              </a:schemeClr>
                            </a:solidFill>
                            <a:latin typeface="Cambria Math" panose="02040503050406030204" pitchFamily="18" charset="0"/>
                            <a:ea typeface="SamsungOne-400" panose="020B0503030303020204" pitchFamily="34" charset="0"/>
                          </a:rPr>
                        </m:ctrlPr>
                      </m:sSupPr>
                      <m:e>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𝑒</m:t>
                        </m:r>
                      </m:e>
                      <m:sup>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m:t>
                        </m:r>
                        <m:f>
                          <m:fPr>
                            <m:ctrlPr>
                              <a:rPr lang="en-US" altLang="ko-KR" sz="1600" i="1">
                                <a:solidFill>
                                  <a:schemeClr val="tx1">
                                    <a:lumMod val="85000"/>
                                    <a:lumOff val="15000"/>
                                  </a:schemeClr>
                                </a:solidFill>
                                <a:latin typeface="Cambria Math" panose="02040503050406030204" pitchFamily="18" charset="0"/>
                                <a:ea typeface="SamsungOne-400" panose="020B0503030303020204" pitchFamily="34" charset="0"/>
                              </a:rPr>
                            </m:ctrlPr>
                          </m:fPr>
                          <m:num>
                            <m:sSup>
                              <m:sSupPr>
                                <m:ctrlPr>
                                  <a:rPr lang="en-US" altLang="ko-KR" sz="1600" i="1">
                                    <a:solidFill>
                                      <a:schemeClr val="tx1">
                                        <a:lumMod val="85000"/>
                                        <a:lumOff val="15000"/>
                                      </a:schemeClr>
                                    </a:solidFill>
                                    <a:latin typeface="Cambria Math" panose="02040503050406030204" pitchFamily="18" charset="0"/>
                                    <a:ea typeface="SamsungOne-400" panose="020B0503030303020204" pitchFamily="34" charset="0"/>
                                  </a:rPr>
                                </m:ctrlPr>
                              </m:sSupPr>
                              <m:e>
                                <m:d>
                                  <m:dPr>
                                    <m:ctrlPr>
                                      <a:rPr lang="en-US" altLang="ko-KR" sz="1600" i="1">
                                        <a:solidFill>
                                          <a:schemeClr val="tx1">
                                            <a:lumMod val="85000"/>
                                            <a:lumOff val="15000"/>
                                          </a:schemeClr>
                                        </a:solidFill>
                                        <a:latin typeface="Cambria Math" panose="02040503050406030204" pitchFamily="18" charset="0"/>
                                        <a:ea typeface="SamsungOne-400" panose="020B0503030303020204" pitchFamily="34" charset="0"/>
                                      </a:rPr>
                                    </m:ctrlPr>
                                  </m:dPr>
                                  <m:e>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𝑥</m:t>
                                    </m:r>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m:t>
                                    </m:r>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𝜇</m:t>
                                    </m:r>
                                  </m:e>
                                </m:d>
                              </m:e>
                              <m:sup>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2</m:t>
                                </m:r>
                              </m:sup>
                            </m:sSup>
                          </m:num>
                          <m:den>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2</m:t>
                            </m:r>
                            <m:sSup>
                              <m:sSupPr>
                                <m:ctrlPr>
                                  <a:rPr lang="en-US" altLang="ko-KR" sz="1600" i="1">
                                    <a:solidFill>
                                      <a:schemeClr val="tx1">
                                        <a:lumMod val="85000"/>
                                        <a:lumOff val="15000"/>
                                      </a:schemeClr>
                                    </a:solidFill>
                                    <a:latin typeface="Cambria Math" panose="02040503050406030204" pitchFamily="18" charset="0"/>
                                    <a:ea typeface="SamsungOne-400" panose="020B0503030303020204" pitchFamily="34" charset="0"/>
                                  </a:rPr>
                                </m:ctrlPr>
                              </m:sSupPr>
                              <m:e>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𝜎</m:t>
                                </m:r>
                              </m:e>
                              <m:sup>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2</m:t>
                                </m:r>
                              </m:sup>
                            </m:sSup>
                          </m:den>
                        </m:f>
                      </m:sup>
                    </m:sSup>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      </a:t>
                </a:r>
                <a:r>
                  <a:rPr lang="en-US" altLang="ko-KR" sz="1300" dirty="0">
                    <a:solidFill>
                      <a:srgbClr val="20B765"/>
                    </a:solidFill>
                    <a:latin typeface="SamsungOne-400" panose="020B0503030303020204" pitchFamily="34" charset="0"/>
                    <a:ea typeface="SamsungOne-400" panose="020B0503030303020204" pitchFamily="34" charset="0"/>
                    <a:sym typeface="Symbol" panose="05050102010706020507" pitchFamily="18" charset="2"/>
                  </a:rPr>
                  <a: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được xác định trong khoảng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m:t>
                    </m:r>
                    <m:r>
                      <a:rPr lang="en-US" altLang="ko-KR" sz="1300" dirty="0" err="1">
                        <a:solidFill>
                          <a:schemeClr val="tx1">
                            <a:lumMod val="85000"/>
                            <a:lumOff val="15000"/>
                          </a:schemeClr>
                        </a:solidFill>
                        <a:latin typeface="Cambria Math" panose="02040503050406030204" pitchFamily="18" charset="0"/>
                        <a:ea typeface="SamsungOne-400" panose="020B0503030303020204" pitchFamily="34" charset="0"/>
                      </a:rPr>
                      <m:t>,</m:t>
                    </m:r>
                    <m:r>
                      <a:rPr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m:t>
                    </m:r>
                  </m:oMath>
                </a14:m>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361950" lvl="1" indent="-180975">
                  <a:spcBef>
                    <a:spcPts val="800"/>
                  </a:spcBef>
                  <a:buClr>
                    <a:srgbClr val="193EB0"/>
                  </a:buClr>
                  <a:buFont typeface="Arial" panose="020B0604020202020204" pitchFamily="34" charset="0"/>
                  <a:buChar char="•"/>
                </a:pPr>
                <a:r>
                  <a:rPr lang="vi-VN" altLang="ko-KR" sz="1300" i="1" dirty="0">
                    <a:solidFill>
                      <a:prstClr val="black">
                        <a:lumMod val="85000"/>
                        <a:lumOff val="15000"/>
                      </a:prstClr>
                    </a:solidFill>
                    <a:latin typeface="Cambria Math" panose="02040503050406030204" pitchFamily="18" charset="0"/>
                  </a:rPr>
                  <a:t>Trung bình</a:t>
                </a:r>
                <a:r>
                  <a:rPr lang="en-US" altLang="ko-KR" sz="1300" i="1" dirty="0">
                    <a:solidFill>
                      <a:prstClr val="black">
                        <a:lumMod val="85000"/>
                        <a:lumOff val="15000"/>
                      </a:prstClr>
                    </a:solidFill>
                    <a:latin typeface="Cambria Math" panose="02040503050406030204" pitchFamily="18" charset="0"/>
                  </a:rPr>
                  <a:t> </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rPr>
                      <m:t>=</m:t>
                    </m:r>
                    <m:r>
                      <a:rPr lang="ko-KR" altLang="en-US" sz="1300" i="1" dirty="0">
                        <a:solidFill>
                          <a:prstClr val="black">
                            <a:lumMod val="85000"/>
                            <a:lumOff val="15000"/>
                          </a:prstClr>
                        </a:solidFill>
                        <a:latin typeface="Cambria Math" panose="02040503050406030204" pitchFamily="18" charset="0"/>
                      </a:rPr>
                      <m:t>𝜇</m:t>
                    </m:r>
                  </m:oMath>
                </a14:m>
                <a:endParaRPr lang="en-US" altLang="ko-KR" sz="1300" i="1" dirty="0">
                  <a:solidFill>
                    <a:prstClr val="black">
                      <a:lumMod val="85000"/>
                      <a:lumOff val="15000"/>
                    </a:prstClr>
                  </a:solidFill>
                  <a:latin typeface="Cambria Math" panose="02040503050406030204" pitchFamily="18" charset="0"/>
                  <a:sym typeface="Wingdings" panose="05000000000000000000" pitchFamily="2" charset="2"/>
                </a:endParaRPr>
              </a:p>
              <a:p>
                <a:pPr marL="361950" lvl="1" indent="-180975">
                  <a:spcBef>
                    <a:spcPts val="800"/>
                  </a:spcBef>
                  <a:buClr>
                    <a:srgbClr val="193EB0"/>
                  </a:buClr>
                  <a:buFont typeface="Arial" panose="020B0604020202020204" pitchFamily="34" charset="0"/>
                  <a:buChar char="•"/>
                </a:pPr>
                <a:r>
                  <a:rPr lang="vi-VN" altLang="ko-KR" sz="1300" i="1" dirty="0">
                    <a:solidFill>
                      <a:prstClr val="black">
                        <a:lumMod val="85000"/>
                        <a:lumOff val="15000"/>
                      </a:prstClr>
                    </a:solidFill>
                    <a:latin typeface="Cambria Math" panose="02040503050406030204" pitchFamily="18" charset="0"/>
                    <a:sym typeface="Wingdings" panose="05000000000000000000" pitchFamily="2" charset="2"/>
                  </a:rPr>
                  <a:t>Phương sai</a:t>
                </a:r>
                <a:r>
                  <a:rPr lang="en-US" altLang="ko-KR" sz="1300" i="1" dirty="0">
                    <a:solidFill>
                      <a:prstClr val="black">
                        <a:lumMod val="85000"/>
                        <a:lumOff val="15000"/>
                      </a:prstClr>
                    </a:solidFill>
                    <a:latin typeface="Cambria Math" panose="02040503050406030204" pitchFamily="18" charset="0"/>
                    <a:sym typeface="Wingdings" panose="05000000000000000000" pitchFamily="2" charset="2"/>
                  </a:rPr>
                  <a:t> </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rPr>
                      <m:t>=</m:t>
                    </m:r>
                    <m:sSup>
                      <m:sSupPr>
                        <m:ctrlPr>
                          <a:rPr lang="en-US" altLang="ko-KR" sz="1300" i="1">
                            <a:solidFill>
                              <a:prstClr val="black">
                                <a:lumMod val="85000"/>
                                <a:lumOff val="15000"/>
                              </a:prstClr>
                            </a:solidFill>
                            <a:latin typeface="Cambria Math" panose="02040503050406030204" pitchFamily="18" charset="0"/>
                            <a:sym typeface="Symbol" panose="05050102010706020507" pitchFamily="18" charset="2"/>
                          </a:rPr>
                        </m:ctrlPr>
                      </m:sSupPr>
                      <m:e>
                        <m:r>
                          <a:rPr lang="ko-KR" altLang="en-US" sz="1300" i="1">
                            <a:solidFill>
                              <a:prstClr val="black">
                                <a:lumMod val="85000"/>
                                <a:lumOff val="15000"/>
                              </a:prstClr>
                            </a:solidFill>
                            <a:latin typeface="Cambria Math" panose="02040503050406030204" pitchFamily="18" charset="0"/>
                            <a:sym typeface="Symbol" panose="05050102010706020507" pitchFamily="18" charset="2"/>
                          </a:rPr>
                          <m:t>𝜎</m:t>
                        </m:r>
                      </m:e>
                      <m:sup>
                        <m:r>
                          <a:rPr lang="en-US" altLang="ko-KR" sz="1300" i="1">
                            <a:solidFill>
                              <a:prstClr val="black">
                                <a:lumMod val="85000"/>
                                <a:lumOff val="15000"/>
                              </a:prstClr>
                            </a:solidFill>
                            <a:latin typeface="Cambria Math" panose="02040503050406030204" pitchFamily="18" charset="0"/>
                            <a:sym typeface="Symbol" panose="05050102010706020507" pitchFamily="18" charset="2"/>
                          </a:rPr>
                          <m:t>2</m:t>
                        </m:r>
                      </m:sup>
                    </m:sSup>
                  </m:oMath>
                </a14:m>
                <a:endParaRPr lang="en-US" altLang="ko-KR" sz="1300" i="1" dirty="0">
                  <a:solidFill>
                    <a:prstClr val="black">
                      <a:lumMod val="85000"/>
                      <a:lumOff val="15000"/>
                    </a:prstClr>
                  </a:solidFill>
                  <a:latin typeface="Cambria Math" panose="02040503050406030204" pitchFamily="18" charset="0"/>
                </a:endParaRPr>
              </a:p>
              <a:p>
                <a:pPr marL="361950" lvl="1" indent="-180975">
                  <a:spcBef>
                    <a:spcPts val="800"/>
                  </a:spcBef>
                  <a:buClr>
                    <a:srgbClr val="193EB0"/>
                  </a:buClr>
                  <a:buFont typeface="Arial" panose="020B0604020202020204" pitchFamily="34" charset="0"/>
                  <a:buChar char="•"/>
                </a:pPr>
                <a:r>
                  <a:rPr lang="vi-VN" altLang="ko-KR" sz="1300" i="1" dirty="0">
                    <a:solidFill>
                      <a:prstClr val="black">
                        <a:lumMod val="85000"/>
                        <a:lumOff val="15000"/>
                      </a:prstClr>
                    </a:solidFill>
                    <a:latin typeface="SamsungOne-400" panose="020B0503030303020204" pitchFamily="34" charset="0"/>
                    <a:ea typeface="SamsungOne-400" panose="020B0503030303020204" pitchFamily="34" charset="0"/>
                  </a:rPr>
                  <a:t>Độ lệch chuẩn </a:t>
                </a:r>
                <a14:m>
                  <m:oMath xmlns:m="http://schemas.openxmlformats.org/officeDocument/2006/math">
                    <m:r>
                      <a:rPr lang="en-US" altLang="ko-KR" sz="1300" i="1">
                        <a:solidFill>
                          <a:prstClr val="black">
                            <a:lumMod val="85000"/>
                            <a:lumOff val="15000"/>
                          </a:prstClr>
                        </a:solidFill>
                        <a:latin typeface="Cambria Math" panose="02040503050406030204" pitchFamily="18" charset="0"/>
                      </a:rPr>
                      <m:t>=</m:t>
                    </m:r>
                    <m:r>
                      <a:rPr lang="ko-KR" altLang="en-US" sz="1300" i="1">
                        <a:solidFill>
                          <a:prstClr val="black">
                            <a:lumMod val="85000"/>
                            <a:lumOff val="15000"/>
                          </a:prstClr>
                        </a:solidFill>
                        <a:latin typeface="Cambria Math" panose="02040503050406030204" pitchFamily="18" charset="0"/>
                      </a:rPr>
                      <m:t>𝜎</m:t>
                    </m:r>
                  </m:oMath>
                </a14:m>
                <a:endParaRPr lang="en-US" altLang="ko-KR" sz="1300" i="1" dirty="0">
                  <a:solidFill>
                    <a:prstClr val="black">
                      <a:lumMod val="85000"/>
                      <a:lumOff val="15000"/>
                    </a:prstClr>
                  </a:solidFill>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A411F0D9-6681-4F18-88E4-C341C7A04686}"/>
                  </a:ext>
                </a:extLst>
              </p:cNvPr>
              <p:cNvSpPr>
                <a:spLocks noRot="1" noChangeAspect="1" noMove="1" noResize="1" noEditPoints="1" noAdjustHandles="1" noChangeArrowheads="1" noChangeShapeType="1" noTextEdit="1"/>
              </p:cNvSpPr>
              <p:nvPr/>
            </p:nvSpPr>
            <p:spPr>
              <a:xfrm>
                <a:off x="674556" y="1700808"/>
                <a:ext cx="8632825" cy="1820417"/>
              </a:xfrm>
              <a:prstGeom prst="rect">
                <a:avLst/>
              </a:prstGeom>
              <a:blipFill>
                <a:blip r:embed="rId3"/>
                <a:stretch>
                  <a:fillRect l="-71"/>
                </a:stretch>
              </a:blipFill>
              <a:ln>
                <a:noFill/>
              </a:ln>
            </p:spPr>
            <p:txBody>
              <a:bodyPr/>
              <a:lstStyle/>
              <a:p>
                <a:r>
                  <a:rPr lang="en-US">
                    <a:noFill/>
                  </a:rPr>
                  <a:t> </a:t>
                </a:r>
              </a:p>
            </p:txBody>
          </p:sp>
        </mc:Fallback>
      </mc:AlternateContent>
      <p:sp>
        <p:nvSpPr>
          <p:cNvPr id="9" name="직사각형 8">
            <a:extLst>
              <a:ext uri="{FF2B5EF4-FFF2-40B4-BE49-F238E27FC236}">
                <a16:creationId xmlns:a16="http://schemas.microsoft.com/office/drawing/2014/main" id="{712BFEB1-D65F-41BF-A872-4B8E36379FC7}"/>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ngẫu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nhiên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mật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độ</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suất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chuẩn</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29260854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Mật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độ</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tục</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02</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grpSp>
        <p:nvGrpSpPr>
          <p:cNvPr id="2" name="그룹 1"/>
          <p:cNvGrpSpPr/>
          <p:nvPr/>
        </p:nvGrpSpPr>
        <p:grpSpPr>
          <a:xfrm>
            <a:off x="2182656" y="1831617"/>
            <a:ext cx="5616624" cy="3299694"/>
            <a:chOff x="2143100" y="1773238"/>
            <a:chExt cx="5616624" cy="3299694"/>
          </a:xfrm>
        </p:grpSpPr>
        <p:sp>
          <p:nvSpPr>
            <p:cNvPr id="9" name="직사각형 8">
              <a:extLst>
                <a:ext uri="{FF2B5EF4-FFF2-40B4-BE49-F238E27FC236}">
                  <a16:creationId xmlns:a16="http://schemas.microsoft.com/office/drawing/2014/main" id="{66EE2541-216B-42EE-A9A2-CC8F7CDDB515}"/>
                </a:ext>
              </a:extLst>
            </p:cNvPr>
            <p:cNvSpPr/>
            <p:nvPr/>
          </p:nvSpPr>
          <p:spPr>
            <a:xfrm>
              <a:off x="2143100" y="1773238"/>
              <a:ext cx="5616624" cy="3299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EED0D5AA-4272-43A7-BFF6-C9AE0AFA422B}"/>
                </a:ext>
              </a:extLst>
            </p:cNvPr>
            <p:cNvGrpSpPr/>
            <p:nvPr/>
          </p:nvGrpSpPr>
          <p:grpSpPr>
            <a:xfrm>
              <a:off x="2655972" y="2012720"/>
              <a:ext cx="4586983" cy="2700082"/>
              <a:chOff x="2655972" y="2802808"/>
              <a:chExt cx="4586983" cy="2700082"/>
            </a:xfrm>
          </p:grpSpPr>
          <p:grpSp>
            <p:nvGrpSpPr>
              <p:cNvPr id="15" name="그룹 14">
                <a:extLst>
                  <a:ext uri="{FF2B5EF4-FFF2-40B4-BE49-F238E27FC236}">
                    <a16:creationId xmlns:a16="http://schemas.microsoft.com/office/drawing/2014/main" id="{FDA26AEF-77D0-4ABC-9491-6A7D05D85EEB}"/>
                  </a:ext>
                </a:extLst>
              </p:cNvPr>
              <p:cNvGrpSpPr/>
              <p:nvPr/>
            </p:nvGrpSpPr>
            <p:grpSpPr>
              <a:xfrm>
                <a:off x="3104728" y="2802808"/>
                <a:ext cx="3711876" cy="535916"/>
                <a:chOff x="14598228" y="2304862"/>
                <a:chExt cx="3711876" cy="535916"/>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3177860-2F74-4658-80D0-5E634FD5D754}"/>
                        </a:ext>
                      </a:extLst>
                    </p:cNvPr>
                    <p:cNvSpPr txBox="1"/>
                    <p:nvPr/>
                  </p:nvSpPr>
                  <p:spPr>
                    <a:xfrm>
                      <a:off x="14598228" y="2517613"/>
                      <a:ext cx="1152128"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en-US"/>
                      </a:defPPr>
                      <a:lvl1pPr algn="just">
                        <a:lnSpc>
                          <a:spcPct val="150000"/>
                        </a:lnSpc>
                        <a:defRPr sz="13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sz="1400" smtClean="0">
                                <a:solidFill>
                                  <a:srgbClr val="FF0000"/>
                                </a:solidFill>
                                <a:latin typeface="Cambria Math" panose="02040503050406030204" pitchFamily="18" charset="0"/>
                              </a:rPr>
                              <m:t>𝜇</m:t>
                            </m:r>
                            <m:r>
                              <a:rPr lang="en-US" sz="1400" smtClean="0">
                                <a:solidFill>
                                  <a:srgbClr val="FF0000"/>
                                </a:solidFill>
                                <a:latin typeface="Cambria Math" panose="02040503050406030204" pitchFamily="18" charset="0"/>
                              </a:rPr>
                              <m:t>=−1</m:t>
                            </m:r>
                          </m:oMath>
                        </m:oMathPara>
                      </a14:m>
                      <a:endParaRPr lang="en-US" sz="1400" dirty="0">
                        <a:solidFill>
                          <a:srgbClr val="FF0000"/>
                        </a:solidFill>
                      </a:endParaRPr>
                    </a:p>
                  </p:txBody>
                </p:sp>
              </mc:Choice>
              <mc:Fallback xmlns="">
                <p:sp>
                  <p:nvSpPr>
                    <p:cNvPr id="24" name="TextBox 23">
                      <a:extLst>
                        <a:ext uri="{FF2B5EF4-FFF2-40B4-BE49-F238E27FC236}">
                          <a16:creationId xmlns="" xmlns:a16="http://schemas.microsoft.com/office/drawing/2014/main" xmlns:a14="http://schemas.microsoft.com/office/drawing/2010/main" id="{AAE4D307-452E-4FC9-80E9-9230B0DEB5A7}"/>
                        </a:ext>
                      </a:extLst>
                    </p:cNvPr>
                    <p:cNvSpPr txBox="1">
                      <a:spLocks noRot="1" noChangeAspect="1" noMove="1" noResize="1" noEditPoints="1" noAdjustHandles="1" noChangeArrowheads="1" noChangeShapeType="1" noTextEdit="1"/>
                    </p:cNvSpPr>
                    <p:nvPr/>
                  </p:nvSpPr>
                  <p:spPr>
                    <a:xfrm>
                      <a:off x="14598228" y="2517613"/>
                      <a:ext cx="1152128" cy="323165"/>
                    </a:xfrm>
                    <a:prstGeom prst="rect">
                      <a:avLst/>
                    </a:prstGeom>
                    <a:blipFill rotWithShape="0">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223EE51-8301-4F3E-A8EB-1A5561F9B651}"/>
                        </a:ext>
                      </a:extLst>
                    </p:cNvPr>
                    <p:cNvSpPr txBox="1"/>
                    <p:nvPr/>
                  </p:nvSpPr>
                  <p:spPr>
                    <a:xfrm>
                      <a:off x="15865310" y="2304862"/>
                      <a:ext cx="1152128"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en-US"/>
                      </a:defPPr>
                      <a:lvl1pPr algn="just">
                        <a:lnSpc>
                          <a:spcPct val="150000"/>
                        </a:lnSpc>
                        <a:defRPr sz="13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sz="1400" smtClean="0">
                                <a:solidFill>
                                  <a:srgbClr val="1429A0"/>
                                </a:solidFill>
                                <a:latin typeface="Cambria Math" panose="02040503050406030204" pitchFamily="18" charset="0"/>
                              </a:rPr>
                              <m:t>𝜇</m:t>
                            </m:r>
                            <m:r>
                              <a:rPr lang="en-US" sz="1400" smtClean="0">
                                <a:solidFill>
                                  <a:srgbClr val="1429A0"/>
                                </a:solidFill>
                                <a:latin typeface="Cambria Math" panose="02040503050406030204" pitchFamily="18" charset="0"/>
                              </a:rPr>
                              <m:t>=0</m:t>
                            </m:r>
                          </m:oMath>
                        </m:oMathPara>
                      </a14:m>
                      <a:endParaRPr lang="en-US" sz="1400" dirty="0">
                        <a:solidFill>
                          <a:srgbClr val="1429A0"/>
                        </a:solidFill>
                      </a:endParaRPr>
                    </a:p>
                  </p:txBody>
                </p:sp>
              </mc:Choice>
              <mc:Fallback xmlns="">
                <p:sp>
                  <p:nvSpPr>
                    <p:cNvPr id="35" name="TextBox 34">
                      <a:extLst>
                        <a:ext uri="{FF2B5EF4-FFF2-40B4-BE49-F238E27FC236}">
                          <a16:creationId xmlns:a16="http://schemas.microsoft.com/office/drawing/2014/main" id="{F223EE51-8301-4F3E-A8EB-1A5561F9B651}"/>
                        </a:ext>
                      </a:extLst>
                    </p:cNvPr>
                    <p:cNvSpPr txBox="1">
                      <a:spLocks noRot="1" noChangeAspect="1" noMove="1" noResize="1" noEditPoints="1" noAdjustHandles="1" noChangeArrowheads="1" noChangeShapeType="1" noTextEdit="1"/>
                    </p:cNvSpPr>
                    <p:nvPr/>
                  </p:nvSpPr>
                  <p:spPr>
                    <a:xfrm>
                      <a:off x="15865310" y="2304862"/>
                      <a:ext cx="1152128" cy="323165"/>
                    </a:xfrm>
                    <a:prstGeom prst="rect">
                      <a:avLst/>
                    </a:prstGeom>
                    <a:blipFill>
                      <a:blip r:embed="rId5"/>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F251658-B7F2-44F0-BD7F-8755967E55B4}"/>
                        </a:ext>
                      </a:extLst>
                    </p:cNvPr>
                    <p:cNvSpPr txBox="1"/>
                    <p:nvPr/>
                  </p:nvSpPr>
                  <p:spPr>
                    <a:xfrm>
                      <a:off x="17157976" y="2489528"/>
                      <a:ext cx="1152128"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en-US"/>
                      </a:defPPr>
                      <a:lvl1pPr algn="just">
                        <a:lnSpc>
                          <a:spcPct val="150000"/>
                        </a:lnSpc>
                        <a:defRPr sz="13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sz="1400" smtClean="0">
                                <a:solidFill>
                                  <a:srgbClr val="00B050"/>
                                </a:solidFill>
                                <a:latin typeface="Cambria Math" panose="02040503050406030204" pitchFamily="18" charset="0"/>
                              </a:rPr>
                              <m:t>𝜇</m:t>
                            </m:r>
                            <m:r>
                              <a:rPr lang="en-US" sz="1400" smtClean="0">
                                <a:solidFill>
                                  <a:srgbClr val="00B050"/>
                                </a:solidFill>
                                <a:latin typeface="Cambria Math" panose="02040503050406030204" pitchFamily="18" charset="0"/>
                              </a:rPr>
                              <m:t>=+1</m:t>
                            </m:r>
                          </m:oMath>
                        </m:oMathPara>
                      </a14:m>
                      <a:endParaRPr lang="en-US" sz="1400" dirty="0">
                        <a:solidFill>
                          <a:srgbClr val="00B050"/>
                        </a:solidFill>
                      </a:endParaRPr>
                    </a:p>
                  </p:txBody>
                </p:sp>
              </mc:Choice>
              <mc:Fallback xmlns="">
                <p:sp>
                  <p:nvSpPr>
                    <p:cNvPr id="26" name="TextBox 25">
                      <a:extLst>
                        <a:ext uri="{FF2B5EF4-FFF2-40B4-BE49-F238E27FC236}">
                          <a16:creationId xmlns:a16="http://schemas.microsoft.com/office/drawing/2014/main" xmlns="" xmlns:a14="http://schemas.microsoft.com/office/drawing/2010/main" id="{703429CB-88A1-417C-8B2F-F366261FF5CF}"/>
                        </a:ext>
                      </a:extLst>
                    </p:cNvPr>
                    <p:cNvSpPr txBox="1">
                      <a:spLocks noRot="1" noChangeAspect="1" noMove="1" noResize="1" noEditPoints="1" noAdjustHandles="1" noChangeArrowheads="1" noChangeShapeType="1" noTextEdit="1"/>
                    </p:cNvSpPr>
                    <p:nvPr/>
                  </p:nvSpPr>
                  <p:spPr>
                    <a:xfrm>
                      <a:off x="17157976" y="2489528"/>
                      <a:ext cx="1152128" cy="323165"/>
                    </a:xfrm>
                    <a:prstGeom prst="rect">
                      <a:avLst/>
                    </a:prstGeom>
                    <a:blipFill rotWithShape="0">
                      <a:blip r:embed="rId6"/>
                      <a:stretch>
                        <a:fillRect/>
                      </a:stretch>
                    </a:blipFill>
                    <a:ln>
                      <a:noFill/>
                    </a:ln>
                  </p:spPr>
                  <p:txBody>
                    <a:bodyPr/>
                    <a:lstStyle/>
                    <a:p>
                      <a:r>
                        <a:rPr lang="ko-KR" altLang="en-US">
                          <a:noFill/>
                        </a:rPr>
                        <a:t> </a:t>
                      </a:r>
                    </a:p>
                  </p:txBody>
                </p:sp>
              </mc:Fallback>
            </mc:AlternateContent>
          </p:grpSp>
          <p:sp>
            <p:nvSpPr>
              <p:cNvPr id="16" name="직사각형 69">
                <a:extLst>
                  <a:ext uri="{FF2B5EF4-FFF2-40B4-BE49-F238E27FC236}">
                    <a16:creationId xmlns:a16="http://schemas.microsoft.com/office/drawing/2014/main" id="{6652FA69-7266-49BF-A272-49157AA82DEC}"/>
                  </a:ext>
                </a:extLst>
              </p:cNvPr>
              <p:cNvSpPr/>
              <p:nvPr/>
            </p:nvSpPr>
            <p:spPr>
              <a:xfrm>
                <a:off x="3604261" y="3314700"/>
                <a:ext cx="2674619" cy="1847043"/>
              </a:xfrm>
              <a:custGeom>
                <a:avLst/>
                <a:gdLst>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4" fmla="*/ 0 w 3855864"/>
                  <a:gd name="connsiteY4" fmla="*/ 0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4" fmla="*/ 91440 w 3855864"/>
                  <a:gd name="connsiteY4" fmla="*/ 91440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0" fmla="*/ 3855864 w 3855864"/>
                  <a:gd name="connsiteY0" fmla="*/ 0 h 390525"/>
                  <a:gd name="connsiteX1" fmla="*/ 3855864 w 3855864"/>
                  <a:gd name="connsiteY1" fmla="*/ 390525 h 390525"/>
                  <a:gd name="connsiteX2" fmla="*/ 0 w 3855864"/>
                  <a:gd name="connsiteY2" fmla="*/ 390525 h 390525"/>
                  <a:gd name="connsiteX0" fmla="*/ 3855864 w 3855864"/>
                  <a:gd name="connsiteY0" fmla="*/ 0 h 390525"/>
                  <a:gd name="connsiteX1" fmla="*/ 3855864 w 3855864"/>
                  <a:gd name="connsiteY1" fmla="*/ 390525 h 390525"/>
                  <a:gd name="connsiteX2" fmla="*/ 1526294 w 3855864"/>
                  <a:gd name="connsiteY2" fmla="*/ 387350 h 390525"/>
                  <a:gd name="connsiteX3" fmla="*/ 0 w 3855864"/>
                  <a:gd name="connsiteY3" fmla="*/ 390525 h 390525"/>
                  <a:gd name="connsiteX0" fmla="*/ 3855864 w 3855864"/>
                  <a:gd name="connsiteY0" fmla="*/ 3175 h 3175"/>
                  <a:gd name="connsiteX1" fmla="*/ 1526294 w 3855864"/>
                  <a:gd name="connsiteY1" fmla="*/ 0 h 3175"/>
                  <a:gd name="connsiteX2" fmla="*/ 0 w 3855864"/>
                  <a:gd name="connsiteY2" fmla="*/ 3175 h 3175"/>
                  <a:gd name="connsiteX0" fmla="*/ 10000 w 10000"/>
                  <a:gd name="connsiteY0" fmla="*/ 3330000 h 3330000"/>
                  <a:gd name="connsiteX1" fmla="*/ 4987 w 10000"/>
                  <a:gd name="connsiteY1" fmla="*/ 0 h 3330000"/>
                  <a:gd name="connsiteX2" fmla="*/ 0 w 10000"/>
                  <a:gd name="connsiteY2" fmla="*/ 3330000 h 3330000"/>
                  <a:gd name="connsiteX0" fmla="*/ 10000 w 10000"/>
                  <a:gd name="connsiteY0" fmla="*/ 3330000 h 3330000"/>
                  <a:gd name="connsiteX1" fmla="*/ 4987 w 10000"/>
                  <a:gd name="connsiteY1" fmla="*/ 0 h 3330000"/>
                  <a:gd name="connsiteX2" fmla="*/ 0 w 10000"/>
                  <a:gd name="connsiteY2" fmla="*/ 3330000 h 3330000"/>
                  <a:gd name="connsiteX0" fmla="*/ 10000 w 10000"/>
                  <a:gd name="connsiteY0" fmla="*/ 3330000 h 3343119"/>
                  <a:gd name="connsiteX1" fmla="*/ 4987 w 10000"/>
                  <a:gd name="connsiteY1" fmla="*/ 0 h 3343119"/>
                  <a:gd name="connsiteX2" fmla="*/ 0 w 10000"/>
                  <a:gd name="connsiteY2" fmla="*/ 3330000 h 3343119"/>
                  <a:gd name="connsiteX0" fmla="*/ 10000 w 10000"/>
                  <a:gd name="connsiteY0" fmla="*/ 3330000 h 3343119"/>
                  <a:gd name="connsiteX1" fmla="*/ 4987 w 10000"/>
                  <a:gd name="connsiteY1" fmla="*/ 0 h 3343119"/>
                  <a:gd name="connsiteX2" fmla="*/ 0 w 10000"/>
                  <a:gd name="connsiteY2" fmla="*/ 3330000 h 3343119"/>
                  <a:gd name="connsiteX0" fmla="*/ 10000 w 10000"/>
                  <a:gd name="connsiteY0" fmla="*/ 3333166 h 3333167"/>
                  <a:gd name="connsiteX1" fmla="*/ 4987 w 10000"/>
                  <a:gd name="connsiteY1" fmla="*/ 3166 h 3333167"/>
                  <a:gd name="connsiteX2" fmla="*/ 3053 w 10000"/>
                  <a:gd name="connsiteY2" fmla="*/ 2735938 h 3333167"/>
                  <a:gd name="connsiteX3" fmla="*/ 0 w 10000"/>
                  <a:gd name="connsiteY3" fmla="*/ 3333166 h 3333167"/>
                  <a:gd name="connsiteX0" fmla="*/ 10000 w 10000"/>
                  <a:gd name="connsiteY0" fmla="*/ 3330869 h 3338790"/>
                  <a:gd name="connsiteX1" fmla="*/ 4987 w 10000"/>
                  <a:gd name="connsiteY1" fmla="*/ 869 h 3338790"/>
                  <a:gd name="connsiteX2" fmla="*/ 3078 w 10000"/>
                  <a:gd name="connsiteY2" fmla="*/ 3005109 h 3338790"/>
                  <a:gd name="connsiteX3" fmla="*/ 0 w 10000"/>
                  <a:gd name="connsiteY3" fmla="*/ 3330869 h 3338790"/>
                  <a:gd name="connsiteX0" fmla="*/ 10000 w 10000"/>
                  <a:gd name="connsiteY0" fmla="*/ 3330917 h 3338836"/>
                  <a:gd name="connsiteX1" fmla="*/ 4987 w 10000"/>
                  <a:gd name="connsiteY1" fmla="*/ 917 h 3338836"/>
                  <a:gd name="connsiteX2" fmla="*/ 3078 w 10000"/>
                  <a:gd name="connsiteY2" fmla="*/ 3005157 h 3338836"/>
                  <a:gd name="connsiteX3" fmla="*/ 0 w 10000"/>
                  <a:gd name="connsiteY3" fmla="*/ 3330917 h 3338836"/>
                  <a:gd name="connsiteX0" fmla="*/ 10000 w 10000"/>
                  <a:gd name="connsiteY0" fmla="*/ 3354507 h 3362426"/>
                  <a:gd name="connsiteX1" fmla="*/ 7820 w 10000"/>
                  <a:gd name="connsiteY1" fmla="*/ 1698560 h 3362426"/>
                  <a:gd name="connsiteX2" fmla="*/ 4987 w 10000"/>
                  <a:gd name="connsiteY2" fmla="*/ 24507 h 3362426"/>
                  <a:gd name="connsiteX3" fmla="*/ 3078 w 10000"/>
                  <a:gd name="connsiteY3" fmla="*/ 3028747 h 3362426"/>
                  <a:gd name="connsiteX4" fmla="*/ 0 w 10000"/>
                  <a:gd name="connsiteY4" fmla="*/ 3354507 h 3362426"/>
                  <a:gd name="connsiteX0" fmla="*/ 10000 w 10000"/>
                  <a:gd name="connsiteY0" fmla="*/ 3330210 h 3338129"/>
                  <a:gd name="connsiteX1" fmla="*/ 6643 w 10000"/>
                  <a:gd name="connsiteY1" fmla="*/ 2850622 h 3338129"/>
                  <a:gd name="connsiteX2" fmla="*/ 4987 w 10000"/>
                  <a:gd name="connsiteY2" fmla="*/ 210 h 3338129"/>
                  <a:gd name="connsiteX3" fmla="*/ 3078 w 10000"/>
                  <a:gd name="connsiteY3" fmla="*/ 3004450 h 3338129"/>
                  <a:gd name="connsiteX4" fmla="*/ 0 w 10000"/>
                  <a:gd name="connsiteY4" fmla="*/ 3330210 h 3338129"/>
                  <a:gd name="connsiteX0" fmla="*/ 10000 w 10000"/>
                  <a:gd name="connsiteY0" fmla="*/ 3330210 h 3354357"/>
                  <a:gd name="connsiteX1" fmla="*/ 6643 w 10000"/>
                  <a:gd name="connsiteY1" fmla="*/ 2850622 h 3354357"/>
                  <a:gd name="connsiteX2" fmla="*/ 4987 w 10000"/>
                  <a:gd name="connsiteY2" fmla="*/ 210 h 3354357"/>
                  <a:gd name="connsiteX3" fmla="*/ 3078 w 10000"/>
                  <a:gd name="connsiteY3" fmla="*/ 3004450 h 3354357"/>
                  <a:gd name="connsiteX4" fmla="*/ 0 w 10000"/>
                  <a:gd name="connsiteY4" fmla="*/ 3330210 h 3354357"/>
                  <a:gd name="connsiteX0" fmla="*/ 10000 w 10000"/>
                  <a:gd name="connsiteY0" fmla="*/ 3330210 h 3360336"/>
                  <a:gd name="connsiteX1" fmla="*/ 6643 w 10000"/>
                  <a:gd name="connsiteY1" fmla="*/ 2850622 h 3360336"/>
                  <a:gd name="connsiteX2" fmla="*/ 4987 w 10000"/>
                  <a:gd name="connsiteY2" fmla="*/ 210 h 3360336"/>
                  <a:gd name="connsiteX3" fmla="*/ 3078 w 10000"/>
                  <a:gd name="connsiteY3" fmla="*/ 3004450 h 3360336"/>
                  <a:gd name="connsiteX4" fmla="*/ 0 w 10000"/>
                  <a:gd name="connsiteY4" fmla="*/ 3330210 h 3360336"/>
                  <a:gd name="connsiteX0" fmla="*/ 10000 w 10000"/>
                  <a:gd name="connsiteY0" fmla="*/ 3330036 h 3360162"/>
                  <a:gd name="connsiteX1" fmla="*/ 6643 w 10000"/>
                  <a:gd name="connsiteY1" fmla="*/ 2850448 h 3360162"/>
                  <a:gd name="connsiteX2" fmla="*/ 4987 w 10000"/>
                  <a:gd name="connsiteY2" fmla="*/ 36 h 3360162"/>
                  <a:gd name="connsiteX3" fmla="*/ 3078 w 10000"/>
                  <a:gd name="connsiteY3" fmla="*/ 3004276 h 3360162"/>
                  <a:gd name="connsiteX4" fmla="*/ 0 w 10000"/>
                  <a:gd name="connsiteY4" fmla="*/ 3330036 h 3360162"/>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19 w 10019"/>
                  <a:gd name="connsiteY0" fmla="*/ 3425887 h 3441933"/>
                  <a:gd name="connsiteX1" fmla="*/ 6643 w 10019"/>
                  <a:gd name="connsiteY1" fmla="*/ 2850414 h 3441933"/>
                  <a:gd name="connsiteX2" fmla="*/ 4987 w 10019"/>
                  <a:gd name="connsiteY2" fmla="*/ 2 h 3441933"/>
                  <a:gd name="connsiteX3" fmla="*/ 3078 w 10019"/>
                  <a:gd name="connsiteY3" fmla="*/ 3004242 h 3441933"/>
                  <a:gd name="connsiteX4" fmla="*/ 0 w 10019"/>
                  <a:gd name="connsiteY4" fmla="*/ 3330002 h 3441933"/>
                  <a:gd name="connsiteX0" fmla="*/ 10019 w 10019"/>
                  <a:gd name="connsiteY0" fmla="*/ 3425885 h 3425885"/>
                  <a:gd name="connsiteX1" fmla="*/ 4987 w 10019"/>
                  <a:gd name="connsiteY1" fmla="*/ 0 h 3425885"/>
                  <a:gd name="connsiteX2" fmla="*/ 3078 w 10019"/>
                  <a:gd name="connsiteY2" fmla="*/ 3004240 h 3425885"/>
                  <a:gd name="connsiteX3" fmla="*/ 0 w 10019"/>
                  <a:gd name="connsiteY3" fmla="*/ 3330000 h 3425885"/>
                  <a:gd name="connsiteX0" fmla="*/ 10019 w 10019"/>
                  <a:gd name="connsiteY0" fmla="*/ 3425885 h 3425885"/>
                  <a:gd name="connsiteX1" fmla="*/ 4987 w 10019"/>
                  <a:gd name="connsiteY1" fmla="*/ 0 h 3425885"/>
                  <a:gd name="connsiteX2" fmla="*/ 3078 w 10019"/>
                  <a:gd name="connsiteY2" fmla="*/ 3004240 h 3425885"/>
                  <a:gd name="connsiteX3" fmla="*/ 0 w 10019"/>
                  <a:gd name="connsiteY3" fmla="*/ 3330000 h 3425885"/>
                  <a:gd name="connsiteX0" fmla="*/ 10019 w 10019"/>
                  <a:gd name="connsiteY0" fmla="*/ 3425957 h 3425957"/>
                  <a:gd name="connsiteX1" fmla="*/ 4987 w 10019"/>
                  <a:gd name="connsiteY1" fmla="*/ 72 h 3425957"/>
                  <a:gd name="connsiteX2" fmla="*/ 0 w 10019"/>
                  <a:gd name="connsiteY2" fmla="*/ 3330072 h 3425957"/>
                  <a:gd name="connsiteX0" fmla="*/ 9926 w 9926"/>
                  <a:gd name="connsiteY0" fmla="*/ 3425885 h 3425885"/>
                  <a:gd name="connsiteX1" fmla="*/ 4894 w 9926"/>
                  <a:gd name="connsiteY1" fmla="*/ 0 h 3425885"/>
                  <a:gd name="connsiteX2" fmla="*/ 0 w 9926"/>
                  <a:gd name="connsiteY2" fmla="*/ 3415230 h 3425885"/>
                  <a:gd name="connsiteX0" fmla="*/ 10000 w 10000"/>
                  <a:gd name="connsiteY0" fmla="*/ 10000 h 10000"/>
                  <a:gd name="connsiteX1" fmla="*/ 4930 w 10000"/>
                  <a:gd name="connsiteY1" fmla="*/ 0 h 10000"/>
                  <a:gd name="connsiteX2" fmla="*/ 0 w 10000"/>
                  <a:gd name="connsiteY2" fmla="*/ 9969 h 10000"/>
                  <a:gd name="connsiteX0" fmla="*/ 10000 w 10000"/>
                  <a:gd name="connsiteY0" fmla="*/ 10000 h 10000"/>
                  <a:gd name="connsiteX1" fmla="*/ 4930 w 10000"/>
                  <a:gd name="connsiteY1" fmla="*/ 0 h 10000"/>
                  <a:gd name="connsiteX2" fmla="*/ 0 w 10000"/>
                  <a:gd name="connsiteY2" fmla="*/ 10000 h 10000"/>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Lst>
                <a:ahLst/>
                <a:cxnLst>
                  <a:cxn ang="0">
                    <a:pos x="connsiteX0" y="connsiteY0"/>
                  </a:cxn>
                  <a:cxn ang="0">
                    <a:pos x="connsiteX1" y="connsiteY1"/>
                  </a:cxn>
                  <a:cxn ang="0">
                    <a:pos x="connsiteX2" y="connsiteY2"/>
                  </a:cxn>
                </a:cxnLst>
                <a:rect l="l" t="t" r="r" b="b"/>
                <a:pathLst>
                  <a:path w="10000" h="10031">
                    <a:moveTo>
                      <a:pt x="10000" y="10031"/>
                    </a:moveTo>
                    <a:cubicBezTo>
                      <a:pt x="7089" y="9938"/>
                      <a:pt x="6420" y="0"/>
                      <a:pt x="4967" y="0"/>
                    </a:cubicBezTo>
                    <a:cubicBezTo>
                      <a:pt x="3514" y="0"/>
                      <a:pt x="3333" y="9436"/>
                      <a:pt x="0" y="10031"/>
                    </a:cubicBezTo>
                  </a:path>
                </a:pathLst>
              </a:custGeom>
              <a:noFill/>
              <a:ln w="28575">
                <a:solidFill>
                  <a:srgbClr val="1429A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연결선 16">
                <a:extLst>
                  <a:ext uri="{FF2B5EF4-FFF2-40B4-BE49-F238E27FC236}">
                    <a16:creationId xmlns:a16="http://schemas.microsoft.com/office/drawing/2014/main" id="{62A5018F-B4EC-4B1D-B61D-7337CBB258A1}"/>
                  </a:ext>
                </a:extLst>
              </p:cNvPr>
              <p:cNvCxnSpPr/>
              <p:nvPr/>
            </p:nvCxnSpPr>
            <p:spPr>
              <a:xfrm>
                <a:off x="2733992" y="5181717"/>
                <a:ext cx="4434840" cy="0"/>
              </a:xfrm>
              <a:prstGeom prst="line">
                <a:avLst/>
              </a:prstGeom>
              <a:ln w="12700">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18" name="직사각형 69">
                <a:extLst>
                  <a:ext uri="{FF2B5EF4-FFF2-40B4-BE49-F238E27FC236}">
                    <a16:creationId xmlns:a16="http://schemas.microsoft.com/office/drawing/2014/main" id="{7B38673E-3287-4CC6-9E52-060806928B67}"/>
                  </a:ext>
                </a:extLst>
              </p:cNvPr>
              <p:cNvSpPr/>
              <p:nvPr/>
            </p:nvSpPr>
            <p:spPr>
              <a:xfrm>
                <a:off x="3166111" y="3314700"/>
                <a:ext cx="2674619" cy="1847043"/>
              </a:xfrm>
              <a:custGeom>
                <a:avLst/>
                <a:gdLst>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4" fmla="*/ 0 w 3855864"/>
                  <a:gd name="connsiteY4" fmla="*/ 0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4" fmla="*/ 91440 w 3855864"/>
                  <a:gd name="connsiteY4" fmla="*/ 91440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0" fmla="*/ 3855864 w 3855864"/>
                  <a:gd name="connsiteY0" fmla="*/ 0 h 390525"/>
                  <a:gd name="connsiteX1" fmla="*/ 3855864 w 3855864"/>
                  <a:gd name="connsiteY1" fmla="*/ 390525 h 390525"/>
                  <a:gd name="connsiteX2" fmla="*/ 0 w 3855864"/>
                  <a:gd name="connsiteY2" fmla="*/ 390525 h 390525"/>
                  <a:gd name="connsiteX0" fmla="*/ 3855864 w 3855864"/>
                  <a:gd name="connsiteY0" fmla="*/ 0 h 390525"/>
                  <a:gd name="connsiteX1" fmla="*/ 3855864 w 3855864"/>
                  <a:gd name="connsiteY1" fmla="*/ 390525 h 390525"/>
                  <a:gd name="connsiteX2" fmla="*/ 1526294 w 3855864"/>
                  <a:gd name="connsiteY2" fmla="*/ 387350 h 390525"/>
                  <a:gd name="connsiteX3" fmla="*/ 0 w 3855864"/>
                  <a:gd name="connsiteY3" fmla="*/ 390525 h 390525"/>
                  <a:gd name="connsiteX0" fmla="*/ 3855864 w 3855864"/>
                  <a:gd name="connsiteY0" fmla="*/ 3175 h 3175"/>
                  <a:gd name="connsiteX1" fmla="*/ 1526294 w 3855864"/>
                  <a:gd name="connsiteY1" fmla="*/ 0 h 3175"/>
                  <a:gd name="connsiteX2" fmla="*/ 0 w 3855864"/>
                  <a:gd name="connsiteY2" fmla="*/ 3175 h 3175"/>
                  <a:gd name="connsiteX0" fmla="*/ 10000 w 10000"/>
                  <a:gd name="connsiteY0" fmla="*/ 3330000 h 3330000"/>
                  <a:gd name="connsiteX1" fmla="*/ 4987 w 10000"/>
                  <a:gd name="connsiteY1" fmla="*/ 0 h 3330000"/>
                  <a:gd name="connsiteX2" fmla="*/ 0 w 10000"/>
                  <a:gd name="connsiteY2" fmla="*/ 3330000 h 3330000"/>
                  <a:gd name="connsiteX0" fmla="*/ 10000 w 10000"/>
                  <a:gd name="connsiteY0" fmla="*/ 3330000 h 3330000"/>
                  <a:gd name="connsiteX1" fmla="*/ 4987 w 10000"/>
                  <a:gd name="connsiteY1" fmla="*/ 0 h 3330000"/>
                  <a:gd name="connsiteX2" fmla="*/ 0 w 10000"/>
                  <a:gd name="connsiteY2" fmla="*/ 3330000 h 3330000"/>
                  <a:gd name="connsiteX0" fmla="*/ 10000 w 10000"/>
                  <a:gd name="connsiteY0" fmla="*/ 3330000 h 3343119"/>
                  <a:gd name="connsiteX1" fmla="*/ 4987 w 10000"/>
                  <a:gd name="connsiteY1" fmla="*/ 0 h 3343119"/>
                  <a:gd name="connsiteX2" fmla="*/ 0 w 10000"/>
                  <a:gd name="connsiteY2" fmla="*/ 3330000 h 3343119"/>
                  <a:gd name="connsiteX0" fmla="*/ 10000 w 10000"/>
                  <a:gd name="connsiteY0" fmla="*/ 3330000 h 3343119"/>
                  <a:gd name="connsiteX1" fmla="*/ 4987 w 10000"/>
                  <a:gd name="connsiteY1" fmla="*/ 0 h 3343119"/>
                  <a:gd name="connsiteX2" fmla="*/ 0 w 10000"/>
                  <a:gd name="connsiteY2" fmla="*/ 3330000 h 3343119"/>
                  <a:gd name="connsiteX0" fmla="*/ 10000 w 10000"/>
                  <a:gd name="connsiteY0" fmla="*/ 3333166 h 3333167"/>
                  <a:gd name="connsiteX1" fmla="*/ 4987 w 10000"/>
                  <a:gd name="connsiteY1" fmla="*/ 3166 h 3333167"/>
                  <a:gd name="connsiteX2" fmla="*/ 3053 w 10000"/>
                  <a:gd name="connsiteY2" fmla="*/ 2735938 h 3333167"/>
                  <a:gd name="connsiteX3" fmla="*/ 0 w 10000"/>
                  <a:gd name="connsiteY3" fmla="*/ 3333166 h 3333167"/>
                  <a:gd name="connsiteX0" fmla="*/ 10000 w 10000"/>
                  <a:gd name="connsiteY0" fmla="*/ 3330869 h 3338790"/>
                  <a:gd name="connsiteX1" fmla="*/ 4987 w 10000"/>
                  <a:gd name="connsiteY1" fmla="*/ 869 h 3338790"/>
                  <a:gd name="connsiteX2" fmla="*/ 3078 w 10000"/>
                  <a:gd name="connsiteY2" fmla="*/ 3005109 h 3338790"/>
                  <a:gd name="connsiteX3" fmla="*/ 0 w 10000"/>
                  <a:gd name="connsiteY3" fmla="*/ 3330869 h 3338790"/>
                  <a:gd name="connsiteX0" fmla="*/ 10000 w 10000"/>
                  <a:gd name="connsiteY0" fmla="*/ 3330917 h 3338836"/>
                  <a:gd name="connsiteX1" fmla="*/ 4987 w 10000"/>
                  <a:gd name="connsiteY1" fmla="*/ 917 h 3338836"/>
                  <a:gd name="connsiteX2" fmla="*/ 3078 w 10000"/>
                  <a:gd name="connsiteY2" fmla="*/ 3005157 h 3338836"/>
                  <a:gd name="connsiteX3" fmla="*/ 0 w 10000"/>
                  <a:gd name="connsiteY3" fmla="*/ 3330917 h 3338836"/>
                  <a:gd name="connsiteX0" fmla="*/ 10000 w 10000"/>
                  <a:gd name="connsiteY0" fmla="*/ 3354507 h 3362426"/>
                  <a:gd name="connsiteX1" fmla="*/ 7820 w 10000"/>
                  <a:gd name="connsiteY1" fmla="*/ 1698560 h 3362426"/>
                  <a:gd name="connsiteX2" fmla="*/ 4987 w 10000"/>
                  <a:gd name="connsiteY2" fmla="*/ 24507 h 3362426"/>
                  <a:gd name="connsiteX3" fmla="*/ 3078 w 10000"/>
                  <a:gd name="connsiteY3" fmla="*/ 3028747 h 3362426"/>
                  <a:gd name="connsiteX4" fmla="*/ 0 w 10000"/>
                  <a:gd name="connsiteY4" fmla="*/ 3354507 h 3362426"/>
                  <a:gd name="connsiteX0" fmla="*/ 10000 w 10000"/>
                  <a:gd name="connsiteY0" fmla="*/ 3330210 h 3338129"/>
                  <a:gd name="connsiteX1" fmla="*/ 6643 w 10000"/>
                  <a:gd name="connsiteY1" fmla="*/ 2850622 h 3338129"/>
                  <a:gd name="connsiteX2" fmla="*/ 4987 w 10000"/>
                  <a:gd name="connsiteY2" fmla="*/ 210 h 3338129"/>
                  <a:gd name="connsiteX3" fmla="*/ 3078 w 10000"/>
                  <a:gd name="connsiteY3" fmla="*/ 3004450 h 3338129"/>
                  <a:gd name="connsiteX4" fmla="*/ 0 w 10000"/>
                  <a:gd name="connsiteY4" fmla="*/ 3330210 h 3338129"/>
                  <a:gd name="connsiteX0" fmla="*/ 10000 w 10000"/>
                  <a:gd name="connsiteY0" fmla="*/ 3330210 h 3354357"/>
                  <a:gd name="connsiteX1" fmla="*/ 6643 w 10000"/>
                  <a:gd name="connsiteY1" fmla="*/ 2850622 h 3354357"/>
                  <a:gd name="connsiteX2" fmla="*/ 4987 w 10000"/>
                  <a:gd name="connsiteY2" fmla="*/ 210 h 3354357"/>
                  <a:gd name="connsiteX3" fmla="*/ 3078 w 10000"/>
                  <a:gd name="connsiteY3" fmla="*/ 3004450 h 3354357"/>
                  <a:gd name="connsiteX4" fmla="*/ 0 w 10000"/>
                  <a:gd name="connsiteY4" fmla="*/ 3330210 h 3354357"/>
                  <a:gd name="connsiteX0" fmla="*/ 10000 w 10000"/>
                  <a:gd name="connsiteY0" fmla="*/ 3330210 h 3360336"/>
                  <a:gd name="connsiteX1" fmla="*/ 6643 w 10000"/>
                  <a:gd name="connsiteY1" fmla="*/ 2850622 h 3360336"/>
                  <a:gd name="connsiteX2" fmla="*/ 4987 w 10000"/>
                  <a:gd name="connsiteY2" fmla="*/ 210 h 3360336"/>
                  <a:gd name="connsiteX3" fmla="*/ 3078 w 10000"/>
                  <a:gd name="connsiteY3" fmla="*/ 3004450 h 3360336"/>
                  <a:gd name="connsiteX4" fmla="*/ 0 w 10000"/>
                  <a:gd name="connsiteY4" fmla="*/ 3330210 h 3360336"/>
                  <a:gd name="connsiteX0" fmla="*/ 10000 w 10000"/>
                  <a:gd name="connsiteY0" fmla="*/ 3330036 h 3360162"/>
                  <a:gd name="connsiteX1" fmla="*/ 6643 w 10000"/>
                  <a:gd name="connsiteY1" fmla="*/ 2850448 h 3360162"/>
                  <a:gd name="connsiteX2" fmla="*/ 4987 w 10000"/>
                  <a:gd name="connsiteY2" fmla="*/ 36 h 3360162"/>
                  <a:gd name="connsiteX3" fmla="*/ 3078 w 10000"/>
                  <a:gd name="connsiteY3" fmla="*/ 3004276 h 3360162"/>
                  <a:gd name="connsiteX4" fmla="*/ 0 w 10000"/>
                  <a:gd name="connsiteY4" fmla="*/ 3330036 h 3360162"/>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19 w 10019"/>
                  <a:gd name="connsiteY0" fmla="*/ 3425887 h 3441933"/>
                  <a:gd name="connsiteX1" fmla="*/ 6643 w 10019"/>
                  <a:gd name="connsiteY1" fmla="*/ 2850414 h 3441933"/>
                  <a:gd name="connsiteX2" fmla="*/ 4987 w 10019"/>
                  <a:gd name="connsiteY2" fmla="*/ 2 h 3441933"/>
                  <a:gd name="connsiteX3" fmla="*/ 3078 w 10019"/>
                  <a:gd name="connsiteY3" fmla="*/ 3004242 h 3441933"/>
                  <a:gd name="connsiteX4" fmla="*/ 0 w 10019"/>
                  <a:gd name="connsiteY4" fmla="*/ 3330002 h 3441933"/>
                  <a:gd name="connsiteX0" fmla="*/ 10019 w 10019"/>
                  <a:gd name="connsiteY0" fmla="*/ 3425885 h 3425885"/>
                  <a:gd name="connsiteX1" fmla="*/ 4987 w 10019"/>
                  <a:gd name="connsiteY1" fmla="*/ 0 h 3425885"/>
                  <a:gd name="connsiteX2" fmla="*/ 3078 w 10019"/>
                  <a:gd name="connsiteY2" fmla="*/ 3004240 h 3425885"/>
                  <a:gd name="connsiteX3" fmla="*/ 0 w 10019"/>
                  <a:gd name="connsiteY3" fmla="*/ 3330000 h 3425885"/>
                  <a:gd name="connsiteX0" fmla="*/ 10019 w 10019"/>
                  <a:gd name="connsiteY0" fmla="*/ 3425885 h 3425885"/>
                  <a:gd name="connsiteX1" fmla="*/ 4987 w 10019"/>
                  <a:gd name="connsiteY1" fmla="*/ 0 h 3425885"/>
                  <a:gd name="connsiteX2" fmla="*/ 3078 w 10019"/>
                  <a:gd name="connsiteY2" fmla="*/ 3004240 h 3425885"/>
                  <a:gd name="connsiteX3" fmla="*/ 0 w 10019"/>
                  <a:gd name="connsiteY3" fmla="*/ 3330000 h 3425885"/>
                  <a:gd name="connsiteX0" fmla="*/ 10019 w 10019"/>
                  <a:gd name="connsiteY0" fmla="*/ 3425957 h 3425957"/>
                  <a:gd name="connsiteX1" fmla="*/ 4987 w 10019"/>
                  <a:gd name="connsiteY1" fmla="*/ 72 h 3425957"/>
                  <a:gd name="connsiteX2" fmla="*/ 0 w 10019"/>
                  <a:gd name="connsiteY2" fmla="*/ 3330072 h 3425957"/>
                  <a:gd name="connsiteX0" fmla="*/ 9926 w 9926"/>
                  <a:gd name="connsiteY0" fmla="*/ 3425885 h 3425885"/>
                  <a:gd name="connsiteX1" fmla="*/ 4894 w 9926"/>
                  <a:gd name="connsiteY1" fmla="*/ 0 h 3425885"/>
                  <a:gd name="connsiteX2" fmla="*/ 0 w 9926"/>
                  <a:gd name="connsiteY2" fmla="*/ 3415230 h 3425885"/>
                  <a:gd name="connsiteX0" fmla="*/ 10000 w 10000"/>
                  <a:gd name="connsiteY0" fmla="*/ 10000 h 10000"/>
                  <a:gd name="connsiteX1" fmla="*/ 4930 w 10000"/>
                  <a:gd name="connsiteY1" fmla="*/ 0 h 10000"/>
                  <a:gd name="connsiteX2" fmla="*/ 0 w 10000"/>
                  <a:gd name="connsiteY2" fmla="*/ 9969 h 10000"/>
                  <a:gd name="connsiteX0" fmla="*/ 10000 w 10000"/>
                  <a:gd name="connsiteY0" fmla="*/ 10000 h 10000"/>
                  <a:gd name="connsiteX1" fmla="*/ 4930 w 10000"/>
                  <a:gd name="connsiteY1" fmla="*/ 0 h 10000"/>
                  <a:gd name="connsiteX2" fmla="*/ 0 w 10000"/>
                  <a:gd name="connsiteY2" fmla="*/ 10000 h 10000"/>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Lst>
                <a:ahLst/>
                <a:cxnLst>
                  <a:cxn ang="0">
                    <a:pos x="connsiteX0" y="connsiteY0"/>
                  </a:cxn>
                  <a:cxn ang="0">
                    <a:pos x="connsiteX1" y="connsiteY1"/>
                  </a:cxn>
                  <a:cxn ang="0">
                    <a:pos x="connsiteX2" y="connsiteY2"/>
                  </a:cxn>
                </a:cxnLst>
                <a:rect l="l" t="t" r="r" b="b"/>
                <a:pathLst>
                  <a:path w="10000" h="10031">
                    <a:moveTo>
                      <a:pt x="10000" y="10031"/>
                    </a:moveTo>
                    <a:cubicBezTo>
                      <a:pt x="7089" y="9938"/>
                      <a:pt x="6420" y="0"/>
                      <a:pt x="4967" y="0"/>
                    </a:cubicBezTo>
                    <a:cubicBezTo>
                      <a:pt x="3514" y="0"/>
                      <a:pt x="3333" y="9436"/>
                      <a:pt x="0" y="10031"/>
                    </a:cubicBezTo>
                  </a:path>
                </a:pathLst>
              </a:custGeom>
              <a:noFill/>
              <a:ln w="28575">
                <a:solidFill>
                  <a:srgbClr val="FF0000"/>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69">
                <a:extLst>
                  <a:ext uri="{FF2B5EF4-FFF2-40B4-BE49-F238E27FC236}">
                    <a16:creationId xmlns:a16="http://schemas.microsoft.com/office/drawing/2014/main" id="{E03164E0-ACA4-4A84-AD51-5406AC389FC1}"/>
                  </a:ext>
                </a:extLst>
              </p:cNvPr>
              <p:cNvSpPr/>
              <p:nvPr/>
            </p:nvSpPr>
            <p:spPr>
              <a:xfrm>
                <a:off x="4048761" y="3314700"/>
                <a:ext cx="2674619" cy="1847043"/>
              </a:xfrm>
              <a:custGeom>
                <a:avLst/>
                <a:gdLst>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4" fmla="*/ 0 w 3855864"/>
                  <a:gd name="connsiteY4" fmla="*/ 0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4" fmla="*/ 91440 w 3855864"/>
                  <a:gd name="connsiteY4" fmla="*/ 91440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0" fmla="*/ 3855864 w 3855864"/>
                  <a:gd name="connsiteY0" fmla="*/ 0 h 390525"/>
                  <a:gd name="connsiteX1" fmla="*/ 3855864 w 3855864"/>
                  <a:gd name="connsiteY1" fmla="*/ 390525 h 390525"/>
                  <a:gd name="connsiteX2" fmla="*/ 0 w 3855864"/>
                  <a:gd name="connsiteY2" fmla="*/ 390525 h 390525"/>
                  <a:gd name="connsiteX0" fmla="*/ 3855864 w 3855864"/>
                  <a:gd name="connsiteY0" fmla="*/ 0 h 390525"/>
                  <a:gd name="connsiteX1" fmla="*/ 3855864 w 3855864"/>
                  <a:gd name="connsiteY1" fmla="*/ 390525 h 390525"/>
                  <a:gd name="connsiteX2" fmla="*/ 1526294 w 3855864"/>
                  <a:gd name="connsiteY2" fmla="*/ 387350 h 390525"/>
                  <a:gd name="connsiteX3" fmla="*/ 0 w 3855864"/>
                  <a:gd name="connsiteY3" fmla="*/ 390525 h 390525"/>
                  <a:gd name="connsiteX0" fmla="*/ 3855864 w 3855864"/>
                  <a:gd name="connsiteY0" fmla="*/ 3175 h 3175"/>
                  <a:gd name="connsiteX1" fmla="*/ 1526294 w 3855864"/>
                  <a:gd name="connsiteY1" fmla="*/ 0 h 3175"/>
                  <a:gd name="connsiteX2" fmla="*/ 0 w 3855864"/>
                  <a:gd name="connsiteY2" fmla="*/ 3175 h 3175"/>
                  <a:gd name="connsiteX0" fmla="*/ 10000 w 10000"/>
                  <a:gd name="connsiteY0" fmla="*/ 3330000 h 3330000"/>
                  <a:gd name="connsiteX1" fmla="*/ 4987 w 10000"/>
                  <a:gd name="connsiteY1" fmla="*/ 0 h 3330000"/>
                  <a:gd name="connsiteX2" fmla="*/ 0 w 10000"/>
                  <a:gd name="connsiteY2" fmla="*/ 3330000 h 3330000"/>
                  <a:gd name="connsiteX0" fmla="*/ 10000 w 10000"/>
                  <a:gd name="connsiteY0" fmla="*/ 3330000 h 3330000"/>
                  <a:gd name="connsiteX1" fmla="*/ 4987 w 10000"/>
                  <a:gd name="connsiteY1" fmla="*/ 0 h 3330000"/>
                  <a:gd name="connsiteX2" fmla="*/ 0 w 10000"/>
                  <a:gd name="connsiteY2" fmla="*/ 3330000 h 3330000"/>
                  <a:gd name="connsiteX0" fmla="*/ 10000 w 10000"/>
                  <a:gd name="connsiteY0" fmla="*/ 3330000 h 3343119"/>
                  <a:gd name="connsiteX1" fmla="*/ 4987 w 10000"/>
                  <a:gd name="connsiteY1" fmla="*/ 0 h 3343119"/>
                  <a:gd name="connsiteX2" fmla="*/ 0 w 10000"/>
                  <a:gd name="connsiteY2" fmla="*/ 3330000 h 3343119"/>
                  <a:gd name="connsiteX0" fmla="*/ 10000 w 10000"/>
                  <a:gd name="connsiteY0" fmla="*/ 3330000 h 3343119"/>
                  <a:gd name="connsiteX1" fmla="*/ 4987 w 10000"/>
                  <a:gd name="connsiteY1" fmla="*/ 0 h 3343119"/>
                  <a:gd name="connsiteX2" fmla="*/ 0 w 10000"/>
                  <a:gd name="connsiteY2" fmla="*/ 3330000 h 3343119"/>
                  <a:gd name="connsiteX0" fmla="*/ 10000 w 10000"/>
                  <a:gd name="connsiteY0" fmla="*/ 3333166 h 3333167"/>
                  <a:gd name="connsiteX1" fmla="*/ 4987 w 10000"/>
                  <a:gd name="connsiteY1" fmla="*/ 3166 h 3333167"/>
                  <a:gd name="connsiteX2" fmla="*/ 3053 w 10000"/>
                  <a:gd name="connsiteY2" fmla="*/ 2735938 h 3333167"/>
                  <a:gd name="connsiteX3" fmla="*/ 0 w 10000"/>
                  <a:gd name="connsiteY3" fmla="*/ 3333166 h 3333167"/>
                  <a:gd name="connsiteX0" fmla="*/ 10000 w 10000"/>
                  <a:gd name="connsiteY0" fmla="*/ 3330869 h 3338790"/>
                  <a:gd name="connsiteX1" fmla="*/ 4987 w 10000"/>
                  <a:gd name="connsiteY1" fmla="*/ 869 h 3338790"/>
                  <a:gd name="connsiteX2" fmla="*/ 3078 w 10000"/>
                  <a:gd name="connsiteY2" fmla="*/ 3005109 h 3338790"/>
                  <a:gd name="connsiteX3" fmla="*/ 0 w 10000"/>
                  <a:gd name="connsiteY3" fmla="*/ 3330869 h 3338790"/>
                  <a:gd name="connsiteX0" fmla="*/ 10000 w 10000"/>
                  <a:gd name="connsiteY0" fmla="*/ 3330917 h 3338836"/>
                  <a:gd name="connsiteX1" fmla="*/ 4987 w 10000"/>
                  <a:gd name="connsiteY1" fmla="*/ 917 h 3338836"/>
                  <a:gd name="connsiteX2" fmla="*/ 3078 w 10000"/>
                  <a:gd name="connsiteY2" fmla="*/ 3005157 h 3338836"/>
                  <a:gd name="connsiteX3" fmla="*/ 0 w 10000"/>
                  <a:gd name="connsiteY3" fmla="*/ 3330917 h 3338836"/>
                  <a:gd name="connsiteX0" fmla="*/ 10000 w 10000"/>
                  <a:gd name="connsiteY0" fmla="*/ 3354507 h 3362426"/>
                  <a:gd name="connsiteX1" fmla="*/ 7820 w 10000"/>
                  <a:gd name="connsiteY1" fmla="*/ 1698560 h 3362426"/>
                  <a:gd name="connsiteX2" fmla="*/ 4987 w 10000"/>
                  <a:gd name="connsiteY2" fmla="*/ 24507 h 3362426"/>
                  <a:gd name="connsiteX3" fmla="*/ 3078 w 10000"/>
                  <a:gd name="connsiteY3" fmla="*/ 3028747 h 3362426"/>
                  <a:gd name="connsiteX4" fmla="*/ 0 w 10000"/>
                  <a:gd name="connsiteY4" fmla="*/ 3354507 h 3362426"/>
                  <a:gd name="connsiteX0" fmla="*/ 10000 w 10000"/>
                  <a:gd name="connsiteY0" fmla="*/ 3330210 h 3338129"/>
                  <a:gd name="connsiteX1" fmla="*/ 6643 w 10000"/>
                  <a:gd name="connsiteY1" fmla="*/ 2850622 h 3338129"/>
                  <a:gd name="connsiteX2" fmla="*/ 4987 w 10000"/>
                  <a:gd name="connsiteY2" fmla="*/ 210 h 3338129"/>
                  <a:gd name="connsiteX3" fmla="*/ 3078 w 10000"/>
                  <a:gd name="connsiteY3" fmla="*/ 3004450 h 3338129"/>
                  <a:gd name="connsiteX4" fmla="*/ 0 w 10000"/>
                  <a:gd name="connsiteY4" fmla="*/ 3330210 h 3338129"/>
                  <a:gd name="connsiteX0" fmla="*/ 10000 w 10000"/>
                  <a:gd name="connsiteY0" fmla="*/ 3330210 h 3354357"/>
                  <a:gd name="connsiteX1" fmla="*/ 6643 w 10000"/>
                  <a:gd name="connsiteY1" fmla="*/ 2850622 h 3354357"/>
                  <a:gd name="connsiteX2" fmla="*/ 4987 w 10000"/>
                  <a:gd name="connsiteY2" fmla="*/ 210 h 3354357"/>
                  <a:gd name="connsiteX3" fmla="*/ 3078 w 10000"/>
                  <a:gd name="connsiteY3" fmla="*/ 3004450 h 3354357"/>
                  <a:gd name="connsiteX4" fmla="*/ 0 w 10000"/>
                  <a:gd name="connsiteY4" fmla="*/ 3330210 h 3354357"/>
                  <a:gd name="connsiteX0" fmla="*/ 10000 w 10000"/>
                  <a:gd name="connsiteY0" fmla="*/ 3330210 h 3360336"/>
                  <a:gd name="connsiteX1" fmla="*/ 6643 w 10000"/>
                  <a:gd name="connsiteY1" fmla="*/ 2850622 h 3360336"/>
                  <a:gd name="connsiteX2" fmla="*/ 4987 w 10000"/>
                  <a:gd name="connsiteY2" fmla="*/ 210 h 3360336"/>
                  <a:gd name="connsiteX3" fmla="*/ 3078 w 10000"/>
                  <a:gd name="connsiteY3" fmla="*/ 3004450 h 3360336"/>
                  <a:gd name="connsiteX4" fmla="*/ 0 w 10000"/>
                  <a:gd name="connsiteY4" fmla="*/ 3330210 h 3360336"/>
                  <a:gd name="connsiteX0" fmla="*/ 10000 w 10000"/>
                  <a:gd name="connsiteY0" fmla="*/ 3330036 h 3360162"/>
                  <a:gd name="connsiteX1" fmla="*/ 6643 w 10000"/>
                  <a:gd name="connsiteY1" fmla="*/ 2850448 h 3360162"/>
                  <a:gd name="connsiteX2" fmla="*/ 4987 w 10000"/>
                  <a:gd name="connsiteY2" fmla="*/ 36 h 3360162"/>
                  <a:gd name="connsiteX3" fmla="*/ 3078 w 10000"/>
                  <a:gd name="connsiteY3" fmla="*/ 3004276 h 3360162"/>
                  <a:gd name="connsiteX4" fmla="*/ 0 w 10000"/>
                  <a:gd name="connsiteY4" fmla="*/ 3330036 h 3360162"/>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19 w 10019"/>
                  <a:gd name="connsiteY0" fmla="*/ 3425887 h 3441933"/>
                  <a:gd name="connsiteX1" fmla="*/ 6643 w 10019"/>
                  <a:gd name="connsiteY1" fmla="*/ 2850414 h 3441933"/>
                  <a:gd name="connsiteX2" fmla="*/ 4987 w 10019"/>
                  <a:gd name="connsiteY2" fmla="*/ 2 h 3441933"/>
                  <a:gd name="connsiteX3" fmla="*/ 3078 w 10019"/>
                  <a:gd name="connsiteY3" fmla="*/ 3004242 h 3441933"/>
                  <a:gd name="connsiteX4" fmla="*/ 0 w 10019"/>
                  <a:gd name="connsiteY4" fmla="*/ 3330002 h 3441933"/>
                  <a:gd name="connsiteX0" fmla="*/ 10019 w 10019"/>
                  <a:gd name="connsiteY0" fmla="*/ 3425885 h 3425885"/>
                  <a:gd name="connsiteX1" fmla="*/ 4987 w 10019"/>
                  <a:gd name="connsiteY1" fmla="*/ 0 h 3425885"/>
                  <a:gd name="connsiteX2" fmla="*/ 3078 w 10019"/>
                  <a:gd name="connsiteY2" fmla="*/ 3004240 h 3425885"/>
                  <a:gd name="connsiteX3" fmla="*/ 0 w 10019"/>
                  <a:gd name="connsiteY3" fmla="*/ 3330000 h 3425885"/>
                  <a:gd name="connsiteX0" fmla="*/ 10019 w 10019"/>
                  <a:gd name="connsiteY0" fmla="*/ 3425885 h 3425885"/>
                  <a:gd name="connsiteX1" fmla="*/ 4987 w 10019"/>
                  <a:gd name="connsiteY1" fmla="*/ 0 h 3425885"/>
                  <a:gd name="connsiteX2" fmla="*/ 3078 w 10019"/>
                  <a:gd name="connsiteY2" fmla="*/ 3004240 h 3425885"/>
                  <a:gd name="connsiteX3" fmla="*/ 0 w 10019"/>
                  <a:gd name="connsiteY3" fmla="*/ 3330000 h 3425885"/>
                  <a:gd name="connsiteX0" fmla="*/ 10019 w 10019"/>
                  <a:gd name="connsiteY0" fmla="*/ 3425957 h 3425957"/>
                  <a:gd name="connsiteX1" fmla="*/ 4987 w 10019"/>
                  <a:gd name="connsiteY1" fmla="*/ 72 h 3425957"/>
                  <a:gd name="connsiteX2" fmla="*/ 0 w 10019"/>
                  <a:gd name="connsiteY2" fmla="*/ 3330072 h 3425957"/>
                  <a:gd name="connsiteX0" fmla="*/ 9926 w 9926"/>
                  <a:gd name="connsiteY0" fmla="*/ 3425885 h 3425885"/>
                  <a:gd name="connsiteX1" fmla="*/ 4894 w 9926"/>
                  <a:gd name="connsiteY1" fmla="*/ 0 h 3425885"/>
                  <a:gd name="connsiteX2" fmla="*/ 0 w 9926"/>
                  <a:gd name="connsiteY2" fmla="*/ 3415230 h 3425885"/>
                  <a:gd name="connsiteX0" fmla="*/ 10000 w 10000"/>
                  <a:gd name="connsiteY0" fmla="*/ 10000 h 10000"/>
                  <a:gd name="connsiteX1" fmla="*/ 4930 w 10000"/>
                  <a:gd name="connsiteY1" fmla="*/ 0 h 10000"/>
                  <a:gd name="connsiteX2" fmla="*/ 0 w 10000"/>
                  <a:gd name="connsiteY2" fmla="*/ 9969 h 10000"/>
                  <a:gd name="connsiteX0" fmla="*/ 10000 w 10000"/>
                  <a:gd name="connsiteY0" fmla="*/ 10000 h 10000"/>
                  <a:gd name="connsiteX1" fmla="*/ 4930 w 10000"/>
                  <a:gd name="connsiteY1" fmla="*/ 0 h 10000"/>
                  <a:gd name="connsiteX2" fmla="*/ 0 w 10000"/>
                  <a:gd name="connsiteY2" fmla="*/ 10000 h 10000"/>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Lst>
                <a:ahLst/>
                <a:cxnLst>
                  <a:cxn ang="0">
                    <a:pos x="connsiteX0" y="connsiteY0"/>
                  </a:cxn>
                  <a:cxn ang="0">
                    <a:pos x="connsiteX1" y="connsiteY1"/>
                  </a:cxn>
                  <a:cxn ang="0">
                    <a:pos x="connsiteX2" y="connsiteY2"/>
                  </a:cxn>
                </a:cxnLst>
                <a:rect l="l" t="t" r="r" b="b"/>
                <a:pathLst>
                  <a:path w="10000" h="10031">
                    <a:moveTo>
                      <a:pt x="10000" y="10031"/>
                    </a:moveTo>
                    <a:cubicBezTo>
                      <a:pt x="7089" y="9938"/>
                      <a:pt x="6420" y="0"/>
                      <a:pt x="4967" y="0"/>
                    </a:cubicBezTo>
                    <a:cubicBezTo>
                      <a:pt x="3514" y="0"/>
                      <a:pt x="3333" y="9436"/>
                      <a:pt x="0" y="10031"/>
                    </a:cubicBezTo>
                  </a:path>
                </a:pathLst>
              </a:custGeom>
              <a:noFill/>
              <a:ln w="28575">
                <a:solidFill>
                  <a:srgbClr val="00B050"/>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EA869C82-430A-4C99-B25B-22C995A614D8}"/>
                  </a:ext>
                </a:extLst>
              </p:cNvPr>
              <p:cNvSpPr txBox="1"/>
              <p:nvPr/>
            </p:nvSpPr>
            <p:spPr>
              <a:xfrm>
                <a:off x="4421596" y="5302835"/>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-1</a:t>
                </a:r>
              </a:p>
            </p:txBody>
          </p:sp>
          <p:sp>
            <p:nvSpPr>
              <p:cNvPr id="21" name="TextBox 20">
                <a:extLst>
                  <a:ext uri="{FF2B5EF4-FFF2-40B4-BE49-F238E27FC236}">
                    <a16:creationId xmlns:a16="http://schemas.microsoft.com/office/drawing/2014/main" id="{BDF74F0B-A238-49F4-879B-2173A37AFA50}"/>
                  </a:ext>
                </a:extLst>
              </p:cNvPr>
              <p:cNvSpPr txBox="1"/>
              <p:nvPr/>
            </p:nvSpPr>
            <p:spPr>
              <a:xfrm>
                <a:off x="3980190" y="5302835"/>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-2</a:t>
                </a:r>
              </a:p>
            </p:txBody>
          </p:sp>
          <p:sp>
            <p:nvSpPr>
              <p:cNvPr id="22" name="TextBox 21">
                <a:extLst>
                  <a:ext uri="{FF2B5EF4-FFF2-40B4-BE49-F238E27FC236}">
                    <a16:creationId xmlns:a16="http://schemas.microsoft.com/office/drawing/2014/main" id="{B9486E84-EB51-4D4B-8B4E-33AA732F71E8}"/>
                  </a:ext>
                </a:extLst>
              </p:cNvPr>
              <p:cNvSpPr txBox="1"/>
              <p:nvPr/>
            </p:nvSpPr>
            <p:spPr>
              <a:xfrm>
                <a:off x="3538784" y="5302835"/>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-3</a:t>
                </a:r>
              </a:p>
            </p:txBody>
          </p:sp>
          <p:sp>
            <p:nvSpPr>
              <p:cNvPr id="26" name="TextBox 25">
                <a:extLst>
                  <a:ext uri="{FF2B5EF4-FFF2-40B4-BE49-F238E27FC236}">
                    <a16:creationId xmlns:a16="http://schemas.microsoft.com/office/drawing/2014/main" id="{B7E650CD-E2FD-4C7B-9D7F-BE5B76AD8D77}"/>
                  </a:ext>
                </a:extLst>
              </p:cNvPr>
              <p:cNvSpPr txBox="1"/>
              <p:nvPr/>
            </p:nvSpPr>
            <p:spPr>
              <a:xfrm>
                <a:off x="3097378" y="5302835"/>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-4</a:t>
                </a:r>
              </a:p>
            </p:txBody>
          </p:sp>
          <p:sp>
            <p:nvSpPr>
              <p:cNvPr id="27" name="TextBox 26">
                <a:extLst>
                  <a:ext uri="{FF2B5EF4-FFF2-40B4-BE49-F238E27FC236}">
                    <a16:creationId xmlns:a16="http://schemas.microsoft.com/office/drawing/2014/main" id="{72124E41-08D1-4821-9870-CD9511A9DADF}"/>
                  </a:ext>
                </a:extLst>
              </p:cNvPr>
              <p:cNvSpPr txBox="1"/>
              <p:nvPr/>
            </p:nvSpPr>
            <p:spPr>
              <a:xfrm>
                <a:off x="2655972" y="5302835"/>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-5</a:t>
                </a:r>
              </a:p>
            </p:txBody>
          </p:sp>
          <p:sp>
            <p:nvSpPr>
              <p:cNvPr id="28" name="TextBox 27">
                <a:extLst>
                  <a:ext uri="{FF2B5EF4-FFF2-40B4-BE49-F238E27FC236}">
                    <a16:creationId xmlns:a16="http://schemas.microsoft.com/office/drawing/2014/main" id="{04E44174-593E-4D72-832A-8FD969B7FF8F}"/>
                  </a:ext>
                </a:extLst>
              </p:cNvPr>
              <p:cNvSpPr txBox="1"/>
              <p:nvPr/>
            </p:nvSpPr>
            <p:spPr>
              <a:xfrm>
                <a:off x="4863001" y="5302835"/>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a:t>
                </a:r>
              </a:p>
            </p:txBody>
          </p:sp>
          <p:sp>
            <p:nvSpPr>
              <p:cNvPr id="29" name="TextBox 28">
                <a:extLst>
                  <a:ext uri="{FF2B5EF4-FFF2-40B4-BE49-F238E27FC236}">
                    <a16:creationId xmlns:a16="http://schemas.microsoft.com/office/drawing/2014/main" id="{ECB0CB63-B9F2-4B1F-AA8A-60B180FF629F}"/>
                  </a:ext>
                </a:extLst>
              </p:cNvPr>
              <p:cNvSpPr txBox="1"/>
              <p:nvPr/>
            </p:nvSpPr>
            <p:spPr>
              <a:xfrm>
                <a:off x="5303627" y="5302835"/>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1</a:t>
                </a:r>
              </a:p>
            </p:txBody>
          </p:sp>
          <p:sp>
            <p:nvSpPr>
              <p:cNvPr id="30" name="TextBox 29">
                <a:extLst>
                  <a:ext uri="{FF2B5EF4-FFF2-40B4-BE49-F238E27FC236}">
                    <a16:creationId xmlns:a16="http://schemas.microsoft.com/office/drawing/2014/main" id="{39977A91-F0A6-4988-96FE-256073753906}"/>
                  </a:ext>
                </a:extLst>
              </p:cNvPr>
              <p:cNvSpPr txBox="1"/>
              <p:nvPr/>
            </p:nvSpPr>
            <p:spPr>
              <a:xfrm>
                <a:off x="5744253" y="5302835"/>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2</a:t>
                </a:r>
              </a:p>
            </p:txBody>
          </p:sp>
          <p:sp>
            <p:nvSpPr>
              <p:cNvPr id="31" name="TextBox 30">
                <a:extLst>
                  <a:ext uri="{FF2B5EF4-FFF2-40B4-BE49-F238E27FC236}">
                    <a16:creationId xmlns:a16="http://schemas.microsoft.com/office/drawing/2014/main" id="{B01E1F60-29F8-4559-B5BA-D19E73130E44}"/>
                  </a:ext>
                </a:extLst>
              </p:cNvPr>
              <p:cNvSpPr txBox="1"/>
              <p:nvPr/>
            </p:nvSpPr>
            <p:spPr>
              <a:xfrm>
                <a:off x="6184879" y="5302835"/>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3</a:t>
                </a:r>
              </a:p>
            </p:txBody>
          </p:sp>
          <p:sp>
            <p:nvSpPr>
              <p:cNvPr id="32" name="TextBox 31">
                <a:extLst>
                  <a:ext uri="{FF2B5EF4-FFF2-40B4-BE49-F238E27FC236}">
                    <a16:creationId xmlns:a16="http://schemas.microsoft.com/office/drawing/2014/main" id="{32EDE246-65E1-4EED-8BD7-B7459AC87EAA}"/>
                  </a:ext>
                </a:extLst>
              </p:cNvPr>
              <p:cNvSpPr txBox="1"/>
              <p:nvPr/>
            </p:nvSpPr>
            <p:spPr>
              <a:xfrm>
                <a:off x="6625505" y="5302835"/>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4</a:t>
                </a:r>
              </a:p>
            </p:txBody>
          </p:sp>
          <p:sp>
            <p:nvSpPr>
              <p:cNvPr id="33" name="TextBox 32">
                <a:extLst>
                  <a:ext uri="{FF2B5EF4-FFF2-40B4-BE49-F238E27FC236}">
                    <a16:creationId xmlns:a16="http://schemas.microsoft.com/office/drawing/2014/main" id="{26D32CBF-05FE-4999-A748-257AA23A24C6}"/>
                  </a:ext>
                </a:extLst>
              </p:cNvPr>
              <p:cNvSpPr txBox="1"/>
              <p:nvPr/>
            </p:nvSpPr>
            <p:spPr>
              <a:xfrm>
                <a:off x="7066133" y="5302835"/>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5</a:t>
                </a:r>
              </a:p>
            </p:txBody>
          </p:sp>
        </p:grpSp>
      </p:grpSp>
      <p:sp>
        <p:nvSpPr>
          <p:cNvPr id="37" name="직사각형 36">
            <a:extLst>
              <a:ext uri="{FF2B5EF4-FFF2-40B4-BE49-F238E27FC236}">
                <a16:creationId xmlns:a16="http://schemas.microsoft.com/office/drawing/2014/main" id="{5A8EB6B8-A54C-4DED-AC6B-F070FD6FA37A}"/>
              </a:ext>
            </a:extLst>
          </p:cNvPr>
          <p:cNvSpPr/>
          <p:nvPr/>
        </p:nvSpPr>
        <p:spPr>
          <a:xfrm>
            <a:off x="674556" y="5334460"/>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được gọi là tham số “</a:t>
            </a:r>
            <a:r>
              <a:rPr lang="vi-VN" altLang="ko-KR" sz="1300" b="1" dirty="0">
                <a:solidFill>
                  <a:srgbClr val="1429A0"/>
                </a:solidFill>
                <a:latin typeface="SamsungOne-400" panose="020B0503030303020204" pitchFamily="34" charset="0"/>
                <a:ea typeface="SamsungOne-400" panose="020B0503030303020204" pitchFamily="34" charset="0"/>
              </a:rPr>
              <a:t>vị trí</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sp>
        <p:nvSpPr>
          <p:cNvPr id="38" name="직사각형 37">
            <a:extLst>
              <a:ext uri="{FF2B5EF4-FFF2-40B4-BE49-F238E27FC236}">
                <a16:creationId xmlns:a16="http://schemas.microsoft.com/office/drawing/2014/main" id="{1A879482-A9BD-4795-84A0-8BB4F34C54E6}"/>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7"/>
              </a:buBlip>
              <a:defRPr/>
            </a:pP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ngẫu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nhiên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mật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độ</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suất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chuẩn</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40439885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Mật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độ</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tục</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02</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37" name="직사각형 36">
            <a:extLst>
              <a:ext uri="{FF2B5EF4-FFF2-40B4-BE49-F238E27FC236}">
                <a16:creationId xmlns:a16="http://schemas.microsoft.com/office/drawing/2014/main" id="{5A8EB6B8-A54C-4DED-AC6B-F070FD6FA37A}"/>
              </a:ext>
            </a:extLst>
          </p:cNvPr>
          <p:cNvSpPr/>
          <p:nvPr/>
        </p:nvSpPr>
        <p:spPr>
          <a:xfrm>
            <a:off x="674556" y="5334460"/>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được gọi là tham số “</a:t>
            </a:r>
            <a:r>
              <a:rPr lang="vi-VN" altLang="ko-KR" sz="1300" b="1" dirty="0">
                <a:solidFill>
                  <a:srgbClr val="1429A0"/>
                </a:solidFill>
                <a:latin typeface="SamsungOne-400" panose="020B0503030303020204" pitchFamily="34" charset="0"/>
                <a:ea typeface="SamsungOne-400" panose="020B0503030303020204" pitchFamily="34" charset="0"/>
              </a:rPr>
              <a:t>hình dạng</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nvGrpSpPr>
          <p:cNvPr id="2" name="그룹 1"/>
          <p:cNvGrpSpPr/>
          <p:nvPr/>
        </p:nvGrpSpPr>
        <p:grpSpPr>
          <a:xfrm>
            <a:off x="2182656" y="1839477"/>
            <a:ext cx="5616624" cy="3299694"/>
            <a:chOff x="2143100" y="1773238"/>
            <a:chExt cx="5616624" cy="3299694"/>
          </a:xfrm>
        </p:grpSpPr>
        <p:sp>
          <p:nvSpPr>
            <p:cNvPr id="58" name="직사각형 57">
              <a:extLst>
                <a:ext uri="{FF2B5EF4-FFF2-40B4-BE49-F238E27FC236}">
                  <a16:creationId xmlns:a16="http://schemas.microsoft.com/office/drawing/2014/main" id="{F76E627A-C5EF-4060-8B4B-31EB24BA9BC7}"/>
                </a:ext>
              </a:extLst>
            </p:cNvPr>
            <p:cNvSpPr/>
            <p:nvPr/>
          </p:nvSpPr>
          <p:spPr>
            <a:xfrm>
              <a:off x="2143100" y="1773238"/>
              <a:ext cx="5616624" cy="3299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8" name="그룹 37">
              <a:extLst>
                <a:ext uri="{FF2B5EF4-FFF2-40B4-BE49-F238E27FC236}">
                  <a16:creationId xmlns:a16="http://schemas.microsoft.com/office/drawing/2014/main" id="{720E808C-290A-4E30-A661-C03EF3C763A2}"/>
                </a:ext>
              </a:extLst>
            </p:cNvPr>
            <p:cNvGrpSpPr/>
            <p:nvPr/>
          </p:nvGrpSpPr>
          <p:grpSpPr>
            <a:xfrm>
              <a:off x="2655972" y="2200723"/>
              <a:ext cx="4586983" cy="2487331"/>
              <a:chOff x="2655972" y="3015559"/>
              <a:chExt cx="4586983" cy="2487331"/>
            </a:xfrm>
          </p:grpSpPr>
          <p:grpSp>
            <p:nvGrpSpPr>
              <p:cNvPr id="39" name="그룹 38">
                <a:extLst>
                  <a:ext uri="{FF2B5EF4-FFF2-40B4-BE49-F238E27FC236}">
                    <a16:creationId xmlns:a16="http://schemas.microsoft.com/office/drawing/2014/main" id="{535B3B11-4572-42D4-A2E5-9DC80AC541D4}"/>
                  </a:ext>
                </a:extLst>
              </p:cNvPr>
              <p:cNvGrpSpPr/>
              <p:nvPr/>
            </p:nvGrpSpPr>
            <p:grpSpPr>
              <a:xfrm>
                <a:off x="2657432" y="3015559"/>
                <a:ext cx="3617895" cy="2008011"/>
                <a:chOff x="14150932" y="2517613"/>
                <a:chExt cx="3617895" cy="2008011"/>
              </a:xfrm>
            </p:grpSpPr>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C1F11857-A399-41A5-81A0-3D71670D4481}"/>
                        </a:ext>
                      </a:extLst>
                    </p:cNvPr>
                    <p:cNvSpPr txBox="1"/>
                    <p:nvPr/>
                  </p:nvSpPr>
                  <p:spPr>
                    <a:xfrm>
                      <a:off x="15328813" y="2517613"/>
                      <a:ext cx="1152128"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en-US"/>
                      </a:defPPr>
                      <a:lvl1pPr algn="just">
                        <a:lnSpc>
                          <a:spcPct val="150000"/>
                        </a:lnSpc>
                        <a:defRPr sz="13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altLang="ko-KR" sz="1400" i="1">
                                <a:solidFill>
                                  <a:srgbClr val="FF0000"/>
                                </a:solidFill>
                                <a:latin typeface="Cambria Math" panose="02040503050406030204" pitchFamily="18" charset="0"/>
                                <a:ea typeface="Cambria Math" panose="02040503050406030204" pitchFamily="18" charset="0"/>
                              </a:rPr>
                              <m:t>𝜎</m:t>
                            </m:r>
                            <m:r>
                              <a:rPr lang="en-US" altLang="ko-KR" sz="1400" i="1">
                                <a:solidFill>
                                  <a:srgbClr val="FF0000"/>
                                </a:solidFill>
                                <a:latin typeface="Cambria Math" panose="02040503050406030204" pitchFamily="18" charset="0"/>
                                <a:ea typeface="Cambria Math" panose="02040503050406030204" pitchFamily="18" charset="0"/>
                              </a:rPr>
                              <m:t>=</m:t>
                            </m:r>
                            <m:r>
                              <a:rPr lang="en-US" altLang="ko-KR" sz="1400">
                                <a:solidFill>
                                  <a:srgbClr val="FF0000"/>
                                </a:solidFill>
                                <a:latin typeface="Cambria Math" panose="02040503050406030204" pitchFamily="18" charset="0"/>
                                <a:ea typeface="Cambria Math" panose="02040503050406030204" pitchFamily="18" charset="0"/>
                              </a:rPr>
                              <m:t>0.5</m:t>
                            </m:r>
                          </m:oMath>
                        </m:oMathPara>
                      </a14:m>
                      <a:endParaRPr lang="en-US" altLang="ko-KR" sz="1400" dirty="0">
                        <a:solidFill>
                          <a:srgbClr val="FF0000"/>
                        </a:solidFill>
                      </a:endParaRPr>
                    </a:p>
                  </p:txBody>
                </p:sp>
              </mc:Choice>
              <mc:Fallback xmlns="">
                <p:sp>
                  <p:nvSpPr>
                    <p:cNvPr id="40" name="TextBox 39">
                      <a:extLst>
                        <a:ext uri="{FF2B5EF4-FFF2-40B4-BE49-F238E27FC236}">
                          <a16:creationId xmlns:a16="http://schemas.microsoft.com/office/drawing/2014/main" xmlns="" xmlns:a14="http://schemas.microsoft.com/office/drawing/2010/main" id="{AAE4D307-452E-4FC9-80E9-9230B0DEB5A7}"/>
                        </a:ext>
                      </a:extLst>
                    </p:cNvPr>
                    <p:cNvSpPr txBox="1">
                      <a:spLocks noRot="1" noChangeAspect="1" noMove="1" noResize="1" noEditPoints="1" noAdjustHandles="1" noChangeArrowheads="1" noChangeShapeType="1" noTextEdit="1"/>
                    </p:cNvSpPr>
                    <p:nvPr/>
                  </p:nvSpPr>
                  <p:spPr>
                    <a:xfrm>
                      <a:off x="15328813" y="2517613"/>
                      <a:ext cx="1152128" cy="323165"/>
                    </a:xfrm>
                    <a:prstGeom prst="rect">
                      <a:avLst/>
                    </a:prstGeom>
                    <a:blipFill rotWithShape="0">
                      <a:blip r:embed="rId3"/>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042FBE5E-EF7E-462B-B1FA-FA6EAE827A27}"/>
                        </a:ext>
                      </a:extLst>
                    </p:cNvPr>
                    <p:cNvSpPr txBox="1"/>
                    <p:nvPr/>
                  </p:nvSpPr>
                  <p:spPr>
                    <a:xfrm>
                      <a:off x="16616699" y="3710689"/>
                      <a:ext cx="1152128"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en-US"/>
                      </a:defPPr>
                      <a:lvl1pPr algn="just">
                        <a:lnSpc>
                          <a:spcPct val="150000"/>
                        </a:lnSpc>
                        <a:defRPr sz="13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altLang="ko-KR" sz="1400" i="1" smtClean="0">
                                <a:solidFill>
                                  <a:srgbClr val="0070C0"/>
                                </a:solidFill>
                                <a:latin typeface="Cambria Math" panose="02040503050406030204" pitchFamily="18" charset="0"/>
                                <a:ea typeface="Cambria Math" panose="02040503050406030204" pitchFamily="18" charset="0"/>
                              </a:rPr>
                              <m:t>𝜎</m:t>
                            </m:r>
                            <m:r>
                              <a:rPr lang="en-US" altLang="ko-KR" sz="1400" i="1" smtClean="0">
                                <a:solidFill>
                                  <a:srgbClr val="0070C0"/>
                                </a:solidFill>
                                <a:latin typeface="Cambria Math" panose="02040503050406030204" pitchFamily="18" charset="0"/>
                                <a:ea typeface="Cambria Math" panose="02040503050406030204" pitchFamily="18" charset="0"/>
                              </a:rPr>
                              <m:t>=1</m:t>
                            </m:r>
                          </m:oMath>
                        </m:oMathPara>
                      </a14:m>
                      <a:endParaRPr lang="en-US" altLang="ko-KR" sz="1400" dirty="0">
                        <a:solidFill>
                          <a:srgbClr val="0070C0"/>
                        </a:solidFill>
                      </a:endParaRPr>
                    </a:p>
                  </p:txBody>
                </p:sp>
              </mc:Choice>
              <mc:Fallback xmlns="">
                <p:sp>
                  <p:nvSpPr>
                    <p:cNvPr id="41" name="TextBox 40">
                      <a:extLst>
                        <a:ext uri="{FF2B5EF4-FFF2-40B4-BE49-F238E27FC236}">
                          <a16:creationId xmlns:a16="http://schemas.microsoft.com/office/drawing/2014/main" xmlns="" xmlns:a14="http://schemas.microsoft.com/office/drawing/2010/main" id="{793FEFB1-DBE2-452F-A60A-E214B9BB8F73}"/>
                        </a:ext>
                      </a:extLst>
                    </p:cNvPr>
                    <p:cNvSpPr txBox="1">
                      <a:spLocks noRot="1" noChangeAspect="1" noMove="1" noResize="1" noEditPoints="1" noAdjustHandles="1" noChangeArrowheads="1" noChangeShapeType="1" noTextEdit="1"/>
                    </p:cNvSpPr>
                    <p:nvPr/>
                  </p:nvSpPr>
                  <p:spPr>
                    <a:xfrm>
                      <a:off x="16616699" y="3710689"/>
                      <a:ext cx="1152128" cy="323165"/>
                    </a:xfrm>
                    <a:prstGeom prst="rect">
                      <a:avLst/>
                    </a:prstGeom>
                    <a:blipFill rotWithShape="0">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9845E88-8361-4FDF-B114-CF64215830F8}"/>
                        </a:ext>
                      </a:extLst>
                    </p:cNvPr>
                    <p:cNvSpPr txBox="1"/>
                    <p:nvPr/>
                  </p:nvSpPr>
                  <p:spPr>
                    <a:xfrm>
                      <a:off x="14150932" y="4202459"/>
                      <a:ext cx="1152128"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en-US"/>
                      </a:defPPr>
                      <a:lvl1pPr algn="just">
                        <a:lnSpc>
                          <a:spcPct val="150000"/>
                        </a:lnSpc>
                        <a:defRPr sz="13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altLang="ko-KR" sz="1400" i="1" smtClean="0">
                                <a:solidFill>
                                  <a:srgbClr val="00B050"/>
                                </a:solidFill>
                                <a:latin typeface="Cambria Math" panose="02040503050406030204" pitchFamily="18" charset="0"/>
                                <a:ea typeface="Cambria Math" panose="02040503050406030204" pitchFamily="18" charset="0"/>
                              </a:rPr>
                              <m:t>𝜎</m:t>
                            </m:r>
                            <m:r>
                              <a:rPr lang="en-US" altLang="ko-KR" sz="1400" i="1" smtClean="0">
                                <a:solidFill>
                                  <a:srgbClr val="00B050"/>
                                </a:solidFill>
                                <a:latin typeface="Cambria Math" panose="02040503050406030204" pitchFamily="18" charset="0"/>
                                <a:ea typeface="Cambria Math" panose="02040503050406030204" pitchFamily="18" charset="0"/>
                              </a:rPr>
                              <m:t>=2</m:t>
                            </m:r>
                          </m:oMath>
                        </m:oMathPara>
                      </a14:m>
                      <a:endParaRPr lang="en-US" altLang="ko-KR" sz="1400" dirty="0">
                        <a:solidFill>
                          <a:srgbClr val="00B050"/>
                        </a:solidFill>
                      </a:endParaRPr>
                    </a:p>
                  </p:txBody>
                </p:sp>
              </mc:Choice>
              <mc:Fallback xmlns="">
                <p:sp>
                  <p:nvSpPr>
                    <p:cNvPr id="42" name="TextBox 41">
                      <a:extLst>
                        <a:ext uri="{FF2B5EF4-FFF2-40B4-BE49-F238E27FC236}">
                          <a16:creationId xmlns:a16="http://schemas.microsoft.com/office/drawing/2014/main" xmlns="" xmlns:a14="http://schemas.microsoft.com/office/drawing/2010/main" id="{703429CB-88A1-417C-8B2F-F366261FF5CF}"/>
                        </a:ext>
                      </a:extLst>
                    </p:cNvPr>
                    <p:cNvSpPr txBox="1">
                      <a:spLocks noRot="1" noChangeAspect="1" noMove="1" noResize="1" noEditPoints="1" noAdjustHandles="1" noChangeArrowheads="1" noChangeShapeType="1" noTextEdit="1"/>
                    </p:cNvSpPr>
                    <p:nvPr/>
                  </p:nvSpPr>
                  <p:spPr>
                    <a:xfrm>
                      <a:off x="14150932" y="4202459"/>
                      <a:ext cx="1152128" cy="323165"/>
                    </a:xfrm>
                    <a:prstGeom prst="rect">
                      <a:avLst/>
                    </a:prstGeom>
                    <a:blipFill rotWithShape="0">
                      <a:blip r:embed="rId5"/>
                      <a:stretch>
                        <a:fillRect/>
                      </a:stretch>
                    </a:blipFill>
                    <a:ln>
                      <a:noFill/>
                    </a:ln>
                  </p:spPr>
                  <p:txBody>
                    <a:bodyPr/>
                    <a:lstStyle/>
                    <a:p>
                      <a:r>
                        <a:rPr lang="ko-KR" altLang="en-US">
                          <a:noFill/>
                        </a:rPr>
                        <a:t> </a:t>
                      </a:r>
                    </a:p>
                  </p:txBody>
                </p:sp>
              </mc:Fallback>
            </mc:AlternateContent>
          </p:grpSp>
          <p:sp>
            <p:nvSpPr>
              <p:cNvPr id="40" name="직사각형 69">
                <a:extLst>
                  <a:ext uri="{FF2B5EF4-FFF2-40B4-BE49-F238E27FC236}">
                    <a16:creationId xmlns:a16="http://schemas.microsoft.com/office/drawing/2014/main" id="{E4B7A45F-A43D-4F68-B185-E64195E3811B}"/>
                  </a:ext>
                </a:extLst>
              </p:cNvPr>
              <p:cNvSpPr/>
              <p:nvPr/>
            </p:nvSpPr>
            <p:spPr>
              <a:xfrm>
                <a:off x="3604261" y="4152900"/>
                <a:ext cx="2674619" cy="1008843"/>
              </a:xfrm>
              <a:custGeom>
                <a:avLst/>
                <a:gdLst>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4" fmla="*/ 0 w 3855864"/>
                  <a:gd name="connsiteY4" fmla="*/ 0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4" fmla="*/ 91440 w 3855864"/>
                  <a:gd name="connsiteY4" fmla="*/ 91440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0" fmla="*/ 3855864 w 3855864"/>
                  <a:gd name="connsiteY0" fmla="*/ 0 h 390525"/>
                  <a:gd name="connsiteX1" fmla="*/ 3855864 w 3855864"/>
                  <a:gd name="connsiteY1" fmla="*/ 390525 h 390525"/>
                  <a:gd name="connsiteX2" fmla="*/ 0 w 3855864"/>
                  <a:gd name="connsiteY2" fmla="*/ 390525 h 390525"/>
                  <a:gd name="connsiteX0" fmla="*/ 3855864 w 3855864"/>
                  <a:gd name="connsiteY0" fmla="*/ 0 h 390525"/>
                  <a:gd name="connsiteX1" fmla="*/ 3855864 w 3855864"/>
                  <a:gd name="connsiteY1" fmla="*/ 390525 h 390525"/>
                  <a:gd name="connsiteX2" fmla="*/ 1526294 w 3855864"/>
                  <a:gd name="connsiteY2" fmla="*/ 387350 h 390525"/>
                  <a:gd name="connsiteX3" fmla="*/ 0 w 3855864"/>
                  <a:gd name="connsiteY3" fmla="*/ 390525 h 390525"/>
                  <a:gd name="connsiteX0" fmla="*/ 3855864 w 3855864"/>
                  <a:gd name="connsiteY0" fmla="*/ 3175 h 3175"/>
                  <a:gd name="connsiteX1" fmla="*/ 1526294 w 3855864"/>
                  <a:gd name="connsiteY1" fmla="*/ 0 h 3175"/>
                  <a:gd name="connsiteX2" fmla="*/ 0 w 3855864"/>
                  <a:gd name="connsiteY2" fmla="*/ 3175 h 3175"/>
                  <a:gd name="connsiteX0" fmla="*/ 10000 w 10000"/>
                  <a:gd name="connsiteY0" fmla="*/ 3330000 h 3330000"/>
                  <a:gd name="connsiteX1" fmla="*/ 4987 w 10000"/>
                  <a:gd name="connsiteY1" fmla="*/ 0 h 3330000"/>
                  <a:gd name="connsiteX2" fmla="*/ 0 w 10000"/>
                  <a:gd name="connsiteY2" fmla="*/ 3330000 h 3330000"/>
                  <a:gd name="connsiteX0" fmla="*/ 10000 w 10000"/>
                  <a:gd name="connsiteY0" fmla="*/ 3330000 h 3330000"/>
                  <a:gd name="connsiteX1" fmla="*/ 4987 w 10000"/>
                  <a:gd name="connsiteY1" fmla="*/ 0 h 3330000"/>
                  <a:gd name="connsiteX2" fmla="*/ 0 w 10000"/>
                  <a:gd name="connsiteY2" fmla="*/ 3330000 h 3330000"/>
                  <a:gd name="connsiteX0" fmla="*/ 10000 w 10000"/>
                  <a:gd name="connsiteY0" fmla="*/ 3330000 h 3343119"/>
                  <a:gd name="connsiteX1" fmla="*/ 4987 w 10000"/>
                  <a:gd name="connsiteY1" fmla="*/ 0 h 3343119"/>
                  <a:gd name="connsiteX2" fmla="*/ 0 w 10000"/>
                  <a:gd name="connsiteY2" fmla="*/ 3330000 h 3343119"/>
                  <a:gd name="connsiteX0" fmla="*/ 10000 w 10000"/>
                  <a:gd name="connsiteY0" fmla="*/ 3330000 h 3343119"/>
                  <a:gd name="connsiteX1" fmla="*/ 4987 w 10000"/>
                  <a:gd name="connsiteY1" fmla="*/ 0 h 3343119"/>
                  <a:gd name="connsiteX2" fmla="*/ 0 w 10000"/>
                  <a:gd name="connsiteY2" fmla="*/ 3330000 h 3343119"/>
                  <a:gd name="connsiteX0" fmla="*/ 10000 w 10000"/>
                  <a:gd name="connsiteY0" fmla="*/ 3333166 h 3333167"/>
                  <a:gd name="connsiteX1" fmla="*/ 4987 w 10000"/>
                  <a:gd name="connsiteY1" fmla="*/ 3166 h 3333167"/>
                  <a:gd name="connsiteX2" fmla="*/ 3053 w 10000"/>
                  <a:gd name="connsiteY2" fmla="*/ 2735938 h 3333167"/>
                  <a:gd name="connsiteX3" fmla="*/ 0 w 10000"/>
                  <a:gd name="connsiteY3" fmla="*/ 3333166 h 3333167"/>
                  <a:gd name="connsiteX0" fmla="*/ 10000 w 10000"/>
                  <a:gd name="connsiteY0" fmla="*/ 3330869 h 3338790"/>
                  <a:gd name="connsiteX1" fmla="*/ 4987 w 10000"/>
                  <a:gd name="connsiteY1" fmla="*/ 869 h 3338790"/>
                  <a:gd name="connsiteX2" fmla="*/ 3078 w 10000"/>
                  <a:gd name="connsiteY2" fmla="*/ 3005109 h 3338790"/>
                  <a:gd name="connsiteX3" fmla="*/ 0 w 10000"/>
                  <a:gd name="connsiteY3" fmla="*/ 3330869 h 3338790"/>
                  <a:gd name="connsiteX0" fmla="*/ 10000 w 10000"/>
                  <a:gd name="connsiteY0" fmla="*/ 3330917 h 3338836"/>
                  <a:gd name="connsiteX1" fmla="*/ 4987 w 10000"/>
                  <a:gd name="connsiteY1" fmla="*/ 917 h 3338836"/>
                  <a:gd name="connsiteX2" fmla="*/ 3078 w 10000"/>
                  <a:gd name="connsiteY2" fmla="*/ 3005157 h 3338836"/>
                  <a:gd name="connsiteX3" fmla="*/ 0 w 10000"/>
                  <a:gd name="connsiteY3" fmla="*/ 3330917 h 3338836"/>
                  <a:gd name="connsiteX0" fmla="*/ 10000 w 10000"/>
                  <a:gd name="connsiteY0" fmla="*/ 3354507 h 3362426"/>
                  <a:gd name="connsiteX1" fmla="*/ 7820 w 10000"/>
                  <a:gd name="connsiteY1" fmla="*/ 1698560 h 3362426"/>
                  <a:gd name="connsiteX2" fmla="*/ 4987 w 10000"/>
                  <a:gd name="connsiteY2" fmla="*/ 24507 h 3362426"/>
                  <a:gd name="connsiteX3" fmla="*/ 3078 w 10000"/>
                  <a:gd name="connsiteY3" fmla="*/ 3028747 h 3362426"/>
                  <a:gd name="connsiteX4" fmla="*/ 0 w 10000"/>
                  <a:gd name="connsiteY4" fmla="*/ 3354507 h 3362426"/>
                  <a:gd name="connsiteX0" fmla="*/ 10000 w 10000"/>
                  <a:gd name="connsiteY0" fmla="*/ 3330210 h 3338129"/>
                  <a:gd name="connsiteX1" fmla="*/ 6643 w 10000"/>
                  <a:gd name="connsiteY1" fmla="*/ 2850622 h 3338129"/>
                  <a:gd name="connsiteX2" fmla="*/ 4987 w 10000"/>
                  <a:gd name="connsiteY2" fmla="*/ 210 h 3338129"/>
                  <a:gd name="connsiteX3" fmla="*/ 3078 w 10000"/>
                  <a:gd name="connsiteY3" fmla="*/ 3004450 h 3338129"/>
                  <a:gd name="connsiteX4" fmla="*/ 0 w 10000"/>
                  <a:gd name="connsiteY4" fmla="*/ 3330210 h 3338129"/>
                  <a:gd name="connsiteX0" fmla="*/ 10000 w 10000"/>
                  <a:gd name="connsiteY0" fmla="*/ 3330210 h 3354357"/>
                  <a:gd name="connsiteX1" fmla="*/ 6643 w 10000"/>
                  <a:gd name="connsiteY1" fmla="*/ 2850622 h 3354357"/>
                  <a:gd name="connsiteX2" fmla="*/ 4987 w 10000"/>
                  <a:gd name="connsiteY2" fmla="*/ 210 h 3354357"/>
                  <a:gd name="connsiteX3" fmla="*/ 3078 w 10000"/>
                  <a:gd name="connsiteY3" fmla="*/ 3004450 h 3354357"/>
                  <a:gd name="connsiteX4" fmla="*/ 0 w 10000"/>
                  <a:gd name="connsiteY4" fmla="*/ 3330210 h 3354357"/>
                  <a:gd name="connsiteX0" fmla="*/ 10000 w 10000"/>
                  <a:gd name="connsiteY0" fmla="*/ 3330210 h 3360336"/>
                  <a:gd name="connsiteX1" fmla="*/ 6643 w 10000"/>
                  <a:gd name="connsiteY1" fmla="*/ 2850622 h 3360336"/>
                  <a:gd name="connsiteX2" fmla="*/ 4987 w 10000"/>
                  <a:gd name="connsiteY2" fmla="*/ 210 h 3360336"/>
                  <a:gd name="connsiteX3" fmla="*/ 3078 w 10000"/>
                  <a:gd name="connsiteY3" fmla="*/ 3004450 h 3360336"/>
                  <a:gd name="connsiteX4" fmla="*/ 0 w 10000"/>
                  <a:gd name="connsiteY4" fmla="*/ 3330210 h 3360336"/>
                  <a:gd name="connsiteX0" fmla="*/ 10000 w 10000"/>
                  <a:gd name="connsiteY0" fmla="*/ 3330036 h 3360162"/>
                  <a:gd name="connsiteX1" fmla="*/ 6643 w 10000"/>
                  <a:gd name="connsiteY1" fmla="*/ 2850448 h 3360162"/>
                  <a:gd name="connsiteX2" fmla="*/ 4987 w 10000"/>
                  <a:gd name="connsiteY2" fmla="*/ 36 h 3360162"/>
                  <a:gd name="connsiteX3" fmla="*/ 3078 w 10000"/>
                  <a:gd name="connsiteY3" fmla="*/ 3004276 h 3360162"/>
                  <a:gd name="connsiteX4" fmla="*/ 0 w 10000"/>
                  <a:gd name="connsiteY4" fmla="*/ 3330036 h 3360162"/>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19 w 10019"/>
                  <a:gd name="connsiteY0" fmla="*/ 3425887 h 3441933"/>
                  <a:gd name="connsiteX1" fmla="*/ 6643 w 10019"/>
                  <a:gd name="connsiteY1" fmla="*/ 2850414 h 3441933"/>
                  <a:gd name="connsiteX2" fmla="*/ 4987 w 10019"/>
                  <a:gd name="connsiteY2" fmla="*/ 2 h 3441933"/>
                  <a:gd name="connsiteX3" fmla="*/ 3078 w 10019"/>
                  <a:gd name="connsiteY3" fmla="*/ 3004242 h 3441933"/>
                  <a:gd name="connsiteX4" fmla="*/ 0 w 10019"/>
                  <a:gd name="connsiteY4" fmla="*/ 3330002 h 3441933"/>
                  <a:gd name="connsiteX0" fmla="*/ 10019 w 10019"/>
                  <a:gd name="connsiteY0" fmla="*/ 3425885 h 3425885"/>
                  <a:gd name="connsiteX1" fmla="*/ 4987 w 10019"/>
                  <a:gd name="connsiteY1" fmla="*/ 0 h 3425885"/>
                  <a:gd name="connsiteX2" fmla="*/ 3078 w 10019"/>
                  <a:gd name="connsiteY2" fmla="*/ 3004240 h 3425885"/>
                  <a:gd name="connsiteX3" fmla="*/ 0 w 10019"/>
                  <a:gd name="connsiteY3" fmla="*/ 3330000 h 3425885"/>
                  <a:gd name="connsiteX0" fmla="*/ 10019 w 10019"/>
                  <a:gd name="connsiteY0" fmla="*/ 3425885 h 3425885"/>
                  <a:gd name="connsiteX1" fmla="*/ 4987 w 10019"/>
                  <a:gd name="connsiteY1" fmla="*/ 0 h 3425885"/>
                  <a:gd name="connsiteX2" fmla="*/ 3078 w 10019"/>
                  <a:gd name="connsiteY2" fmla="*/ 3004240 h 3425885"/>
                  <a:gd name="connsiteX3" fmla="*/ 0 w 10019"/>
                  <a:gd name="connsiteY3" fmla="*/ 3330000 h 3425885"/>
                  <a:gd name="connsiteX0" fmla="*/ 10019 w 10019"/>
                  <a:gd name="connsiteY0" fmla="*/ 3425957 h 3425957"/>
                  <a:gd name="connsiteX1" fmla="*/ 4987 w 10019"/>
                  <a:gd name="connsiteY1" fmla="*/ 72 h 3425957"/>
                  <a:gd name="connsiteX2" fmla="*/ 0 w 10019"/>
                  <a:gd name="connsiteY2" fmla="*/ 3330072 h 3425957"/>
                  <a:gd name="connsiteX0" fmla="*/ 9926 w 9926"/>
                  <a:gd name="connsiteY0" fmla="*/ 3425885 h 3425885"/>
                  <a:gd name="connsiteX1" fmla="*/ 4894 w 9926"/>
                  <a:gd name="connsiteY1" fmla="*/ 0 h 3425885"/>
                  <a:gd name="connsiteX2" fmla="*/ 0 w 9926"/>
                  <a:gd name="connsiteY2" fmla="*/ 3415230 h 3425885"/>
                  <a:gd name="connsiteX0" fmla="*/ 10000 w 10000"/>
                  <a:gd name="connsiteY0" fmla="*/ 10000 h 10000"/>
                  <a:gd name="connsiteX1" fmla="*/ 4930 w 10000"/>
                  <a:gd name="connsiteY1" fmla="*/ 0 h 10000"/>
                  <a:gd name="connsiteX2" fmla="*/ 0 w 10000"/>
                  <a:gd name="connsiteY2" fmla="*/ 9969 h 10000"/>
                  <a:gd name="connsiteX0" fmla="*/ 10000 w 10000"/>
                  <a:gd name="connsiteY0" fmla="*/ 10000 h 10000"/>
                  <a:gd name="connsiteX1" fmla="*/ 4930 w 10000"/>
                  <a:gd name="connsiteY1" fmla="*/ 0 h 10000"/>
                  <a:gd name="connsiteX2" fmla="*/ 0 w 10000"/>
                  <a:gd name="connsiteY2" fmla="*/ 10000 h 10000"/>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Lst>
                <a:ahLst/>
                <a:cxnLst>
                  <a:cxn ang="0">
                    <a:pos x="connsiteX0" y="connsiteY0"/>
                  </a:cxn>
                  <a:cxn ang="0">
                    <a:pos x="connsiteX1" y="connsiteY1"/>
                  </a:cxn>
                  <a:cxn ang="0">
                    <a:pos x="connsiteX2" y="connsiteY2"/>
                  </a:cxn>
                </a:cxnLst>
                <a:rect l="l" t="t" r="r" b="b"/>
                <a:pathLst>
                  <a:path w="10000" h="10031">
                    <a:moveTo>
                      <a:pt x="10000" y="10031"/>
                    </a:moveTo>
                    <a:cubicBezTo>
                      <a:pt x="7089" y="9938"/>
                      <a:pt x="6420" y="0"/>
                      <a:pt x="4967" y="0"/>
                    </a:cubicBezTo>
                    <a:cubicBezTo>
                      <a:pt x="3514" y="0"/>
                      <a:pt x="3333" y="9436"/>
                      <a:pt x="0" y="10031"/>
                    </a:cubicBezTo>
                  </a:path>
                </a:pathLst>
              </a:custGeom>
              <a:noFill/>
              <a:ln w="28575">
                <a:solidFill>
                  <a:srgbClr val="1429A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1" name="직선 연결선 40">
                <a:extLst>
                  <a:ext uri="{FF2B5EF4-FFF2-40B4-BE49-F238E27FC236}">
                    <a16:creationId xmlns:a16="http://schemas.microsoft.com/office/drawing/2014/main" id="{750115FD-4138-4778-8F19-A2053E1598B8}"/>
                  </a:ext>
                </a:extLst>
              </p:cNvPr>
              <p:cNvCxnSpPr/>
              <p:nvPr/>
            </p:nvCxnSpPr>
            <p:spPr>
              <a:xfrm>
                <a:off x="2733992" y="5181717"/>
                <a:ext cx="4434840" cy="0"/>
              </a:xfrm>
              <a:prstGeom prst="line">
                <a:avLst/>
              </a:prstGeom>
              <a:ln w="12700">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42" name="직사각형 69">
                <a:extLst>
                  <a:ext uri="{FF2B5EF4-FFF2-40B4-BE49-F238E27FC236}">
                    <a16:creationId xmlns:a16="http://schemas.microsoft.com/office/drawing/2014/main" id="{578A3B72-CE23-4C12-BC06-E2C077B96E4B}"/>
                  </a:ext>
                </a:extLst>
              </p:cNvPr>
              <p:cNvSpPr/>
              <p:nvPr/>
            </p:nvSpPr>
            <p:spPr>
              <a:xfrm>
                <a:off x="4243352" y="3114676"/>
                <a:ext cx="1490698" cy="2056659"/>
              </a:xfrm>
              <a:custGeom>
                <a:avLst/>
                <a:gdLst>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4" fmla="*/ 0 w 3855864"/>
                  <a:gd name="connsiteY4" fmla="*/ 0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4" fmla="*/ 91440 w 3855864"/>
                  <a:gd name="connsiteY4" fmla="*/ 91440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0" fmla="*/ 3855864 w 3855864"/>
                  <a:gd name="connsiteY0" fmla="*/ 0 h 390525"/>
                  <a:gd name="connsiteX1" fmla="*/ 3855864 w 3855864"/>
                  <a:gd name="connsiteY1" fmla="*/ 390525 h 390525"/>
                  <a:gd name="connsiteX2" fmla="*/ 0 w 3855864"/>
                  <a:gd name="connsiteY2" fmla="*/ 390525 h 390525"/>
                  <a:gd name="connsiteX0" fmla="*/ 3855864 w 3855864"/>
                  <a:gd name="connsiteY0" fmla="*/ 0 h 390525"/>
                  <a:gd name="connsiteX1" fmla="*/ 3855864 w 3855864"/>
                  <a:gd name="connsiteY1" fmla="*/ 390525 h 390525"/>
                  <a:gd name="connsiteX2" fmla="*/ 1526294 w 3855864"/>
                  <a:gd name="connsiteY2" fmla="*/ 387350 h 390525"/>
                  <a:gd name="connsiteX3" fmla="*/ 0 w 3855864"/>
                  <a:gd name="connsiteY3" fmla="*/ 390525 h 390525"/>
                  <a:gd name="connsiteX0" fmla="*/ 3855864 w 3855864"/>
                  <a:gd name="connsiteY0" fmla="*/ 3175 h 3175"/>
                  <a:gd name="connsiteX1" fmla="*/ 1526294 w 3855864"/>
                  <a:gd name="connsiteY1" fmla="*/ 0 h 3175"/>
                  <a:gd name="connsiteX2" fmla="*/ 0 w 3855864"/>
                  <a:gd name="connsiteY2" fmla="*/ 3175 h 3175"/>
                  <a:gd name="connsiteX0" fmla="*/ 10000 w 10000"/>
                  <a:gd name="connsiteY0" fmla="*/ 3330000 h 3330000"/>
                  <a:gd name="connsiteX1" fmla="*/ 4987 w 10000"/>
                  <a:gd name="connsiteY1" fmla="*/ 0 h 3330000"/>
                  <a:gd name="connsiteX2" fmla="*/ 0 w 10000"/>
                  <a:gd name="connsiteY2" fmla="*/ 3330000 h 3330000"/>
                  <a:gd name="connsiteX0" fmla="*/ 10000 w 10000"/>
                  <a:gd name="connsiteY0" fmla="*/ 3330000 h 3330000"/>
                  <a:gd name="connsiteX1" fmla="*/ 4987 w 10000"/>
                  <a:gd name="connsiteY1" fmla="*/ 0 h 3330000"/>
                  <a:gd name="connsiteX2" fmla="*/ 0 w 10000"/>
                  <a:gd name="connsiteY2" fmla="*/ 3330000 h 3330000"/>
                  <a:gd name="connsiteX0" fmla="*/ 10000 w 10000"/>
                  <a:gd name="connsiteY0" fmla="*/ 3330000 h 3343119"/>
                  <a:gd name="connsiteX1" fmla="*/ 4987 w 10000"/>
                  <a:gd name="connsiteY1" fmla="*/ 0 h 3343119"/>
                  <a:gd name="connsiteX2" fmla="*/ 0 w 10000"/>
                  <a:gd name="connsiteY2" fmla="*/ 3330000 h 3343119"/>
                  <a:gd name="connsiteX0" fmla="*/ 10000 w 10000"/>
                  <a:gd name="connsiteY0" fmla="*/ 3330000 h 3343119"/>
                  <a:gd name="connsiteX1" fmla="*/ 4987 w 10000"/>
                  <a:gd name="connsiteY1" fmla="*/ 0 h 3343119"/>
                  <a:gd name="connsiteX2" fmla="*/ 0 w 10000"/>
                  <a:gd name="connsiteY2" fmla="*/ 3330000 h 3343119"/>
                  <a:gd name="connsiteX0" fmla="*/ 10000 w 10000"/>
                  <a:gd name="connsiteY0" fmla="*/ 3333166 h 3333167"/>
                  <a:gd name="connsiteX1" fmla="*/ 4987 w 10000"/>
                  <a:gd name="connsiteY1" fmla="*/ 3166 h 3333167"/>
                  <a:gd name="connsiteX2" fmla="*/ 3053 w 10000"/>
                  <a:gd name="connsiteY2" fmla="*/ 2735938 h 3333167"/>
                  <a:gd name="connsiteX3" fmla="*/ 0 w 10000"/>
                  <a:gd name="connsiteY3" fmla="*/ 3333166 h 3333167"/>
                  <a:gd name="connsiteX0" fmla="*/ 10000 w 10000"/>
                  <a:gd name="connsiteY0" fmla="*/ 3330869 h 3338790"/>
                  <a:gd name="connsiteX1" fmla="*/ 4987 w 10000"/>
                  <a:gd name="connsiteY1" fmla="*/ 869 h 3338790"/>
                  <a:gd name="connsiteX2" fmla="*/ 3078 w 10000"/>
                  <a:gd name="connsiteY2" fmla="*/ 3005109 h 3338790"/>
                  <a:gd name="connsiteX3" fmla="*/ 0 w 10000"/>
                  <a:gd name="connsiteY3" fmla="*/ 3330869 h 3338790"/>
                  <a:gd name="connsiteX0" fmla="*/ 10000 w 10000"/>
                  <a:gd name="connsiteY0" fmla="*/ 3330917 h 3338836"/>
                  <a:gd name="connsiteX1" fmla="*/ 4987 w 10000"/>
                  <a:gd name="connsiteY1" fmla="*/ 917 h 3338836"/>
                  <a:gd name="connsiteX2" fmla="*/ 3078 w 10000"/>
                  <a:gd name="connsiteY2" fmla="*/ 3005157 h 3338836"/>
                  <a:gd name="connsiteX3" fmla="*/ 0 w 10000"/>
                  <a:gd name="connsiteY3" fmla="*/ 3330917 h 3338836"/>
                  <a:gd name="connsiteX0" fmla="*/ 10000 w 10000"/>
                  <a:gd name="connsiteY0" fmla="*/ 3354507 h 3362426"/>
                  <a:gd name="connsiteX1" fmla="*/ 7820 w 10000"/>
                  <a:gd name="connsiteY1" fmla="*/ 1698560 h 3362426"/>
                  <a:gd name="connsiteX2" fmla="*/ 4987 w 10000"/>
                  <a:gd name="connsiteY2" fmla="*/ 24507 h 3362426"/>
                  <a:gd name="connsiteX3" fmla="*/ 3078 w 10000"/>
                  <a:gd name="connsiteY3" fmla="*/ 3028747 h 3362426"/>
                  <a:gd name="connsiteX4" fmla="*/ 0 w 10000"/>
                  <a:gd name="connsiteY4" fmla="*/ 3354507 h 3362426"/>
                  <a:gd name="connsiteX0" fmla="*/ 10000 w 10000"/>
                  <a:gd name="connsiteY0" fmla="*/ 3330210 h 3338129"/>
                  <a:gd name="connsiteX1" fmla="*/ 6643 w 10000"/>
                  <a:gd name="connsiteY1" fmla="*/ 2850622 h 3338129"/>
                  <a:gd name="connsiteX2" fmla="*/ 4987 w 10000"/>
                  <a:gd name="connsiteY2" fmla="*/ 210 h 3338129"/>
                  <a:gd name="connsiteX3" fmla="*/ 3078 w 10000"/>
                  <a:gd name="connsiteY3" fmla="*/ 3004450 h 3338129"/>
                  <a:gd name="connsiteX4" fmla="*/ 0 w 10000"/>
                  <a:gd name="connsiteY4" fmla="*/ 3330210 h 3338129"/>
                  <a:gd name="connsiteX0" fmla="*/ 10000 w 10000"/>
                  <a:gd name="connsiteY0" fmla="*/ 3330210 h 3354357"/>
                  <a:gd name="connsiteX1" fmla="*/ 6643 w 10000"/>
                  <a:gd name="connsiteY1" fmla="*/ 2850622 h 3354357"/>
                  <a:gd name="connsiteX2" fmla="*/ 4987 w 10000"/>
                  <a:gd name="connsiteY2" fmla="*/ 210 h 3354357"/>
                  <a:gd name="connsiteX3" fmla="*/ 3078 w 10000"/>
                  <a:gd name="connsiteY3" fmla="*/ 3004450 h 3354357"/>
                  <a:gd name="connsiteX4" fmla="*/ 0 w 10000"/>
                  <a:gd name="connsiteY4" fmla="*/ 3330210 h 3354357"/>
                  <a:gd name="connsiteX0" fmla="*/ 10000 w 10000"/>
                  <a:gd name="connsiteY0" fmla="*/ 3330210 h 3360336"/>
                  <a:gd name="connsiteX1" fmla="*/ 6643 w 10000"/>
                  <a:gd name="connsiteY1" fmla="*/ 2850622 h 3360336"/>
                  <a:gd name="connsiteX2" fmla="*/ 4987 w 10000"/>
                  <a:gd name="connsiteY2" fmla="*/ 210 h 3360336"/>
                  <a:gd name="connsiteX3" fmla="*/ 3078 w 10000"/>
                  <a:gd name="connsiteY3" fmla="*/ 3004450 h 3360336"/>
                  <a:gd name="connsiteX4" fmla="*/ 0 w 10000"/>
                  <a:gd name="connsiteY4" fmla="*/ 3330210 h 3360336"/>
                  <a:gd name="connsiteX0" fmla="*/ 10000 w 10000"/>
                  <a:gd name="connsiteY0" fmla="*/ 3330036 h 3360162"/>
                  <a:gd name="connsiteX1" fmla="*/ 6643 w 10000"/>
                  <a:gd name="connsiteY1" fmla="*/ 2850448 h 3360162"/>
                  <a:gd name="connsiteX2" fmla="*/ 4987 w 10000"/>
                  <a:gd name="connsiteY2" fmla="*/ 36 h 3360162"/>
                  <a:gd name="connsiteX3" fmla="*/ 3078 w 10000"/>
                  <a:gd name="connsiteY3" fmla="*/ 3004276 h 3360162"/>
                  <a:gd name="connsiteX4" fmla="*/ 0 w 10000"/>
                  <a:gd name="connsiteY4" fmla="*/ 3330036 h 3360162"/>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19 w 10019"/>
                  <a:gd name="connsiteY0" fmla="*/ 3425887 h 3441933"/>
                  <a:gd name="connsiteX1" fmla="*/ 6643 w 10019"/>
                  <a:gd name="connsiteY1" fmla="*/ 2850414 h 3441933"/>
                  <a:gd name="connsiteX2" fmla="*/ 4987 w 10019"/>
                  <a:gd name="connsiteY2" fmla="*/ 2 h 3441933"/>
                  <a:gd name="connsiteX3" fmla="*/ 3078 w 10019"/>
                  <a:gd name="connsiteY3" fmla="*/ 3004242 h 3441933"/>
                  <a:gd name="connsiteX4" fmla="*/ 0 w 10019"/>
                  <a:gd name="connsiteY4" fmla="*/ 3330002 h 3441933"/>
                  <a:gd name="connsiteX0" fmla="*/ 10019 w 10019"/>
                  <a:gd name="connsiteY0" fmla="*/ 3425885 h 3425885"/>
                  <a:gd name="connsiteX1" fmla="*/ 4987 w 10019"/>
                  <a:gd name="connsiteY1" fmla="*/ 0 h 3425885"/>
                  <a:gd name="connsiteX2" fmla="*/ 3078 w 10019"/>
                  <a:gd name="connsiteY2" fmla="*/ 3004240 h 3425885"/>
                  <a:gd name="connsiteX3" fmla="*/ 0 w 10019"/>
                  <a:gd name="connsiteY3" fmla="*/ 3330000 h 3425885"/>
                  <a:gd name="connsiteX0" fmla="*/ 10019 w 10019"/>
                  <a:gd name="connsiteY0" fmla="*/ 3425885 h 3425885"/>
                  <a:gd name="connsiteX1" fmla="*/ 4987 w 10019"/>
                  <a:gd name="connsiteY1" fmla="*/ 0 h 3425885"/>
                  <a:gd name="connsiteX2" fmla="*/ 3078 w 10019"/>
                  <a:gd name="connsiteY2" fmla="*/ 3004240 h 3425885"/>
                  <a:gd name="connsiteX3" fmla="*/ 0 w 10019"/>
                  <a:gd name="connsiteY3" fmla="*/ 3330000 h 3425885"/>
                  <a:gd name="connsiteX0" fmla="*/ 10019 w 10019"/>
                  <a:gd name="connsiteY0" fmla="*/ 3425957 h 3425957"/>
                  <a:gd name="connsiteX1" fmla="*/ 4987 w 10019"/>
                  <a:gd name="connsiteY1" fmla="*/ 72 h 3425957"/>
                  <a:gd name="connsiteX2" fmla="*/ 0 w 10019"/>
                  <a:gd name="connsiteY2" fmla="*/ 3330072 h 3425957"/>
                  <a:gd name="connsiteX0" fmla="*/ 9926 w 9926"/>
                  <a:gd name="connsiteY0" fmla="*/ 3425885 h 3425885"/>
                  <a:gd name="connsiteX1" fmla="*/ 4894 w 9926"/>
                  <a:gd name="connsiteY1" fmla="*/ 0 h 3425885"/>
                  <a:gd name="connsiteX2" fmla="*/ 0 w 9926"/>
                  <a:gd name="connsiteY2" fmla="*/ 3415230 h 3425885"/>
                  <a:gd name="connsiteX0" fmla="*/ 10000 w 10000"/>
                  <a:gd name="connsiteY0" fmla="*/ 10000 h 10000"/>
                  <a:gd name="connsiteX1" fmla="*/ 4930 w 10000"/>
                  <a:gd name="connsiteY1" fmla="*/ 0 h 10000"/>
                  <a:gd name="connsiteX2" fmla="*/ 0 w 10000"/>
                  <a:gd name="connsiteY2" fmla="*/ 9969 h 10000"/>
                  <a:gd name="connsiteX0" fmla="*/ 10000 w 10000"/>
                  <a:gd name="connsiteY0" fmla="*/ 10000 h 10000"/>
                  <a:gd name="connsiteX1" fmla="*/ 4930 w 10000"/>
                  <a:gd name="connsiteY1" fmla="*/ 0 h 10000"/>
                  <a:gd name="connsiteX2" fmla="*/ 0 w 10000"/>
                  <a:gd name="connsiteY2" fmla="*/ 10000 h 10000"/>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2"/>
                  <a:gd name="connsiteX1" fmla="*/ 4967 w 10000"/>
                  <a:gd name="connsiteY1" fmla="*/ 0 h 10032"/>
                  <a:gd name="connsiteX2" fmla="*/ 0 w 10000"/>
                  <a:gd name="connsiteY2" fmla="*/ 10031 h 10032"/>
                  <a:gd name="connsiteX0" fmla="*/ 10229 w 10229"/>
                  <a:gd name="connsiteY0" fmla="*/ 10031 h 10078"/>
                  <a:gd name="connsiteX1" fmla="*/ 5196 w 10229"/>
                  <a:gd name="connsiteY1" fmla="*/ 0 h 10078"/>
                  <a:gd name="connsiteX2" fmla="*/ 0 w 10229"/>
                  <a:gd name="connsiteY2" fmla="*/ 10078 h 10078"/>
                  <a:gd name="connsiteX0" fmla="*/ 10229 w 10229"/>
                  <a:gd name="connsiteY0" fmla="*/ 10031 h 10078"/>
                  <a:gd name="connsiteX1" fmla="*/ 5196 w 10229"/>
                  <a:gd name="connsiteY1" fmla="*/ 0 h 10078"/>
                  <a:gd name="connsiteX2" fmla="*/ 0 w 10229"/>
                  <a:gd name="connsiteY2" fmla="*/ 10078 h 10078"/>
                  <a:gd name="connsiteX0" fmla="*/ 10229 w 10229"/>
                  <a:gd name="connsiteY0" fmla="*/ 10031 h 10078"/>
                  <a:gd name="connsiteX1" fmla="*/ 4902 w 10229"/>
                  <a:gd name="connsiteY1" fmla="*/ 0 h 10078"/>
                  <a:gd name="connsiteX2" fmla="*/ 0 w 10229"/>
                  <a:gd name="connsiteY2" fmla="*/ 10078 h 10078"/>
                  <a:gd name="connsiteX0" fmla="*/ 10229 w 10229"/>
                  <a:gd name="connsiteY0" fmla="*/ 10031 h 10078"/>
                  <a:gd name="connsiteX1" fmla="*/ 4902 w 10229"/>
                  <a:gd name="connsiteY1" fmla="*/ 0 h 10078"/>
                  <a:gd name="connsiteX2" fmla="*/ 0 w 10229"/>
                  <a:gd name="connsiteY2" fmla="*/ 10078 h 10078"/>
                </a:gdLst>
                <a:ahLst/>
                <a:cxnLst>
                  <a:cxn ang="0">
                    <a:pos x="connsiteX0" y="connsiteY0"/>
                  </a:cxn>
                  <a:cxn ang="0">
                    <a:pos x="connsiteX1" y="connsiteY1"/>
                  </a:cxn>
                  <a:cxn ang="0">
                    <a:pos x="connsiteX2" y="connsiteY2"/>
                  </a:cxn>
                </a:cxnLst>
                <a:rect l="l" t="t" r="r" b="b"/>
                <a:pathLst>
                  <a:path w="10229" h="10078">
                    <a:moveTo>
                      <a:pt x="10229" y="10031"/>
                    </a:moveTo>
                    <a:cubicBezTo>
                      <a:pt x="6109" y="10171"/>
                      <a:pt x="6280" y="15"/>
                      <a:pt x="4902" y="0"/>
                    </a:cubicBezTo>
                    <a:cubicBezTo>
                      <a:pt x="3524" y="-15"/>
                      <a:pt x="3725" y="9786"/>
                      <a:pt x="0" y="10078"/>
                    </a:cubicBezTo>
                  </a:path>
                </a:pathLst>
              </a:custGeom>
              <a:noFill/>
              <a:ln w="28575">
                <a:solidFill>
                  <a:srgbClr val="FF0000"/>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69">
                <a:extLst>
                  <a:ext uri="{FF2B5EF4-FFF2-40B4-BE49-F238E27FC236}">
                    <a16:creationId xmlns:a16="http://schemas.microsoft.com/office/drawing/2014/main" id="{FD310EF1-4237-46E8-BB47-5D99CC07F38E}"/>
                  </a:ext>
                </a:extLst>
              </p:cNvPr>
              <p:cNvSpPr/>
              <p:nvPr/>
            </p:nvSpPr>
            <p:spPr>
              <a:xfrm>
                <a:off x="3211512" y="4652917"/>
                <a:ext cx="3479802" cy="462008"/>
              </a:xfrm>
              <a:custGeom>
                <a:avLst/>
                <a:gdLst>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4" fmla="*/ 0 w 3855864"/>
                  <a:gd name="connsiteY4" fmla="*/ 0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4" fmla="*/ 91440 w 3855864"/>
                  <a:gd name="connsiteY4" fmla="*/ 91440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0" fmla="*/ 3855864 w 3855864"/>
                  <a:gd name="connsiteY0" fmla="*/ 0 h 390525"/>
                  <a:gd name="connsiteX1" fmla="*/ 3855864 w 3855864"/>
                  <a:gd name="connsiteY1" fmla="*/ 390525 h 390525"/>
                  <a:gd name="connsiteX2" fmla="*/ 0 w 3855864"/>
                  <a:gd name="connsiteY2" fmla="*/ 390525 h 390525"/>
                  <a:gd name="connsiteX0" fmla="*/ 3855864 w 3855864"/>
                  <a:gd name="connsiteY0" fmla="*/ 0 h 390525"/>
                  <a:gd name="connsiteX1" fmla="*/ 3855864 w 3855864"/>
                  <a:gd name="connsiteY1" fmla="*/ 390525 h 390525"/>
                  <a:gd name="connsiteX2" fmla="*/ 1526294 w 3855864"/>
                  <a:gd name="connsiteY2" fmla="*/ 387350 h 390525"/>
                  <a:gd name="connsiteX3" fmla="*/ 0 w 3855864"/>
                  <a:gd name="connsiteY3" fmla="*/ 390525 h 390525"/>
                  <a:gd name="connsiteX0" fmla="*/ 3855864 w 3855864"/>
                  <a:gd name="connsiteY0" fmla="*/ 3175 h 3175"/>
                  <a:gd name="connsiteX1" fmla="*/ 1526294 w 3855864"/>
                  <a:gd name="connsiteY1" fmla="*/ 0 h 3175"/>
                  <a:gd name="connsiteX2" fmla="*/ 0 w 3855864"/>
                  <a:gd name="connsiteY2" fmla="*/ 3175 h 3175"/>
                  <a:gd name="connsiteX0" fmla="*/ 10000 w 10000"/>
                  <a:gd name="connsiteY0" fmla="*/ 3330000 h 3330000"/>
                  <a:gd name="connsiteX1" fmla="*/ 4987 w 10000"/>
                  <a:gd name="connsiteY1" fmla="*/ 0 h 3330000"/>
                  <a:gd name="connsiteX2" fmla="*/ 0 w 10000"/>
                  <a:gd name="connsiteY2" fmla="*/ 3330000 h 3330000"/>
                  <a:gd name="connsiteX0" fmla="*/ 10000 w 10000"/>
                  <a:gd name="connsiteY0" fmla="*/ 3330000 h 3330000"/>
                  <a:gd name="connsiteX1" fmla="*/ 4987 w 10000"/>
                  <a:gd name="connsiteY1" fmla="*/ 0 h 3330000"/>
                  <a:gd name="connsiteX2" fmla="*/ 0 w 10000"/>
                  <a:gd name="connsiteY2" fmla="*/ 3330000 h 3330000"/>
                  <a:gd name="connsiteX0" fmla="*/ 10000 w 10000"/>
                  <a:gd name="connsiteY0" fmla="*/ 3330000 h 3343119"/>
                  <a:gd name="connsiteX1" fmla="*/ 4987 w 10000"/>
                  <a:gd name="connsiteY1" fmla="*/ 0 h 3343119"/>
                  <a:gd name="connsiteX2" fmla="*/ 0 w 10000"/>
                  <a:gd name="connsiteY2" fmla="*/ 3330000 h 3343119"/>
                  <a:gd name="connsiteX0" fmla="*/ 10000 w 10000"/>
                  <a:gd name="connsiteY0" fmla="*/ 3330000 h 3343119"/>
                  <a:gd name="connsiteX1" fmla="*/ 4987 w 10000"/>
                  <a:gd name="connsiteY1" fmla="*/ 0 h 3343119"/>
                  <a:gd name="connsiteX2" fmla="*/ 0 w 10000"/>
                  <a:gd name="connsiteY2" fmla="*/ 3330000 h 3343119"/>
                  <a:gd name="connsiteX0" fmla="*/ 10000 w 10000"/>
                  <a:gd name="connsiteY0" fmla="*/ 3333166 h 3333167"/>
                  <a:gd name="connsiteX1" fmla="*/ 4987 w 10000"/>
                  <a:gd name="connsiteY1" fmla="*/ 3166 h 3333167"/>
                  <a:gd name="connsiteX2" fmla="*/ 3053 w 10000"/>
                  <a:gd name="connsiteY2" fmla="*/ 2735938 h 3333167"/>
                  <a:gd name="connsiteX3" fmla="*/ 0 w 10000"/>
                  <a:gd name="connsiteY3" fmla="*/ 3333166 h 3333167"/>
                  <a:gd name="connsiteX0" fmla="*/ 10000 w 10000"/>
                  <a:gd name="connsiteY0" fmla="*/ 3330869 h 3338790"/>
                  <a:gd name="connsiteX1" fmla="*/ 4987 w 10000"/>
                  <a:gd name="connsiteY1" fmla="*/ 869 h 3338790"/>
                  <a:gd name="connsiteX2" fmla="*/ 3078 w 10000"/>
                  <a:gd name="connsiteY2" fmla="*/ 3005109 h 3338790"/>
                  <a:gd name="connsiteX3" fmla="*/ 0 w 10000"/>
                  <a:gd name="connsiteY3" fmla="*/ 3330869 h 3338790"/>
                  <a:gd name="connsiteX0" fmla="*/ 10000 w 10000"/>
                  <a:gd name="connsiteY0" fmla="*/ 3330917 h 3338836"/>
                  <a:gd name="connsiteX1" fmla="*/ 4987 w 10000"/>
                  <a:gd name="connsiteY1" fmla="*/ 917 h 3338836"/>
                  <a:gd name="connsiteX2" fmla="*/ 3078 w 10000"/>
                  <a:gd name="connsiteY2" fmla="*/ 3005157 h 3338836"/>
                  <a:gd name="connsiteX3" fmla="*/ 0 w 10000"/>
                  <a:gd name="connsiteY3" fmla="*/ 3330917 h 3338836"/>
                  <a:gd name="connsiteX0" fmla="*/ 10000 w 10000"/>
                  <a:gd name="connsiteY0" fmla="*/ 3354507 h 3362426"/>
                  <a:gd name="connsiteX1" fmla="*/ 7820 w 10000"/>
                  <a:gd name="connsiteY1" fmla="*/ 1698560 h 3362426"/>
                  <a:gd name="connsiteX2" fmla="*/ 4987 w 10000"/>
                  <a:gd name="connsiteY2" fmla="*/ 24507 h 3362426"/>
                  <a:gd name="connsiteX3" fmla="*/ 3078 w 10000"/>
                  <a:gd name="connsiteY3" fmla="*/ 3028747 h 3362426"/>
                  <a:gd name="connsiteX4" fmla="*/ 0 w 10000"/>
                  <a:gd name="connsiteY4" fmla="*/ 3354507 h 3362426"/>
                  <a:gd name="connsiteX0" fmla="*/ 10000 w 10000"/>
                  <a:gd name="connsiteY0" fmla="*/ 3330210 h 3338129"/>
                  <a:gd name="connsiteX1" fmla="*/ 6643 w 10000"/>
                  <a:gd name="connsiteY1" fmla="*/ 2850622 h 3338129"/>
                  <a:gd name="connsiteX2" fmla="*/ 4987 w 10000"/>
                  <a:gd name="connsiteY2" fmla="*/ 210 h 3338129"/>
                  <a:gd name="connsiteX3" fmla="*/ 3078 w 10000"/>
                  <a:gd name="connsiteY3" fmla="*/ 3004450 h 3338129"/>
                  <a:gd name="connsiteX4" fmla="*/ 0 w 10000"/>
                  <a:gd name="connsiteY4" fmla="*/ 3330210 h 3338129"/>
                  <a:gd name="connsiteX0" fmla="*/ 10000 w 10000"/>
                  <a:gd name="connsiteY0" fmla="*/ 3330210 h 3354357"/>
                  <a:gd name="connsiteX1" fmla="*/ 6643 w 10000"/>
                  <a:gd name="connsiteY1" fmla="*/ 2850622 h 3354357"/>
                  <a:gd name="connsiteX2" fmla="*/ 4987 w 10000"/>
                  <a:gd name="connsiteY2" fmla="*/ 210 h 3354357"/>
                  <a:gd name="connsiteX3" fmla="*/ 3078 w 10000"/>
                  <a:gd name="connsiteY3" fmla="*/ 3004450 h 3354357"/>
                  <a:gd name="connsiteX4" fmla="*/ 0 w 10000"/>
                  <a:gd name="connsiteY4" fmla="*/ 3330210 h 3354357"/>
                  <a:gd name="connsiteX0" fmla="*/ 10000 w 10000"/>
                  <a:gd name="connsiteY0" fmla="*/ 3330210 h 3360336"/>
                  <a:gd name="connsiteX1" fmla="*/ 6643 w 10000"/>
                  <a:gd name="connsiteY1" fmla="*/ 2850622 h 3360336"/>
                  <a:gd name="connsiteX2" fmla="*/ 4987 w 10000"/>
                  <a:gd name="connsiteY2" fmla="*/ 210 h 3360336"/>
                  <a:gd name="connsiteX3" fmla="*/ 3078 w 10000"/>
                  <a:gd name="connsiteY3" fmla="*/ 3004450 h 3360336"/>
                  <a:gd name="connsiteX4" fmla="*/ 0 w 10000"/>
                  <a:gd name="connsiteY4" fmla="*/ 3330210 h 3360336"/>
                  <a:gd name="connsiteX0" fmla="*/ 10000 w 10000"/>
                  <a:gd name="connsiteY0" fmla="*/ 3330036 h 3360162"/>
                  <a:gd name="connsiteX1" fmla="*/ 6643 w 10000"/>
                  <a:gd name="connsiteY1" fmla="*/ 2850448 h 3360162"/>
                  <a:gd name="connsiteX2" fmla="*/ 4987 w 10000"/>
                  <a:gd name="connsiteY2" fmla="*/ 36 h 3360162"/>
                  <a:gd name="connsiteX3" fmla="*/ 3078 w 10000"/>
                  <a:gd name="connsiteY3" fmla="*/ 3004276 h 3360162"/>
                  <a:gd name="connsiteX4" fmla="*/ 0 w 10000"/>
                  <a:gd name="connsiteY4" fmla="*/ 3330036 h 3360162"/>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19 w 10019"/>
                  <a:gd name="connsiteY0" fmla="*/ 3425887 h 3441933"/>
                  <a:gd name="connsiteX1" fmla="*/ 6643 w 10019"/>
                  <a:gd name="connsiteY1" fmla="*/ 2850414 h 3441933"/>
                  <a:gd name="connsiteX2" fmla="*/ 4987 w 10019"/>
                  <a:gd name="connsiteY2" fmla="*/ 2 h 3441933"/>
                  <a:gd name="connsiteX3" fmla="*/ 3078 w 10019"/>
                  <a:gd name="connsiteY3" fmla="*/ 3004242 h 3441933"/>
                  <a:gd name="connsiteX4" fmla="*/ 0 w 10019"/>
                  <a:gd name="connsiteY4" fmla="*/ 3330002 h 3441933"/>
                  <a:gd name="connsiteX0" fmla="*/ 10019 w 10019"/>
                  <a:gd name="connsiteY0" fmla="*/ 3425885 h 3425885"/>
                  <a:gd name="connsiteX1" fmla="*/ 4987 w 10019"/>
                  <a:gd name="connsiteY1" fmla="*/ 0 h 3425885"/>
                  <a:gd name="connsiteX2" fmla="*/ 3078 w 10019"/>
                  <a:gd name="connsiteY2" fmla="*/ 3004240 h 3425885"/>
                  <a:gd name="connsiteX3" fmla="*/ 0 w 10019"/>
                  <a:gd name="connsiteY3" fmla="*/ 3330000 h 3425885"/>
                  <a:gd name="connsiteX0" fmla="*/ 10019 w 10019"/>
                  <a:gd name="connsiteY0" fmla="*/ 3425885 h 3425885"/>
                  <a:gd name="connsiteX1" fmla="*/ 4987 w 10019"/>
                  <a:gd name="connsiteY1" fmla="*/ 0 h 3425885"/>
                  <a:gd name="connsiteX2" fmla="*/ 3078 w 10019"/>
                  <a:gd name="connsiteY2" fmla="*/ 3004240 h 3425885"/>
                  <a:gd name="connsiteX3" fmla="*/ 0 w 10019"/>
                  <a:gd name="connsiteY3" fmla="*/ 3330000 h 3425885"/>
                  <a:gd name="connsiteX0" fmla="*/ 10019 w 10019"/>
                  <a:gd name="connsiteY0" fmla="*/ 3425957 h 3425957"/>
                  <a:gd name="connsiteX1" fmla="*/ 4987 w 10019"/>
                  <a:gd name="connsiteY1" fmla="*/ 72 h 3425957"/>
                  <a:gd name="connsiteX2" fmla="*/ 0 w 10019"/>
                  <a:gd name="connsiteY2" fmla="*/ 3330072 h 3425957"/>
                  <a:gd name="connsiteX0" fmla="*/ 9926 w 9926"/>
                  <a:gd name="connsiteY0" fmla="*/ 3425885 h 3425885"/>
                  <a:gd name="connsiteX1" fmla="*/ 4894 w 9926"/>
                  <a:gd name="connsiteY1" fmla="*/ 0 h 3425885"/>
                  <a:gd name="connsiteX2" fmla="*/ 0 w 9926"/>
                  <a:gd name="connsiteY2" fmla="*/ 3415230 h 3425885"/>
                  <a:gd name="connsiteX0" fmla="*/ 10000 w 10000"/>
                  <a:gd name="connsiteY0" fmla="*/ 10000 h 10000"/>
                  <a:gd name="connsiteX1" fmla="*/ 4930 w 10000"/>
                  <a:gd name="connsiteY1" fmla="*/ 0 h 10000"/>
                  <a:gd name="connsiteX2" fmla="*/ 0 w 10000"/>
                  <a:gd name="connsiteY2" fmla="*/ 9969 h 10000"/>
                  <a:gd name="connsiteX0" fmla="*/ 10000 w 10000"/>
                  <a:gd name="connsiteY0" fmla="*/ 10000 h 10000"/>
                  <a:gd name="connsiteX1" fmla="*/ 4930 w 10000"/>
                  <a:gd name="connsiteY1" fmla="*/ 0 h 10000"/>
                  <a:gd name="connsiteX2" fmla="*/ 0 w 10000"/>
                  <a:gd name="connsiteY2" fmla="*/ 10000 h 10000"/>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2 h 10032"/>
                  <a:gd name="connsiteX1" fmla="*/ 4967 w 10000"/>
                  <a:gd name="connsiteY1" fmla="*/ 1 h 10032"/>
                  <a:gd name="connsiteX2" fmla="*/ 0 w 10000"/>
                  <a:gd name="connsiteY2" fmla="*/ 10032 h 10032"/>
                </a:gdLst>
                <a:ahLst/>
                <a:cxnLst>
                  <a:cxn ang="0">
                    <a:pos x="connsiteX0" y="connsiteY0"/>
                  </a:cxn>
                  <a:cxn ang="0">
                    <a:pos x="connsiteX1" y="connsiteY1"/>
                  </a:cxn>
                  <a:cxn ang="0">
                    <a:pos x="connsiteX2" y="connsiteY2"/>
                  </a:cxn>
                </a:cxnLst>
                <a:rect l="l" t="t" r="r" b="b"/>
                <a:pathLst>
                  <a:path w="10000" h="10032">
                    <a:moveTo>
                      <a:pt x="10000" y="10032"/>
                    </a:moveTo>
                    <a:cubicBezTo>
                      <a:pt x="7677" y="6521"/>
                      <a:pt x="6201" y="-102"/>
                      <a:pt x="4967" y="1"/>
                    </a:cubicBezTo>
                    <a:cubicBezTo>
                      <a:pt x="3733" y="104"/>
                      <a:pt x="3196" y="4990"/>
                      <a:pt x="0" y="10032"/>
                    </a:cubicBezTo>
                  </a:path>
                </a:pathLst>
              </a:custGeom>
              <a:noFill/>
              <a:ln w="28575">
                <a:solidFill>
                  <a:srgbClr val="00B050"/>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TextBox 43">
                <a:extLst>
                  <a:ext uri="{FF2B5EF4-FFF2-40B4-BE49-F238E27FC236}">
                    <a16:creationId xmlns:a16="http://schemas.microsoft.com/office/drawing/2014/main" id="{20D1FD61-CB06-4097-85F0-800B98EE7E8E}"/>
                  </a:ext>
                </a:extLst>
              </p:cNvPr>
              <p:cNvSpPr txBox="1"/>
              <p:nvPr/>
            </p:nvSpPr>
            <p:spPr>
              <a:xfrm>
                <a:off x="4421596" y="5302835"/>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-1</a:t>
                </a:r>
              </a:p>
            </p:txBody>
          </p:sp>
          <p:sp>
            <p:nvSpPr>
              <p:cNvPr id="45" name="TextBox 44">
                <a:extLst>
                  <a:ext uri="{FF2B5EF4-FFF2-40B4-BE49-F238E27FC236}">
                    <a16:creationId xmlns:a16="http://schemas.microsoft.com/office/drawing/2014/main" id="{F5E88B51-4A8F-42D2-9D6B-B8F9480B91C1}"/>
                  </a:ext>
                </a:extLst>
              </p:cNvPr>
              <p:cNvSpPr txBox="1"/>
              <p:nvPr/>
            </p:nvSpPr>
            <p:spPr>
              <a:xfrm>
                <a:off x="3980190" y="5302835"/>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-2</a:t>
                </a:r>
              </a:p>
            </p:txBody>
          </p:sp>
          <p:sp>
            <p:nvSpPr>
              <p:cNvPr id="46" name="TextBox 45">
                <a:extLst>
                  <a:ext uri="{FF2B5EF4-FFF2-40B4-BE49-F238E27FC236}">
                    <a16:creationId xmlns:a16="http://schemas.microsoft.com/office/drawing/2014/main" id="{C83BCC95-4ADC-4904-A155-48110C7A6D79}"/>
                  </a:ext>
                </a:extLst>
              </p:cNvPr>
              <p:cNvSpPr txBox="1"/>
              <p:nvPr/>
            </p:nvSpPr>
            <p:spPr>
              <a:xfrm>
                <a:off x="3538784" y="5302835"/>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-3</a:t>
                </a:r>
              </a:p>
            </p:txBody>
          </p:sp>
          <p:sp>
            <p:nvSpPr>
              <p:cNvPr id="47" name="TextBox 46">
                <a:extLst>
                  <a:ext uri="{FF2B5EF4-FFF2-40B4-BE49-F238E27FC236}">
                    <a16:creationId xmlns:a16="http://schemas.microsoft.com/office/drawing/2014/main" id="{EF553E85-4E6F-4AF5-B829-8A2F0D6AA4DB}"/>
                  </a:ext>
                </a:extLst>
              </p:cNvPr>
              <p:cNvSpPr txBox="1"/>
              <p:nvPr/>
            </p:nvSpPr>
            <p:spPr>
              <a:xfrm>
                <a:off x="3097378" y="5302835"/>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-4</a:t>
                </a:r>
              </a:p>
            </p:txBody>
          </p:sp>
          <p:sp>
            <p:nvSpPr>
              <p:cNvPr id="48" name="TextBox 47">
                <a:extLst>
                  <a:ext uri="{FF2B5EF4-FFF2-40B4-BE49-F238E27FC236}">
                    <a16:creationId xmlns:a16="http://schemas.microsoft.com/office/drawing/2014/main" id="{4BD62DAE-C503-4E50-9253-B190B734151D}"/>
                  </a:ext>
                </a:extLst>
              </p:cNvPr>
              <p:cNvSpPr txBox="1"/>
              <p:nvPr/>
            </p:nvSpPr>
            <p:spPr>
              <a:xfrm>
                <a:off x="2655972" y="5302835"/>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-5</a:t>
                </a:r>
              </a:p>
            </p:txBody>
          </p:sp>
          <p:sp>
            <p:nvSpPr>
              <p:cNvPr id="49" name="TextBox 48">
                <a:extLst>
                  <a:ext uri="{FF2B5EF4-FFF2-40B4-BE49-F238E27FC236}">
                    <a16:creationId xmlns:a16="http://schemas.microsoft.com/office/drawing/2014/main" id="{D109106F-CE93-42F7-B58E-DB5F03722EBE}"/>
                  </a:ext>
                </a:extLst>
              </p:cNvPr>
              <p:cNvSpPr txBox="1"/>
              <p:nvPr/>
            </p:nvSpPr>
            <p:spPr>
              <a:xfrm>
                <a:off x="4863001" y="5302835"/>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a:t>
                </a:r>
              </a:p>
            </p:txBody>
          </p:sp>
          <p:sp>
            <p:nvSpPr>
              <p:cNvPr id="50" name="TextBox 49">
                <a:extLst>
                  <a:ext uri="{FF2B5EF4-FFF2-40B4-BE49-F238E27FC236}">
                    <a16:creationId xmlns:a16="http://schemas.microsoft.com/office/drawing/2014/main" id="{CE346F08-AAF4-42C0-B71F-C1371CE6E2E3}"/>
                  </a:ext>
                </a:extLst>
              </p:cNvPr>
              <p:cNvSpPr txBox="1"/>
              <p:nvPr/>
            </p:nvSpPr>
            <p:spPr>
              <a:xfrm>
                <a:off x="5303627" y="5302835"/>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1</a:t>
                </a:r>
              </a:p>
            </p:txBody>
          </p:sp>
          <p:sp>
            <p:nvSpPr>
              <p:cNvPr id="51" name="TextBox 50">
                <a:extLst>
                  <a:ext uri="{FF2B5EF4-FFF2-40B4-BE49-F238E27FC236}">
                    <a16:creationId xmlns:a16="http://schemas.microsoft.com/office/drawing/2014/main" id="{E158E2C5-B298-4E87-B89A-2E782DD09630}"/>
                  </a:ext>
                </a:extLst>
              </p:cNvPr>
              <p:cNvSpPr txBox="1"/>
              <p:nvPr/>
            </p:nvSpPr>
            <p:spPr>
              <a:xfrm>
                <a:off x="5744253" y="5302835"/>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2</a:t>
                </a:r>
              </a:p>
            </p:txBody>
          </p:sp>
          <p:sp>
            <p:nvSpPr>
              <p:cNvPr id="52" name="TextBox 51">
                <a:extLst>
                  <a:ext uri="{FF2B5EF4-FFF2-40B4-BE49-F238E27FC236}">
                    <a16:creationId xmlns:a16="http://schemas.microsoft.com/office/drawing/2014/main" id="{A83C6072-35E9-4103-8AE1-DEFF38D43BD9}"/>
                  </a:ext>
                </a:extLst>
              </p:cNvPr>
              <p:cNvSpPr txBox="1"/>
              <p:nvPr/>
            </p:nvSpPr>
            <p:spPr>
              <a:xfrm>
                <a:off x="6184879" y="5302835"/>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3</a:t>
                </a:r>
              </a:p>
            </p:txBody>
          </p:sp>
          <p:sp>
            <p:nvSpPr>
              <p:cNvPr id="53" name="TextBox 52">
                <a:extLst>
                  <a:ext uri="{FF2B5EF4-FFF2-40B4-BE49-F238E27FC236}">
                    <a16:creationId xmlns:a16="http://schemas.microsoft.com/office/drawing/2014/main" id="{96D14850-D15C-4648-9E6F-133949C54BAD}"/>
                  </a:ext>
                </a:extLst>
              </p:cNvPr>
              <p:cNvSpPr txBox="1"/>
              <p:nvPr/>
            </p:nvSpPr>
            <p:spPr>
              <a:xfrm>
                <a:off x="6625505" y="5302835"/>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4</a:t>
                </a:r>
              </a:p>
            </p:txBody>
          </p:sp>
          <p:sp>
            <p:nvSpPr>
              <p:cNvPr id="54" name="TextBox 53">
                <a:extLst>
                  <a:ext uri="{FF2B5EF4-FFF2-40B4-BE49-F238E27FC236}">
                    <a16:creationId xmlns:a16="http://schemas.microsoft.com/office/drawing/2014/main" id="{4B165701-453E-4A96-99D5-5DF89DD2A011}"/>
                  </a:ext>
                </a:extLst>
              </p:cNvPr>
              <p:cNvSpPr txBox="1"/>
              <p:nvPr/>
            </p:nvSpPr>
            <p:spPr>
              <a:xfrm>
                <a:off x="7066133" y="5302835"/>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5</a:t>
                </a:r>
              </a:p>
            </p:txBody>
          </p:sp>
        </p:grpSp>
      </p:grpSp>
      <p:sp>
        <p:nvSpPr>
          <p:cNvPr id="30" name="직사각형 29">
            <a:extLst>
              <a:ext uri="{FF2B5EF4-FFF2-40B4-BE49-F238E27FC236}">
                <a16:creationId xmlns:a16="http://schemas.microsoft.com/office/drawing/2014/main" id="{46988BD5-0225-419C-A87A-9E40EA487241}"/>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ngẫu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nhiên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mật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độ</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suất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chuẩn</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3721060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Lý</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thyết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về</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01</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8E02D1CE-2859-45A1-90B6-A62349DC71E3}"/>
                  </a:ext>
                </a:extLst>
              </p:cNvPr>
              <p:cNvSpPr/>
              <p:nvPr/>
            </p:nvSpPr>
            <p:spPr>
              <a:xfrm>
                <a:off x="670746"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Không gian mẫu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14:m>
                  <m:oMath xmlns:m="http://schemas.openxmlformats.org/officeDocument/2006/math">
                    <m: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t>𝑆</m:t>
                    </m:r>
                    <m: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t>={1, 2, 3, 4, 5, 6}</m:t>
                    </m:r>
                  </m:oMath>
                </a14:m>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mc:Choice>
        <mc:Fallback xmlns="">
          <p:sp>
            <p:nvSpPr>
              <p:cNvPr id="15" name="직사각형 14">
                <a:extLst>
                  <a:ext uri="{FF2B5EF4-FFF2-40B4-BE49-F238E27FC236}">
                    <a16:creationId xmlns:a16="http://schemas.microsoft.com/office/drawing/2014/main" id="{8E02D1CE-2859-45A1-90B6-A62349DC71E3}"/>
                  </a:ext>
                </a:extLst>
              </p:cNvPr>
              <p:cNvSpPr>
                <a:spLocks noRot="1" noChangeAspect="1" noMove="1" noResize="1" noEditPoints="1" noAdjustHandles="1" noChangeArrowheads="1" noChangeShapeType="1" noTextEdit="1"/>
              </p:cNvSpPr>
              <p:nvPr/>
            </p:nvSpPr>
            <p:spPr>
              <a:xfrm>
                <a:off x="670746" y="1700808"/>
                <a:ext cx="8632825" cy="345461"/>
              </a:xfrm>
              <a:prstGeom prst="rect">
                <a:avLst/>
              </a:prstGeom>
              <a:blipFill>
                <a:blip r:embed="rId3"/>
                <a:stretch>
                  <a:fillRect l="-71"/>
                </a:stretch>
              </a:blipFill>
              <a:ln>
                <a:noFill/>
              </a:ln>
            </p:spPr>
            <p:txBody>
              <a:bodyPr/>
              <a:lstStyle/>
              <a:p>
                <a:r>
                  <a:rPr lang="en-US">
                    <a:noFill/>
                  </a:rPr>
                  <a:t> </a:t>
                </a:r>
              </a:p>
            </p:txBody>
          </p:sp>
        </mc:Fallback>
      </mc:AlternateContent>
      <p:grpSp>
        <p:nvGrpSpPr>
          <p:cNvPr id="3" name="그룹 2">
            <a:extLst>
              <a:ext uri="{FF2B5EF4-FFF2-40B4-BE49-F238E27FC236}">
                <a16:creationId xmlns:a16="http://schemas.microsoft.com/office/drawing/2014/main" id="{F2751137-F577-448F-A689-A69515280065}"/>
              </a:ext>
            </a:extLst>
          </p:cNvPr>
          <p:cNvGrpSpPr/>
          <p:nvPr/>
        </p:nvGrpSpPr>
        <p:grpSpPr>
          <a:xfrm>
            <a:off x="848097" y="2062496"/>
            <a:ext cx="7344816" cy="2158592"/>
            <a:chOff x="888484" y="2062496"/>
            <a:chExt cx="7344816" cy="2158592"/>
          </a:xfrm>
        </p:grpSpPr>
        <p:grpSp>
          <p:nvGrpSpPr>
            <p:cNvPr id="2" name="그룹 1">
              <a:extLst>
                <a:ext uri="{FF2B5EF4-FFF2-40B4-BE49-F238E27FC236}">
                  <a16:creationId xmlns:a16="http://schemas.microsoft.com/office/drawing/2014/main" id="{BD4EFA23-DA4B-4525-967B-5938BA95E681}"/>
                </a:ext>
              </a:extLst>
            </p:cNvPr>
            <p:cNvGrpSpPr/>
            <p:nvPr/>
          </p:nvGrpSpPr>
          <p:grpSpPr>
            <a:xfrm>
              <a:off x="888484" y="2062496"/>
              <a:ext cx="6979589" cy="345461"/>
              <a:chOff x="903506" y="2429380"/>
              <a:chExt cx="6979589" cy="345461"/>
            </a:xfrm>
          </p:grpSpPr>
          <p:sp>
            <p:nvSpPr>
              <p:cNvPr id="16" name="사각형: 둥근 모서리 2">
                <a:extLst>
                  <a:ext uri="{FF2B5EF4-FFF2-40B4-BE49-F238E27FC236}">
                    <a16:creationId xmlns:a16="http://schemas.microsoft.com/office/drawing/2014/main" id="{9EA698C4-EFE8-429E-836E-B534C1295DB4}"/>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800"/>
                  </a:spcAft>
                </a:pP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17" name="직사각형 16">
                    <a:extLst>
                      <a:ext uri="{FF2B5EF4-FFF2-40B4-BE49-F238E27FC236}">
                        <a16:creationId xmlns:a16="http://schemas.microsoft.com/office/drawing/2014/main" id="{7887FD57-95D0-41BA-B858-7428A3345884}"/>
                      </a:ext>
                    </a:extLst>
                  </p:cNvPr>
                  <p:cNvSpPr/>
                  <p:nvPr/>
                </p:nvSpPr>
                <p:spPr>
                  <a:xfrm>
                    <a:off x="1279004" y="2429380"/>
                    <a:ext cx="6604091"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Biến cố của kết quả ba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14:m>
                      <m:oMath xmlns:m="http://schemas.openxmlformats.org/officeDocument/2006/math">
                        <m:sSub>
                          <m:sSubPr>
                            <m:ctrlP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𝐸</m:t>
                            </m:r>
                          </m:e>
                          <m: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={3} </m:t>
                        </m:r>
                      </m:oMath>
                    </a14:m>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biến cố cơ bản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p:txBody>
              </p:sp>
            </mc:Choice>
            <mc:Fallback xmlns="">
              <p:sp>
                <p:nvSpPr>
                  <p:cNvPr id="17" name="직사각형 16">
                    <a:extLst>
                      <a:ext uri="{FF2B5EF4-FFF2-40B4-BE49-F238E27FC236}">
                        <a16:creationId xmlns:a16="http://schemas.microsoft.com/office/drawing/2014/main" id="{7887FD57-95D0-41BA-B858-7428A3345884}"/>
                      </a:ext>
                    </a:extLst>
                  </p:cNvPr>
                  <p:cNvSpPr>
                    <a:spLocks noRot="1" noChangeAspect="1" noMove="1" noResize="1" noEditPoints="1" noAdjustHandles="1" noChangeArrowheads="1" noChangeShapeType="1" noTextEdit="1"/>
                  </p:cNvSpPr>
                  <p:nvPr/>
                </p:nvSpPr>
                <p:spPr>
                  <a:xfrm>
                    <a:off x="1279004" y="2429380"/>
                    <a:ext cx="6604091" cy="345461"/>
                  </a:xfrm>
                  <a:prstGeom prst="rect">
                    <a:avLst/>
                  </a:prstGeom>
                  <a:blipFill>
                    <a:blip r:embed="rId4"/>
                    <a:stretch>
                      <a:fillRect l="-92"/>
                    </a:stretch>
                  </a:blipFill>
                  <a:ln>
                    <a:noFill/>
                  </a:ln>
                </p:spPr>
                <p:txBody>
                  <a:bodyPr/>
                  <a:lstStyle/>
                  <a:p>
                    <a:r>
                      <a:rPr lang="en-US">
                        <a:noFill/>
                      </a:rPr>
                      <a:t> </a:t>
                    </a:r>
                  </a:p>
                </p:txBody>
              </p:sp>
            </mc:Fallback>
          </mc:AlternateContent>
        </p:grpSp>
        <p:grpSp>
          <p:nvGrpSpPr>
            <p:cNvPr id="19" name="그룹 18">
              <a:extLst>
                <a:ext uri="{FF2B5EF4-FFF2-40B4-BE49-F238E27FC236}">
                  <a16:creationId xmlns:a16="http://schemas.microsoft.com/office/drawing/2014/main" id="{34682C4D-894A-4862-A088-20C7DC1ECC32}"/>
                </a:ext>
              </a:extLst>
            </p:cNvPr>
            <p:cNvGrpSpPr/>
            <p:nvPr/>
          </p:nvGrpSpPr>
          <p:grpSpPr>
            <a:xfrm>
              <a:off x="888484" y="2425122"/>
              <a:ext cx="6979589" cy="345461"/>
              <a:chOff x="903506" y="2429380"/>
              <a:chExt cx="6979589" cy="345461"/>
            </a:xfrm>
          </p:grpSpPr>
          <p:sp>
            <p:nvSpPr>
              <p:cNvPr id="20" name="사각형: 둥근 모서리 2">
                <a:extLst>
                  <a:ext uri="{FF2B5EF4-FFF2-40B4-BE49-F238E27FC236}">
                    <a16:creationId xmlns:a16="http://schemas.microsoft.com/office/drawing/2014/main" id="{3480C79B-47A3-4383-B59F-7654837026BA}"/>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800"/>
                  </a:spcAft>
                </a:pP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21" name="직사각형 20">
                    <a:extLst>
                      <a:ext uri="{FF2B5EF4-FFF2-40B4-BE49-F238E27FC236}">
                        <a16:creationId xmlns:a16="http://schemas.microsoft.com/office/drawing/2014/main" id="{B7EA0F1B-E8B7-4CA5-8A04-F54D787386BA}"/>
                      </a:ext>
                    </a:extLst>
                  </p:cNvPr>
                  <p:cNvSpPr/>
                  <p:nvPr/>
                </p:nvSpPr>
                <p:spPr>
                  <a:xfrm>
                    <a:off x="1279004" y="2429380"/>
                    <a:ext cx="6604091"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Biến cố kết quả bằng hoặc lớn hơn ba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14:m>
                      <m:oMath xmlns:m="http://schemas.openxmlformats.org/officeDocument/2006/math">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𝐴</m:t>
                        </m:r>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={3, 4, 5, 6}</m:t>
                        </m:r>
                      </m:oMath>
                    </a14:m>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mc:Choice>
            <mc:Fallback xmlns="">
              <p:sp>
                <p:nvSpPr>
                  <p:cNvPr id="21" name="직사각형 20">
                    <a:extLst>
                      <a:ext uri="{FF2B5EF4-FFF2-40B4-BE49-F238E27FC236}">
                        <a16:creationId xmlns:a16="http://schemas.microsoft.com/office/drawing/2014/main" id="{B7EA0F1B-E8B7-4CA5-8A04-F54D787386BA}"/>
                      </a:ext>
                    </a:extLst>
                  </p:cNvPr>
                  <p:cNvSpPr>
                    <a:spLocks noRot="1" noChangeAspect="1" noMove="1" noResize="1" noEditPoints="1" noAdjustHandles="1" noChangeArrowheads="1" noChangeShapeType="1" noTextEdit="1"/>
                  </p:cNvSpPr>
                  <p:nvPr/>
                </p:nvSpPr>
                <p:spPr>
                  <a:xfrm>
                    <a:off x="1279004" y="2429380"/>
                    <a:ext cx="6604091" cy="345461"/>
                  </a:xfrm>
                  <a:prstGeom prst="rect">
                    <a:avLst/>
                  </a:prstGeom>
                  <a:blipFill>
                    <a:blip r:embed="rId5"/>
                    <a:stretch>
                      <a:fillRect l="-92"/>
                    </a:stretch>
                  </a:blipFill>
                  <a:ln>
                    <a:noFill/>
                  </a:ln>
                </p:spPr>
                <p:txBody>
                  <a:bodyPr/>
                  <a:lstStyle/>
                  <a:p>
                    <a:r>
                      <a:rPr lang="en-US">
                        <a:noFill/>
                      </a:rPr>
                      <a:t> </a:t>
                    </a:r>
                  </a:p>
                </p:txBody>
              </p:sp>
            </mc:Fallback>
          </mc:AlternateContent>
        </p:grpSp>
        <p:grpSp>
          <p:nvGrpSpPr>
            <p:cNvPr id="18" name="그룹 17">
              <a:extLst>
                <a:ext uri="{FF2B5EF4-FFF2-40B4-BE49-F238E27FC236}">
                  <a16:creationId xmlns:a16="http://schemas.microsoft.com/office/drawing/2014/main" id="{98DEFF14-EBBC-476E-A46E-F63A9F22A2BB}"/>
                </a:ext>
              </a:extLst>
            </p:cNvPr>
            <p:cNvGrpSpPr/>
            <p:nvPr/>
          </p:nvGrpSpPr>
          <p:grpSpPr>
            <a:xfrm>
              <a:off x="888484" y="2787748"/>
              <a:ext cx="6979589" cy="345461"/>
              <a:chOff x="903506" y="2429380"/>
              <a:chExt cx="6979589" cy="345461"/>
            </a:xfrm>
          </p:grpSpPr>
          <p:sp>
            <p:nvSpPr>
              <p:cNvPr id="26" name="사각형: 둥근 모서리 2">
                <a:extLst>
                  <a:ext uri="{FF2B5EF4-FFF2-40B4-BE49-F238E27FC236}">
                    <a16:creationId xmlns:a16="http://schemas.microsoft.com/office/drawing/2014/main" id="{BB8BA0EC-1D44-4D3C-B46F-036C678531E7}"/>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800"/>
                  </a:spcAft>
                </a:pP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27" name="직사각형 26">
                    <a:extLst>
                      <a:ext uri="{FF2B5EF4-FFF2-40B4-BE49-F238E27FC236}">
                        <a16:creationId xmlns:a16="http://schemas.microsoft.com/office/drawing/2014/main" id="{98AA76CD-E160-473F-AB65-9B829D2C1107}"/>
                      </a:ext>
                    </a:extLst>
                  </p:cNvPr>
                  <p:cNvSpPr/>
                  <p:nvPr/>
                </p:nvSpPr>
                <p:spPr>
                  <a:xfrm>
                    <a:off x="1279004" y="2429380"/>
                    <a:ext cx="6604091"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Biến cố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lạ</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 </a:t>
                    </a:r>
                    <a14:m>
                      <m:oMath xmlns:m="http://schemas.openxmlformats.org/officeDocument/2006/math">
                        <m: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t>𝑂</m:t>
                        </m:r>
                        <m: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t>={1, 3, 5}</m:t>
                        </m:r>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endParaRPr lang="it-IT"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mc:Choice>
            <mc:Fallback xmlns="">
              <p:sp>
                <p:nvSpPr>
                  <p:cNvPr id="27" name="직사각형 26">
                    <a:extLst>
                      <a:ext uri="{FF2B5EF4-FFF2-40B4-BE49-F238E27FC236}">
                        <a16:creationId xmlns:a16="http://schemas.microsoft.com/office/drawing/2014/main" id="{98AA76CD-E160-473F-AB65-9B829D2C1107}"/>
                      </a:ext>
                    </a:extLst>
                  </p:cNvPr>
                  <p:cNvSpPr>
                    <a:spLocks noRot="1" noChangeAspect="1" noMove="1" noResize="1" noEditPoints="1" noAdjustHandles="1" noChangeArrowheads="1" noChangeShapeType="1" noTextEdit="1"/>
                  </p:cNvSpPr>
                  <p:nvPr/>
                </p:nvSpPr>
                <p:spPr>
                  <a:xfrm>
                    <a:off x="1279004" y="2429380"/>
                    <a:ext cx="6604091" cy="345461"/>
                  </a:xfrm>
                  <a:prstGeom prst="rect">
                    <a:avLst/>
                  </a:prstGeom>
                  <a:blipFill>
                    <a:blip r:embed="rId6"/>
                    <a:stretch>
                      <a:fillRect l="-92"/>
                    </a:stretch>
                  </a:blipFill>
                  <a:ln>
                    <a:noFill/>
                  </a:ln>
                </p:spPr>
                <p:txBody>
                  <a:bodyPr/>
                  <a:lstStyle/>
                  <a:p>
                    <a:r>
                      <a:rPr lang="en-US">
                        <a:noFill/>
                      </a:rPr>
                      <a:t> </a:t>
                    </a:r>
                  </a:p>
                </p:txBody>
              </p:sp>
            </mc:Fallback>
          </mc:AlternateContent>
        </p:grpSp>
        <p:grpSp>
          <p:nvGrpSpPr>
            <p:cNvPr id="28" name="그룹 27">
              <a:extLst>
                <a:ext uri="{FF2B5EF4-FFF2-40B4-BE49-F238E27FC236}">
                  <a16:creationId xmlns:a16="http://schemas.microsoft.com/office/drawing/2014/main" id="{BC45F08C-ECCE-4158-8DEE-68D0D1FF8A8A}"/>
                </a:ext>
              </a:extLst>
            </p:cNvPr>
            <p:cNvGrpSpPr/>
            <p:nvPr/>
          </p:nvGrpSpPr>
          <p:grpSpPr>
            <a:xfrm>
              <a:off x="888484" y="3150374"/>
              <a:ext cx="6979589" cy="345461"/>
              <a:chOff x="903506" y="2429380"/>
              <a:chExt cx="6979589" cy="345461"/>
            </a:xfrm>
          </p:grpSpPr>
          <p:sp>
            <p:nvSpPr>
              <p:cNvPr id="29" name="사각형: 둥근 모서리 2">
                <a:extLst>
                  <a:ext uri="{FF2B5EF4-FFF2-40B4-BE49-F238E27FC236}">
                    <a16:creationId xmlns:a16="http://schemas.microsoft.com/office/drawing/2014/main" id="{DE0F0140-00D3-42B1-8AC8-E320712E0CAD}"/>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800"/>
                  </a:spcAft>
                </a:pP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31" name="직사각형 30">
                    <a:extLst>
                      <a:ext uri="{FF2B5EF4-FFF2-40B4-BE49-F238E27FC236}">
                        <a16:creationId xmlns:a16="http://schemas.microsoft.com/office/drawing/2014/main" id="{C5B6F2EB-A072-4413-BBF7-A81A03CF01C4}"/>
                      </a:ext>
                    </a:extLst>
                  </p:cNvPr>
                  <p:cNvSpPr/>
                  <p:nvPr/>
                </p:nvSpPr>
                <p:spPr>
                  <a:xfrm>
                    <a:off x="1279004" y="2429380"/>
                    <a:ext cx="6604091"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chẵn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 </a:t>
                    </a:r>
                    <a14:m>
                      <m:oMath xmlns:m="http://schemas.openxmlformats.org/officeDocument/2006/math">
                        <m: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t>𝐸</m:t>
                        </m:r>
                        <m: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t>={2, 4, 6}</m:t>
                        </m:r>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mc:Choice>
            <mc:Fallback xmlns="">
              <p:sp>
                <p:nvSpPr>
                  <p:cNvPr id="31" name="직사각형 30">
                    <a:extLst>
                      <a:ext uri="{FF2B5EF4-FFF2-40B4-BE49-F238E27FC236}">
                        <a16:creationId xmlns:a16="http://schemas.microsoft.com/office/drawing/2014/main" id="{C5B6F2EB-A072-4413-BBF7-A81A03CF01C4}"/>
                      </a:ext>
                    </a:extLst>
                  </p:cNvPr>
                  <p:cNvSpPr>
                    <a:spLocks noRot="1" noChangeAspect="1" noMove="1" noResize="1" noEditPoints="1" noAdjustHandles="1" noChangeArrowheads="1" noChangeShapeType="1" noTextEdit="1"/>
                  </p:cNvSpPr>
                  <p:nvPr/>
                </p:nvSpPr>
                <p:spPr>
                  <a:xfrm>
                    <a:off x="1279004" y="2429380"/>
                    <a:ext cx="6604091" cy="345461"/>
                  </a:xfrm>
                  <a:prstGeom prst="rect">
                    <a:avLst/>
                  </a:prstGeom>
                  <a:blipFill>
                    <a:blip r:embed="rId7"/>
                    <a:stretch>
                      <a:fillRect l="-92"/>
                    </a:stretch>
                  </a:blipFill>
                  <a:ln>
                    <a:noFill/>
                  </a:ln>
                </p:spPr>
                <p:txBody>
                  <a:bodyPr/>
                  <a:lstStyle/>
                  <a:p>
                    <a:r>
                      <a:rPr lang="en-US">
                        <a:noFill/>
                      </a:rPr>
                      <a:t> </a:t>
                    </a:r>
                  </a:p>
                </p:txBody>
              </p:sp>
            </mc:Fallback>
          </mc:AlternateContent>
        </p:grpSp>
        <p:grpSp>
          <p:nvGrpSpPr>
            <p:cNvPr id="32" name="그룹 31">
              <a:extLst>
                <a:ext uri="{FF2B5EF4-FFF2-40B4-BE49-F238E27FC236}">
                  <a16:creationId xmlns:a16="http://schemas.microsoft.com/office/drawing/2014/main" id="{59DA891D-8812-44A7-B713-83837E64A54B}"/>
                </a:ext>
              </a:extLst>
            </p:cNvPr>
            <p:cNvGrpSpPr/>
            <p:nvPr/>
          </p:nvGrpSpPr>
          <p:grpSpPr>
            <a:xfrm>
              <a:off x="888484" y="3513000"/>
              <a:ext cx="6979589" cy="345461"/>
              <a:chOff x="903506" y="2429380"/>
              <a:chExt cx="6979589" cy="345461"/>
            </a:xfrm>
          </p:grpSpPr>
          <p:sp>
            <p:nvSpPr>
              <p:cNvPr id="33" name="사각형: 둥근 모서리 2">
                <a:extLst>
                  <a:ext uri="{FF2B5EF4-FFF2-40B4-BE49-F238E27FC236}">
                    <a16:creationId xmlns:a16="http://schemas.microsoft.com/office/drawing/2014/main" id="{394A66BF-0504-4857-A345-BD0E6773715F}"/>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800"/>
                  </a:spcAft>
                </a:pP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EEDE71E2-A24A-47B1-BD6F-2AA969447867}"/>
                      </a:ext>
                    </a:extLst>
                  </p:cNvPr>
                  <p:cNvSpPr/>
                  <p:nvPr/>
                </p:nvSpPr>
                <p:spPr>
                  <a:xfrm>
                    <a:off x="1279004" y="2429380"/>
                    <a:ext cx="6604091"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Biến cố có kết quả chẵn bằng hoặc lớn hơn ba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14:m>
                      <m:oMath xmlns:m="http://schemas.openxmlformats.org/officeDocument/2006/math">
                        <m: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t>𝐴</m:t>
                        </m:r>
                        <m:r>
                          <a:rPr lang="en-US" altLang="ko-KR" sz="130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m:t>
                        </m:r>
                        <m:r>
                          <a:rPr lang="en-US" altLang="ko-KR" sz="13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𝐸</m:t>
                        </m:r>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m:t>
                        </m:r>
                        <m:d>
                          <m:dPr>
                            <m:begChr m:val="{"/>
                            <m:endChr m:val="}"/>
                            <m:ctrlPr>
                              <a:rPr lang="en-US" altLang="ko-KR" sz="13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ctrlPr>
                          </m:dPr>
                          <m:e>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4, 6</m:t>
                            </m:r>
                          </m:e>
                        </m:d>
                      </m:oMath>
                    </a14:m>
                    <a:endParaRPr lang="it-IT"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mc:Choice>
            <mc:Fallback xmlns="">
              <p:sp>
                <p:nvSpPr>
                  <p:cNvPr id="34" name="직사각형 33">
                    <a:extLst>
                      <a:ext uri="{FF2B5EF4-FFF2-40B4-BE49-F238E27FC236}">
                        <a16:creationId xmlns:a16="http://schemas.microsoft.com/office/drawing/2014/main" id="{EEDE71E2-A24A-47B1-BD6F-2AA969447867}"/>
                      </a:ext>
                    </a:extLst>
                  </p:cNvPr>
                  <p:cNvSpPr>
                    <a:spLocks noRot="1" noChangeAspect="1" noMove="1" noResize="1" noEditPoints="1" noAdjustHandles="1" noChangeArrowheads="1" noChangeShapeType="1" noTextEdit="1"/>
                  </p:cNvSpPr>
                  <p:nvPr/>
                </p:nvSpPr>
                <p:spPr>
                  <a:xfrm>
                    <a:off x="1279004" y="2429380"/>
                    <a:ext cx="6604091" cy="345461"/>
                  </a:xfrm>
                  <a:prstGeom prst="rect">
                    <a:avLst/>
                  </a:prstGeom>
                  <a:blipFill>
                    <a:blip r:embed="rId8"/>
                    <a:stretch>
                      <a:fillRect l="-92"/>
                    </a:stretch>
                  </a:blipFill>
                  <a:ln>
                    <a:noFill/>
                  </a:ln>
                </p:spPr>
                <p:txBody>
                  <a:bodyPr/>
                  <a:lstStyle/>
                  <a:p>
                    <a:r>
                      <a:rPr lang="en-US">
                        <a:noFill/>
                      </a:rPr>
                      <a:t> </a:t>
                    </a:r>
                  </a:p>
                </p:txBody>
              </p:sp>
            </mc:Fallback>
          </mc:AlternateContent>
        </p:grpSp>
        <p:grpSp>
          <p:nvGrpSpPr>
            <p:cNvPr id="35" name="그룹 34">
              <a:extLst>
                <a:ext uri="{FF2B5EF4-FFF2-40B4-BE49-F238E27FC236}">
                  <a16:creationId xmlns:a16="http://schemas.microsoft.com/office/drawing/2014/main" id="{2435BC5A-3082-4CD8-9C4B-F1510D022E3A}"/>
                </a:ext>
              </a:extLst>
            </p:cNvPr>
            <p:cNvGrpSpPr/>
            <p:nvPr/>
          </p:nvGrpSpPr>
          <p:grpSpPr>
            <a:xfrm>
              <a:off x="888484" y="3875627"/>
              <a:ext cx="7344816" cy="345461"/>
              <a:chOff x="903506" y="2429380"/>
              <a:chExt cx="7344816" cy="345461"/>
            </a:xfrm>
          </p:grpSpPr>
          <p:sp>
            <p:nvSpPr>
              <p:cNvPr id="36" name="사각형: 둥근 모서리 2">
                <a:extLst>
                  <a:ext uri="{FF2B5EF4-FFF2-40B4-BE49-F238E27FC236}">
                    <a16:creationId xmlns:a16="http://schemas.microsoft.com/office/drawing/2014/main" id="{E98BC5BC-C887-4222-8D65-FFA6E3F5BC54}"/>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800"/>
                  </a:spcAft>
                </a:pP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mc:AlternateContent xmlns:mc="http://schemas.openxmlformats.org/markup-compatibility/2006" xmlns:a14="http://schemas.microsoft.com/office/drawing/2010/main">
            <mc:Choice Requires="a14">
              <p:sp>
                <p:nvSpPr>
                  <p:cNvPr id="37" name="직사각형 36">
                    <a:extLst>
                      <a:ext uri="{FF2B5EF4-FFF2-40B4-BE49-F238E27FC236}">
                        <a16:creationId xmlns:a16="http://schemas.microsoft.com/office/drawing/2014/main" id="{8E65A2A4-AB66-4FAD-B9BE-F39AA60ADADE}"/>
                      </a:ext>
                    </a:extLst>
                  </p:cNvPr>
                  <p:cNvSpPr/>
                  <p:nvPr/>
                </p:nvSpPr>
                <p:spPr>
                  <a:xfrm>
                    <a:off x="1279004" y="2429380"/>
                    <a:ext cx="6969318"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Biến cố có kết quả chẵn hoặc kết quả bằng hoặc lớn hơn ba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14:m>
                      <m:oMath xmlns:m="http://schemas.openxmlformats.org/officeDocument/2006/math">
                        <m: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t>𝐴</m:t>
                        </m:r>
                        <m:r>
                          <a:rPr lang="en-US" altLang="ko-KR" sz="130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ko-KR" sz="13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𝐸</m:t>
                        </m:r>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={2, 3, 4, 5, 6}</m:t>
                        </m:r>
                      </m:oMath>
                    </a14:m>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mc:Choice>
            <mc:Fallback xmlns="">
              <p:sp>
                <p:nvSpPr>
                  <p:cNvPr id="37" name="직사각형 36">
                    <a:extLst>
                      <a:ext uri="{FF2B5EF4-FFF2-40B4-BE49-F238E27FC236}">
                        <a16:creationId xmlns:a16="http://schemas.microsoft.com/office/drawing/2014/main" id="{8E65A2A4-AB66-4FAD-B9BE-F39AA60ADADE}"/>
                      </a:ext>
                    </a:extLst>
                  </p:cNvPr>
                  <p:cNvSpPr>
                    <a:spLocks noRot="1" noChangeAspect="1" noMove="1" noResize="1" noEditPoints="1" noAdjustHandles="1" noChangeArrowheads="1" noChangeShapeType="1" noTextEdit="1"/>
                  </p:cNvSpPr>
                  <p:nvPr/>
                </p:nvSpPr>
                <p:spPr>
                  <a:xfrm>
                    <a:off x="1279004" y="2429380"/>
                    <a:ext cx="6969318" cy="345461"/>
                  </a:xfrm>
                  <a:prstGeom prst="rect">
                    <a:avLst/>
                  </a:prstGeom>
                  <a:blipFill>
                    <a:blip r:embed="rId9"/>
                    <a:stretch>
                      <a:fillRect l="-87"/>
                    </a:stretch>
                  </a:blipFill>
                  <a:ln>
                    <a:noFill/>
                  </a:ln>
                </p:spPr>
                <p:txBody>
                  <a:bodyPr/>
                  <a:lstStyle/>
                  <a:p>
                    <a:r>
                      <a:rPr lang="en-US">
                        <a:noFill/>
                      </a:rPr>
                      <a:t> </a:t>
                    </a:r>
                  </a:p>
                </p:txBody>
              </p:sp>
            </mc:Fallback>
          </mc:AlternateContent>
        </p:grpSp>
      </p:grpSp>
      <p:sp>
        <p:nvSpPr>
          <p:cNvPr id="39" name="직사각형 38">
            <a:extLst>
              <a:ext uri="{FF2B5EF4-FFF2-40B4-BE49-F238E27FC236}">
                <a16:creationId xmlns:a16="http://schemas.microsoft.com/office/drawing/2014/main" id="{9D706986-B0EA-489D-96AD-D493353D4C1E}"/>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10"/>
              </a:buBlip>
              <a:defRPr/>
            </a:pPr>
            <a:r>
              <a:rPr lang="vi-VN" altLang="ko-KR" sz="1400" dirty="0">
                <a:solidFill>
                  <a:schemeClr val="tx1"/>
                </a:solidFill>
                <a:latin typeface="SamsungOne-400" panose="020B0503030303020204" pitchFamily="34" charset="0"/>
                <a:ea typeface="SamsungOne-400" panose="020B0503030303020204" pitchFamily="34" charset="0"/>
              </a:rPr>
              <a:t>Các biến cố khi gieo xúc xắc</a:t>
            </a:r>
            <a:endParaRPr lang="en-US" altLang="ko-KR" sz="14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6398309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Mật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độ</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tục</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02</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A411F0D9-6681-4F18-88E4-C341C7A04686}"/>
                  </a:ext>
                </a:extLst>
              </p:cNvPr>
              <p:cNvSpPr/>
              <p:nvPr/>
            </p:nvSpPr>
            <p:spPr>
              <a:xfrm>
                <a:off x="674556" y="1700808"/>
                <a:ext cx="8632825" cy="1811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just">
                  <a:spcBef>
                    <a:spcPts val="800"/>
                  </a:spcBef>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1)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𝑋</m:t>
                    </m:r>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là một biến ngẫu nhiên chuẩn tắc”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𝑋</m:t>
                    </m:r>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m:t>
                    </m:r>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𝑁</m:t>
                    </m:r>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(0,1)</m:t>
                    </m:r>
                  </m:oMath>
                </a14:m>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algn="just">
                  <a:spcBef>
                    <a:spcPts val="800"/>
                  </a:spcBef>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2) </a:t>
                </a:r>
                <a14:m>
                  <m:oMath xmlns:m="http://schemas.openxmlformats.org/officeDocument/2006/math">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𝑓</m:t>
                    </m:r>
                    <m:d>
                      <m:dPr>
                        <m:ctrlPr>
                          <a:rPr lang="en-US" altLang="ko-KR" sz="1600" i="1">
                            <a:solidFill>
                              <a:schemeClr val="tx1">
                                <a:lumMod val="85000"/>
                                <a:lumOff val="15000"/>
                              </a:schemeClr>
                            </a:solidFill>
                            <a:latin typeface="Cambria Math" panose="02040503050406030204" pitchFamily="18" charset="0"/>
                            <a:ea typeface="SamsungOne-400" panose="020B0503030303020204" pitchFamily="34" charset="0"/>
                          </a:rPr>
                        </m:ctrlPr>
                      </m:dPr>
                      <m:e>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𝑥</m:t>
                        </m:r>
                      </m:e>
                    </m:d>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m:t>
                    </m:r>
                    <m:f>
                      <m:fPr>
                        <m:ctrlPr>
                          <a:rPr lang="en-US" altLang="ko-KR" sz="1600" i="1">
                            <a:solidFill>
                              <a:schemeClr val="tx1">
                                <a:lumMod val="85000"/>
                                <a:lumOff val="15000"/>
                              </a:schemeClr>
                            </a:solidFill>
                            <a:latin typeface="Cambria Math" panose="02040503050406030204" pitchFamily="18" charset="0"/>
                            <a:ea typeface="SamsungOne-400" panose="020B0503030303020204" pitchFamily="34" charset="0"/>
                          </a:rPr>
                        </m:ctrlPr>
                      </m:fPr>
                      <m:num>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1</m:t>
                        </m:r>
                      </m:num>
                      <m:den>
                        <m:rad>
                          <m:radPr>
                            <m:degHide m:val="on"/>
                            <m:ctrlPr>
                              <a:rPr lang="en-US" altLang="ko-KR" sz="1600" i="1">
                                <a:solidFill>
                                  <a:schemeClr val="tx1">
                                    <a:lumMod val="85000"/>
                                    <a:lumOff val="15000"/>
                                  </a:schemeClr>
                                </a:solidFill>
                                <a:latin typeface="Cambria Math" panose="02040503050406030204" pitchFamily="18" charset="0"/>
                                <a:ea typeface="SamsungOne-400" panose="020B0503030303020204" pitchFamily="34" charset="0"/>
                              </a:rPr>
                            </m:ctrlPr>
                          </m:radPr>
                          <m:deg/>
                          <m:e>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2</m:t>
                            </m:r>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𝜋</m:t>
                            </m:r>
                          </m:e>
                        </m:rad>
                      </m:den>
                    </m:f>
                    <m:sSup>
                      <m:sSupPr>
                        <m:ctrlPr>
                          <a:rPr lang="en-US" altLang="ko-KR" sz="1600" i="1">
                            <a:solidFill>
                              <a:schemeClr val="tx1">
                                <a:lumMod val="85000"/>
                                <a:lumOff val="15000"/>
                              </a:schemeClr>
                            </a:solidFill>
                            <a:latin typeface="Cambria Math" panose="02040503050406030204" pitchFamily="18" charset="0"/>
                            <a:ea typeface="SamsungOne-400" panose="020B0503030303020204" pitchFamily="34" charset="0"/>
                          </a:rPr>
                        </m:ctrlPr>
                      </m:sSupPr>
                      <m:e>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𝑒</m:t>
                        </m:r>
                      </m:e>
                      <m:sup>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m:t>
                        </m:r>
                        <m:f>
                          <m:fPr>
                            <m:ctrlPr>
                              <a:rPr lang="en-US" altLang="ko-KR" sz="1600" i="1">
                                <a:solidFill>
                                  <a:schemeClr val="tx1">
                                    <a:lumMod val="85000"/>
                                    <a:lumOff val="15000"/>
                                  </a:schemeClr>
                                </a:solidFill>
                                <a:latin typeface="Cambria Math" panose="02040503050406030204" pitchFamily="18" charset="0"/>
                                <a:ea typeface="SamsungOne-400" panose="020B0503030303020204" pitchFamily="34" charset="0"/>
                              </a:rPr>
                            </m:ctrlPr>
                          </m:fPr>
                          <m:num>
                            <m:sSup>
                              <m:sSupPr>
                                <m:ctrlPr>
                                  <a:rPr lang="en-US" altLang="ko-KR" sz="1600" i="1">
                                    <a:solidFill>
                                      <a:schemeClr val="tx1">
                                        <a:lumMod val="85000"/>
                                        <a:lumOff val="15000"/>
                                      </a:schemeClr>
                                    </a:solidFill>
                                    <a:latin typeface="Cambria Math" panose="02040503050406030204" pitchFamily="18" charset="0"/>
                                    <a:ea typeface="SamsungOne-400" panose="020B0503030303020204" pitchFamily="34" charset="0"/>
                                  </a:rPr>
                                </m:ctrlPr>
                              </m:sSupPr>
                              <m:e>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𝑥</m:t>
                                </m:r>
                              </m:e>
                              <m:sup>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2</m:t>
                                </m:r>
                              </m:sup>
                            </m:sSup>
                          </m:num>
                          <m:den>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2</m:t>
                            </m:r>
                          </m:den>
                        </m:f>
                      </m:sup>
                    </m:sSup>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      </a:t>
                </a:r>
                <a:r>
                  <a:rPr lang="en-US" altLang="ko-KR" sz="1300" dirty="0">
                    <a:solidFill>
                      <a:srgbClr val="20B765"/>
                    </a:solidFill>
                    <a:latin typeface="SamsungOne-400" panose="020B0503030303020204" pitchFamily="34" charset="0"/>
                    <a:ea typeface="SamsungOne-400" panose="020B0503030303020204" pitchFamily="34" charset="0"/>
                    <a:sym typeface="Symbol" panose="05050102010706020507" pitchFamily="18" charset="2"/>
                  </a:rPr>
                  <a: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được xác định trong khoảng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m:t>
                    </m:r>
                    <m:r>
                      <a:rPr lang="en-US" altLang="ko-KR" sz="1300" dirty="0" err="1">
                        <a:solidFill>
                          <a:schemeClr val="tx1">
                            <a:lumMod val="85000"/>
                            <a:lumOff val="15000"/>
                          </a:schemeClr>
                        </a:solidFill>
                        <a:latin typeface="Cambria Math" panose="02040503050406030204" pitchFamily="18" charset="0"/>
                        <a:ea typeface="SamsungOne-400" panose="020B0503030303020204" pitchFamily="34" charset="0"/>
                      </a:rPr>
                      <m:t>,</m:t>
                    </m:r>
                    <m:r>
                      <a:rPr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m:t>
                    </m:r>
                  </m:oMath>
                </a14:m>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361950" lvl="1" indent="-180975">
                  <a:spcBef>
                    <a:spcPts val="800"/>
                  </a:spcBef>
                  <a:buClr>
                    <a:srgbClr val="193EB0"/>
                  </a:buClr>
                  <a:buFont typeface="Arial" panose="020B0604020202020204" pitchFamily="34" charset="0"/>
                  <a:buChar char="•"/>
                </a:pPr>
                <a:r>
                  <a:rPr lang="vi-VN" altLang="ko-KR" sz="1300" i="1" dirty="0">
                    <a:solidFill>
                      <a:prstClr val="black">
                        <a:lumMod val="85000"/>
                        <a:lumOff val="15000"/>
                      </a:prstClr>
                    </a:solidFill>
                    <a:latin typeface="SamsungOne-400" panose="020B0503030303020204" pitchFamily="34" charset="0"/>
                    <a:ea typeface="SamsungOne-400" panose="020B0503030303020204" pitchFamily="34" charset="0"/>
                  </a:rPr>
                  <a:t>Trung bình</a:t>
                </a:r>
                <a:r>
                  <a:rPr lang="en-US" altLang="ko-KR" sz="1300" i="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i="1" dirty="0">
                    <a:solidFill>
                      <a:prstClr val="black">
                        <a:lumMod val="85000"/>
                        <a:lumOff val="15000"/>
                      </a:prstClr>
                    </a:solidFill>
                    <a:latin typeface="Cambria Math" panose="02040503050406030204" pitchFamily="18" charset="0"/>
                  </a:rPr>
                  <a:t>= 0</a:t>
                </a:r>
              </a:p>
              <a:p>
                <a:pPr marL="361950" lvl="1" indent="-180975">
                  <a:spcBef>
                    <a:spcPts val="800"/>
                  </a:spcBef>
                  <a:buClr>
                    <a:srgbClr val="193EB0"/>
                  </a:buClr>
                  <a:buFont typeface="Arial" panose="020B0604020202020204" pitchFamily="34" charset="0"/>
                  <a:buChar char="•"/>
                </a:pPr>
                <a:r>
                  <a:rPr lang="vi-VN" altLang="ko-KR" sz="1300" i="1" dirty="0">
                    <a:solidFill>
                      <a:prstClr val="black">
                        <a:lumMod val="85000"/>
                        <a:lumOff val="15000"/>
                      </a:prstClr>
                    </a:solidFill>
                    <a:latin typeface="Cambria Math" panose="02040503050406030204" pitchFamily="18" charset="0"/>
                  </a:rPr>
                  <a:t>Phương sai</a:t>
                </a:r>
                <a:r>
                  <a:rPr lang="en-US" altLang="ko-KR" sz="1300" i="1" dirty="0">
                    <a:solidFill>
                      <a:prstClr val="black">
                        <a:lumMod val="85000"/>
                        <a:lumOff val="15000"/>
                      </a:prstClr>
                    </a:solidFill>
                    <a:latin typeface="Cambria Math" panose="02040503050406030204" pitchFamily="18" charset="0"/>
                  </a:rPr>
                  <a:t> = 1</a:t>
                </a:r>
              </a:p>
              <a:p>
                <a:pPr marL="361950" lvl="1" indent="-180975">
                  <a:spcBef>
                    <a:spcPts val="800"/>
                  </a:spcBef>
                  <a:buClr>
                    <a:srgbClr val="193EB0"/>
                  </a:buClr>
                  <a:buFont typeface="Arial" panose="020B0604020202020204" pitchFamily="34" charset="0"/>
                  <a:buChar char="•"/>
                </a:pPr>
                <a:r>
                  <a:rPr lang="vi-VN" altLang="ko-KR" sz="1300" i="1" dirty="0">
                    <a:solidFill>
                      <a:prstClr val="black">
                        <a:lumMod val="85000"/>
                        <a:lumOff val="15000"/>
                      </a:prstClr>
                    </a:solidFill>
                    <a:latin typeface="SamsungOne-400" panose="020B0503030303020204" pitchFamily="34" charset="0"/>
                    <a:ea typeface="SamsungOne-400" panose="020B0503030303020204" pitchFamily="34" charset="0"/>
                  </a:rPr>
                  <a:t>Độ lệch chuẩn</a:t>
                </a:r>
                <a:r>
                  <a:rPr lang="en-US" altLang="ko-KR" sz="1300" i="1" dirty="0">
                    <a:solidFill>
                      <a:prstClr val="black">
                        <a:lumMod val="85000"/>
                        <a:lumOff val="15000"/>
                      </a:prstClr>
                    </a:solidFill>
                    <a:latin typeface="Cambria Math" panose="02040503050406030204" pitchFamily="18" charset="0"/>
                  </a:rPr>
                  <a:t> = 1</a:t>
                </a:r>
              </a:p>
            </p:txBody>
          </p:sp>
        </mc:Choice>
        <mc:Fallback xmlns="">
          <p:sp>
            <p:nvSpPr>
              <p:cNvPr id="13" name="직사각형 12">
                <a:extLst>
                  <a:ext uri="{FF2B5EF4-FFF2-40B4-BE49-F238E27FC236}">
                    <a16:creationId xmlns:a16="http://schemas.microsoft.com/office/drawing/2014/main" id="{A411F0D9-6681-4F18-88E4-C341C7A04686}"/>
                  </a:ext>
                </a:extLst>
              </p:cNvPr>
              <p:cNvSpPr>
                <a:spLocks noRot="1" noChangeAspect="1" noMove="1" noResize="1" noEditPoints="1" noAdjustHandles="1" noChangeArrowheads="1" noChangeShapeType="1" noTextEdit="1"/>
              </p:cNvSpPr>
              <p:nvPr/>
            </p:nvSpPr>
            <p:spPr>
              <a:xfrm>
                <a:off x="674556" y="1700808"/>
                <a:ext cx="8632825" cy="1811055"/>
              </a:xfrm>
              <a:prstGeom prst="rect">
                <a:avLst/>
              </a:prstGeom>
              <a:blipFill>
                <a:blip r:embed="rId3"/>
                <a:stretch>
                  <a:fillRect l="-71"/>
                </a:stretch>
              </a:blipFill>
              <a:ln>
                <a:noFill/>
              </a:ln>
            </p:spPr>
            <p:txBody>
              <a:bodyPr/>
              <a:lstStyle/>
              <a:p>
                <a:r>
                  <a:rPr lang="en-US">
                    <a:noFill/>
                  </a:rPr>
                  <a:t> </a:t>
                </a:r>
              </a:p>
            </p:txBody>
          </p:sp>
        </mc:Fallback>
      </mc:AlternateContent>
      <p:sp>
        <p:nvSpPr>
          <p:cNvPr id="9" name="직사각형 8">
            <a:extLst>
              <a:ext uri="{FF2B5EF4-FFF2-40B4-BE49-F238E27FC236}">
                <a16:creationId xmlns:a16="http://schemas.microsoft.com/office/drawing/2014/main" id="{206966DB-A7DD-434E-9C2E-4402E0A1A1B6}"/>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ngẫu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nhiên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mật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độ</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suất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chuẩn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tắc</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41749730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Mật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độ</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tục</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02</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mc:AlternateContent xmlns:mc="http://schemas.openxmlformats.org/markup-compatibility/2006" xmlns:a14="http://schemas.microsoft.com/office/drawing/2010/main">
        <mc:Choice Requires="a14">
          <p:sp>
            <p:nvSpPr>
              <p:cNvPr id="9" name="직사각형 8">
                <a:extLst>
                  <a:ext uri="{FF2B5EF4-FFF2-40B4-BE49-F238E27FC236}">
                    <a16:creationId xmlns:a16="http://schemas.microsoft.com/office/drawing/2014/main" id="{882C831B-A64F-459D-93CB-196AB16D710D}"/>
                  </a:ext>
                </a:extLst>
              </p:cNvPr>
              <p:cNvSpPr/>
              <p:nvPr/>
            </p:nvSpPr>
            <p:spPr>
              <a:xfrm>
                <a:off x="674556" y="1700808"/>
                <a:ext cx="8632825" cy="6508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Giả sử rằng </a:t>
                </a:r>
                <a14:m>
                  <m:oMath xmlns:m="http://schemas.openxmlformats.org/officeDocument/2006/math">
                    <m: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t>𝑋</m:t>
                    </m:r>
                    <m: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t>𝑁</m:t>
                    </m:r>
                    <m: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ko-KR" altLang="en-US" sz="1300" i="1">
                            <a:solidFill>
                              <a:schemeClr val="tx1">
                                <a:lumMod val="85000"/>
                                <a:lumOff val="15000"/>
                              </a:schemeClr>
                            </a:solidFill>
                            <a:latin typeface="Cambria Math" panose="02040503050406030204" pitchFamily="18" charset="0"/>
                            <a:cs typeface="Times New Roman" panose="02020603050405020304" pitchFamily="18" charset="0"/>
                          </a:rPr>
                          <m:t>𝜇</m:t>
                        </m:r>
                      </m:e>
                      <m: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m:t>
                    </m:r>
                    <m:sSubSup>
                      <m:sSubSupPr>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ctrlPr>
                      </m:sSubSupPr>
                      <m:e>
                        <m:r>
                          <a:rPr lang="ko-KR" altLang="en-US" sz="1300" i="1">
                            <a:solidFill>
                              <a:schemeClr val="tx1">
                                <a:lumMod val="85000"/>
                                <a:lumOff val="15000"/>
                              </a:schemeClr>
                            </a:solidFill>
                            <a:latin typeface="Cambria Math" panose="02040503050406030204" pitchFamily="18" charset="0"/>
                            <a:cs typeface="Times New Roman" panose="02020603050405020304" pitchFamily="18" charset="0"/>
                          </a:rPr>
                          <m:t>𝜎</m:t>
                        </m:r>
                      </m:e>
                      <m: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1</m:t>
                        </m:r>
                      </m:sub>
                      <m:sup>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2</m:t>
                        </m:r>
                      </m:sup>
                    </m:sSubSup>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m:t>
                    </m:r>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and </a:t>
                </a:r>
                <a14:m>
                  <m:oMath xmlns:m="http://schemas.openxmlformats.org/officeDocument/2006/math">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𝑌</m:t>
                    </m:r>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𝑁</m:t>
                    </m:r>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ko-KR" altLang="en-US" sz="1300" i="1">
                            <a:solidFill>
                              <a:schemeClr val="tx1">
                                <a:lumMod val="85000"/>
                                <a:lumOff val="15000"/>
                              </a:schemeClr>
                            </a:solidFill>
                            <a:latin typeface="Cambria Math" panose="02040503050406030204" pitchFamily="18" charset="0"/>
                            <a:cs typeface="Times New Roman" panose="02020603050405020304" pitchFamily="18" charset="0"/>
                          </a:rPr>
                          <m:t>𝜇</m:t>
                        </m:r>
                      </m:e>
                      <m: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2</m:t>
                        </m:r>
                      </m:sub>
                    </m:s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m:t>
                    </m:r>
                    <m:sSubSup>
                      <m:sSubSupPr>
                        <m:ctrlP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ctrlPr>
                      </m:sSubSupPr>
                      <m:e>
                        <m:r>
                          <a:rPr lang="ko-KR" altLang="en-US" sz="1300" i="1">
                            <a:solidFill>
                              <a:schemeClr val="tx1">
                                <a:lumMod val="85000"/>
                                <a:lumOff val="15000"/>
                              </a:schemeClr>
                            </a:solidFill>
                            <a:latin typeface="Cambria Math" panose="02040503050406030204" pitchFamily="18" charset="0"/>
                            <a:cs typeface="Times New Roman" panose="02020603050405020304" pitchFamily="18" charset="0"/>
                          </a:rPr>
                          <m:t>𝜎</m:t>
                        </m:r>
                      </m:e>
                      <m:sub>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2</m:t>
                        </m:r>
                      </m:sub>
                      <m:sup>
                        <m:r>
                          <a:rPr lang="en-US" altLang="ko-KR" sz="1300" i="1">
                            <a:solidFill>
                              <a:schemeClr val="tx1">
                                <a:lumMod val="85000"/>
                                <a:lumOff val="15000"/>
                              </a:schemeClr>
                            </a:solidFill>
                            <a:latin typeface="Cambria Math" panose="02040503050406030204" pitchFamily="18" charset="0"/>
                            <a:cs typeface="Times New Roman" panose="02020603050405020304" pitchFamily="18" charset="0"/>
                          </a:rPr>
                          <m:t>2</m:t>
                        </m:r>
                      </m:sup>
                    </m:sSubSup>
                    <m:r>
                      <a:rPr lang="en-US" altLang="ko-KR" sz="1300" i="1" smtClean="0">
                        <a:solidFill>
                          <a:schemeClr val="tx1">
                            <a:lumMod val="85000"/>
                            <a:lumOff val="15000"/>
                          </a:schemeClr>
                        </a:solidFill>
                        <a:latin typeface="Cambria Math" panose="02040503050406030204" pitchFamily="18" charset="0"/>
                        <a:cs typeface="Times New Roman" panose="02020603050405020304" pitchFamily="18" charset="0"/>
                      </a:rPr>
                      <m:t>)</m:t>
                    </m:r>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cũng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rằng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i="1" dirty="0">
                    <a:solidFill>
                      <a:schemeClr val="tx1">
                        <a:lumMod val="85000"/>
                        <a:lumOff val="15000"/>
                      </a:schemeClr>
                    </a:solidFill>
                    <a:latin typeface="SamsungOne-400" panose="020B0503030303020204" pitchFamily="34" charset="0"/>
                    <a:ea typeface="SamsungOne-400" panose="020B0503030303020204" pitchFamily="34" charset="0"/>
                  </a:rPr>
                  <a:t>X</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i="1" dirty="0">
                    <a:solidFill>
                      <a:schemeClr val="tx1">
                        <a:lumMod val="85000"/>
                        <a:lumOff val="15000"/>
                      </a:schemeClr>
                    </a:solidFill>
                    <a:latin typeface="SamsungOne-400" panose="020B0503030303020204" pitchFamily="34" charset="0"/>
                    <a:ea typeface="SamsungOne-400" panose="020B0503030303020204" pitchFamily="34" charset="0"/>
                  </a:rPr>
                  <a:t>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độc</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lập</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nhau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p>
            </p:txBody>
          </p:sp>
        </mc:Choice>
        <mc:Fallback xmlns="">
          <p:sp>
            <p:nvSpPr>
              <p:cNvPr id="9" name="직사각형 8">
                <a:extLst>
                  <a:ext uri="{FF2B5EF4-FFF2-40B4-BE49-F238E27FC236}">
                    <a16:creationId xmlns:a16="http://schemas.microsoft.com/office/drawing/2014/main" id="{882C831B-A64F-459D-93CB-196AB16D710D}"/>
                  </a:ext>
                </a:extLst>
              </p:cNvPr>
              <p:cNvSpPr>
                <a:spLocks noRot="1" noChangeAspect="1" noMove="1" noResize="1" noEditPoints="1" noAdjustHandles="1" noChangeArrowheads="1" noChangeShapeType="1" noTextEdit="1"/>
              </p:cNvSpPr>
              <p:nvPr/>
            </p:nvSpPr>
            <p:spPr>
              <a:xfrm>
                <a:off x="674556" y="1700808"/>
                <a:ext cx="8632825" cy="650801"/>
              </a:xfrm>
              <a:prstGeom prst="rect">
                <a:avLst/>
              </a:prstGeom>
              <a:blipFill>
                <a:blip r:embed="rId3"/>
                <a:stretch>
                  <a:fillRect l="-71"/>
                </a:stretch>
              </a:blipFill>
              <a:ln>
                <a:noFill/>
              </a:ln>
            </p:spPr>
            <p:txBody>
              <a:bodyPr/>
              <a:lstStyle/>
              <a:p>
                <a:r>
                  <a:rPr lang="en-US">
                    <a:noFill/>
                  </a:rPr>
                  <a:t> </a:t>
                </a:r>
              </a:p>
            </p:txBody>
          </p:sp>
        </mc:Fallback>
      </mc:AlternateContent>
      <p:sp>
        <p:nvSpPr>
          <p:cNvPr id="14" name="직사각형 13">
            <a:extLst>
              <a:ext uri="{FF2B5EF4-FFF2-40B4-BE49-F238E27FC236}">
                <a16:creationId xmlns:a16="http://schemas.microsoft.com/office/drawing/2014/main" id="{6D5EA489-F7C5-4B54-835F-51E5AB679D6C}"/>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ngẫu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nhiên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mật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độ</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suất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chuẩn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Phép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cộng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phép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trừ</a:t>
            </a:r>
            <a:r>
              <a:rPr lang="en-US" altLang="ko-KR" sz="1400" dirty="0">
                <a:solidFill>
                  <a:schemeClr val="tx1"/>
                </a:solidFill>
                <a:latin typeface="SamsungOne-400" panose="020B0503030303020204" pitchFamily="34" charset="0"/>
                <a:ea typeface="SamsungOne-400" panose="020B0503030303020204" pitchFamily="34" charset="0"/>
              </a:rPr>
              <a:t>”</a:t>
            </a:r>
          </a:p>
        </p:txBody>
      </p:sp>
      <mc:AlternateContent xmlns:mc="http://schemas.openxmlformats.org/markup-compatibility/2006" xmlns:a14="http://schemas.microsoft.com/office/drawing/2010/main">
        <mc:Choice Requires="a14">
          <p:sp>
            <p:nvSpPr>
              <p:cNvPr id="7" name="Rectangle 12">
                <a:extLst>
                  <a:ext uri="{FF2B5EF4-FFF2-40B4-BE49-F238E27FC236}">
                    <a16:creationId xmlns:a16="http://schemas.microsoft.com/office/drawing/2014/main" id="{7321B780-234A-4CC0-9AB0-5FDBD3BBC9F6}"/>
                  </a:ext>
                </a:extLst>
              </p:cNvPr>
              <p:cNvSpPr/>
              <p:nvPr/>
            </p:nvSpPr>
            <p:spPr>
              <a:xfrm>
                <a:off x="810952" y="2428783"/>
                <a:ext cx="2870365" cy="6314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marL="0" lvl="1">
                  <a:spcBef>
                    <a:spcPts val="800"/>
                  </a:spcBef>
                  <a:buClr>
                    <a:srgbClr val="193EB0"/>
                  </a:buClr>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1) </a:t>
                </a:r>
                <a14:m>
                  <m:oMath xmlns:m="http://schemas.openxmlformats.org/officeDocument/2006/math">
                    <m:r>
                      <a:rPr lang="en-US" altLang="ko-KR" sz="1400" i="1" dirty="0" smtClean="0">
                        <a:solidFill>
                          <a:prstClr val="black">
                            <a:lumMod val="85000"/>
                            <a:lumOff val="15000"/>
                          </a:prstClr>
                        </a:solidFill>
                        <a:latin typeface="Cambria Math" panose="02040503050406030204" pitchFamily="18" charset="0"/>
                      </a:rPr>
                      <m:t>𝑋</m:t>
                    </m:r>
                    <m:r>
                      <a:rPr lang="en-US" altLang="ko-KR" sz="1400" i="1" dirty="0" smtClean="0">
                        <a:solidFill>
                          <a:prstClr val="black">
                            <a:lumMod val="85000"/>
                            <a:lumOff val="15000"/>
                          </a:prstClr>
                        </a:solidFill>
                        <a:latin typeface="Cambria Math" panose="02040503050406030204" pitchFamily="18" charset="0"/>
                      </a:rPr>
                      <m:t> + </m:t>
                    </m:r>
                    <m:r>
                      <a:rPr lang="en-US" altLang="ko-KR" sz="1400" i="1" dirty="0" smtClean="0">
                        <a:solidFill>
                          <a:prstClr val="black">
                            <a:lumMod val="85000"/>
                            <a:lumOff val="15000"/>
                          </a:prstClr>
                        </a:solidFill>
                        <a:latin typeface="Cambria Math" panose="02040503050406030204" pitchFamily="18" charset="0"/>
                      </a:rPr>
                      <m:t>𝑌</m:t>
                    </m:r>
                    <m:r>
                      <a:rPr lang="en-US" altLang="ko-KR" sz="1400" i="1" dirty="0" smtClean="0">
                        <a:solidFill>
                          <a:prstClr val="black">
                            <a:lumMod val="85000"/>
                            <a:lumOff val="15000"/>
                          </a:prstClr>
                        </a:solidFill>
                        <a:latin typeface="Cambria Math" panose="02040503050406030204" pitchFamily="18" charset="0"/>
                      </a:rPr>
                      <m:t> ~ </m:t>
                    </m:r>
                    <m:r>
                      <a:rPr lang="en-US" altLang="ko-KR" sz="1400" i="1" dirty="0" smtClean="0">
                        <a:solidFill>
                          <a:prstClr val="black">
                            <a:lumMod val="85000"/>
                            <a:lumOff val="15000"/>
                          </a:prstClr>
                        </a:solidFill>
                        <a:latin typeface="Cambria Math" panose="02040503050406030204" pitchFamily="18" charset="0"/>
                      </a:rPr>
                      <m:t>𝑁</m:t>
                    </m:r>
                    <m:d>
                      <m:dPr>
                        <m:ctrlPr>
                          <a:rPr lang="en-US" altLang="ko-KR" sz="1400" i="1" dirty="0">
                            <a:solidFill>
                              <a:prstClr val="black">
                                <a:lumMod val="85000"/>
                                <a:lumOff val="15000"/>
                              </a:prstClr>
                            </a:solidFill>
                            <a:latin typeface="Cambria Math" panose="02040503050406030204" pitchFamily="18" charset="0"/>
                          </a:rPr>
                        </m:ctrlPr>
                      </m:dPr>
                      <m:e>
                        <m:r>
                          <a:rPr lang="en-US" altLang="ko-KR" sz="1400" i="1" dirty="0">
                            <a:solidFill>
                              <a:prstClr val="black">
                                <a:lumMod val="85000"/>
                                <a:lumOff val="15000"/>
                              </a:prstClr>
                            </a:solidFill>
                            <a:latin typeface="Cambria Math" panose="02040503050406030204" pitchFamily="18" charset="0"/>
                          </a:rPr>
                          <m:t> </m:t>
                        </m:r>
                        <m:sSub>
                          <m:sSubPr>
                            <m:ctrlPr>
                              <a:rPr lang="en-US" altLang="ko-KR" sz="1400" i="1" dirty="0">
                                <a:solidFill>
                                  <a:prstClr val="black">
                                    <a:lumMod val="85000"/>
                                    <a:lumOff val="15000"/>
                                  </a:prstClr>
                                </a:solidFill>
                                <a:latin typeface="Cambria Math" panose="02040503050406030204" pitchFamily="18" charset="0"/>
                              </a:rPr>
                            </m:ctrlPr>
                          </m:sSubPr>
                          <m:e>
                            <m:r>
                              <a:rPr lang="ko-KR" altLang="en-US" sz="1400" i="1" dirty="0">
                                <a:solidFill>
                                  <a:prstClr val="black">
                                    <a:lumMod val="85000"/>
                                    <a:lumOff val="15000"/>
                                  </a:prstClr>
                                </a:solidFill>
                                <a:latin typeface="Cambria Math" panose="02040503050406030204" pitchFamily="18" charset="0"/>
                              </a:rPr>
                              <m:t>𝜇</m:t>
                            </m:r>
                          </m:e>
                          <m:sub>
                            <m:r>
                              <a:rPr lang="en-US" altLang="ko-KR" sz="1400" i="1" dirty="0">
                                <a:solidFill>
                                  <a:prstClr val="black">
                                    <a:lumMod val="85000"/>
                                    <a:lumOff val="15000"/>
                                  </a:prstClr>
                                </a:solidFill>
                                <a:latin typeface="Cambria Math" panose="02040503050406030204" pitchFamily="18" charset="0"/>
                              </a:rPr>
                              <m:t>1</m:t>
                            </m:r>
                          </m:sub>
                        </m:sSub>
                        <m:r>
                          <a:rPr lang="en-US" altLang="ko-KR" sz="1400" i="1" dirty="0">
                            <a:solidFill>
                              <a:prstClr val="black">
                                <a:lumMod val="85000"/>
                                <a:lumOff val="15000"/>
                              </a:prstClr>
                            </a:solidFill>
                            <a:latin typeface="Cambria Math" panose="02040503050406030204" pitchFamily="18" charset="0"/>
                          </a:rPr>
                          <m:t>+</m:t>
                        </m:r>
                        <m:sSub>
                          <m:sSubPr>
                            <m:ctrlPr>
                              <a:rPr lang="en-US" altLang="ko-KR" sz="1400" i="1" dirty="0">
                                <a:solidFill>
                                  <a:prstClr val="black">
                                    <a:lumMod val="85000"/>
                                    <a:lumOff val="15000"/>
                                  </a:prstClr>
                                </a:solidFill>
                                <a:latin typeface="Cambria Math" panose="02040503050406030204" pitchFamily="18" charset="0"/>
                              </a:rPr>
                            </m:ctrlPr>
                          </m:sSubPr>
                          <m:e>
                            <m:r>
                              <a:rPr lang="ko-KR" altLang="en-US" sz="1400" i="1" dirty="0">
                                <a:solidFill>
                                  <a:prstClr val="black">
                                    <a:lumMod val="85000"/>
                                    <a:lumOff val="15000"/>
                                  </a:prstClr>
                                </a:solidFill>
                                <a:latin typeface="Cambria Math" panose="02040503050406030204" pitchFamily="18" charset="0"/>
                              </a:rPr>
                              <m:t>𝜇</m:t>
                            </m:r>
                          </m:e>
                          <m:sub>
                            <m:r>
                              <a:rPr lang="en-US" altLang="ko-KR" sz="1400" i="1" dirty="0">
                                <a:solidFill>
                                  <a:prstClr val="black">
                                    <a:lumMod val="85000"/>
                                    <a:lumOff val="15000"/>
                                  </a:prstClr>
                                </a:solidFill>
                                <a:latin typeface="Cambria Math" panose="02040503050406030204" pitchFamily="18" charset="0"/>
                              </a:rPr>
                              <m:t>2</m:t>
                            </m:r>
                          </m:sub>
                        </m:sSub>
                        <m:r>
                          <a:rPr lang="en-US" altLang="ko-KR" sz="1400" i="1" dirty="0">
                            <a:solidFill>
                              <a:prstClr val="black">
                                <a:lumMod val="85000"/>
                                <a:lumOff val="15000"/>
                              </a:prstClr>
                            </a:solidFill>
                            <a:latin typeface="Cambria Math" panose="02040503050406030204" pitchFamily="18" charset="0"/>
                          </a:rPr>
                          <m:t> , </m:t>
                        </m:r>
                        <m:sSubSup>
                          <m:sSubSupPr>
                            <m:ctrlPr>
                              <a:rPr lang="en-US" altLang="ko-KR" sz="1400" i="1" dirty="0">
                                <a:solidFill>
                                  <a:prstClr val="black">
                                    <a:lumMod val="85000"/>
                                    <a:lumOff val="15000"/>
                                  </a:prstClr>
                                </a:solidFill>
                                <a:latin typeface="Cambria Math" panose="02040503050406030204" pitchFamily="18" charset="0"/>
                              </a:rPr>
                            </m:ctrlPr>
                          </m:sSubSupPr>
                          <m:e>
                            <m:r>
                              <a:rPr lang="ko-KR" altLang="en-US" sz="1400" i="1" dirty="0">
                                <a:solidFill>
                                  <a:prstClr val="black">
                                    <a:lumMod val="85000"/>
                                    <a:lumOff val="15000"/>
                                  </a:prstClr>
                                </a:solidFill>
                                <a:latin typeface="Cambria Math" panose="02040503050406030204" pitchFamily="18" charset="0"/>
                              </a:rPr>
                              <m:t>𝜎</m:t>
                            </m:r>
                          </m:e>
                          <m:sub>
                            <m:r>
                              <a:rPr lang="en-US" altLang="ko-KR" sz="1400" i="1" dirty="0">
                                <a:solidFill>
                                  <a:prstClr val="black">
                                    <a:lumMod val="85000"/>
                                    <a:lumOff val="15000"/>
                                  </a:prstClr>
                                </a:solidFill>
                                <a:latin typeface="Cambria Math" panose="02040503050406030204" pitchFamily="18" charset="0"/>
                              </a:rPr>
                              <m:t>1</m:t>
                            </m:r>
                          </m:sub>
                          <m:sup>
                            <m:r>
                              <a:rPr lang="en-US" altLang="ko-KR" sz="1400" i="1" dirty="0">
                                <a:solidFill>
                                  <a:prstClr val="black">
                                    <a:lumMod val="85000"/>
                                    <a:lumOff val="15000"/>
                                  </a:prstClr>
                                </a:solidFill>
                                <a:latin typeface="Cambria Math" panose="02040503050406030204" pitchFamily="18" charset="0"/>
                              </a:rPr>
                              <m:t>2</m:t>
                            </m:r>
                          </m:sup>
                        </m:sSubSup>
                        <m:r>
                          <a:rPr lang="en-US" altLang="ko-KR" sz="1400" i="1" dirty="0">
                            <a:solidFill>
                              <a:prstClr val="black">
                                <a:lumMod val="85000"/>
                                <a:lumOff val="15000"/>
                              </a:prstClr>
                            </a:solidFill>
                            <a:latin typeface="Cambria Math" panose="02040503050406030204" pitchFamily="18" charset="0"/>
                          </a:rPr>
                          <m:t>+</m:t>
                        </m:r>
                        <m:sSubSup>
                          <m:sSubSupPr>
                            <m:ctrlPr>
                              <a:rPr lang="en-US" altLang="ko-KR" sz="1400" i="1" dirty="0">
                                <a:solidFill>
                                  <a:prstClr val="black">
                                    <a:lumMod val="85000"/>
                                    <a:lumOff val="15000"/>
                                  </a:prstClr>
                                </a:solidFill>
                                <a:latin typeface="Cambria Math" panose="02040503050406030204" pitchFamily="18" charset="0"/>
                              </a:rPr>
                            </m:ctrlPr>
                          </m:sSubSupPr>
                          <m:e>
                            <m:r>
                              <a:rPr lang="ko-KR" altLang="en-US" sz="1400" i="1" dirty="0">
                                <a:solidFill>
                                  <a:prstClr val="black">
                                    <a:lumMod val="85000"/>
                                    <a:lumOff val="15000"/>
                                  </a:prstClr>
                                </a:solidFill>
                                <a:latin typeface="Cambria Math" panose="02040503050406030204" pitchFamily="18" charset="0"/>
                              </a:rPr>
                              <m:t>𝜎</m:t>
                            </m:r>
                          </m:e>
                          <m:sub>
                            <m:r>
                              <a:rPr lang="en-US" altLang="ko-KR" sz="1400" i="1" dirty="0">
                                <a:solidFill>
                                  <a:prstClr val="black">
                                    <a:lumMod val="85000"/>
                                    <a:lumOff val="15000"/>
                                  </a:prstClr>
                                </a:solidFill>
                                <a:latin typeface="Cambria Math" panose="02040503050406030204" pitchFamily="18" charset="0"/>
                              </a:rPr>
                              <m:t>2</m:t>
                            </m:r>
                          </m:sub>
                          <m:sup>
                            <m:r>
                              <a:rPr lang="en-US" altLang="ko-KR" sz="1400" i="1" dirty="0">
                                <a:solidFill>
                                  <a:prstClr val="black">
                                    <a:lumMod val="85000"/>
                                    <a:lumOff val="15000"/>
                                  </a:prstClr>
                                </a:solidFill>
                                <a:latin typeface="Cambria Math" panose="02040503050406030204" pitchFamily="18" charset="0"/>
                              </a:rPr>
                              <m:t>2</m:t>
                            </m:r>
                          </m:sup>
                        </m:sSubSup>
                      </m:e>
                    </m:d>
                  </m:oMath>
                </a14:m>
                <a:endParaRPr lang="en-US" altLang="ko-KR" sz="1400" i="1" dirty="0">
                  <a:solidFill>
                    <a:prstClr val="black">
                      <a:lumMod val="85000"/>
                      <a:lumOff val="15000"/>
                    </a:prstClr>
                  </a:solidFill>
                  <a:latin typeface="Cambria Math" panose="02040503050406030204" pitchFamily="18" charset="0"/>
                </a:endParaRPr>
              </a:p>
              <a:p>
                <a:pPr marL="0" lvl="1">
                  <a:spcBef>
                    <a:spcPts val="800"/>
                  </a:spcBef>
                  <a:buClr>
                    <a:srgbClr val="193EB0"/>
                  </a:buClr>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2) </a:t>
                </a:r>
                <a14:m>
                  <m:oMath xmlns:m="http://schemas.openxmlformats.org/officeDocument/2006/math">
                    <m:r>
                      <a:rPr lang="en-US" altLang="ko-KR" sz="1400" i="1" dirty="0">
                        <a:solidFill>
                          <a:prstClr val="black">
                            <a:lumMod val="85000"/>
                            <a:lumOff val="15000"/>
                          </a:prstClr>
                        </a:solidFill>
                        <a:latin typeface="Cambria Math" panose="02040503050406030204" pitchFamily="18" charset="0"/>
                      </a:rPr>
                      <m:t>𝑋</m:t>
                    </m:r>
                    <m:r>
                      <a:rPr lang="en-US" altLang="ko-KR" sz="1400" i="1" dirty="0">
                        <a:solidFill>
                          <a:prstClr val="black">
                            <a:lumMod val="85000"/>
                            <a:lumOff val="15000"/>
                          </a:prstClr>
                        </a:solidFill>
                        <a:latin typeface="Cambria Math" panose="02040503050406030204" pitchFamily="18" charset="0"/>
                      </a:rPr>
                      <m:t> − </m:t>
                    </m:r>
                    <m:r>
                      <a:rPr lang="en-US" altLang="ko-KR" sz="1400" i="1" dirty="0">
                        <a:solidFill>
                          <a:prstClr val="black">
                            <a:lumMod val="85000"/>
                            <a:lumOff val="15000"/>
                          </a:prstClr>
                        </a:solidFill>
                        <a:latin typeface="Cambria Math" panose="02040503050406030204" pitchFamily="18" charset="0"/>
                      </a:rPr>
                      <m:t>𝑌</m:t>
                    </m:r>
                    <m:r>
                      <a:rPr lang="en-US" altLang="ko-KR" sz="1400" i="1" dirty="0">
                        <a:solidFill>
                          <a:prstClr val="black">
                            <a:lumMod val="85000"/>
                            <a:lumOff val="15000"/>
                          </a:prstClr>
                        </a:solidFill>
                        <a:latin typeface="Cambria Math" panose="02040503050406030204" pitchFamily="18" charset="0"/>
                      </a:rPr>
                      <m:t> ~ </m:t>
                    </m:r>
                    <m:r>
                      <a:rPr lang="en-US" altLang="ko-KR" sz="1400" i="1" dirty="0">
                        <a:solidFill>
                          <a:prstClr val="black">
                            <a:lumMod val="85000"/>
                            <a:lumOff val="15000"/>
                          </a:prstClr>
                        </a:solidFill>
                        <a:latin typeface="Cambria Math" panose="02040503050406030204" pitchFamily="18" charset="0"/>
                      </a:rPr>
                      <m:t>𝑁</m:t>
                    </m:r>
                    <m:r>
                      <a:rPr lang="en-US" altLang="ko-KR" sz="1400" i="1" dirty="0">
                        <a:solidFill>
                          <a:prstClr val="black">
                            <a:lumMod val="85000"/>
                            <a:lumOff val="15000"/>
                          </a:prstClr>
                        </a:solidFill>
                        <a:latin typeface="Cambria Math" panose="02040503050406030204" pitchFamily="18" charset="0"/>
                      </a:rPr>
                      <m:t>( </m:t>
                    </m:r>
                    <m:sSub>
                      <m:sSubPr>
                        <m:ctrlPr>
                          <a:rPr lang="en-US" altLang="ko-KR" sz="1400" i="1" dirty="0">
                            <a:solidFill>
                              <a:prstClr val="black">
                                <a:lumMod val="85000"/>
                                <a:lumOff val="15000"/>
                              </a:prstClr>
                            </a:solidFill>
                            <a:latin typeface="Cambria Math" panose="02040503050406030204" pitchFamily="18" charset="0"/>
                          </a:rPr>
                        </m:ctrlPr>
                      </m:sSubPr>
                      <m:e>
                        <m:r>
                          <a:rPr lang="ko-KR" altLang="en-US" sz="1400" i="1" dirty="0">
                            <a:solidFill>
                              <a:prstClr val="black">
                                <a:lumMod val="85000"/>
                                <a:lumOff val="15000"/>
                              </a:prstClr>
                            </a:solidFill>
                            <a:latin typeface="Cambria Math" panose="02040503050406030204" pitchFamily="18" charset="0"/>
                          </a:rPr>
                          <m:t>𝜇</m:t>
                        </m:r>
                      </m:e>
                      <m:sub>
                        <m:r>
                          <a:rPr lang="en-US" altLang="ko-KR" sz="1400" i="1" dirty="0">
                            <a:solidFill>
                              <a:prstClr val="black">
                                <a:lumMod val="85000"/>
                                <a:lumOff val="15000"/>
                              </a:prstClr>
                            </a:solidFill>
                            <a:latin typeface="Cambria Math" panose="02040503050406030204" pitchFamily="18" charset="0"/>
                          </a:rPr>
                          <m:t>1</m:t>
                        </m:r>
                      </m:sub>
                    </m:sSub>
                    <m:r>
                      <a:rPr lang="en-US" altLang="ko-KR" sz="1400" i="1" dirty="0">
                        <a:solidFill>
                          <a:prstClr val="black">
                            <a:lumMod val="85000"/>
                            <a:lumOff val="15000"/>
                          </a:prstClr>
                        </a:solidFill>
                        <a:latin typeface="Cambria Math" panose="02040503050406030204" pitchFamily="18" charset="0"/>
                      </a:rPr>
                      <m:t>−</m:t>
                    </m:r>
                    <m:sSub>
                      <m:sSubPr>
                        <m:ctrlPr>
                          <a:rPr lang="en-US" altLang="ko-KR" sz="1400" i="1" dirty="0">
                            <a:solidFill>
                              <a:prstClr val="black">
                                <a:lumMod val="85000"/>
                                <a:lumOff val="15000"/>
                              </a:prstClr>
                            </a:solidFill>
                            <a:latin typeface="Cambria Math" panose="02040503050406030204" pitchFamily="18" charset="0"/>
                          </a:rPr>
                        </m:ctrlPr>
                      </m:sSubPr>
                      <m:e>
                        <m:r>
                          <a:rPr lang="ko-KR" altLang="en-US" sz="1400" i="1" dirty="0">
                            <a:solidFill>
                              <a:prstClr val="black">
                                <a:lumMod val="85000"/>
                                <a:lumOff val="15000"/>
                              </a:prstClr>
                            </a:solidFill>
                            <a:latin typeface="Cambria Math" panose="02040503050406030204" pitchFamily="18" charset="0"/>
                          </a:rPr>
                          <m:t>𝜇</m:t>
                        </m:r>
                      </m:e>
                      <m:sub>
                        <m:r>
                          <a:rPr lang="en-US" altLang="ko-KR" sz="1400" i="1" dirty="0">
                            <a:solidFill>
                              <a:prstClr val="black">
                                <a:lumMod val="85000"/>
                                <a:lumOff val="15000"/>
                              </a:prstClr>
                            </a:solidFill>
                            <a:latin typeface="Cambria Math" panose="02040503050406030204" pitchFamily="18" charset="0"/>
                          </a:rPr>
                          <m:t>2</m:t>
                        </m:r>
                      </m:sub>
                    </m:sSub>
                    <m:r>
                      <a:rPr lang="en-US" altLang="ko-KR" sz="1400" i="1" dirty="0">
                        <a:solidFill>
                          <a:prstClr val="black">
                            <a:lumMod val="85000"/>
                            <a:lumOff val="15000"/>
                          </a:prstClr>
                        </a:solidFill>
                        <a:latin typeface="Cambria Math" panose="02040503050406030204" pitchFamily="18" charset="0"/>
                      </a:rPr>
                      <m:t> , </m:t>
                    </m:r>
                    <m:sSubSup>
                      <m:sSubSupPr>
                        <m:ctrlPr>
                          <a:rPr lang="en-US" altLang="ko-KR" sz="1400" i="1" dirty="0">
                            <a:solidFill>
                              <a:prstClr val="black">
                                <a:lumMod val="85000"/>
                                <a:lumOff val="15000"/>
                              </a:prstClr>
                            </a:solidFill>
                            <a:latin typeface="Cambria Math" panose="02040503050406030204" pitchFamily="18" charset="0"/>
                          </a:rPr>
                        </m:ctrlPr>
                      </m:sSubSupPr>
                      <m:e>
                        <m:r>
                          <a:rPr lang="ko-KR" altLang="en-US" sz="1400" i="1" dirty="0">
                            <a:solidFill>
                              <a:prstClr val="black">
                                <a:lumMod val="85000"/>
                                <a:lumOff val="15000"/>
                              </a:prstClr>
                            </a:solidFill>
                            <a:latin typeface="Cambria Math" panose="02040503050406030204" pitchFamily="18" charset="0"/>
                          </a:rPr>
                          <m:t>𝜎</m:t>
                        </m:r>
                      </m:e>
                      <m:sub>
                        <m:r>
                          <a:rPr lang="en-US" altLang="ko-KR" sz="1400" i="1" dirty="0">
                            <a:solidFill>
                              <a:prstClr val="black">
                                <a:lumMod val="85000"/>
                                <a:lumOff val="15000"/>
                              </a:prstClr>
                            </a:solidFill>
                            <a:latin typeface="Cambria Math" panose="02040503050406030204" pitchFamily="18" charset="0"/>
                          </a:rPr>
                          <m:t>1</m:t>
                        </m:r>
                      </m:sub>
                      <m:sup>
                        <m:r>
                          <a:rPr lang="en-US" altLang="ko-KR" sz="1400" i="1" dirty="0">
                            <a:solidFill>
                              <a:prstClr val="black">
                                <a:lumMod val="85000"/>
                                <a:lumOff val="15000"/>
                              </a:prstClr>
                            </a:solidFill>
                            <a:latin typeface="Cambria Math" panose="02040503050406030204" pitchFamily="18" charset="0"/>
                          </a:rPr>
                          <m:t>2</m:t>
                        </m:r>
                      </m:sup>
                    </m:sSubSup>
                    <m:r>
                      <a:rPr lang="en-US" altLang="ko-KR" sz="1400" i="1" dirty="0">
                        <a:solidFill>
                          <a:prstClr val="black">
                            <a:lumMod val="85000"/>
                            <a:lumOff val="15000"/>
                          </a:prstClr>
                        </a:solidFill>
                        <a:latin typeface="Cambria Math" panose="02040503050406030204" pitchFamily="18" charset="0"/>
                      </a:rPr>
                      <m:t>+</m:t>
                    </m:r>
                    <m:sSubSup>
                      <m:sSubSupPr>
                        <m:ctrlPr>
                          <a:rPr lang="en-US" altLang="ko-KR" sz="1400" i="1" dirty="0">
                            <a:solidFill>
                              <a:prstClr val="black">
                                <a:lumMod val="85000"/>
                                <a:lumOff val="15000"/>
                              </a:prstClr>
                            </a:solidFill>
                            <a:latin typeface="Cambria Math" panose="02040503050406030204" pitchFamily="18" charset="0"/>
                          </a:rPr>
                        </m:ctrlPr>
                      </m:sSubSupPr>
                      <m:e>
                        <m:r>
                          <a:rPr lang="ko-KR" altLang="en-US" sz="1400" i="1" dirty="0">
                            <a:solidFill>
                              <a:prstClr val="black">
                                <a:lumMod val="85000"/>
                                <a:lumOff val="15000"/>
                              </a:prstClr>
                            </a:solidFill>
                            <a:latin typeface="Cambria Math" panose="02040503050406030204" pitchFamily="18" charset="0"/>
                          </a:rPr>
                          <m:t>𝜎</m:t>
                        </m:r>
                      </m:e>
                      <m:sub>
                        <m:r>
                          <a:rPr lang="en-US" altLang="ko-KR" sz="1400" i="1" dirty="0">
                            <a:solidFill>
                              <a:prstClr val="black">
                                <a:lumMod val="85000"/>
                                <a:lumOff val="15000"/>
                              </a:prstClr>
                            </a:solidFill>
                            <a:latin typeface="Cambria Math" panose="02040503050406030204" pitchFamily="18" charset="0"/>
                          </a:rPr>
                          <m:t>2</m:t>
                        </m:r>
                      </m:sub>
                      <m:sup>
                        <m:r>
                          <a:rPr lang="en-US" altLang="ko-KR" sz="1400" i="1" dirty="0">
                            <a:solidFill>
                              <a:prstClr val="black">
                                <a:lumMod val="85000"/>
                                <a:lumOff val="15000"/>
                              </a:prstClr>
                            </a:solidFill>
                            <a:latin typeface="Cambria Math" panose="02040503050406030204" pitchFamily="18" charset="0"/>
                          </a:rPr>
                          <m:t>2</m:t>
                        </m:r>
                      </m:sup>
                    </m:sSubSup>
                    <m:r>
                      <a:rPr lang="en-US" altLang="ko-KR" sz="1400" i="1" dirty="0">
                        <a:solidFill>
                          <a:prstClr val="black">
                            <a:lumMod val="85000"/>
                            <a:lumOff val="15000"/>
                          </a:prstClr>
                        </a:solidFill>
                        <a:latin typeface="Cambria Math" panose="02040503050406030204" pitchFamily="18" charset="0"/>
                      </a:rPr>
                      <m:t>)</m:t>
                    </m:r>
                    <m:r>
                      <m:rPr>
                        <m:nor/>
                      </m:rPr>
                      <a:rPr lang="en-US" altLang="ko-KR" sz="1400" i="1" dirty="0">
                        <a:solidFill>
                          <a:prstClr val="black">
                            <a:lumMod val="85000"/>
                            <a:lumOff val="15000"/>
                          </a:prstClr>
                        </a:solidFill>
                        <a:latin typeface="Cambria Math" panose="02040503050406030204" pitchFamily="18" charset="0"/>
                      </a:rPr>
                      <m:t> </m:t>
                    </m:r>
                  </m:oMath>
                </a14:m>
                <a:endParaRPr lang="en-US" altLang="ko-KR" sz="1200" i="1" dirty="0">
                  <a:solidFill>
                    <a:prstClr val="black">
                      <a:lumMod val="85000"/>
                      <a:lumOff val="15000"/>
                    </a:prstClr>
                  </a:solidFill>
                  <a:latin typeface="Cambria Math" panose="02040503050406030204" pitchFamily="18" charset="0"/>
                </a:endParaRPr>
              </a:p>
            </p:txBody>
          </p:sp>
        </mc:Choice>
        <mc:Fallback xmlns="">
          <p:sp>
            <p:nvSpPr>
              <p:cNvPr id="7" name="Rectangle 12">
                <a:extLst>
                  <a:ext uri="{FF2B5EF4-FFF2-40B4-BE49-F238E27FC236}">
                    <a16:creationId xmlns:a16="http://schemas.microsoft.com/office/drawing/2014/main" xmlns:a14="http://schemas.microsoft.com/office/drawing/2010/main" xmlns="" id="{7321B780-234A-4CC0-9AB0-5FDBD3BBC9F6}"/>
                  </a:ext>
                </a:extLst>
              </p:cNvPr>
              <p:cNvSpPr>
                <a:spLocks noRot="1" noChangeAspect="1" noMove="1" noResize="1" noEditPoints="1" noAdjustHandles="1" noChangeArrowheads="1" noChangeShapeType="1" noTextEdit="1"/>
              </p:cNvSpPr>
              <p:nvPr/>
            </p:nvSpPr>
            <p:spPr>
              <a:xfrm>
                <a:off x="810952" y="2428783"/>
                <a:ext cx="2870365" cy="631455"/>
              </a:xfrm>
              <a:prstGeom prst="rect">
                <a:avLst/>
              </a:prstGeom>
              <a:blipFill rotWithShape="0">
                <a:blip r:embed="rId5"/>
                <a:stretch>
                  <a:fillRect b="-9615"/>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12740021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Mật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độ</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tục</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02</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grpSp>
        <p:nvGrpSpPr>
          <p:cNvPr id="2" name="그룹 1">
            <a:extLst>
              <a:ext uri="{FF2B5EF4-FFF2-40B4-BE49-F238E27FC236}">
                <a16:creationId xmlns:a16="http://schemas.microsoft.com/office/drawing/2014/main" id="{EFC6BA24-9932-46E4-B971-88C14BB0C9FE}"/>
              </a:ext>
            </a:extLst>
          </p:cNvPr>
          <p:cNvGrpSpPr/>
          <p:nvPr/>
        </p:nvGrpSpPr>
        <p:grpSpPr>
          <a:xfrm>
            <a:off x="2340891" y="1880828"/>
            <a:ext cx="5616624" cy="3299694"/>
            <a:chOff x="2143100" y="1773238"/>
            <a:chExt cx="5616624" cy="3299694"/>
          </a:xfrm>
        </p:grpSpPr>
        <p:sp>
          <p:nvSpPr>
            <p:cNvPr id="58" name="직사각형 57">
              <a:extLst>
                <a:ext uri="{FF2B5EF4-FFF2-40B4-BE49-F238E27FC236}">
                  <a16:creationId xmlns:a16="http://schemas.microsoft.com/office/drawing/2014/main" id="{F76E627A-C5EF-4060-8B4B-31EB24BA9BC7}"/>
                </a:ext>
              </a:extLst>
            </p:cNvPr>
            <p:cNvSpPr/>
            <p:nvPr/>
          </p:nvSpPr>
          <p:spPr>
            <a:xfrm>
              <a:off x="2143100" y="1773238"/>
              <a:ext cx="5616624" cy="3299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0" name="그룹 29">
              <a:extLst>
                <a:ext uri="{FF2B5EF4-FFF2-40B4-BE49-F238E27FC236}">
                  <a16:creationId xmlns:a16="http://schemas.microsoft.com/office/drawing/2014/main" id="{8BC818D9-EC9F-498A-A2A4-0AA1D9FB759A}"/>
                </a:ext>
              </a:extLst>
            </p:cNvPr>
            <p:cNvGrpSpPr/>
            <p:nvPr/>
          </p:nvGrpSpPr>
          <p:grpSpPr>
            <a:xfrm>
              <a:off x="2937827" y="2121410"/>
              <a:ext cx="4027170" cy="2613116"/>
              <a:chOff x="2937827" y="3181516"/>
              <a:chExt cx="4027170" cy="2613116"/>
            </a:xfrm>
          </p:grpSpPr>
          <p:cxnSp>
            <p:nvCxnSpPr>
              <p:cNvPr id="31" name="직선 화살표 연결선 30">
                <a:extLst>
                  <a:ext uri="{FF2B5EF4-FFF2-40B4-BE49-F238E27FC236}">
                    <a16:creationId xmlns:a16="http://schemas.microsoft.com/office/drawing/2014/main" id="{C0A08609-BEE2-440D-B5A5-EDABAAC31EA9}"/>
                  </a:ext>
                </a:extLst>
              </p:cNvPr>
              <p:cNvCxnSpPr>
                <a:cxnSpLocks/>
              </p:cNvCxnSpPr>
              <p:nvPr/>
            </p:nvCxnSpPr>
            <p:spPr>
              <a:xfrm>
                <a:off x="2937827" y="5784865"/>
                <a:ext cx="4027170" cy="0"/>
              </a:xfrm>
              <a:prstGeom prst="straightConnector1">
                <a:avLst/>
              </a:prstGeom>
              <a:ln w="12700">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99D9A504-C114-437E-8C39-D1D5A383A49F}"/>
                  </a:ext>
                </a:extLst>
              </p:cNvPr>
              <p:cNvCxnSpPr>
                <a:cxnSpLocks/>
              </p:cNvCxnSpPr>
              <p:nvPr/>
            </p:nvCxnSpPr>
            <p:spPr>
              <a:xfrm flipV="1">
                <a:off x="4951412" y="3863727"/>
                <a:ext cx="0" cy="1921138"/>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ADC7D6FD-E4BC-40F7-8104-40399E49CC95}"/>
                  </a:ext>
                </a:extLst>
              </p:cNvPr>
              <p:cNvCxnSpPr>
                <a:cxnSpLocks/>
              </p:cNvCxnSpPr>
              <p:nvPr/>
            </p:nvCxnSpPr>
            <p:spPr>
              <a:xfrm>
                <a:off x="3373722" y="4303198"/>
                <a:ext cx="3350928" cy="0"/>
              </a:xfrm>
              <a:prstGeom prst="straightConnector1">
                <a:avLst/>
              </a:prstGeom>
              <a:ln w="1270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99C6864F-1742-4B18-A052-59D9207AE870}"/>
                  </a:ext>
                </a:extLst>
              </p:cNvPr>
              <p:cNvCxnSpPr/>
              <p:nvPr/>
            </p:nvCxnSpPr>
            <p:spPr>
              <a:xfrm>
                <a:off x="4875083" y="4304960"/>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5CD920C0-1EB1-4427-A96A-739AD6F35F55}"/>
                  </a:ext>
                </a:extLst>
              </p:cNvPr>
              <p:cNvSpPr txBox="1"/>
              <p:nvPr/>
            </p:nvSpPr>
            <p:spPr>
              <a:xfrm>
                <a:off x="4517737" y="4207965"/>
                <a:ext cx="298622"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1</a:t>
                </a:r>
              </a:p>
            </p:txBody>
          </p:sp>
          <p:sp>
            <p:nvSpPr>
              <p:cNvPr id="36" name="TextBox 35">
                <a:extLst>
                  <a:ext uri="{FF2B5EF4-FFF2-40B4-BE49-F238E27FC236}">
                    <a16:creationId xmlns:a16="http://schemas.microsoft.com/office/drawing/2014/main" id="{48EE11B5-DB97-404E-9965-BCC077B8DDE7}"/>
                  </a:ext>
                </a:extLst>
              </p:cNvPr>
              <p:cNvSpPr txBox="1"/>
              <p:nvPr/>
            </p:nvSpPr>
            <p:spPr>
              <a:xfrm>
                <a:off x="4517737" y="4947564"/>
                <a:ext cx="298622"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0.5</a:t>
                </a:r>
              </a:p>
            </p:txBody>
          </p:sp>
          <p:sp>
            <p:nvSpPr>
              <p:cNvPr id="59" name="TextBox 58">
                <a:extLst>
                  <a:ext uri="{FF2B5EF4-FFF2-40B4-BE49-F238E27FC236}">
                    <a16:creationId xmlns:a16="http://schemas.microsoft.com/office/drawing/2014/main" id="{31EDD6ED-C1DA-4E13-BDAB-CE3E2A9E5E25}"/>
                  </a:ext>
                </a:extLst>
              </p:cNvPr>
              <p:cNvSpPr txBox="1"/>
              <p:nvPr/>
            </p:nvSpPr>
            <p:spPr>
              <a:xfrm>
                <a:off x="4517737" y="5594577"/>
                <a:ext cx="298622"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a:t>
                </a:r>
              </a:p>
            </p:txBody>
          </p:sp>
          <p:sp>
            <p:nvSpPr>
              <p:cNvPr id="60" name="직사각형 1">
                <a:extLst>
                  <a:ext uri="{FF2B5EF4-FFF2-40B4-BE49-F238E27FC236}">
                    <a16:creationId xmlns:a16="http://schemas.microsoft.com/office/drawing/2014/main" id="{38041451-24D8-4ADF-B2F5-2C2E47F19432}"/>
                  </a:ext>
                </a:extLst>
              </p:cNvPr>
              <p:cNvSpPr/>
              <p:nvPr/>
            </p:nvSpPr>
            <p:spPr>
              <a:xfrm>
                <a:off x="3343947" y="4291370"/>
                <a:ext cx="3214931" cy="1480459"/>
              </a:xfrm>
              <a:custGeom>
                <a:avLst/>
                <a:gdLst>
                  <a:gd name="connsiteX0" fmla="*/ 0 w 3214931"/>
                  <a:gd name="connsiteY0" fmla="*/ 0 h 1481667"/>
                  <a:gd name="connsiteX1" fmla="*/ 3214931 w 3214931"/>
                  <a:gd name="connsiteY1" fmla="*/ 0 h 1481667"/>
                  <a:gd name="connsiteX2" fmla="*/ 3214931 w 3214931"/>
                  <a:gd name="connsiteY2" fmla="*/ 1481667 h 1481667"/>
                  <a:gd name="connsiteX3" fmla="*/ 0 w 3214931"/>
                  <a:gd name="connsiteY3" fmla="*/ 1481667 h 1481667"/>
                  <a:gd name="connsiteX4" fmla="*/ 0 w 3214931"/>
                  <a:gd name="connsiteY4" fmla="*/ 0 h 1481667"/>
                  <a:gd name="connsiteX0" fmla="*/ 0 w 3214931"/>
                  <a:gd name="connsiteY0" fmla="*/ 1073 h 1482740"/>
                  <a:gd name="connsiteX1" fmla="*/ 2416810 w 3214931"/>
                  <a:gd name="connsiteY1" fmla="*/ 0 h 1482740"/>
                  <a:gd name="connsiteX2" fmla="*/ 3214931 w 3214931"/>
                  <a:gd name="connsiteY2" fmla="*/ 1073 h 1482740"/>
                  <a:gd name="connsiteX3" fmla="*/ 3214931 w 3214931"/>
                  <a:gd name="connsiteY3" fmla="*/ 1482740 h 1482740"/>
                  <a:gd name="connsiteX4" fmla="*/ 0 w 3214931"/>
                  <a:gd name="connsiteY4" fmla="*/ 1482740 h 1482740"/>
                  <a:gd name="connsiteX5" fmla="*/ 0 w 3214931"/>
                  <a:gd name="connsiteY5" fmla="*/ 1073 h 1482740"/>
                  <a:gd name="connsiteX0" fmla="*/ 3214931 w 3306371"/>
                  <a:gd name="connsiteY0" fmla="*/ 1482740 h 1574180"/>
                  <a:gd name="connsiteX1" fmla="*/ 0 w 3306371"/>
                  <a:gd name="connsiteY1" fmla="*/ 1482740 h 1574180"/>
                  <a:gd name="connsiteX2" fmla="*/ 0 w 3306371"/>
                  <a:gd name="connsiteY2" fmla="*/ 1073 h 1574180"/>
                  <a:gd name="connsiteX3" fmla="*/ 2416810 w 3306371"/>
                  <a:gd name="connsiteY3" fmla="*/ 0 h 1574180"/>
                  <a:gd name="connsiteX4" fmla="*/ 3214931 w 3306371"/>
                  <a:gd name="connsiteY4" fmla="*/ 1073 h 1574180"/>
                  <a:gd name="connsiteX5" fmla="*/ 3306371 w 3306371"/>
                  <a:gd name="connsiteY5" fmla="*/ 1574180 h 1574180"/>
                  <a:gd name="connsiteX0" fmla="*/ 3214931 w 3214931"/>
                  <a:gd name="connsiteY0" fmla="*/ 1482740 h 1482740"/>
                  <a:gd name="connsiteX1" fmla="*/ 0 w 3214931"/>
                  <a:gd name="connsiteY1" fmla="*/ 1482740 h 1482740"/>
                  <a:gd name="connsiteX2" fmla="*/ 0 w 3214931"/>
                  <a:gd name="connsiteY2" fmla="*/ 1073 h 1482740"/>
                  <a:gd name="connsiteX3" fmla="*/ 2416810 w 3214931"/>
                  <a:gd name="connsiteY3" fmla="*/ 0 h 1482740"/>
                  <a:gd name="connsiteX4" fmla="*/ 3214931 w 3214931"/>
                  <a:gd name="connsiteY4" fmla="*/ 1073 h 1482740"/>
                  <a:gd name="connsiteX0" fmla="*/ 0 w 3214931"/>
                  <a:gd name="connsiteY0" fmla="*/ 1482740 h 1482740"/>
                  <a:gd name="connsiteX1" fmla="*/ 0 w 3214931"/>
                  <a:gd name="connsiteY1" fmla="*/ 1073 h 1482740"/>
                  <a:gd name="connsiteX2" fmla="*/ 2416810 w 3214931"/>
                  <a:gd name="connsiteY2" fmla="*/ 0 h 1482740"/>
                  <a:gd name="connsiteX3" fmla="*/ 3214931 w 3214931"/>
                  <a:gd name="connsiteY3" fmla="*/ 1073 h 1482740"/>
                  <a:gd name="connsiteX0" fmla="*/ 0 w 3214931"/>
                  <a:gd name="connsiteY0" fmla="*/ 1482740 h 1486973"/>
                  <a:gd name="connsiteX1" fmla="*/ 822325 w 3214931"/>
                  <a:gd name="connsiteY1" fmla="*/ 1486973 h 1486973"/>
                  <a:gd name="connsiteX2" fmla="*/ 2416810 w 3214931"/>
                  <a:gd name="connsiteY2" fmla="*/ 0 h 1486973"/>
                  <a:gd name="connsiteX3" fmla="*/ 3214931 w 3214931"/>
                  <a:gd name="connsiteY3" fmla="*/ 1073 h 1486973"/>
                  <a:gd name="connsiteX0" fmla="*/ 0 w 3214931"/>
                  <a:gd name="connsiteY0" fmla="*/ 1485128 h 1486973"/>
                  <a:gd name="connsiteX1" fmla="*/ 822325 w 3214931"/>
                  <a:gd name="connsiteY1" fmla="*/ 1486973 h 1486973"/>
                  <a:gd name="connsiteX2" fmla="*/ 2416810 w 3214931"/>
                  <a:gd name="connsiteY2" fmla="*/ 0 h 1486973"/>
                  <a:gd name="connsiteX3" fmla="*/ 3214931 w 3214931"/>
                  <a:gd name="connsiteY3" fmla="*/ 1073 h 1486973"/>
                  <a:gd name="connsiteX0" fmla="*/ 0 w 3214931"/>
                  <a:gd name="connsiteY0" fmla="*/ 1484055 h 1485900"/>
                  <a:gd name="connsiteX1" fmla="*/ 822325 w 3214931"/>
                  <a:gd name="connsiteY1" fmla="*/ 1485900 h 1485900"/>
                  <a:gd name="connsiteX2" fmla="*/ 1607185 w 3214931"/>
                  <a:gd name="connsiteY2" fmla="*/ 748775 h 1485900"/>
                  <a:gd name="connsiteX3" fmla="*/ 3214931 w 3214931"/>
                  <a:gd name="connsiteY3" fmla="*/ 0 h 1485900"/>
                  <a:gd name="connsiteX0" fmla="*/ 0 w 3214931"/>
                  <a:gd name="connsiteY0" fmla="*/ 1484055 h 1484055"/>
                  <a:gd name="connsiteX1" fmla="*/ 1607185 w 3214931"/>
                  <a:gd name="connsiteY1" fmla="*/ 748775 h 1484055"/>
                  <a:gd name="connsiteX2" fmla="*/ 3214931 w 3214931"/>
                  <a:gd name="connsiteY2" fmla="*/ 0 h 1484055"/>
                  <a:gd name="connsiteX0" fmla="*/ 0 w 3214931"/>
                  <a:gd name="connsiteY0" fmla="*/ 1484055 h 1484055"/>
                  <a:gd name="connsiteX1" fmla="*/ 1607185 w 3214931"/>
                  <a:gd name="connsiteY1" fmla="*/ 748775 h 1484055"/>
                  <a:gd name="connsiteX2" fmla="*/ 3214931 w 3214931"/>
                  <a:gd name="connsiteY2" fmla="*/ 0 h 1484055"/>
                  <a:gd name="connsiteX0" fmla="*/ 0 w 3214931"/>
                  <a:gd name="connsiteY0" fmla="*/ 1484055 h 1484055"/>
                  <a:gd name="connsiteX1" fmla="*/ 1607185 w 3214931"/>
                  <a:gd name="connsiteY1" fmla="*/ 748775 h 1484055"/>
                  <a:gd name="connsiteX2" fmla="*/ 3214931 w 3214931"/>
                  <a:gd name="connsiteY2" fmla="*/ 0 h 1484055"/>
                  <a:gd name="connsiteX0" fmla="*/ 0 w 3214931"/>
                  <a:gd name="connsiteY0" fmla="*/ 1509378 h 1509378"/>
                  <a:gd name="connsiteX1" fmla="*/ 1607185 w 3214931"/>
                  <a:gd name="connsiteY1" fmla="*/ 774098 h 1509378"/>
                  <a:gd name="connsiteX2" fmla="*/ 3214931 w 3214931"/>
                  <a:gd name="connsiteY2" fmla="*/ 25323 h 1509378"/>
                  <a:gd name="connsiteX0" fmla="*/ 0 w 3214931"/>
                  <a:gd name="connsiteY0" fmla="*/ 1494367 h 1494367"/>
                  <a:gd name="connsiteX1" fmla="*/ 1607185 w 3214931"/>
                  <a:gd name="connsiteY1" fmla="*/ 759087 h 1494367"/>
                  <a:gd name="connsiteX2" fmla="*/ 3214931 w 3214931"/>
                  <a:gd name="connsiteY2" fmla="*/ 10312 h 1494367"/>
                  <a:gd name="connsiteX0" fmla="*/ 0 w 3214931"/>
                  <a:gd name="connsiteY0" fmla="*/ 1486658 h 1486658"/>
                  <a:gd name="connsiteX1" fmla="*/ 1607185 w 3214931"/>
                  <a:gd name="connsiteY1" fmla="*/ 751378 h 1486658"/>
                  <a:gd name="connsiteX2" fmla="*/ 3214931 w 3214931"/>
                  <a:gd name="connsiteY2" fmla="*/ 2603 h 1486658"/>
                  <a:gd name="connsiteX0" fmla="*/ 0 w 3214931"/>
                  <a:gd name="connsiteY0" fmla="*/ 1486658 h 1486658"/>
                  <a:gd name="connsiteX1" fmla="*/ 1607185 w 3214931"/>
                  <a:gd name="connsiteY1" fmla="*/ 751378 h 1486658"/>
                  <a:gd name="connsiteX2" fmla="*/ 3214931 w 3214931"/>
                  <a:gd name="connsiteY2" fmla="*/ 2603 h 1486658"/>
                  <a:gd name="connsiteX0" fmla="*/ 0 w 3214931"/>
                  <a:gd name="connsiteY0" fmla="*/ 1484685 h 1484685"/>
                  <a:gd name="connsiteX1" fmla="*/ 1607185 w 3214931"/>
                  <a:gd name="connsiteY1" fmla="*/ 749405 h 1484685"/>
                  <a:gd name="connsiteX2" fmla="*/ 3214931 w 3214931"/>
                  <a:gd name="connsiteY2" fmla="*/ 630 h 1484685"/>
                  <a:gd name="connsiteX0" fmla="*/ 0 w 3214931"/>
                  <a:gd name="connsiteY0" fmla="*/ 1484685 h 1484685"/>
                  <a:gd name="connsiteX1" fmla="*/ 1607185 w 3214931"/>
                  <a:gd name="connsiteY1" fmla="*/ 749405 h 1484685"/>
                  <a:gd name="connsiteX2" fmla="*/ 3214931 w 3214931"/>
                  <a:gd name="connsiteY2" fmla="*/ 630 h 1484685"/>
                </a:gdLst>
                <a:ahLst/>
                <a:cxnLst>
                  <a:cxn ang="0">
                    <a:pos x="connsiteX0" y="connsiteY0"/>
                  </a:cxn>
                  <a:cxn ang="0">
                    <a:pos x="connsiteX1" y="connsiteY1"/>
                  </a:cxn>
                  <a:cxn ang="0">
                    <a:pos x="connsiteX2" y="connsiteY2"/>
                  </a:cxn>
                </a:cxnLst>
                <a:rect l="l" t="t" r="r" b="b"/>
                <a:pathLst>
                  <a:path w="3214931" h="1484685">
                    <a:moveTo>
                      <a:pt x="0" y="1484685"/>
                    </a:moveTo>
                    <a:cubicBezTo>
                      <a:pt x="807190" y="1444964"/>
                      <a:pt x="1133183" y="1557801"/>
                      <a:pt x="1607185" y="749405"/>
                    </a:cubicBezTo>
                    <a:cubicBezTo>
                      <a:pt x="2081187" y="-58991"/>
                      <a:pt x="2412316" y="1865"/>
                      <a:pt x="3214931" y="630"/>
                    </a:cubicBezTo>
                  </a:path>
                </a:pathLst>
              </a:custGeom>
              <a:ln w="19050">
                <a:solidFill>
                  <a:srgbClr val="FF00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nvGrpSpPr>
              <p:cNvPr id="61" name="그룹 60">
                <a:extLst>
                  <a:ext uri="{FF2B5EF4-FFF2-40B4-BE49-F238E27FC236}">
                    <a16:creationId xmlns:a16="http://schemas.microsoft.com/office/drawing/2014/main" id="{4257EE09-1A8C-4D25-82BE-C7DFBD6D3477}"/>
                  </a:ext>
                </a:extLst>
              </p:cNvPr>
              <p:cNvGrpSpPr/>
              <p:nvPr/>
            </p:nvGrpSpPr>
            <p:grpSpPr>
              <a:xfrm>
                <a:off x="3494775" y="3181516"/>
                <a:ext cx="2913275" cy="369332"/>
                <a:chOff x="3962329" y="3181516"/>
                <a:chExt cx="2913275" cy="369332"/>
              </a:xfrm>
            </p:grpSpPr>
            <mc:AlternateContent xmlns:mc="http://schemas.openxmlformats.org/markup-compatibility/2006" xmlns:a14="http://schemas.microsoft.com/office/drawing/2010/main">
              <mc:Choice Requires="a14">
                <p:sp>
                  <p:nvSpPr>
                    <p:cNvPr id="64" name="직사각형 63">
                      <a:extLst>
                        <a:ext uri="{FF2B5EF4-FFF2-40B4-BE49-F238E27FC236}">
                          <a16:creationId xmlns:a16="http://schemas.microsoft.com/office/drawing/2014/main" id="{0F05C535-F277-433D-846E-0974682B4848}"/>
                        </a:ext>
                      </a:extLst>
                    </p:cNvPr>
                    <p:cNvSpPr/>
                    <p:nvPr/>
                  </p:nvSpPr>
                  <p:spPr>
                    <a:xfrm>
                      <a:off x="4401497" y="3181516"/>
                      <a:ext cx="69294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i="1">
                                <a:solidFill>
                                  <a:schemeClr val="tx1">
                                    <a:lumMod val="85000"/>
                                    <a:lumOff val="15000"/>
                                  </a:schemeClr>
                                </a:solidFill>
                                <a:latin typeface="Cambria Math" panose="02040503050406030204" pitchFamily="18" charset="0"/>
                              </a:rPr>
                              <m:t>𝑓</m:t>
                            </m:r>
                            <m:d>
                              <m:dPr>
                                <m:ctrlPr>
                                  <a:rPr lang="en-US" altLang="ko-KR" i="1">
                                    <a:solidFill>
                                      <a:schemeClr val="tx1">
                                        <a:lumMod val="85000"/>
                                        <a:lumOff val="15000"/>
                                      </a:schemeClr>
                                    </a:solidFill>
                                    <a:latin typeface="Cambria Math" panose="02040503050406030204" pitchFamily="18" charset="0"/>
                                  </a:rPr>
                                </m:ctrlPr>
                              </m:dPr>
                              <m:e>
                                <m:r>
                                  <a:rPr lang="en-US" altLang="ko-KR" i="1">
                                    <a:solidFill>
                                      <a:schemeClr val="tx1">
                                        <a:lumMod val="85000"/>
                                        <a:lumOff val="15000"/>
                                      </a:schemeClr>
                                    </a:solidFill>
                                    <a:latin typeface="Cambria Math" panose="02040503050406030204" pitchFamily="18" charset="0"/>
                                  </a:rPr>
                                  <m:t>𝑥</m:t>
                                </m:r>
                              </m:e>
                            </m:d>
                          </m:oMath>
                        </m:oMathPara>
                      </a14:m>
                      <a:endParaRPr lang="ko-KR" altLang="en-US" dirty="0"/>
                    </a:p>
                  </p:txBody>
                </p:sp>
              </mc:Choice>
              <mc:Fallback xmlns="">
                <p:sp>
                  <p:nvSpPr>
                    <p:cNvPr id="32" name="직사각형 31"/>
                    <p:cNvSpPr>
                      <a:spLocks noRot="1" noChangeAspect="1" noMove="1" noResize="1" noEditPoints="1" noAdjustHandles="1" noChangeArrowheads="1" noChangeShapeType="1" noTextEdit="1"/>
                    </p:cNvSpPr>
                    <p:nvPr/>
                  </p:nvSpPr>
                  <p:spPr>
                    <a:xfrm>
                      <a:off x="4401497" y="3181516"/>
                      <a:ext cx="692947" cy="369332"/>
                    </a:xfrm>
                    <a:prstGeom prst="rect">
                      <a:avLst/>
                    </a:prstGeom>
                    <a:blipFill rotWithShape="0">
                      <a:blip r:embed="rId3"/>
                      <a:stretch>
                        <a:fillRect b="-1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직사각형 64">
                      <a:extLst>
                        <a:ext uri="{FF2B5EF4-FFF2-40B4-BE49-F238E27FC236}">
                          <a16:creationId xmlns:a16="http://schemas.microsoft.com/office/drawing/2014/main" id="{03B075C0-D225-456F-AE28-9B551EA85A5D}"/>
                        </a:ext>
                      </a:extLst>
                    </p:cNvPr>
                    <p:cNvSpPr/>
                    <p:nvPr/>
                  </p:nvSpPr>
                  <p:spPr>
                    <a:xfrm>
                      <a:off x="5867764" y="3181516"/>
                      <a:ext cx="10078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b="0" i="1" smtClean="0">
                                <a:solidFill>
                                  <a:schemeClr val="tx1">
                                    <a:lumMod val="85000"/>
                                    <a:lumOff val="15000"/>
                                  </a:schemeClr>
                                </a:solidFill>
                                <a:latin typeface="Cambria Math" panose="02040503050406030204" pitchFamily="18" charset="0"/>
                              </a:rPr>
                              <m:t>𝐶𝐷𝐹</m:t>
                            </m:r>
                            <m:d>
                              <m:dPr>
                                <m:ctrlPr>
                                  <a:rPr lang="en-US" altLang="ko-KR" i="1">
                                    <a:solidFill>
                                      <a:schemeClr val="tx1">
                                        <a:lumMod val="85000"/>
                                        <a:lumOff val="15000"/>
                                      </a:schemeClr>
                                    </a:solidFill>
                                    <a:latin typeface="Cambria Math" panose="02040503050406030204" pitchFamily="18" charset="0"/>
                                  </a:rPr>
                                </m:ctrlPr>
                              </m:dPr>
                              <m:e>
                                <m:r>
                                  <a:rPr lang="en-US" altLang="ko-KR" i="1">
                                    <a:solidFill>
                                      <a:schemeClr val="tx1">
                                        <a:lumMod val="85000"/>
                                        <a:lumOff val="15000"/>
                                      </a:schemeClr>
                                    </a:solidFill>
                                    <a:latin typeface="Cambria Math" panose="02040503050406030204" pitchFamily="18" charset="0"/>
                                  </a:rPr>
                                  <m:t>𝑥</m:t>
                                </m:r>
                              </m:e>
                            </m:d>
                          </m:oMath>
                        </m:oMathPara>
                      </a14:m>
                      <a:endParaRPr lang="ko-KR" altLang="en-US" dirty="0"/>
                    </a:p>
                  </p:txBody>
                </p:sp>
              </mc:Choice>
              <mc:Fallback xmlns="">
                <p:sp>
                  <p:nvSpPr>
                    <p:cNvPr id="33" name="직사각형 32"/>
                    <p:cNvSpPr>
                      <a:spLocks noRot="1" noChangeAspect="1" noMove="1" noResize="1" noEditPoints="1" noAdjustHandles="1" noChangeArrowheads="1" noChangeShapeType="1" noTextEdit="1"/>
                    </p:cNvSpPr>
                    <p:nvPr/>
                  </p:nvSpPr>
                  <p:spPr>
                    <a:xfrm>
                      <a:off x="5867764" y="3181516"/>
                      <a:ext cx="1007840" cy="369332"/>
                    </a:xfrm>
                    <a:prstGeom prst="rect">
                      <a:avLst/>
                    </a:prstGeom>
                    <a:blipFill rotWithShape="0">
                      <a:blip r:embed="rId4"/>
                      <a:stretch>
                        <a:fillRect/>
                      </a:stretch>
                    </a:blipFill>
                  </p:spPr>
                  <p:txBody>
                    <a:bodyPr/>
                    <a:lstStyle/>
                    <a:p>
                      <a:r>
                        <a:rPr lang="ko-KR" altLang="en-US">
                          <a:noFill/>
                        </a:rPr>
                        <a:t> </a:t>
                      </a:r>
                    </a:p>
                  </p:txBody>
                </p:sp>
              </mc:Fallback>
            </mc:AlternateContent>
            <p:cxnSp>
              <p:nvCxnSpPr>
                <p:cNvPr id="66" name="직선 연결선 65">
                  <a:extLst>
                    <a:ext uri="{FF2B5EF4-FFF2-40B4-BE49-F238E27FC236}">
                      <a16:creationId xmlns:a16="http://schemas.microsoft.com/office/drawing/2014/main" id="{F621D948-4204-48E8-A819-851AE10BC3F3}"/>
                    </a:ext>
                  </a:extLst>
                </p:cNvPr>
                <p:cNvCxnSpPr/>
                <p:nvPr/>
              </p:nvCxnSpPr>
              <p:spPr>
                <a:xfrm>
                  <a:off x="3962329" y="3366182"/>
                  <a:ext cx="439168" cy="0"/>
                </a:xfrm>
                <a:prstGeom prst="line">
                  <a:avLst/>
                </a:prstGeom>
                <a:ln w="19050">
                  <a:solidFill>
                    <a:srgbClr val="1429A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6E9F2EC2-323C-4EE2-A4E5-832A007AC471}"/>
                    </a:ext>
                  </a:extLst>
                </p:cNvPr>
                <p:cNvCxnSpPr/>
                <p:nvPr/>
              </p:nvCxnSpPr>
              <p:spPr>
                <a:xfrm>
                  <a:off x="5428596" y="3366182"/>
                  <a:ext cx="439168" cy="0"/>
                </a:xfrm>
                <a:prstGeom prst="line">
                  <a:avLst/>
                </a:prstGeom>
                <a:ln w="19050">
                  <a:solidFill>
                    <a:srgbClr val="FF00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62" name="직사각형 69">
                <a:extLst>
                  <a:ext uri="{FF2B5EF4-FFF2-40B4-BE49-F238E27FC236}">
                    <a16:creationId xmlns:a16="http://schemas.microsoft.com/office/drawing/2014/main" id="{3D909D14-D86C-4278-BD66-1C8D60A7D036}"/>
                  </a:ext>
                </a:extLst>
              </p:cNvPr>
              <p:cNvSpPr/>
              <p:nvPr/>
            </p:nvSpPr>
            <p:spPr>
              <a:xfrm>
                <a:off x="3681414" y="4584615"/>
                <a:ext cx="2552700" cy="1189051"/>
              </a:xfrm>
              <a:custGeom>
                <a:avLst/>
                <a:gdLst>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4" fmla="*/ 0 w 3855864"/>
                  <a:gd name="connsiteY4" fmla="*/ 0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4" fmla="*/ 91440 w 3855864"/>
                  <a:gd name="connsiteY4" fmla="*/ 91440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0" fmla="*/ 3855864 w 3855864"/>
                  <a:gd name="connsiteY0" fmla="*/ 0 h 390525"/>
                  <a:gd name="connsiteX1" fmla="*/ 3855864 w 3855864"/>
                  <a:gd name="connsiteY1" fmla="*/ 390525 h 390525"/>
                  <a:gd name="connsiteX2" fmla="*/ 0 w 3855864"/>
                  <a:gd name="connsiteY2" fmla="*/ 390525 h 390525"/>
                  <a:gd name="connsiteX0" fmla="*/ 3855864 w 3855864"/>
                  <a:gd name="connsiteY0" fmla="*/ 0 h 390525"/>
                  <a:gd name="connsiteX1" fmla="*/ 3855864 w 3855864"/>
                  <a:gd name="connsiteY1" fmla="*/ 390525 h 390525"/>
                  <a:gd name="connsiteX2" fmla="*/ 1526294 w 3855864"/>
                  <a:gd name="connsiteY2" fmla="*/ 387350 h 390525"/>
                  <a:gd name="connsiteX3" fmla="*/ 0 w 3855864"/>
                  <a:gd name="connsiteY3" fmla="*/ 390525 h 390525"/>
                  <a:gd name="connsiteX0" fmla="*/ 3855864 w 3855864"/>
                  <a:gd name="connsiteY0" fmla="*/ 3175 h 3175"/>
                  <a:gd name="connsiteX1" fmla="*/ 1526294 w 3855864"/>
                  <a:gd name="connsiteY1" fmla="*/ 0 h 3175"/>
                  <a:gd name="connsiteX2" fmla="*/ 0 w 3855864"/>
                  <a:gd name="connsiteY2" fmla="*/ 3175 h 3175"/>
                  <a:gd name="connsiteX0" fmla="*/ 10000 w 10000"/>
                  <a:gd name="connsiteY0" fmla="*/ 3330000 h 3330000"/>
                  <a:gd name="connsiteX1" fmla="*/ 4987 w 10000"/>
                  <a:gd name="connsiteY1" fmla="*/ 0 h 3330000"/>
                  <a:gd name="connsiteX2" fmla="*/ 0 w 10000"/>
                  <a:gd name="connsiteY2" fmla="*/ 3330000 h 3330000"/>
                  <a:gd name="connsiteX0" fmla="*/ 10000 w 10000"/>
                  <a:gd name="connsiteY0" fmla="*/ 3330000 h 3330000"/>
                  <a:gd name="connsiteX1" fmla="*/ 4987 w 10000"/>
                  <a:gd name="connsiteY1" fmla="*/ 0 h 3330000"/>
                  <a:gd name="connsiteX2" fmla="*/ 0 w 10000"/>
                  <a:gd name="connsiteY2" fmla="*/ 3330000 h 3330000"/>
                  <a:gd name="connsiteX0" fmla="*/ 10000 w 10000"/>
                  <a:gd name="connsiteY0" fmla="*/ 3330000 h 3343119"/>
                  <a:gd name="connsiteX1" fmla="*/ 4987 w 10000"/>
                  <a:gd name="connsiteY1" fmla="*/ 0 h 3343119"/>
                  <a:gd name="connsiteX2" fmla="*/ 0 w 10000"/>
                  <a:gd name="connsiteY2" fmla="*/ 3330000 h 3343119"/>
                  <a:gd name="connsiteX0" fmla="*/ 10000 w 10000"/>
                  <a:gd name="connsiteY0" fmla="*/ 3330000 h 3343119"/>
                  <a:gd name="connsiteX1" fmla="*/ 4987 w 10000"/>
                  <a:gd name="connsiteY1" fmla="*/ 0 h 3343119"/>
                  <a:gd name="connsiteX2" fmla="*/ 0 w 10000"/>
                  <a:gd name="connsiteY2" fmla="*/ 3330000 h 3343119"/>
                  <a:gd name="connsiteX0" fmla="*/ 10000 w 10000"/>
                  <a:gd name="connsiteY0" fmla="*/ 3333166 h 3333167"/>
                  <a:gd name="connsiteX1" fmla="*/ 4987 w 10000"/>
                  <a:gd name="connsiteY1" fmla="*/ 3166 h 3333167"/>
                  <a:gd name="connsiteX2" fmla="*/ 3053 w 10000"/>
                  <a:gd name="connsiteY2" fmla="*/ 2735938 h 3333167"/>
                  <a:gd name="connsiteX3" fmla="*/ 0 w 10000"/>
                  <a:gd name="connsiteY3" fmla="*/ 3333166 h 3333167"/>
                  <a:gd name="connsiteX0" fmla="*/ 10000 w 10000"/>
                  <a:gd name="connsiteY0" fmla="*/ 3330869 h 3338790"/>
                  <a:gd name="connsiteX1" fmla="*/ 4987 w 10000"/>
                  <a:gd name="connsiteY1" fmla="*/ 869 h 3338790"/>
                  <a:gd name="connsiteX2" fmla="*/ 3078 w 10000"/>
                  <a:gd name="connsiteY2" fmla="*/ 3005109 h 3338790"/>
                  <a:gd name="connsiteX3" fmla="*/ 0 w 10000"/>
                  <a:gd name="connsiteY3" fmla="*/ 3330869 h 3338790"/>
                  <a:gd name="connsiteX0" fmla="*/ 10000 w 10000"/>
                  <a:gd name="connsiteY0" fmla="*/ 3330917 h 3338836"/>
                  <a:gd name="connsiteX1" fmla="*/ 4987 w 10000"/>
                  <a:gd name="connsiteY1" fmla="*/ 917 h 3338836"/>
                  <a:gd name="connsiteX2" fmla="*/ 3078 w 10000"/>
                  <a:gd name="connsiteY2" fmla="*/ 3005157 h 3338836"/>
                  <a:gd name="connsiteX3" fmla="*/ 0 w 10000"/>
                  <a:gd name="connsiteY3" fmla="*/ 3330917 h 3338836"/>
                  <a:gd name="connsiteX0" fmla="*/ 10000 w 10000"/>
                  <a:gd name="connsiteY0" fmla="*/ 3354507 h 3362426"/>
                  <a:gd name="connsiteX1" fmla="*/ 7820 w 10000"/>
                  <a:gd name="connsiteY1" fmla="*/ 1698560 h 3362426"/>
                  <a:gd name="connsiteX2" fmla="*/ 4987 w 10000"/>
                  <a:gd name="connsiteY2" fmla="*/ 24507 h 3362426"/>
                  <a:gd name="connsiteX3" fmla="*/ 3078 w 10000"/>
                  <a:gd name="connsiteY3" fmla="*/ 3028747 h 3362426"/>
                  <a:gd name="connsiteX4" fmla="*/ 0 w 10000"/>
                  <a:gd name="connsiteY4" fmla="*/ 3354507 h 3362426"/>
                  <a:gd name="connsiteX0" fmla="*/ 10000 w 10000"/>
                  <a:gd name="connsiteY0" fmla="*/ 3330210 h 3338129"/>
                  <a:gd name="connsiteX1" fmla="*/ 6643 w 10000"/>
                  <a:gd name="connsiteY1" fmla="*/ 2850622 h 3338129"/>
                  <a:gd name="connsiteX2" fmla="*/ 4987 w 10000"/>
                  <a:gd name="connsiteY2" fmla="*/ 210 h 3338129"/>
                  <a:gd name="connsiteX3" fmla="*/ 3078 w 10000"/>
                  <a:gd name="connsiteY3" fmla="*/ 3004450 h 3338129"/>
                  <a:gd name="connsiteX4" fmla="*/ 0 w 10000"/>
                  <a:gd name="connsiteY4" fmla="*/ 3330210 h 3338129"/>
                  <a:gd name="connsiteX0" fmla="*/ 10000 w 10000"/>
                  <a:gd name="connsiteY0" fmla="*/ 3330210 h 3354357"/>
                  <a:gd name="connsiteX1" fmla="*/ 6643 w 10000"/>
                  <a:gd name="connsiteY1" fmla="*/ 2850622 h 3354357"/>
                  <a:gd name="connsiteX2" fmla="*/ 4987 w 10000"/>
                  <a:gd name="connsiteY2" fmla="*/ 210 h 3354357"/>
                  <a:gd name="connsiteX3" fmla="*/ 3078 w 10000"/>
                  <a:gd name="connsiteY3" fmla="*/ 3004450 h 3354357"/>
                  <a:gd name="connsiteX4" fmla="*/ 0 w 10000"/>
                  <a:gd name="connsiteY4" fmla="*/ 3330210 h 3354357"/>
                  <a:gd name="connsiteX0" fmla="*/ 10000 w 10000"/>
                  <a:gd name="connsiteY0" fmla="*/ 3330210 h 3360336"/>
                  <a:gd name="connsiteX1" fmla="*/ 6643 w 10000"/>
                  <a:gd name="connsiteY1" fmla="*/ 2850622 h 3360336"/>
                  <a:gd name="connsiteX2" fmla="*/ 4987 w 10000"/>
                  <a:gd name="connsiteY2" fmla="*/ 210 h 3360336"/>
                  <a:gd name="connsiteX3" fmla="*/ 3078 w 10000"/>
                  <a:gd name="connsiteY3" fmla="*/ 3004450 h 3360336"/>
                  <a:gd name="connsiteX4" fmla="*/ 0 w 10000"/>
                  <a:gd name="connsiteY4" fmla="*/ 3330210 h 3360336"/>
                  <a:gd name="connsiteX0" fmla="*/ 10000 w 10000"/>
                  <a:gd name="connsiteY0" fmla="*/ 3330036 h 3360162"/>
                  <a:gd name="connsiteX1" fmla="*/ 6643 w 10000"/>
                  <a:gd name="connsiteY1" fmla="*/ 2850448 h 3360162"/>
                  <a:gd name="connsiteX2" fmla="*/ 4987 w 10000"/>
                  <a:gd name="connsiteY2" fmla="*/ 36 h 3360162"/>
                  <a:gd name="connsiteX3" fmla="*/ 3078 w 10000"/>
                  <a:gd name="connsiteY3" fmla="*/ 3004276 h 3360162"/>
                  <a:gd name="connsiteX4" fmla="*/ 0 w 10000"/>
                  <a:gd name="connsiteY4" fmla="*/ 3330036 h 3360162"/>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19 w 10019"/>
                  <a:gd name="connsiteY0" fmla="*/ 3425887 h 3441933"/>
                  <a:gd name="connsiteX1" fmla="*/ 6643 w 10019"/>
                  <a:gd name="connsiteY1" fmla="*/ 2850414 h 3441933"/>
                  <a:gd name="connsiteX2" fmla="*/ 4987 w 10019"/>
                  <a:gd name="connsiteY2" fmla="*/ 2 h 3441933"/>
                  <a:gd name="connsiteX3" fmla="*/ 3078 w 10019"/>
                  <a:gd name="connsiteY3" fmla="*/ 3004242 h 3441933"/>
                  <a:gd name="connsiteX4" fmla="*/ 0 w 10019"/>
                  <a:gd name="connsiteY4" fmla="*/ 3330002 h 3441933"/>
                  <a:gd name="connsiteX0" fmla="*/ 10019 w 10019"/>
                  <a:gd name="connsiteY0" fmla="*/ 3425885 h 3425885"/>
                  <a:gd name="connsiteX1" fmla="*/ 4987 w 10019"/>
                  <a:gd name="connsiteY1" fmla="*/ 0 h 3425885"/>
                  <a:gd name="connsiteX2" fmla="*/ 3078 w 10019"/>
                  <a:gd name="connsiteY2" fmla="*/ 3004240 h 3425885"/>
                  <a:gd name="connsiteX3" fmla="*/ 0 w 10019"/>
                  <a:gd name="connsiteY3" fmla="*/ 3330000 h 3425885"/>
                  <a:gd name="connsiteX0" fmla="*/ 10019 w 10019"/>
                  <a:gd name="connsiteY0" fmla="*/ 3425885 h 3425885"/>
                  <a:gd name="connsiteX1" fmla="*/ 4987 w 10019"/>
                  <a:gd name="connsiteY1" fmla="*/ 0 h 3425885"/>
                  <a:gd name="connsiteX2" fmla="*/ 3078 w 10019"/>
                  <a:gd name="connsiteY2" fmla="*/ 3004240 h 3425885"/>
                  <a:gd name="connsiteX3" fmla="*/ 0 w 10019"/>
                  <a:gd name="connsiteY3" fmla="*/ 3330000 h 3425885"/>
                  <a:gd name="connsiteX0" fmla="*/ 10019 w 10019"/>
                  <a:gd name="connsiteY0" fmla="*/ 3425957 h 3425957"/>
                  <a:gd name="connsiteX1" fmla="*/ 4987 w 10019"/>
                  <a:gd name="connsiteY1" fmla="*/ 72 h 3425957"/>
                  <a:gd name="connsiteX2" fmla="*/ 0 w 10019"/>
                  <a:gd name="connsiteY2" fmla="*/ 3330072 h 3425957"/>
                  <a:gd name="connsiteX0" fmla="*/ 9926 w 9926"/>
                  <a:gd name="connsiteY0" fmla="*/ 3425885 h 3425885"/>
                  <a:gd name="connsiteX1" fmla="*/ 4894 w 9926"/>
                  <a:gd name="connsiteY1" fmla="*/ 0 h 3425885"/>
                  <a:gd name="connsiteX2" fmla="*/ 0 w 9926"/>
                  <a:gd name="connsiteY2" fmla="*/ 3415230 h 3425885"/>
                  <a:gd name="connsiteX0" fmla="*/ 10000 w 10000"/>
                  <a:gd name="connsiteY0" fmla="*/ 10000 h 10000"/>
                  <a:gd name="connsiteX1" fmla="*/ 4930 w 10000"/>
                  <a:gd name="connsiteY1" fmla="*/ 0 h 10000"/>
                  <a:gd name="connsiteX2" fmla="*/ 0 w 10000"/>
                  <a:gd name="connsiteY2" fmla="*/ 9969 h 10000"/>
                  <a:gd name="connsiteX0" fmla="*/ 10000 w 10000"/>
                  <a:gd name="connsiteY0" fmla="*/ 10000 h 10000"/>
                  <a:gd name="connsiteX1" fmla="*/ 4930 w 10000"/>
                  <a:gd name="connsiteY1" fmla="*/ 0 h 10000"/>
                  <a:gd name="connsiteX2" fmla="*/ 0 w 10000"/>
                  <a:gd name="connsiteY2" fmla="*/ 10000 h 10000"/>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Lst>
                <a:ahLst/>
                <a:cxnLst>
                  <a:cxn ang="0">
                    <a:pos x="connsiteX0" y="connsiteY0"/>
                  </a:cxn>
                  <a:cxn ang="0">
                    <a:pos x="connsiteX1" y="connsiteY1"/>
                  </a:cxn>
                  <a:cxn ang="0">
                    <a:pos x="connsiteX2" y="connsiteY2"/>
                  </a:cxn>
                </a:cxnLst>
                <a:rect l="l" t="t" r="r" b="b"/>
                <a:pathLst>
                  <a:path w="10000" h="10031">
                    <a:moveTo>
                      <a:pt x="10000" y="10031"/>
                    </a:moveTo>
                    <a:cubicBezTo>
                      <a:pt x="6753" y="10018"/>
                      <a:pt x="6420" y="0"/>
                      <a:pt x="4967" y="0"/>
                    </a:cubicBezTo>
                    <a:cubicBezTo>
                      <a:pt x="3514" y="0"/>
                      <a:pt x="3501" y="9436"/>
                      <a:pt x="0" y="10031"/>
                    </a:cubicBezTo>
                  </a:path>
                </a:pathLst>
              </a:custGeom>
              <a:noFill/>
              <a:ln w="28575">
                <a:solidFill>
                  <a:srgbClr val="1429A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63" name="직선 연결선 62">
                <a:extLst>
                  <a:ext uri="{FF2B5EF4-FFF2-40B4-BE49-F238E27FC236}">
                    <a16:creationId xmlns:a16="http://schemas.microsoft.com/office/drawing/2014/main" id="{B0FD8275-384B-462F-BCCA-F895A5228392}"/>
                  </a:ext>
                </a:extLst>
              </p:cNvPr>
              <p:cNvCxnSpPr/>
              <p:nvPr/>
            </p:nvCxnSpPr>
            <p:spPr>
              <a:xfrm>
                <a:off x="4875083" y="5044913"/>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6" name="직사각형 25">
            <a:extLst>
              <a:ext uri="{FF2B5EF4-FFF2-40B4-BE49-F238E27FC236}">
                <a16:creationId xmlns:a16="http://schemas.microsoft.com/office/drawing/2014/main" id="{3E0E8421-EB1D-4CAD-A326-16BE7DC9151D}"/>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ngẫu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nhiên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mật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độ</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suất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chuẩn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tắc</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41978342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Mật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độ</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tục</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02</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mc:AlternateContent xmlns:mc="http://schemas.openxmlformats.org/markup-compatibility/2006" xmlns:a14="http://schemas.microsoft.com/office/drawing/2010/main">
        <mc:Choice Requires="a14">
          <p:sp>
            <p:nvSpPr>
              <p:cNvPr id="26" name="Rectangle 12">
                <a:extLst>
                  <a:ext uri="{FF2B5EF4-FFF2-40B4-BE49-F238E27FC236}">
                    <a16:creationId xmlns:a16="http://schemas.microsoft.com/office/drawing/2014/main" id="{BC46119C-0D02-4279-A60F-630A9C62B090}"/>
                  </a:ext>
                </a:extLst>
              </p:cNvPr>
              <p:cNvSpPr/>
              <p:nvPr/>
            </p:nvSpPr>
            <p:spPr>
              <a:xfrm>
                <a:off x="4335780" y="2005648"/>
                <a:ext cx="1231263" cy="6559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indent="14288">
                  <a:spcAft>
                    <a:spcPts val="800"/>
                  </a:spcAft>
                </a:pPr>
                <a14:m>
                  <m:oMathPara xmlns:m="http://schemas.openxmlformats.org/officeDocument/2006/math">
                    <m:oMathParaPr>
                      <m:jc m:val="center"/>
                    </m:oMathParaPr>
                    <m:oMath xmlns:m="http://schemas.openxmlformats.org/officeDocument/2006/math">
                      <m:r>
                        <a:rPr lang="en-US" altLang="ko-KR" sz="1600" i="1">
                          <a:solidFill>
                            <a:schemeClr val="tx1">
                              <a:lumMod val="85000"/>
                              <a:lumOff val="15000"/>
                            </a:schemeClr>
                          </a:solidFill>
                          <a:latin typeface="Cambria Math" panose="02040503050406030204" pitchFamily="18" charset="0"/>
                        </a:rPr>
                        <m:t>𝑍</m:t>
                      </m:r>
                      <m:r>
                        <a:rPr lang="en-US" altLang="ko-KR" sz="1600" i="1">
                          <a:solidFill>
                            <a:schemeClr val="tx1">
                              <a:lumMod val="85000"/>
                              <a:lumOff val="15000"/>
                            </a:schemeClr>
                          </a:solidFill>
                          <a:latin typeface="Cambria Math" panose="02040503050406030204" pitchFamily="18" charset="0"/>
                        </a:rPr>
                        <m:t>=</m:t>
                      </m:r>
                      <m:f>
                        <m:fPr>
                          <m:ctrlPr>
                            <a:rPr lang="en-US" altLang="ko-KR" sz="1600" i="1">
                              <a:solidFill>
                                <a:schemeClr val="tx1">
                                  <a:lumMod val="85000"/>
                                  <a:lumOff val="15000"/>
                                </a:schemeClr>
                              </a:solidFill>
                              <a:latin typeface="Cambria Math" panose="02040503050406030204" pitchFamily="18" charset="0"/>
                            </a:rPr>
                          </m:ctrlPr>
                        </m:fPr>
                        <m:num>
                          <m:r>
                            <a:rPr lang="en-US" altLang="ko-KR" sz="1600" i="1">
                              <a:solidFill>
                                <a:schemeClr val="tx1">
                                  <a:lumMod val="85000"/>
                                  <a:lumOff val="15000"/>
                                </a:schemeClr>
                              </a:solidFill>
                              <a:latin typeface="Cambria Math" panose="02040503050406030204" pitchFamily="18" charset="0"/>
                            </a:rPr>
                            <m:t>𝑋</m:t>
                          </m:r>
                          <m:r>
                            <a:rPr lang="en-US" altLang="ko-KR" sz="1600" i="1">
                              <a:solidFill>
                                <a:schemeClr val="tx1">
                                  <a:lumMod val="85000"/>
                                  <a:lumOff val="15000"/>
                                </a:schemeClr>
                              </a:solidFill>
                              <a:latin typeface="Cambria Math" panose="02040503050406030204" pitchFamily="18" charset="0"/>
                            </a:rPr>
                            <m:t>−</m:t>
                          </m:r>
                          <m:r>
                            <a:rPr lang="ko-KR" altLang="en-US" sz="1600" i="1">
                              <a:solidFill>
                                <a:schemeClr val="tx1">
                                  <a:lumMod val="85000"/>
                                  <a:lumOff val="15000"/>
                                </a:schemeClr>
                              </a:solidFill>
                              <a:latin typeface="Cambria Math" panose="02040503050406030204" pitchFamily="18" charset="0"/>
                            </a:rPr>
                            <m:t>𝜇</m:t>
                          </m:r>
                        </m:num>
                        <m:den>
                          <m:r>
                            <a:rPr lang="ko-KR" altLang="en-US" sz="1600" i="1">
                              <a:solidFill>
                                <a:schemeClr val="tx1">
                                  <a:lumMod val="85000"/>
                                  <a:lumOff val="15000"/>
                                </a:schemeClr>
                              </a:solidFill>
                              <a:latin typeface="Cambria Math" panose="02040503050406030204" pitchFamily="18" charset="0"/>
                            </a:rPr>
                            <m:t>𝜎</m:t>
                          </m:r>
                        </m:den>
                      </m:f>
                    </m:oMath>
                  </m:oMathPara>
                </a14:m>
                <a:endPar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endParaRPr>
              </a:p>
            </p:txBody>
          </p:sp>
        </mc:Choice>
        <mc:Fallback xmlns="">
          <p:sp>
            <p:nvSpPr>
              <p:cNvPr id="26" name="Rectangle 12">
                <a:extLst>
                  <a:ext uri="{FF2B5EF4-FFF2-40B4-BE49-F238E27FC236}">
                    <a16:creationId xmlns:a16="http://schemas.microsoft.com/office/drawing/2014/main" id="{BC46119C-0D02-4279-A60F-630A9C62B090}"/>
                  </a:ext>
                </a:extLst>
              </p:cNvPr>
              <p:cNvSpPr>
                <a:spLocks noRot="1" noChangeAspect="1" noMove="1" noResize="1" noEditPoints="1" noAdjustHandles="1" noChangeArrowheads="1" noChangeShapeType="1" noTextEdit="1"/>
              </p:cNvSpPr>
              <p:nvPr/>
            </p:nvSpPr>
            <p:spPr>
              <a:xfrm>
                <a:off x="4335780" y="2005648"/>
                <a:ext cx="1231263" cy="655949"/>
              </a:xfrm>
              <a:prstGeom prst="rect">
                <a:avLst/>
              </a:prstGeom>
              <a:blipFill>
                <a:blip r:embed="rId3"/>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Rectangle 12">
                <a:extLst>
                  <a:ext uri="{FF2B5EF4-FFF2-40B4-BE49-F238E27FC236}">
                    <a16:creationId xmlns:a16="http://schemas.microsoft.com/office/drawing/2014/main" id="{852FAAD0-F075-4FAD-B7C8-EA46AE04F615}"/>
                  </a:ext>
                </a:extLst>
              </p:cNvPr>
              <p:cNvSpPr/>
              <p:nvPr/>
            </p:nvSpPr>
            <p:spPr>
              <a:xfrm>
                <a:off x="4028292" y="3208400"/>
                <a:ext cx="1846238" cy="6166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indent="14288">
                  <a:spcAft>
                    <a:spcPts val="800"/>
                  </a:spcAft>
                </a:pPr>
                <a14:m>
                  <m:oMathPara xmlns:m="http://schemas.openxmlformats.org/officeDocument/2006/math">
                    <m:oMathParaPr>
                      <m:jc m:val="center"/>
                    </m:oMathParaPr>
                    <m:oMath xmlns:m="http://schemas.openxmlformats.org/officeDocument/2006/math">
                      <m:r>
                        <m:rPr>
                          <m:nor/>
                        </m:r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z</m:t>
                      </m:r>
                      <m:r>
                        <m:rPr>
                          <m:nor/>
                        </m:r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m:t>
                      </m:r>
                      <m:r>
                        <m:rPr>
                          <m:nor/>
                        </m:r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score</m:t>
                      </m:r>
                      <m:r>
                        <m:rPr>
                          <m:nor/>
                        </m:r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 </m:t>
                      </m:r>
                      <m:r>
                        <a:rPr lang="en-US" altLang="ko-KR" sz="1600" i="1">
                          <a:solidFill>
                            <a:schemeClr val="tx1">
                              <a:lumMod val="85000"/>
                              <a:lumOff val="15000"/>
                            </a:schemeClr>
                          </a:solidFill>
                          <a:latin typeface="Cambria Math" panose="02040503050406030204" pitchFamily="18" charset="0"/>
                        </a:rPr>
                        <m:t>=</m:t>
                      </m:r>
                      <m:f>
                        <m:fPr>
                          <m:ctrlPr>
                            <a:rPr lang="en-US" altLang="ko-KR" sz="1600" i="1">
                              <a:solidFill>
                                <a:schemeClr val="tx1">
                                  <a:lumMod val="85000"/>
                                  <a:lumOff val="15000"/>
                                </a:schemeClr>
                              </a:solidFill>
                              <a:latin typeface="Cambria Math" panose="02040503050406030204" pitchFamily="18" charset="0"/>
                            </a:rPr>
                          </m:ctrlPr>
                        </m:fPr>
                        <m:num>
                          <m:r>
                            <a:rPr lang="en-US" altLang="ko-KR" sz="1600" i="1">
                              <a:solidFill>
                                <a:schemeClr val="tx1">
                                  <a:lumMod val="85000"/>
                                  <a:lumOff val="15000"/>
                                </a:schemeClr>
                              </a:solidFill>
                              <a:latin typeface="Cambria Math" panose="02040503050406030204" pitchFamily="18" charset="0"/>
                            </a:rPr>
                            <m:t>𝑥</m:t>
                          </m:r>
                          <m:r>
                            <a:rPr lang="en-US" altLang="ko-KR" sz="1600" i="1">
                              <a:solidFill>
                                <a:schemeClr val="tx1">
                                  <a:lumMod val="85000"/>
                                  <a:lumOff val="15000"/>
                                </a:schemeClr>
                              </a:solidFill>
                              <a:latin typeface="Cambria Math" panose="02040503050406030204" pitchFamily="18" charset="0"/>
                            </a:rPr>
                            <m:t>−</m:t>
                          </m:r>
                          <m:r>
                            <a:rPr lang="ko-KR" altLang="en-US" sz="1600" i="1">
                              <a:solidFill>
                                <a:schemeClr val="tx1">
                                  <a:lumMod val="85000"/>
                                  <a:lumOff val="15000"/>
                                </a:schemeClr>
                              </a:solidFill>
                              <a:latin typeface="Cambria Math" panose="02040503050406030204" pitchFamily="18" charset="0"/>
                            </a:rPr>
                            <m:t>𝜇</m:t>
                          </m:r>
                        </m:num>
                        <m:den>
                          <m:r>
                            <a:rPr lang="ko-KR" altLang="en-US" sz="1600" i="1">
                              <a:solidFill>
                                <a:schemeClr val="tx1">
                                  <a:lumMod val="85000"/>
                                  <a:lumOff val="15000"/>
                                </a:schemeClr>
                              </a:solidFill>
                              <a:latin typeface="Cambria Math" panose="02040503050406030204" pitchFamily="18" charset="0"/>
                            </a:rPr>
                            <m:t>𝜎</m:t>
                          </m:r>
                        </m:den>
                      </m:f>
                    </m:oMath>
                  </m:oMathPara>
                </a14:m>
                <a:endPar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endParaRPr>
              </a:p>
            </p:txBody>
          </p:sp>
        </mc:Choice>
        <mc:Fallback xmlns="">
          <p:sp>
            <p:nvSpPr>
              <p:cNvPr id="27" name="Rectangle 12">
                <a:extLst>
                  <a:ext uri="{FF2B5EF4-FFF2-40B4-BE49-F238E27FC236}">
                    <a16:creationId xmlns:a16="http://schemas.microsoft.com/office/drawing/2014/main" id="{852FAAD0-F075-4FAD-B7C8-EA46AE04F615}"/>
                  </a:ext>
                </a:extLst>
              </p:cNvPr>
              <p:cNvSpPr>
                <a:spLocks noRot="1" noChangeAspect="1" noMove="1" noResize="1" noEditPoints="1" noAdjustHandles="1" noChangeArrowheads="1" noChangeShapeType="1" noTextEdit="1"/>
              </p:cNvSpPr>
              <p:nvPr/>
            </p:nvSpPr>
            <p:spPr>
              <a:xfrm>
                <a:off x="4028292" y="3208400"/>
                <a:ext cx="1846238" cy="616644"/>
              </a:xfrm>
              <a:prstGeom prst="rect">
                <a:avLst/>
              </a:prstGeom>
              <a:blipFill>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Rectangle 12">
                <a:extLst>
                  <a:ext uri="{FF2B5EF4-FFF2-40B4-BE49-F238E27FC236}">
                    <a16:creationId xmlns:a16="http://schemas.microsoft.com/office/drawing/2014/main" id="{52CA1D17-E137-44EF-A1AC-BB22A01A493F}"/>
                  </a:ext>
                </a:extLst>
              </p:cNvPr>
              <p:cNvSpPr/>
              <p:nvPr/>
            </p:nvSpPr>
            <p:spPr>
              <a:xfrm>
                <a:off x="4227481" y="4481492"/>
                <a:ext cx="1447861" cy="4411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indent="14288">
                  <a:spcAft>
                    <a:spcPts val="800"/>
                  </a:spcAft>
                </a:pPr>
                <a14:m>
                  <m:oMathPara xmlns:m="http://schemas.openxmlformats.org/officeDocument/2006/math">
                    <m:oMathParaPr>
                      <m:jc m:val="center"/>
                    </m:oMathParaPr>
                    <m:oMath xmlns:m="http://schemas.openxmlformats.org/officeDocument/2006/math">
                      <m:r>
                        <a:rPr lang="en-US" altLang="ko-KR" sz="1600" i="1">
                          <a:solidFill>
                            <a:schemeClr val="tx1">
                              <a:lumMod val="85000"/>
                              <a:lumOff val="15000"/>
                            </a:schemeClr>
                          </a:solidFill>
                          <a:latin typeface="Cambria Math" panose="02040503050406030204" pitchFamily="18" charset="0"/>
                        </a:rPr>
                        <m:t>𝑋</m:t>
                      </m:r>
                      <m:r>
                        <a:rPr lang="en-US" altLang="ko-KR" sz="1600" i="1">
                          <a:solidFill>
                            <a:schemeClr val="tx1">
                              <a:lumMod val="85000"/>
                              <a:lumOff val="15000"/>
                            </a:schemeClr>
                          </a:solidFill>
                          <a:latin typeface="Cambria Math" panose="02040503050406030204" pitchFamily="18" charset="0"/>
                        </a:rPr>
                        <m:t>=</m:t>
                      </m:r>
                      <m:r>
                        <a:rPr lang="ko-KR" altLang="en-US" sz="1600" i="1">
                          <a:solidFill>
                            <a:schemeClr val="tx1">
                              <a:lumMod val="85000"/>
                              <a:lumOff val="15000"/>
                            </a:schemeClr>
                          </a:solidFill>
                          <a:latin typeface="Cambria Math" panose="02040503050406030204" pitchFamily="18" charset="0"/>
                        </a:rPr>
                        <m:t>𝜎</m:t>
                      </m:r>
                      <m:r>
                        <a:rPr lang="en-US" altLang="ko-KR" sz="1600" i="1">
                          <a:solidFill>
                            <a:schemeClr val="tx1">
                              <a:lumMod val="85000"/>
                              <a:lumOff val="15000"/>
                            </a:schemeClr>
                          </a:solidFill>
                          <a:latin typeface="Cambria Math" panose="02040503050406030204" pitchFamily="18" charset="0"/>
                        </a:rPr>
                        <m:t> </m:t>
                      </m:r>
                      <m:r>
                        <a:rPr lang="en-US" altLang="ko-KR" sz="1600" i="1">
                          <a:solidFill>
                            <a:schemeClr val="tx1">
                              <a:lumMod val="85000"/>
                              <a:lumOff val="15000"/>
                            </a:schemeClr>
                          </a:solidFill>
                          <a:latin typeface="Cambria Math" panose="02040503050406030204" pitchFamily="18" charset="0"/>
                        </a:rPr>
                        <m:t>𝑍</m:t>
                      </m:r>
                      <m:r>
                        <a:rPr lang="en-US" altLang="ko-KR" sz="1600" i="1">
                          <a:solidFill>
                            <a:schemeClr val="tx1">
                              <a:lumMod val="85000"/>
                              <a:lumOff val="15000"/>
                            </a:schemeClr>
                          </a:solidFill>
                          <a:latin typeface="Cambria Math" panose="02040503050406030204" pitchFamily="18" charset="0"/>
                        </a:rPr>
                        <m:t>+ </m:t>
                      </m:r>
                      <m:r>
                        <a:rPr lang="ko-KR" altLang="en-US" sz="1600" i="1">
                          <a:solidFill>
                            <a:schemeClr val="tx1">
                              <a:lumMod val="85000"/>
                              <a:lumOff val="15000"/>
                            </a:schemeClr>
                          </a:solidFill>
                          <a:latin typeface="Cambria Math" panose="02040503050406030204" pitchFamily="18" charset="0"/>
                        </a:rPr>
                        <m:t>𝜇</m:t>
                      </m:r>
                    </m:oMath>
                  </m:oMathPara>
                </a14:m>
                <a:endPar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endParaRPr>
              </a:p>
            </p:txBody>
          </p:sp>
        </mc:Choice>
        <mc:Fallback xmlns="">
          <p:sp>
            <p:nvSpPr>
              <p:cNvPr id="28" name="Rectangle 12">
                <a:extLst>
                  <a:ext uri="{FF2B5EF4-FFF2-40B4-BE49-F238E27FC236}">
                    <a16:creationId xmlns:a16="http://schemas.microsoft.com/office/drawing/2014/main" id="{52CA1D17-E137-44EF-A1AC-BB22A01A493F}"/>
                  </a:ext>
                </a:extLst>
              </p:cNvPr>
              <p:cNvSpPr>
                <a:spLocks noRot="1" noChangeAspect="1" noMove="1" noResize="1" noEditPoints="1" noAdjustHandles="1" noChangeArrowheads="1" noChangeShapeType="1" noTextEdit="1"/>
              </p:cNvSpPr>
              <p:nvPr/>
            </p:nvSpPr>
            <p:spPr>
              <a:xfrm>
                <a:off x="4227481" y="4481492"/>
                <a:ext cx="1447861" cy="441146"/>
              </a:xfrm>
              <a:prstGeom prst="rect">
                <a:avLst/>
              </a:prstGeom>
              <a:blipFill>
                <a:blip r:embed="rId5"/>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2" name="직사각형 21">
                <a:extLst>
                  <a:ext uri="{FF2B5EF4-FFF2-40B4-BE49-F238E27FC236}">
                    <a16:creationId xmlns:a16="http://schemas.microsoft.com/office/drawing/2014/main" id="{926EFC95-C295-412C-808C-4D0992B81E91}"/>
                  </a:ext>
                </a:extLst>
              </p:cNvPr>
              <p:cNvSpPr/>
              <p:nvPr/>
            </p:nvSpPr>
            <p:spPr>
              <a:xfrm>
                <a:off x="558924" y="1428745"/>
                <a:ext cx="9180558"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pPr>
                <a:r>
                  <a:rPr lang="en-US" altLang="ko-KR" sz="1400" dirty="0" err="1">
                    <a:solidFill>
                      <a:schemeClr val="tx1"/>
                    </a:solidFill>
                    <a:latin typeface="SamsungOne-400" panose="020B0503030303020204" pitchFamily="34" charset="0"/>
                    <a:ea typeface="SamsungOne-400" panose="020B0503030303020204" pitchFamily="34" charset="0"/>
                  </a:rPr>
                  <a:t>Giả</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sử</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rằng</a:t>
                </a:r>
                <a:r>
                  <a:rPr lang="en-US" altLang="ko-KR" sz="1400" dirty="0">
                    <a:solidFill>
                      <a:schemeClr val="tx1"/>
                    </a:solidFill>
                    <a:latin typeface="SamsungOne-400" panose="020B0503030303020204" pitchFamily="34" charset="0"/>
                    <a:ea typeface="SamsungOne-400" panose="020B0503030303020204" pitchFamily="34" charset="0"/>
                  </a:rPr>
                  <a:t> ta </a:t>
                </a:r>
                <a:r>
                  <a:rPr lang="en-US" altLang="ko-KR" sz="1400" dirty="0" err="1">
                    <a:solidFill>
                      <a:schemeClr val="tx1"/>
                    </a:solidFill>
                    <a:latin typeface="SamsungOne-400" panose="020B0503030303020204" pitchFamily="34" charset="0"/>
                    <a:ea typeface="SamsungOne-400" panose="020B0503030303020204" pitchFamily="34" charset="0"/>
                  </a:rPr>
                  <a:t>có</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ngẫu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nhiên</a:t>
                </a:r>
                <a:r>
                  <a:rPr lang="vi-VN" altLang="ko-KR" sz="1400" dirty="0">
                    <a:solidFill>
                      <a:schemeClr val="tx1"/>
                    </a:solidFill>
                    <a:latin typeface="SamsungOne-400" panose="020B0503030303020204" pitchFamily="34" charset="0"/>
                    <a:ea typeface="SamsungOne-400" panose="020B0503030303020204" pitchFamily="34" charset="0"/>
                  </a:rPr>
                  <a:t> </a:t>
                </a:r>
                <a:r>
                  <a:rPr lang="ko-KR" altLang="en-US" sz="1400" dirty="0">
                    <a:solidFill>
                      <a:schemeClr val="tx1"/>
                    </a:solidFill>
                    <a:latin typeface="SamsungOne-400" panose="020B0503030303020204" pitchFamily="34" charset="0"/>
                  </a:rPr>
                  <a:t>𝑋</a:t>
                </a:r>
                <a:r>
                  <a:rPr lang="en-US" altLang="ko-KR" sz="1400" dirty="0">
                    <a:solidFill>
                      <a:schemeClr val="tx1"/>
                    </a:solidFill>
                    <a:latin typeface="SamsungOne-400" panose="020B0503030303020204" pitchFamily="34" charset="0"/>
                    <a:ea typeface="SamsungOne-400" panose="020B0503030303020204" pitchFamily="34" charset="0"/>
                  </a:rPr>
                  <a:t>~</a:t>
                </a:r>
                <a:r>
                  <a:rPr lang="ko-KR" altLang="en-US" sz="1400" dirty="0">
                    <a:solidFill>
                      <a:schemeClr val="tx1"/>
                    </a:solidFill>
                    <a:latin typeface="SamsungOne-400" panose="020B0503030303020204" pitchFamily="34" charset="0"/>
                  </a:rPr>
                  <a:t>𝑁</a:t>
                </a:r>
                <a:r>
                  <a:rPr lang="en-US" altLang="ko-KR" sz="1400" dirty="0">
                    <a:solidFill>
                      <a:schemeClr val="tx1"/>
                    </a:solidFill>
                    <a:latin typeface="SamsungOne-400" panose="020B0503030303020204" pitchFamily="34" charset="0"/>
                    <a:ea typeface="SamsungOne-400" panose="020B0503030303020204" pitchFamily="34" charset="0"/>
                  </a:rPr>
                  <a:t>(</a:t>
                </a:r>
                <a:r>
                  <a:rPr lang="ko-KR" altLang="en-US" sz="1400" dirty="0">
                    <a:solidFill>
                      <a:schemeClr val="tx1"/>
                    </a:solidFill>
                    <a:latin typeface="SamsungOne-400" panose="020B0503030303020204" pitchFamily="34" charset="0"/>
                  </a:rPr>
                  <a:t>𝜇</a:t>
                </a:r>
                <a:r>
                  <a:rPr lang="en-US" altLang="ko-KR" sz="1400" dirty="0">
                    <a:solidFill>
                      <a:schemeClr val="tx1"/>
                    </a:solidFill>
                    <a:latin typeface="SamsungOne-400" panose="020B0503030303020204" pitchFamily="34" charset="0"/>
                    <a:ea typeface="SamsungOne-400" panose="020B0503030303020204" pitchFamily="34" charset="0"/>
                  </a:rPr>
                  <a:t>, </a:t>
                </a:r>
                <a14:m>
                  <m:oMath xmlns:m="http://schemas.openxmlformats.org/officeDocument/2006/math">
                    <m:sSup>
                      <m:sSupPr>
                        <m:ctrlPr>
                          <a:rPr lang="en-US" altLang="ko-KR" sz="1400" i="1">
                            <a:solidFill>
                              <a:schemeClr val="tx1"/>
                            </a:solidFill>
                            <a:latin typeface="Cambria Math" panose="02040503050406030204" pitchFamily="18" charset="0"/>
                            <a:sym typeface="Symbol" panose="05050102010706020507" pitchFamily="18" charset="2"/>
                          </a:rPr>
                        </m:ctrlPr>
                      </m:sSupPr>
                      <m:e>
                        <m:r>
                          <a:rPr lang="ko-KR" altLang="en-US" sz="1400">
                            <a:solidFill>
                              <a:schemeClr val="tx1"/>
                            </a:solidFill>
                            <a:latin typeface="Cambria Math" panose="02040503050406030204" pitchFamily="18" charset="0"/>
                            <a:sym typeface="Symbol" panose="05050102010706020507" pitchFamily="18" charset="2"/>
                          </a:rPr>
                          <m:t>𝜎</m:t>
                        </m:r>
                      </m:e>
                      <m:sup>
                        <m:r>
                          <a:rPr lang="en-US" altLang="ko-KR" sz="1400">
                            <a:solidFill>
                              <a:schemeClr val="tx1"/>
                            </a:solidFill>
                            <a:latin typeface="Cambria Math" panose="02040503050406030204" pitchFamily="18" charset="0"/>
                            <a:sym typeface="Symbol" panose="05050102010706020507" pitchFamily="18" charset="2"/>
                          </a:rPr>
                          <m:t>2</m:t>
                        </m:r>
                      </m:sup>
                    </m:sSup>
                  </m:oMath>
                </a14:m>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tthì</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có</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thể</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chuyển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này</a:t>
                </a:r>
                <a:r>
                  <a:rPr lang="en-US" altLang="ko-KR" sz="1400" dirty="0">
                    <a:solidFill>
                      <a:schemeClr val="tx1"/>
                    </a:solidFill>
                    <a:latin typeface="SamsungOne-400" panose="020B0503030303020204" pitchFamily="34" charset="0"/>
                    <a:ea typeface="SamsungOne-400" panose="020B0503030303020204" pitchFamily="34" charset="0"/>
                  </a:rPr>
                  <a:t> sang </a:t>
                </a:r>
                <a:r>
                  <a:rPr lang="en-US" altLang="ko-KR" sz="1400" dirty="0" err="1">
                    <a:solidFill>
                      <a:schemeClr val="tx1"/>
                    </a:solidFill>
                    <a:latin typeface="SamsungOne-400" panose="020B0503030303020204" pitchFamily="34" charset="0"/>
                    <a:ea typeface="SamsungOne-400" panose="020B0503030303020204" pitchFamily="34" charset="0"/>
                  </a:rPr>
                  <a:t>một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ngẫu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nhiên</a:t>
                </a:r>
                <a:r>
                  <a:rPr lang="en-US" altLang="ko-KR" sz="1400" dirty="0">
                    <a:solidFill>
                      <a:schemeClr val="tx1"/>
                    </a:solidFill>
                    <a:latin typeface="SamsungOne-400" panose="020B0503030303020204" pitchFamily="34" charset="0"/>
                    <a:ea typeface="SamsungOne-400" panose="020B0503030303020204" pitchFamily="34" charset="0"/>
                  </a:rPr>
                  <a:t> Z </a:t>
                </a:r>
                <a:r>
                  <a:rPr lang="en-US" altLang="ko-KR" sz="1400" dirty="0" err="1">
                    <a:solidFill>
                      <a:schemeClr val="tx1"/>
                    </a:solidFill>
                    <a:latin typeface="SamsungOne-400" panose="020B0503030303020204" pitchFamily="34" charset="0"/>
                    <a:ea typeface="SamsungOne-400" panose="020B0503030303020204" pitchFamily="34" charset="0"/>
                  </a:rPr>
                  <a:t>sao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cho</a:t>
                </a:r>
                <a:r>
                  <a:rPr lang="en-US" altLang="ko-KR" sz="1400" dirty="0">
                    <a:solidFill>
                      <a:schemeClr val="tx1"/>
                    </a:solidFill>
                    <a:latin typeface="SamsungOne-400" panose="020B0503030303020204" pitchFamily="34" charset="0"/>
                    <a:ea typeface="SamsungOne-400" panose="020B0503030303020204" pitchFamily="34" charset="0"/>
                  </a:rPr>
                  <a:t> </a:t>
                </a:r>
                <a:r>
                  <a:rPr lang="ko-KR" altLang="en-US" sz="1400" dirty="0">
                    <a:solidFill>
                      <a:schemeClr val="tx1"/>
                    </a:solidFill>
                    <a:latin typeface="SamsungOne-400" panose="020B0503030303020204" pitchFamily="34" charset="0"/>
                  </a:rPr>
                  <a:t>𝑍</a:t>
                </a:r>
                <a:r>
                  <a:rPr lang="en-US" altLang="ko-KR" sz="1400" dirty="0">
                    <a:solidFill>
                      <a:schemeClr val="tx1"/>
                    </a:solidFill>
                    <a:latin typeface="SamsungOne-400" panose="020B0503030303020204" pitchFamily="34" charset="0"/>
                    <a:ea typeface="SamsungOne-400" panose="020B0503030303020204" pitchFamily="34" charset="0"/>
                  </a:rPr>
                  <a:t>~</a:t>
                </a:r>
                <a:r>
                  <a:rPr lang="ko-KR" altLang="en-US" sz="1400" dirty="0">
                    <a:solidFill>
                      <a:schemeClr val="tx1"/>
                    </a:solidFill>
                    <a:latin typeface="SamsungOne-400" panose="020B0503030303020204" pitchFamily="34" charset="0"/>
                  </a:rPr>
                  <a:t>𝑁</a:t>
                </a:r>
                <a:r>
                  <a:rPr lang="en-US" altLang="ko-KR" sz="1400" dirty="0">
                    <a:solidFill>
                      <a:schemeClr val="tx1"/>
                    </a:solidFill>
                    <a:latin typeface="SamsungOne-400" panose="020B0503030303020204" pitchFamily="34" charset="0"/>
                    <a:ea typeface="SamsungOne-400" panose="020B0503030303020204" pitchFamily="34" charset="0"/>
                  </a:rPr>
                  <a:t>(0,1). </a:t>
                </a:r>
                <a:r>
                  <a:rPr lang="vi-VN" altLang="ko-KR" sz="1400" dirty="0">
                    <a:solidFill>
                      <a:schemeClr val="tx1"/>
                    </a:solidFill>
                    <a:latin typeface="SamsungOne-400" panose="020B0503030303020204" pitchFamily="34" charset="0"/>
                    <a:ea typeface="SamsungOne-400" panose="020B0503030303020204" pitchFamily="34" charset="0"/>
                  </a:rPr>
                  <a:t>Quy trình chuyển đổi này được gọi là “</a:t>
                </a:r>
                <a:r>
                  <a:rPr lang="vi-VN" altLang="ko-KR" sz="1400" b="1" dirty="0">
                    <a:solidFill>
                      <a:srgbClr val="1429A0"/>
                    </a:solidFill>
                    <a:latin typeface="SamsungOne-400" panose="020B0503030303020204" pitchFamily="34" charset="0"/>
                    <a:ea typeface="SamsungOne-400" panose="020B0503030303020204" pitchFamily="34" charset="0"/>
                  </a:rPr>
                  <a:t>chuẩn hóa</a:t>
                </a:r>
                <a:r>
                  <a:rPr lang="vi-VN" altLang="ko-KR" sz="1400" dirty="0">
                    <a:solidFill>
                      <a:schemeClr val="tx1"/>
                    </a:solidFill>
                    <a:latin typeface="SamsungOne-400" panose="020B0503030303020204" pitchFamily="34" charset="0"/>
                    <a:ea typeface="SamsungOne-400" panose="020B0503030303020204" pitchFamily="34" charset="0"/>
                  </a:rPr>
                  <a:t>”. </a:t>
                </a:r>
                <a:endParaRPr lang="en-US" altLang="ko-KR" sz="1400" dirty="0">
                  <a:solidFill>
                    <a:schemeClr val="tx1"/>
                  </a:solidFill>
                  <a:latin typeface="SamsungOne-400" panose="020B0503030303020204" pitchFamily="34" charset="0"/>
                  <a:ea typeface="SamsungOne-400" panose="020B0503030303020204" pitchFamily="34" charset="0"/>
                </a:endParaRPr>
              </a:p>
            </p:txBody>
          </p:sp>
        </mc:Choice>
        <mc:Fallback xmlns="">
          <p:sp>
            <p:nvSpPr>
              <p:cNvPr id="22" name="직사각형 21">
                <a:extLst>
                  <a:ext uri="{FF2B5EF4-FFF2-40B4-BE49-F238E27FC236}">
                    <a16:creationId xmlns:a16="http://schemas.microsoft.com/office/drawing/2014/main" id="{926EFC95-C295-412C-808C-4D0992B81E91}"/>
                  </a:ext>
                </a:extLst>
              </p:cNvPr>
              <p:cNvSpPr>
                <a:spLocks noRot="1" noChangeAspect="1" noMove="1" noResize="1" noEditPoints="1" noAdjustHandles="1" noChangeArrowheads="1" noChangeShapeType="1" noTextEdit="1"/>
              </p:cNvSpPr>
              <p:nvPr/>
            </p:nvSpPr>
            <p:spPr>
              <a:xfrm>
                <a:off x="558924" y="1428745"/>
                <a:ext cx="9180558" cy="430887"/>
              </a:xfrm>
              <a:prstGeom prst="rect">
                <a:avLst/>
              </a:prstGeom>
              <a:blipFill>
                <a:blip r:embed="rId7"/>
                <a:stretch>
                  <a:fillRect l="-199"/>
                </a:stretch>
              </a:blipFill>
              <a:ln>
                <a:noFill/>
              </a:ln>
            </p:spPr>
            <p:txBody>
              <a:bodyPr/>
              <a:lstStyle/>
              <a:p>
                <a:r>
                  <a:rPr lang="en-US">
                    <a:noFill/>
                  </a:rPr>
                  <a:t> </a:t>
                </a:r>
              </a:p>
            </p:txBody>
          </p:sp>
        </mc:Fallback>
      </mc:AlternateContent>
      <p:sp>
        <p:nvSpPr>
          <p:cNvPr id="30" name="직사각형 29">
            <a:extLst>
              <a:ext uri="{FF2B5EF4-FFF2-40B4-BE49-F238E27FC236}">
                <a16:creationId xmlns:a16="http://schemas.microsoft.com/office/drawing/2014/main" id="{BE5293ED-A042-451D-A8D1-A0A3BFDDC245}"/>
              </a:ext>
            </a:extLst>
          </p:cNvPr>
          <p:cNvSpPr/>
          <p:nvPr/>
        </p:nvSpPr>
        <p:spPr>
          <a:xfrm>
            <a:off x="558924" y="2834224"/>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pPr>
            <a:r>
              <a:rPr lang="vi-VN" altLang="ko-KR" sz="1400" dirty="0">
                <a:solidFill>
                  <a:schemeClr val="tx1"/>
                </a:solidFill>
                <a:latin typeface="SamsungOne-400" panose="020B0503030303020204" pitchFamily="34" charset="0"/>
                <a:ea typeface="SamsungOne-400" panose="020B0503030303020204" pitchFamily="34" charset="0"/>
              </a:rPr>
              <a:t>Các giá trị được chuẩn hóa được gọi là điểm số tiêu chuẩn “z-scores”:</a:t>
            </a:r>
          </a:p>
        </p:txBody>
      </p:sp>
      <p:sp>
        <p:nvSpPr>
          <p:cNvPr id="31" name="직사각형 30">
            <a:extLst>
              <a:ext uri="{FF2B5EF4-FFF2-40B4-BE49-F238E27FC236}">
                <a16:creationId xmlns:a16="http://schemas.microsoft.com/office/drawing/2014/main" id="{BC979A10-13DD-43E3-80F8-15564B5F9C03}"/>
              </a:ext>
            </a:extLst>
          </p:cNvPr>
          <p:cNvSpPr/>
          <p:nvPr/>
        </p:nvSpPr>
        <p:spPr>
          <a:xfrm>
            <a:off x="558924" y="4104750"/>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pPr>
            <a:r>
              <a:rPr lang="vi-VN" altLang="ko-KR" sz="1400" dirty="0">
                <a:solidFill>
                  <a:schemeClr val="tx1"/>
                </a:solidFill>
                <a:latin typeface="SamsungOne-400" panose="020B0503030303020204" pitchFamily="34" charset="0"/>
                <a:ea typeface="SamsungOne-400" panose="020B0503030303020204" pitchFamily="34" charset="0"/>
              </a:rPr>
              <a:t>Có thể làm theo hướng ngược lại: từ Chuẩn tắc sang Chuẩn.</a:t>
            </a:r>
          </a:p>
        </p:txBody>
      </p:sp>
    </p:spTree>
    <p:extLst>
      <p:ext uri="{BB962C8B-B14F-4D97-AF65-F5344CB8AC3E}">
        <p14:creationId xmlns:p14="http://schemas.microsoft.com/office/powerpoint/2010/main" val="4208928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Mật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độ</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tục</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02</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grpSp>
        <p:nvGrpSpPr>
          <p:cNvPr id="10" name="그룹 9">
            <a:extLst>
              <a:ext uri="{FF2B5EF4-FFF2-40B4-BE49-F238E27FC236}">
                <a16:creationId xmlns:a16="http://schemas.microsoft.com/office/drawing/2014/main" id="{2DC23001-E879-4E10-A427-D0771824BCAA}"/>
              </a:ext>
            </a:extLst>
          </p:cNvPr>
          <p:cNvGrpSpPr/>
          <p:nvPr/>
        </p:nvGrpSpPr>
        <p:grpSpPr>
          <a:xfrm>
            <a:off x="774712" y="1772816"/>
            <a:ext cx="8460514" cy="745571"/>
            <a:chOff x="903506" y="2429380"/>
            <a:chExt cx="8460514" cy="745571"/>
          </a:xfrm>
        </p:grpSpPr>
        <p:sp>
          <p:nvSpPr>
            <p:cNvPr id="11" name="사각형: 둥근 모서리 2">
              <a:extLst>
                <a:ext uri="{FF2B5EF4-FFF2-40B4-BE49-F238E27FC236}">
                  <a16:creationId xmlns:a16="http://schemas.microsoft.com/office/drawing/2014/main" id="{2D0DDCDF-083B-4573-8A04-A8A24FE6AA04}"/>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p:sp>
          <p:nvSpPr>
            <p:cNvPr id="12" name="직사각형 11">
              <a:extLst>
                <a:ext uri="{FF2B5EF4-FFF2-40B4-BE49-F238E27FC236}">
                  <a16:creationId xmlns:a16="http://schemas.microsoft.com/office/drawing/2014/main" id="{954596C2-3C2F-423F-8C09-AB2A37980AC5}"/>
                </a:ext>
              </a:extLst>
            </p:cNvPr>
            <p:cNvSpPr/>
            <p:nvPr/>
          </p:nvSpPr>
          <p:spPr>
            <a:xfrm>
              <a:off x="1279004" y="2429380"/>
              <a:ext cx="8085016"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viên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chế</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cần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trung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bình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50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giây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cốc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phê</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lệch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chuẩn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20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giây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suất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viên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chế</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cốc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phê</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tiếp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theo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khoảng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48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50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giây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bao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nhiêu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bảng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CDF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chuẩn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tắc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p>
          </p:txBody>
        </p:sp>
      </p:grpSp>
      <mc:AlternateContent xmlns:mc="http://schemas.openxmlformats.org/markup-compatibility/2006" xmlns:a14="http://schemas.microsoft.com/office/drawing/2010/main">
        <mc:Choice Requires="a14">
          <p:graphicFrame>
            <p:nvGraphicFramePr>
              <p:cNvPr id="14" name="Table 5">
                <a:extLst>
                  <a:ext uri="{FF2B5EF4-FFF2-40B4-BE49-F238E27FC236}">
                    <a16:creationId xmlns:a16="http://schemas.microsoft.com/office/drawing/2014/main" id="{0A5EF1C9-4692-4281-BBFD-07323C24E1B0}"/>
                  </a:ext>
                </a:extLst>
              </p:cNvPr>
              <p:cNvGraphicFramePr>
                <a:graphicFrameLocks noGrp="1"/>
              </p:cNvGraphicFramePr>
              <p:nvPr>
                <p:extLst>
                  <p:ext uri="{D42A27DB-BD31-4B8C-83A1-F6EECF244321}">
                    <p14:modId xmlns:p14="http://schemas.microsoft.com/office/powerpoint/2010/main" val="116366294"/>
                  </p:ext>
                </p:extLst>
              </p:nvPr>
            </p:nvGraphicFramePr>
            <p:xfrm>
              <a:off x="6383117" y="2996952"/>
              <a:ext cx="2960908" cy="1921344"/>
            </p:xfrm>
            <a:graphic>
              <a:graphicData uri="http://schemas.openxmlformats.org/drawingml/2006/table">
                <a:tbl>
                  <a:tblPr firstRow="1" bandRow="1">
                    <a:tableStyleId>{5940675A-B579-460E-94D1-54222C63F5DA}</a:tableStyleId>
                  </a:tblPr>
                  <a:tblGrid>
                    <a:gridCol w="1480454">
                      <a:extLst>
                        <a:ext uri="{9D8B030D-6E8A-4147-A177-3AD203B41FA5}">
                          <a16:colId xmlns:a16="http://schemas.microsoft.com/office/drawing/2014/main" val="20000"/>
                        </a:ext>
                      </a:extLst>
                    </a:gridCol>
                    <a:gridCol w="1480454">
                      <a:extLst>
                        <a:ext uri="{9D8B030D-6E8A-4147-A177-3AD203B41FA5}">
                          <a16:colId xmlns:a16="http://schemas.microsoft.com/office/drawing/2014/main" val="20002"/>
                        </a:ext>
                      </a:extLst>
                    </a:gridCol>
                  </a:tblGrid>
                  <a:tr h="320224">
                    <a:tc>
                      <a:txBody>
                        <a:bodyPr/>
                        <a:lstStyle/>
                        <a:p>
                          <a:pPr marL="0" algn="ctr" defTabSz="914400" rtl="0" eaLnBrk="1" latinLnBrk="1" hangingPunct="1"/>
                          <a14:m>
                            <m:oMathPara xmlns:m="http://schemas.openxmlformats.org/officeDocument/2006/math">
                              <m:oMathParaPr>
                                <m:jc m:val="centerGroup"/>
                              </m:oMathParaPr>
                              <m:oMath xmlns:m="http://schemas.openxmlformats.org/officeDocument/2006/math">
                                <m:r>
                                  <a:rPr lang="en-US" altLang="ko-KR" sz="14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400" panose="020B0503030303020204" pitchFamily="34" charset="0"/>
                                    <a:cs typeface="Times New Roman" panose="02020603050405020304" pitchFamily="18" charset="0"/>
                                    <a:sym typeface="Symbol" panose="05050102010706020507" pitchFamily="18" charset="2"/>
                                  </a:rPr>
                                  <m:t>𝑧</m:t>
                                </m:r>
                              </m:oMath>
                            </m:oMathPara>
                          </a14:m>
                          <a:endParaRPr lang="en-US" sz="14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1" hangingPunct="1"/>
                          <a14:m>
                            <m:oMathPara xmlns:m="http://schemas.openxmlformats.org/officeDocument/2006/math">
                              <m:oMathParaPr>
                                <m:jc m:val="centerGroup"/>
                              </m:oMathParaPr>
                              <m:oMath xmlns:m="http://schemas.openxmlformats.org/officeDocument/2006/math">
                                <m:r>
                                  <m:rPr>
                                    <m:sty m:val="p"/>
                                  </m:rPr>
                                  <a:rPr lang="en-US" altLang="ko-KR" sz="1400" b="0" i="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400" panose="020B0503030303020204" pitchFamily="34" charset="0"/>
                                    <a:cs typeface="Times New Roman" panose="02020603050405020304" pitchFamily="18" charset="0"/>
                                    <a:sym typeface="Symbol" panose="05050102010706020507" pitchFamily="18" charset="2"/>
                                  </a:rPr>
                                  <m:t>CDF</m:t>
                                </m:r>
                                <m:r>
                                  <a:rPr lang="en-US" altLang="ko-KR" sz="1400" b="0" i="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400" panose="020B0503030303020204" pitchFamily="34" charset="0"/>
                                    <a:cs typeface="Times New Roman" panose="02020603050405020304" pitchFamily="18" charset="0"/>
                                    <a:sym typeface="Symbol" panose="05050102010706020507" pitchFamily="18" charset="2"/>
                                  </a:rPr>
                                  <m:t>(</m:t>
                                </m:r>
                                <m:r>
                                  <a:rPr lang="en-US" altLang="ko-KR" sz="14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400" panose="020B0503030303020204" pitchFamily="34" charset="0"/>
                                    <a:cs typeface="Times New Roman" panose="02020603050405020304" pitchFamily="18" charset="0"/>
                                    <a:sym typeface="Symbol" panose="05050102010706020507" pitchFamily="18" charset="2"/>
                                  </a:rPr>
                                  <m:t>𝑧</m:t>
                                </m:r>
                                <m:r>
                                  <a:rPr lang="en-US" altLang="ko-KR" sz="1400" b="0" i="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400" panose="020B0503030303020204" pitchFamily="34" charset="0"/>
                                    <a:cs typeface="Times New Roman" panose="02020603050405020304" pitchFamily="18" charset="0"/>
                                    <a:sym typeface="Symbol" panose="05050102010706020507" pitchFamily="18" charset="2"/>
                                  </a:rPr>
                                  <m:t>)</m:t>
                                </m:r>
                              </m:oMath>
                            </m:oMathPara>
                          </a14:m>
                          <a:endPar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320224">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-0.2</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0.4207</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20224">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-0.1</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0.4602</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20224">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0</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0.5</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20224">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0.1</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0.5398</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20224">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0.2</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0.5793</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mc:Choice>
        <mc:Fallback xmlns="">
          <p:graphicFrame>
            <p:nvGraphicFramePr>
              <p:cNvPr id="14" name="Table 5">
                <a:extLst>
                  <a:ext uri="{FF2B5EF4-FFF2-40B4-BE49-F238E27FC236}">
                    <a16:creationId xmlns:a16="http://schemas.microsoft.com/office/drawing/2014/main" id="{0A5EF1C9-4692-4281-BBFD-07323C24E1B0}"/>
                  </a:ext>
                </a:extLst>
              </p:cNvPr>
              <p:cNvGraphicFramePr>
                <a:graphicFrameLocks noGrp="1"/>
              </p:cNvGraphicFramePr>
              <p:nvPr>
                <p:extLst>
                  <p:ext uri="{D42A27DB-BD31-4B8C-83A1-F6EECF244321}">
                    <p14:modId xmlns:p14="http://schemas.microsoft.com/office/powerpoint/2010/main" val="116366294"/>
                  </p:ext>
                </p:extLst>
              </p:nvPr>
            </p:nvGraphicFramePr>
            <p:xfrm>
              <a:off x="6383117" y="2996952"/>
              <a:ext cx="2960908" cy="1921344"/>
            </p:xfrm>
            <a:graphic>
              <a:graphicData uri="http://schemas.openxmlformats.org/drawingml/2006/table">
                <a:tbl>
                  <a:tblPr firstRow="1" bandRow="1">
                    <a:tableStyleId>{5940675A-B579-460E-94D1-54222C63F5DA}</a:tableStyleId>
                  </a:tblPr>
                  <a:tblGrid>
                    <a:gridCol w="1480454">
                      <a:extLst>
                        <a:ext uri="{9D8B030D-6E8A-4147-A177-3AD203B41FA5}">
                          <a16:colId xmlns:a16="http://schemas.microsoft.com/office/drawing/2014/main" val="20000"/>
                        </a:ext>
                      </a:extLst>
                    </a:gridCol>
                    <a:gridCol w="1480454">
                      <a:extLst>
                        <a:ext uri="{9D8B030D-6E8A-4147-A177-3AD203B41FA5}">
                          <a16:colId xmlns:a16="http://schemas.microsoft.com/office/drawing/2014/main" val="20002"/>
                        </a:ext>
                      </a:extLst>
                    </a:gridCol>
                  </a:tblGrid>
                  <a:tr h="320224">
                    <a:tc>
                      <a:txBody>
                        <a:bodyPr/>
                        <a:lstStyle/>
                        <a:p>
                          <a:endParaRPr lang="ko-KR"/>
                        </a:p>
                      </a:txBody>
                      <a:tcPr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t="-1887" r="-100412" b="-498113"/>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100000" t="-1887" r="-412" b="-498113"/>
                          </a:stretch>
                        </a:blipFill>
                      </a:tcPr>
                    </a:tc>
                    <a:extLst>
                      <a:ext uri="{0D108BD9-81ED-4DB2-BD59-A6C34878D82A}">
                        <a16:rowId xmlns:a16="http://schemas.microsoft.com/office/drawing/2014/main" val="10000"/>
                      </a:ext>
                    </a:extLst>
                  </a:tr>
                  <a:tr h="320224">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-0.2</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0.4207</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20224">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-0.1</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0.4602</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20224">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0</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0.5</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20224">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0.1</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0.5398</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20224">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0.2</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0.5793</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mc:Fallback>
      </mc:AlternateContent>
      <p:sp>
        <p:nvSpPr>
          <p:cNvPr id="13" name="직사각형 12">
            <a:extLst>
              <a:ext uri="{FF2B5EF4-FFF2-40B4-BE49-F238E27FC236}">
                <a16:creationId xmlns:a16="http://schemas.microsoft.com/office/drawing/2014/main" id="{DA53A1C4-1CE5-46FC-99C4-60C903287B33}"/>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ngẫu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nhiên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mật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độ</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suất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chuẩn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tắc</a:t>
            </a:r>
            <a:r>
              <a:rPr lang="en-US" altLang="ko-KR" sz="1400" dirty="0">
                <a:solidFill>
                  <a:schemeClr val="tx1"/>
                </a:solidFill>
                <a:latin typeface="SamsungOne-400" panose="020B0503030303020204" pitchFamily="34" charset="0"/>
                <a:ea typeface="SamsungOne-400" panose="020B0503030303020204" pitchFamily="34" charset="0"/>
              </a:rPr>
              <a:t>:</a:t>
            </a:r>
          </a:p>
        </p:txBody>
      </p:sp>
      <mc:AlternateContent xmlns:mc="http://schemas.openxmlformats.org/markup-compatibility/2006" xmlns:a14="http://schemas.microsoft.com/office/drawing/2010/main">
        <mc:Choice Requires="a14">
          <p:sp>
            <p:nvSpPr>
              <p:cNvPr id="15" name="Rectangle 12">
                <a:extLst>
                  <a:ext uri="{FF2B5EF4-FFF2-40B4-BE49-F238E27FC236}">
                    <a16:creationId xmlns:a16="http://schemas.microsoft.com/office/drawing/2014/main" id="{99551A72-E276-4813-BC13-7AFB7DA627C1}"/>
                  </a:ext>
                </a:extLst>
              </p:cNvPr>
              <p:cNvSpPr/>
              <p:nvPr/>
            </p:nvSpPr>
            <p:spPr>
              <a:xfrm>
                <a:off x="1222454" y="2996952"/>
                <a:ext cx="4919962" cy="14789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rIns="144000" rtlCol="0" anchor="ctr" anchorCtr="0">
                <a:spAutoFit/>
              </a:bodyPr>
              <a:lstStyle/>
              <a:p>
                <a:pPr>
                  <a:spcAft>
                    <a:spcPts val="8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1)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Trước hết, hãy chuẩn hóa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en-US" altLang="ko-KR" sz="13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endParaRPr>
              </a:p>
              <a:p>
                <a:pPr marL="182563">
                  <a:spcAft>
                    <a:spcPts val="800"/>
                  </a:spcAft>
                </a:pPr>
                <a14:m>
                  <m:oMathPara xmlns:m="http://schemas.openxmlformats.org/officeDocument/2006/math">
                    <m:oMathParaPr>
                      <m:jc m:val="left"/>
                    </m:oMathParaPr>
                    <m:oMath xmlns:m="http://schemas.openxmlformats.org/officeDocument/2006/math">
                      <m:sSub>
                        <m:sSubPr>
                          <m:ctrlPr>
                            <a:rPr lang="en-US" altLang="ko-KR" sz="1600" i="1" smtClean="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𝑥</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sub>
                      </m:s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=4</m:t>
                      </m:r>
                      <m:r>
                        <a:rPr lang="en-US" altLang="ko-KR" sz="160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8</m:t>
                      </m:r>
                      <m:r>
                        <m:rPr>
                          <m:nor/>
                        </m:rPr>
                        <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sym typeface="Symbol" panose="05050102010706020507" pitchFamily="18" charset="2"/>
                        </a:rPr>
                        <m:t>    </m:t>
                      </m:r>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𝑧</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sub>
                      </m:s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𝑥</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sub>
                          </m:s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𝜇</m:t>
                          </m:r>
                        </m:num>
                        <m:den>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𝜎</m:t>
                          </m:r>
                        </m:den>
                      </m:f>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48−50</m:t>
                          </m:r>
                        </m:num>
                        <m:den>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20</m:t>
                          </m:r>
                        </m:den>
                      </m:f>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num>
                        <m:den>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20</m:t>
                          </m:r>
                        </m:den>
                      </m:f>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600" i="1">
                          <a:solidFill>
                            <a:srgbClr val="00B050"/>
                          </a:solidFill>
                          <a:latin typeface="Cambria Math" panose="02040503050406030204" pitchFamily="18" charset="0"/>
                          <a:cs typeface="Times New Roman" panose="02020603050405020304" pitchFamily="18" charset="0"/>
                          <a:sym typeface="Symbol" panose="05050102010706020507" pitchFamily="18" charset="2"/>
                        </a:rPr>
                        <m:t>−0.1</m:t>
                      </m:r>
                    </m:oMath>
                  </m:oMathPara>
                </a14:m>
                <a:endParaRPr lang="en-US" altLang="ko-KR" sz="1600" i="1" dirty="0">
                  <a:solidFill>
                    <a:srgbClr val="00B050"/>
                  </a:solidFill>
                  <a:latin typeface="Cambria Math" panose="02040503050406030204" pitchFamily="18" charset="0"/>
                  <a:cs typeface="Times New Roman" panose="02020603050405020304" pitchFamily="18" charset="0"/>
                  <a:sym typeface="Symbol" panose="05050102010706020507" pitchFamily="18" charset="2"/>
                </a:endParaRPr>
              </a:p>
              <a:p>
                <a:pPr marL="182563">
                  <a:spcAft>
                    <a:spcPts val="800"/>
                  </a:spcAft>
                </a:pPr>
                <a14:m>
                  <m:oMathPara xmlns:m="http://schemas.openxmlformats.org/officeDocument/2006/math">
                    <m:oMathParaPr>
                      <m:jc m:val="left"/>
                    </m:oMathParaPr>
                    <m:oMath xmlns:m="http://schemas.openxmlformats.org/officeDocument/2006/math">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𝑥</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sub>
                      </m:s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=54</m:t>
                      </m:r>
                      <m:r>
                        <m:rPr>
                          <m:nor/>
                        </m:rPr>
                        <a:rPr lang="en-US" altLang="ko-KR" sz="1600" dirty="0">
                          <a:solidFill>
                            <a:schemeClr val="tx1">
                              <a:lumMod val="85000"/>
                              <a:lumOff val="15000"/>
                            </a:schemeClr>
                          </a:solidFill>
                          <a:latin typeface="Times New Roman" panose="02020603050405020304" pitchFamily="18" charset="0"/>
                          <a:ea typeface="Noto Sans CJK KR Regular" panose="020B0500000000000000" pitchFamily="34" charset="-127"/>
                          <a:cs typeface="Times New Roman" panose="02020603050405020304" pitchFamily="18" charset="0"/>
                        </a:rPr>
                        <m:t>    </m:t>
                      </m:r>
                      <m:r>
                        <m:rPr>
                          <m:nor/>
                        </m:rPr>
                        <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sym typeface="Symbol" panose="05050102010706020507" pitchFamily="18" charset="2"/>
                        </a:rPr>
                        <m:t> </m:t>
                      </m:r>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𝑧</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sub>
                      </m:s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𝑥</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sub>
                          </m:s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𝜇</m:t>
                          </m:r>
                        </m:num>
                        <m:den>
                          <m:r>
                            <a:rPr lang="ko-KR" altLang="en-US"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𝜎</m:t>
                          </m:r>
                        </m:den>
                      </m:f>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54−50</m:t>
                          </m:r>
                        </m:num>
                        <m:den>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20</m:t>
                          </m:r>
                        </m:den>
                      </m:f>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f>
                        <m:f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4</m:t>
                          </m:r>
                        </m:num>
                        <m:den>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20</m:t>
                          </m:r>
                        </m:den>
                      </m:f>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600" i="1">
                          <a:solidFill>
                            <a:srgbClr val="00B050"/>
                          </a:solidFill>
                          <a:latin typeface="Cambria Math" panose="02040503050406030204" pitchFamily="18" charset="0"/>
                          <a:cs typeface="Times New Roman" panose="02020603050405020304" pitchFamily="18" charset="0"/>
                          <a:sym typeface="Symbol" panose="05050102010706020507" pitchFamily="18" charset="2"/>
                        </a:rPr>
                        <m:t>0.2</m:t>
                      </m:r>
                    </m:oMath>
                  </m:oMathPara>
                </a14:m>
                <a:endParaRPr lang="en-US" altLang="ko-KR" sz="1600" dirty="0">
                  <a:solidFill>
                    <a:srgbClr val="00B050"/>
                  </a:solidFill>
                  <a:latin typeface="Times New Roman" panose="02020603050405020304" pitchFamily="18" charset="0"/>
                  <a:ea typeface="Noto Sans CJK KR Regular" panose="020B0500000000000000" pitchFamily="34" charset="-127"/>
                  <a:cs typeface="Times New Roman" panose="02020603050405020304" pitchFamily="18" charset="0"/>
                </a:endParaRPr>
              </a:p>
            </p:txBody>
          </p:sp>
        </mc:Choice>
        <mc:Fallback xmlns="">
          <p:sp>
            <p:nvSpPr>
              <p:cNvPr id="15" name="Rectangle 12">
                <a:extLst>
                  <a:ext uri="{FF2B5EF4-FFF2-40B4-BE49-F238E27FC236}">
                    <a16:creationId xmlns:a16="http://schemas.microsoft.com/office/drawing/2014/main" id="{99551A72-E276-4813-BC13-7AFB7DA627C1}"/>
                  </a:ext>
                </a:extLst>
              </p:cNvPr>
              <p:cNvSpPr>
                <a:spLocks noRot="1" noChangeAspect="1" noMove="1" noResize="1" noEditPoints="1" noAdjustHandles="1" noChangeArrowheads="1" noChangeShapeType="1" noTextEdit="1"/>
              </p:cNvSpPr>
              <p:nvPr/>
            </p:nvSpPr>
            <p:spPr>
              <a:xfrm>
                <a:off x="1222454" y="2996952"/>
                <a:ext cx="4919962" cy="1478995"/>
              </a:xfrm>
              <a:prstGeom prst="rect">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804807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Mật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độ</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tục</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02</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grpSp>
        <p:nvGrpSpPr>
          <p:cNvPr id="10" name="그룹 9">
            <a:extLst>
              <a:ext uri="{FF2B5EF4-FFF2-40B4-BE49-F238E27FC236}">
                <a16:creationId xmlns:a16="http://schemas.microsoft.com/office/drawing/2014/main" id="{2DC23001-E879-4E10-A427-D0771824BCAA}"/>
              </a:ext>
            </a:extLst>
          </p:cNvPr>
          <p:cNvGrpSpPr/>
          <p:nvPr/>
        </p:nvGrpSpPr>
        <p:grpSpPr>
          <a:xfrm>
            <a:off x="846956" y="1716338"/>
            <a:ext cx="8460514" cy="745571"/>
            <a:chOff x="903506" y="2429380"/>
            <a:chExt cx="8460514" cy="745571"/>
          </a:xfrm>
        </p:grpSpPr>
        <p:sp>
          <p:nvSpPr>
            <p:cNvPr id="11" name="사각형: 둥근 모서리 2">
              <a:extLst>
                <a:ext uri="{FF2B5EF4-FFF2-40B4-BE49-F238E27FC236}">
                  <a16:creationId xmlns:a16="http://schemas.microsoft.com/office/drawing/2014/main" id="{2D0DDCDF-083B-4573-8A04-A8A24FE6AA04}"/>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p:sp>
          <p:nvSpPr>
            <p:cNvPr id="12" name="직사각형 11">
              <a:extLst>
                <a:ext uri="{FF2B5EF4-FFF2-40B4-BE49-F238E27FC236}">
                  <a16:creationId xmlns:a16="http://schemas.microsoft.com/office/drawing/2014/main" id="{954596C2-3C2F-423F-8C09-AB2A37980AC5}"/>
                </a:ext>
              </a:extLst>
            </p:cNvPr>
            <p:cNvSpPr/>
            <p:nvPr/>
          </p:nvSpPr>
          <p:spPr>
            <a:xfrm>
              <a:off x="1279004" y="2429380"/>
              <a:ext cx="8085016" cy="745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viên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chế</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cần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trung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bình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50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giây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cốc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phê</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lệch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chuẩn</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20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giây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suất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viên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chế</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cốc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phê</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tiếp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theo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khoảng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48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50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giây</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bao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nhiêu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bảng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CDF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chuẩn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tắc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mc:AlternateContent xmlns:mc="http://schemas.openxmlformats.org/markup-compatibility/2006" xmlns:a14="http://schemas.microsoft.com/office/drawing/2010/main">
        <mc:Choice Requires="a14">
          <p:graphicFrame>
            <p:nvGraphicFramePr>
              <p:cNvPr id="14" name="Table 5">
                <a:extLst>
                  <a:ext uri="{FF2B5EF4-FFF2-40B4-BE49-F238E27FC236}">
                    <a16:creationId xmlns:a16="http://schemas.microsoft.com/office/drawing/2014/main" id="{16345044-392A-4FD7-9142-F8275FEE3EAB}"/>
                  </a:ext>
                </a:extLst>
              </p:cNvPr>
              <p:cNvGraphicFramePr>
                <a:graphicFrameLocks noGrp="1"/>
              </p:cNvGraphicFramePr>
              <p:nvPr>
                <p:extLst>
                  <p:ext uri="{D42A27DB-BD31-4B8C-83A1-F6EECF244321}">
                    <p14:modId xmlns:p14="http://schemas.microsoft.com/office/powerpoint/2010/main" val="4288313760"/>
                  </p:ext>
                </p:extLst>
              </p:nvPr>
            </p:nvGraphicFramePr>
            <p:xfrm>
              <a:off x="6383853" y="2996952"/>
              <a:ext cx="2960908" cy="1921344"/>
            </p:xfrm>
            <a:graphic>
              <a:graphicData uri="http://schemas.openxmlformats.org/drawingml/2006/table">
                <a:tbl>
                  <a:tblPr firstRow="1" bandRow="1">
                    <a:tableStyleId>{5940675A-B579-460E-94D1-54222C63F5DA}</a:tableStyleId>
                  </a:tblPr>
                  <a:tblGrid>
                    <a:gridCol w="1480454">
                      <a:extLst>
                        <a:ext uri="{9D8B030D-6E8A-4147-A177-3AD203B41FA5}">
                          <a16:colId xmlns:a16="http://schemas.microsoft.com/office/drawing/2014/main" val="20000"/>
                        </a:ext>
                      </a:extLst>
                    </a:gridCol>
                    <a:gridCol w="1480454">
                      <a:extLst>
                        <a:ext uri="{9D8B030D-6E8A-4147-A177-3AD203B41FA5}">
                          <a16:colId xmlns:a16="http://schemas.microsoft.com/office/drawing/2014/main" val="20002"/>
                        </a:ext>
                      </a:extLst>
                    </a:gridCol>
                  </a:tblGrid>
                  <a:tr h="320224">
                    <a:tc>
                      <a:txBody>
                        <a:bodyPr/>
                        <a:lstStyle/>
                        <a:p>
                          <a:pPr marL="0" algn="ctr" defTabSz="914400" rtl="0" eaLnBrk="1" latinLnBrk="1" hangingPunct="1"/>
                          <a14:m>
                            <m:oMathPara xmlns:m="http://schemas.openxmlformats.org/officeDocument/2006/math">
                              <m:oMathParaPr>
                                <m:jc m:val="centerGroup"/>
                              </m:oMathParaPr>
                              <m:oMath xmlns:m="http://schemas.openxmlformats.org/officeDocument/2006/math">
                                <m:r>
                                  <a:rPr lang="en-US" altLang="ko-KR" sz="14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400" panose="020B0503030303020204" pitchFamily="34" charset="0"/>
                                    <a:cs typeface="Times New Roman" panose="02020603050405020304" pitchFamily="18" charset="0"/>
                                    <a:sym typeface="Symbol" panose="05050102010706020507" pitchFamily="18" charset="2"/>
                                  </a:rPr>
                                  <m:t>𝑧</m:t>
                                </m:r>
                              </m:oMath>
                            </m:oMathPara>
                          </a14:m>
                          <a:endParaRPr lang="en-US" sz="14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1" hangingPunct="1"/>
                          <a14:m>
                            <m:oMathPara xmlns:m="http://schemas.openxmlformats.org/officeDocument/2006/math">
                              <m:oMathParaPr>
                                <m:jc m:val="centerGroup"/>
                              </m:oMathParaPr>
                              <m:oMath xmlns:m="http://schemas.openxmlformats.org/officeDocument/2006/math">
                                <m:r>
                                  <m:rPr>
                                    <m:sty m:val="p"/>
                                  </m:rPr>
                                  <a:rPr lang="en-US" altLang="ko-KR" sz="1400" b="0" i="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400" panose="020B0503030303020204" pitchFamily="34" charset="0"/>
                                    <a:cs typeface="Times New Roman" panose="02020603050405020304" pitchFamily="18" charset="0"/>
                                    <a:sym typeface="Symbol" panose="05050102010706020507" pitchFamily="18" charset="2"/>
                                  </a:rPr>
                                  <m:t>CDF</m:t>
                                </m:r>
                                <m:r>
                                  <a:rPr lang="en-US" altLang="ko-KR" sz="1400" b="0" i="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400" panose="020B0503030303020204" pitchFamily="34" charset="0"/>
                                    <a:cs typeface="Times New Roman" panose="02020603050405020304" pitchFamily="18" charset="0"/>
                                    <a:sym typeface="Symbol" panose="05050102010706020507" pitchFamily="18" charset="2"/>
                                  </a:rPr>
                                  <m:t>(</m:t>
                                </m:r>
                                <m:r>
                                  <a:rPr lang="en-US" altLang="ko-KR" sz="14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400" panose="020B0503030303020204" pitchFamily="34" charset="0"/>
                                    <a:cs typeface="Times New Roman" panose="02020603050405020304" pitchFamily="18" charset="0"/>
                                    <a:sym typeface="Symbol" panose="05050102010706020507" pitchFamily="18" charset="2"/>
                                  </a:rPr>
                                  <m:t>𝑧</m:t>
                                </m:r>
                                <m:r>
                                  <a:rPr lang="en-US" altLang="ko-KR" sz="1400" b="0" i="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400" panose="020B0503030303020204" pitchFamily="34" charset="0"/>
                                    <a:cs typeface="Times New Roman" panose="02020603050405020304" pitchFamily="18" charset="0"/>
                                    <a:sym typeface="Symbol" panose="05050102010706020507" pitchFamily="18" charset="2"/>
                                  </a:rPr>
                                  <m:t>)</m:t>
                                </m:r>
                              </m:oMath>
                            </m:oMathPara>
                          </a14:m>
                          <a:endPar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320224">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-0.2</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0.4207</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20224">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-0.1</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0.4602</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20224">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0</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0.5</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20224">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0.1</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0.5398</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20224">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0.2</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0.5793</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mc:Choice>
        <mc:Fallback xmlns="">
          <p:graphicFrame>
            <p:nvGraphicFramePr>
              <p:cNvPr id="14" name="Table 5">
                <a:extLst>
                  <a:ext uri="{FF2B5EF4-FFF2-40B4-BE49-F238E27FC236}">
                    <a16:creationId xmlns:a16="http://schemas.microsoft.com/office/drawing/2014/main" id="{16345044-392A-4FD7-9142-F8275FEE3EAB}"/>
                  </a:ext>
                </a:extLst>
              </p:cNvPr>
              <p:cNvGraphicFramePr>
                <a:graphicFrameLocks noGrp="1"/>
              </p:cNvGraphicFramePr>
              <p:nvPr>
                <p:extLst>
                  <p:ext uri="{D42A27DB-BD31-4B8C-83A1-F6EECF244321}">
                    <p14:modId xmlns:p14="http://schemas.microsoft.com/office/powerpoint/2010/main" val="4288313760"/>
                  </p:ext>
                </p:extLst>
              </p:nvPr>
            </p:nvGraphicFramePr>
            <p:xfrm>
              <a:off x="6383853" y="2996952"/>
              <a:ext cx="2960908" cy="1921344"/>
            </p:xfrm>
            <a:graphic>
              <a:graphicData uri="http://schemas.openxmlformats.org/drawingml/2006/table">
                <a:tbl>
                  <a:tblPr firstRow="1" bandRow="1">
                    <a:tableStyleId>{5940675A-B579-460E-94D1-54222C63F5DA}</a:tableStyleId>
                  </a:tblPr>
                  <a:tblGrid>
                    <a:gridCol w="1480454">
                      <a:extLst>
                        <a:ext uri="{9D8B030D-6E8A-4147-A177-3AD203B41FA5}">
                          <a16:colId xmlns:a16="http://schemas.microsoft.com/office/drawing/2014/main" val="20000"/>
                        </a:ext>
                      </a:extLst>
                    </a:gridCol>
                    <a:gridCol w="1480454">
                      <a:extLst>
                        <a:ext uri="{9D8B030D-6E8A-4147-A177-3AD203B41FA5}">
                          <a16:colId xmlns:a16="http://schemas.microsoft.com/office/drawing/2014/main" val="20002"/>
                        </a:ext>
                      </a:extLst>
                    </a:gridCol>
                  </a:tblGrid>
                  <a:tr h="320224">
                    <a:tc>
                      <a:txBody>
                        <a:bodyPr/>
                        <a:lstStyle/>
                        <a:p>
                          <a:endParaRPr lang="ko-KR"/>
                        </a:p>
                      </a:txBody>
                      <a:tcPr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t="-1887" r="-100412" b="-498113"/>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100000" t="-1887" r="-412" b="-498113"/>
                          </a:stretch>
                        </a:blipFill>
                      </a:tcPr>
                    </a:tc>
                    <a:extLst>
                      <a:ext uri="{0D108BD9-81ED-4DB2-BD59-A6C34878D82A}">
                        <a16:rowId xmlns:a16="http://schemas.microsoft.com/office/drawing/2014/main" val="10000"/>
                      </a:ext>
                    </a:extLst>
                  </a:tr>
                  <a:tr h="320224">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-0.2</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0.4207</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20224">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-0.1</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0.4602</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20224">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0</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0.5</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20224">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0.1</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0.5398</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20224">
                    <a:tc>
                      <a:txBody>
                        <a:bodyPr/>
                        <a:lstStyle/>
                        <a:p>
                          <a:pPr marL="0" algn="ctr" defTabSz="914400" rtl="0" eaLnBrk="1" latinLnBrk="1" hangingPunct="1"/>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0.2</a:t>
                          </a: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0.5793</a:t>
                          </a: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mc:Fallback>
      </mc:AlternateContent>
      <p:sp>
        <p:nvSpPr>
          <p:cNvPr id="13" name="직사각형 12">
            <a:extLst>
              <a:ext uri="{FF2B5EF4-FFF2-40B4-BE49-F238E27FC236}">
                <a16:creationId xmlns:a16="http://schemas.microsoft.com/office/drawing/2014/main" id="{A88E2099-0300-43AB-9ECE-C687DBC1547D}"/>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ngẫu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nhiên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mật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độ</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suất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chuẩn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tắc</a:t>
            </a:r>
            <a:r>
              <a:rPr lang="en-US" altLang="ko-KR" sz="1400" dirty="0">
                <a:solidFill>
                  <a:schemeClr val="tx1"/>
                </a:solidFill>
                <a:latin typeface="SamsungOne-400" panose="020B0503030303020204" pitchFamily="34" charset="0"/>
                <a:ea typeface="SamsungOne-400" panose="020B0503030303020204" pitchFamily="34" charset="0"/>
              </a:rPr>
              <a:t>:</a:t>
            </a:r>
          </a:p>
        </p:txBody>
      </p:sp>
      <mc:AlternateContent xmlns:mc="http://schemas.openxmlformats.org/markup-compatibility/2006" xmlns:a14="http://schemas.microsoft.com/office/drawing/2010/main">
        <mc:Choice Requires="a14">
          <p:sp>
            <p:nvSpPr>
              <p:cNvPr id="15" name="Rectangle 12">
                <a:extLst>
                  <a:ext uri="{FF2B5EF4-FFF2-40B4-BE49-F238E27FC236}">
                    <a16:creationId xmlns:a16="http://schemas.microsoft.com/office/drawing/2014/main" id="{70E754DE-A0F1-436D-BF52-AC12A68364DD}"/>
                  </a:ext>
                </a:extLst>
              </p:cNvPr>
              <p:cNvSpPr/>
              <p:nvPr/>
            </p:nvSpPr>
            <p:spPr>
              <a:xfrm>
                <a:off x="1222454" y="2984962"/>
                <a:ext cx="4919962" cy="10361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rIns="144000" rtlCol="0" anchor="ctr" anchorCtr="0">
                <a:spAutoFit/>
              </a:bodyPr>
              <a:lstStyle/>
              <a:p>
                <a:pPr algn="just">
                  <a:spcAft>
                    <a:spcPts val="8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2) </a:t>
                </a:r>
                <a14:m>
                  <m:oMath xmlns:m="http://schemas.openxmlformats.org/officeDocument/2006/math">
                    <m:r>
                      <a:rPr lang="en-US" altLang="ko-KR" sz="1600" i="1" dirty="0" smtClean="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𝑃</m:t>
                    </m:r>
                    <m:d>
                      <m:d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dPr>
                      <m:e>
                        <m:sSub>
                          <m:sSub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𝑧</m:t>
                            </m:r>
                          </m:e>
                          <m:sub>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sub>
                        </m:sSub>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𝑍</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sSub>
                          <m:sSub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𝑧</m:t>
                            </m:r>
                          </m:e>
                          <m:sub>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sub>
                        </m:sSub>
                      </m:e>
                    </m:d>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𝐶𝐷𝐹</m:t>
                    </m:r>
                    <m:d>
                      <m:d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dPr>
                      <m:e>
                        <m:sSub>
                          <m:sSub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𝑧</m:t>
                            </m:r>
                          </m:e>
                          <m:sub>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2</m:t>
                            </m:r>
                          </m:sub>
                        </m:sSub>
                      </m:e>
                    </m:d>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𝐶𝐷𝐹</m:t>
                    </m:r>
                    <m:d>
                      <m:d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dPr>
                      <m:e>
                        <m:sSub>
                          <m:sSub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𝑧</m:t>
                            </m:r>
                          </m:e>
                          <m:sub>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1</m:t>
                            </m:r>
                          </m:sub>
                        </m:sSub>
                      </m:e>
                    </m:d>
                  </m:oMath>
                </a14:m>
                <a:endPar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sym typeface="Symbol" panose="05050102010706020507" pitchFamily="18" charset="2"/>
                </a:endParaRPr>
              </a:p>
              <a:p>
                <a:pPr algn="just">
                  <a:spcAft>
                    <a:spcPts val="800"/>
                  </a:spcAft>
                </a:pPr>
                <a:r>
                  <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sym typeface="Symbol" panose="05050102010706020507" pitchFamily="18" charset="2"/>
                  </a:rPr>
                  <a:t>                               </a:t>
                </a:r>
                <a14:m>
                  <m:oMath xmlns:m="http://schemas.openxmlformats.org/officeDocument/2006/math">
                    <m:r>
                      <a:rPr lang="en-US" altLang="ko-KR" sz="1600"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𝐶𝐷𝐹</m:t>
                    </m:r>
                    <m:d>
                      <m:d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dPr>
                      <m:e>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0.2</m:t>
                        </m:r>
                      </m:e>
                    </m:d>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𝐶𝐷𝐹</m:t>
                    </m:r>
                    <m:d>
                      <m:d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ctrlPr>
                      </m:dPr>
                      <m:e>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−0.1</m:t>
                        </m:r>
                      </m:e>
                    </m:d>
                  </m:oMath>
                </a14:m>
                <a:endPar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sym typeface="Symbol" panose="05050102010706020507" pitchFamily="18" charset="2"/>
                </a:endParaRPr>
              </a:p>
              <a:p>
                <a:pPr algn="just">
                  <a:spcAft>
                    <a:spcPts val="800"/>
                  </a:spcAft>
                </a:pPr>
                <a:r>
                  <a:rPr lang="en-US" altLang="ko-KR" sz="1600" dirty="0">
                    <a:solidFill>
                      <a:schemeClr val="tx1">
                        <a:lumMod val="85000"/>
                        <a:lumOff val="15000"/>
                      </a:schemeClr>
                    </a:solidFill>
                    <a:latin typeface="Times New Roman" panose="02020603050405020304" pitchFamily="18" charset="0"/>
                    <a:cs typeface="Times New Roman" panose="02020603050405020304" pitchFamily="18" charset="0"/>
                    <a:sym typeface="Symbol" panose="05050102010706020507" pitchFamily="18" charset="2"/>
                  </a:rPr>
                  <a:t>                               </a:t>
                </a:r>
                <a14:m>
                  <m:oMath xmlns:m="http://schemas.openxmlformats.org/officeDocument/2006/math">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600" i="1" dirty="0" smtClean="0">
                        <a:solidFill>
                          <a:srgbClr val="00B050"/>
                        </a:solidFill>
                        <a:latin typeface="Cambria Math" panose="02040503050406030204" pitchFamily="18" charset="0"/>
                        <a:cs typeface="Times New Roman" panose="02020603050405020304" pitchFamily="18" charset="0"/>
                        <a:sym typeface="Symbol" panose="05050102010706020507" pitchFamily="18" charset="2"/>
                      </a:rPr>
                      <m:t>0.5793</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600" i="1" dirty="0" smtClean="0">
                        <a:solidFill>
                          <a:srgbClr val="00B050"/>
                        </a:solidFill>
                        <a:latin typeface="Cambria Math" panose="02040503050406030204" pitchFamily="18" charset="0"/>
                        <a:cs typeface="Times New Roman" panose="02020603050405020304" pitchFamily="18" charset="0"/>
                        <a:sym typeface="Symbol" panose="05050102010706020507" pitchFamily="18" charset="2"/>
                      </a:rPr>
                      <m:t>0.4602</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600" i="1" dirty="0" smtClean="0">
                        <a:solidFill>
                          <a:srgbClr val="00B050"/>
                        </a:solidFill>
                        <a:latin typeface="Cambria Math" panose="02040503050406030204" pitchFamily="18" charset="0"/>
                        <a:cs typeface="Times New Roman" panose="02020603050405020304" pitchFamily="18" charset="0"/>
                        <a:sym typeface="Symbol" panose="05050102010706020507" pitchFamily="18" charset="2"/>
                      </a:rPr>
                      <m:t>0</m:t>
                    </m:r>
                    <m:r>
                      <a:rPr lang="en-US" altLang="ko-KR" sz="1600" dirty="0">
                        <a:solidFill>
                          <a:srgbClr val="00B050"/>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600" i="1" dirty="0">
                        <a:solidFill>
                          <a:srgbClr val="00B050"/>
                        </a:solidFill>
                        <a:latin typeface="Cambria Math" panose="02040503050406030204" pitchFamily="18" charset="0"/>
                        <a:cs typeface="Times New Roman" panose="02020603050405020304" pitchFamily="18" charset="0"/>
                        <a:sym typeface="Symbol" panose="05050102010706020507" pitchFamily="18" charset="2"/>
                      </a:rPr>
                      <m:t>1191</m:t>
                    </m:r>
                  </m:oMath>
                </a14:m>
                <a:endParaRPr lang="en-US" altLang="ko-KR" sz="1600" dirty="0">
                  <a:solidFill>
                    <a:schemeClr val="tx1">
                      <a:lumMod val="85000"/>
                      <a:lumOff val="15000"/>
                    </a:schemeClr>
                  </a:solidFill>
                  <a:latin typeface="SamsungOne-400" panose="020B0503030303020204" pitchFamily="34" charset="0"/>
                  <a:ea typeface="SamsungOne-400" panose="020B0503030303020204" pitchFamily="34" charset="0"/>
                </a:endParaRPr>
              </a:p>
            </p:txBody>
          </p:sp>
        </mc:Choice>
        <mc:Fallback xmlns="">
          <p:sp>
            <p:nvSpPr>
              <p:cNvPr id="15" name="Rectangle 12">
                <a:extLst>
                  <a:ext uri="{FF2B5EF4-FFF2-40B4-BE49-F238E27FC236}">
                    <a16:creationId xmlns:a16="http://schemas.microsoft.com/office/drawing/2014/main" id="{70E754DE-A0F1-436D-BF52-AC12A68364DD}"/>
                  </a:ext>
                </a:extLst>
              </p:cNvPr>
              <p:cNvSpPr>
                <a:spLocks noRot="1" noChangeAspect="1" noMove="1" noResize="1" noEditPoints="1" noAdjustHandles="1" noChangeArrowheads="1" noChangeShapeType="1" noTextEdit="1"/>
              </p:cNvSpPr>
              <p:nvPr/>
            </p:nvSpPr>
            <p:spPr>
              <a:xfrm>
                <a:off x="1222454" y="2984962"/>
                <a:ext cx="4919962" cy="1036181"/>
              </a:xfrm>
              <a:prstGeom prst="rect">
                <a:avLst/>
              </a:prstGeom>
              <a:blipFill>
                <a:blip r:embed="rId5"/>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25771125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Mật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độ</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tục</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02</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A411F0D9-6681-4F18-88E4-C341C7A04686}"/>
                  </a:ext>
                </a:extLst>
              </p:cNvPr>
              <p:cNvSpPr/>
              <p:nvPr/>
            </p:nvSpPr>
            <p:spPr>
              <a:xfrm>
                <a:off x="674556" y="1700808"/>
                <a:ext cx="8632825" cy="2867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342900" indent="-342900">
                  <a:spcAft>
                    <a:spcPts val="1200"/>
                  </a:spcAft>
                  <a:buAutoNum type="arabicParen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Biến ngẫu nhiên Chi-bình phương</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𝑄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là tổng các bình phương của </a:t>
                </a:r>
                <a:r>
                  <a:rPr lang="ko-KR" altLang="vi-VN" sz="1300" dirty="0">
                    <a:solidFill>
                      <a:srgbClr val="1429A0"/>
                    </a:solidFill>
                    <a:latin typeface="SamsungOne-400" panose="020B0503030303020204" pitchFamily="34" charset="0"/>
                    <a:ea typeface="SamsungOne-400" panose="020B0503030303020204" pitchFamily="34" charset="0"/>
                  </a:rPr>
                  <a:t>𝒌</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biến ngẫu nhiên chuẩn tắc độc lập</a:t>
                </a:r>
                <a14:m>
                  <m:oMath xmlns:m="http://schemas.openxmlformats.org/officeDocument/2006/math">
                    <m:r>
                      <a:rPr lang="vi-VN" altLang="ko-KR" sz="1600" b="0" i="0" smtClean="0">
                        <a:solidFill>
                          <a:schemeClr val="tx1">
                            <a:lumMod val="85000"/>
                            <a:lumOff val="15000"/>
                          </a:schemeClr>
                        </a:solidFill>
                        <a:latin typeface="Cambria Math" panose="02040503050406030204" pitchFamily="18" charset="0"/>
                        <a:ea typeface="SamsungOne-400" panose="020B0503030303020204" pitchFamily="34" charset="0"/>
                      </a:rPr>
                      <m:t> </m:t>
                    </m:r>
                  </m:oMath>
                </a14:m>
                <a:endParaRPr lang="vi-VN" altLang="ko-KR" sz="1600" b="0" i="0" dirty="0">
                  <a:solidFill>
                    <a:schemeClr val="tx1">
                      <a:lumMod val="85000"/>
                      <a:lumOff val="15000"/>
                    </a:schemeClr>
                  </a:solidFill>
                  <a:latin typeface="Cambria Math" panose="02040503050406030204" pitchFamily="18" charset="0"/>
                  <a:ea typeface="SamsungOne-400" panose="020B0503030303020204" pitchFamily="34" charset="0"/>
                </a:endParaRPr>
              </a:p>
              <a:p>
                <a:pPr>
                  <a:spcAft>
                    <a:spcPts val="1200"/>
                  </a:spcAft>
                </a:pPr>
                <a14:m>
                  <m:oMath xmlns:m="http://schemas.openxmlformats.org/officeDocument/2006/math">
                    <m:sSub>
                      <m:sSubPr>
                        <m:ctrlPr>
                          <a:rPr lang="en-US" altLang="ko-KR" sz="1600" i="1">
                            <a:solidFill>
                              <a:schemeClr val="tx1">
                                <a:lumMod val="85000"/>
                                <a:lumOff val="15000"/>
                              </a:schemeClr>
                            </a:solidFill>
                            <a:latin typeface="Cambria Math" panose="02040503050406030204" pitchFamily="18" charset="0"/>
                            <a:ea typeface="SamsungOne-400" panose="020B0503030303020204" pitchFamily="34" charset="0"/>
                          </a:rPr>
                        </m:ctrlPr>
                      </m:sSubPr>
                      <m:e>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𝑋</m:t>
                        </m:r>
                      </m:e>
                      <m:sub>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𝑖</m:t>
                        </m:r>
                      </m:sub>
                    </m:sSub>
                  </m:oMath>
                </a14:m>
                <a:r>
                  <a:rPr lang="en-US" altLang="ko-KR" sz="16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𝑄</m:t>
                    </m:r>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m:t>
                    </m:r>
                    <m:sSubSup>
                      <m:sSubSupPr>
                        <m:ctrlPr>
                          <a:rPr lang="en-US" altLang="ko-KR" sz="1600" i="1" dirty="0">
                            <a:solidFill>
                              <a:schemeClr val="tx1">
                                <a:lumMod val="85000"/>
                                <a:lumOff val="15000"/>
                              </a:schemeClr>
                            </a:solidFill>
                            <a:latin typeface="Cambria Math" panose="02040503050406030204" pitchFamily="18" charset="0"/>
                            <a:ea typeface="SamsungOne-400" panose="020B0503030303020204" pitchFamily="34" charset="0"/>
                          </a:rPr>
                        </m:ctrlPr>
                      </m:sSubSupPr>
                      <m:e>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𝑋</m:t>
                        </m:r>
                      </m:e>
                      <m:sub>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1</m:t>
                        </m:r>
                      </m:sub>
                      <m:sup>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2</m:t>
                        </m:r>
                      </m:sup>
                    </m:sSubSup>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m:t>
                    </m:r>
                    <m:sSubSup>
                      <m:sSubSupPr>
                        <m:ctrlPr>
                          <a:rPr lang="en-US" altLang="ko-KR" sz="1600" i="1" dirty="0">
                            <a:solidFill>
                              <a:schemeClr val="tx1">
                                <a:lumMod val="85000"/>
                                <a:lumOff val="15000"/>
                              </a:schemeClr>
                            </a:solidFill>
                            <a:latin typeface="Cambria Math" panose="02040503050406030204" pitchFamily="18" charset="0"/>
                            <a:ea typeface="SamsungOne-400" panose="020B0503030303020204" pitchFamily="34" charset="0"/>
                          </a:rPr>
                        </m:ctrlPr>
                      </m:sSubSupPr>
                      <m:e>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𝑋</m:t>
                        </m:r>
                      </m:e>
                      <m:sub>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2</m:t>
                        </m:r>
                      </m:sub>
                      <m:sup>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2</m:t>
                        </m:r>
                      </m:sup>
                    </m:sSubSup>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m:t>
                    </m:r>
                    <m:sSubSup>
                      <m:sSubSupPr>
                        <m:ctrlPr>
                          <a:rPr lang="en-US" altLang="ko-KR" sz="1600" i="1" dirty="0">
                            <a:solidFill>
                              <a:schemeClr val="tx1">
                                <a:lumMod val="85000"/>
                                <a:lumOff val="15000"/>
                              </a:schemeClr>
                            </a:solidFill>
                            <a:latin typeface="Cambria Math" panose="02040503050406030204" pitchFamily="18" charset="0"/>
                            <a:ea typeface="SamsungOne-400" panose="020B0503030303020204" pitchFamily="34" charset="0"/>
                          </a:rPr>
                        </m:ctrlPr>
                      </m:sSubSupPr>
                      <m:e>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𝑋</m:t>
                        </m:r>
                      </m:e>
                      <m:sub>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𝑘</m:t>
                        </m:r>
                      </m:sub>
                      <m:sup>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2</m:t>
                        </m:r>
                      </m:sup>
                    </m:sSubSup>
                  </m:oMath>
                </a14:m>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a:spcAft>
                    <a:spcPts val="12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2)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𝑋</m:t>
                    </m:r>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là một biến ngẫu nhiên Chi-bình phương với </a:t>
                </a:r>
                <a:r>
                  <a:rPr lang="vi-VN" altLang="ko-KR" sz="1300" b="1" dirty="0">
                    <a:solidFill>
                      <a:srgbClr val="1429A0"/>
                    </a:solidFill>
                    <a:latin typeface="SamsungOne-400" panose="020B0503030303020204" pitchFamily="34" charset="0"/>
                    <a:ea typeface="SamsungOne-400" panose="020B0503030303020204" pitchFamily="34" charset="0"/>
                  </a:rPr>
                  <a:t>số bậc tự do </a:t>
                </a:r>
                <a:r>
                  <a:rPr lang="ko-KR" altLang="vi-VN" sz="1300" b="1" dirty="0">
                    <a:solidFill>
                      <a:srgbClr val="1429A0"/>
                    </a:solidFill>
                    <a:latin typeface="SamsungOne-400" panose="020B0503030303020204" pitchFamily="34" charset="0"/>
                    <a:ea typeface="SamsungOne-400" panose="020B0503030303020204" pitchFamily="34" charset="0"/>
                  </a:rPr>
                  <a:t>𝒌</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 </a:t>
                </a:r>
                <a14:m>
                  <m:oMath xmlns:m="http://schemas.openxmlformats.org/officeDocument/2006/math">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𝑄</m:t>
                    </m:r>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m:t>
                    </m:r>
                    <m:sSup>
                      <m:sSupPr>
                        <m:ctrlPr>
                          <a:rPr lang="en-US" altLang="ko-KR" sz="1300" i="1">
                            <a:solidFill>
                              <a:schemeClr val="tx1">
                                <a:lumMod val="85000"/>
                                <a:lumOff val="15000"/>
                              </a:schemeClr>
                            </a:solidFill>
                            <a:latin typeface="Cambria Math" panose="02040503050406030204" pitchFamily="18" charset="0"/>
                            <a:ea typeface="SamsungOne-400" panose="020B0503030303020204" pitchFamily="34" charset="0"/>
                          </a:rPr>
                        </m:ctrlPr>
                      </m:sSupPr>
                      <m:e>
                        <m:r>
                          <a:rPr lang="ko-KR" altLang="en-US" sz="1300">
                            <a:solidFill>
                              <a:schemeClr val="tx1">
                                <a:lumMod val="85000"/>
                                <a:lumOff val="15000"/>
                              </a:schemeClr>
                            </a:solidFill>
                            <a:latin typeface="Cambria Math" panose="02040503050406030204" pitchFamily="18" charset="0"/>
                            <a:ea typeface="SamsungOne-400" panose="020B0503030303020204" pitchFamily="34" charset="0"/>
                          </a:rPr>
                          <m:t>𝜒</m:t>
                        </m:r>
                      </m:e>
                      <m:sup>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2</m:t>
                        </m:r>
                      </m:sup>
                    </m:sSup>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m:t>
                    </m:r>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𝑘</m:t>
                    </m:r>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m:t>
                    </m:r>
                  </m:oMath>
                </a14:m>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a:spcAft>
                    <a:spcPts val="12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3) </a:t>
                </a:r>
                <a14:m>
                  <m:oMath xmlns:m="http://schemas.openxmlformats.org/officeDocument/2006/math">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𝑓</m:t>
                    </m:r>
                    <m:d>
                      <m:dPr>
                        <m:ctrlPr>
                          <a:rPr lang="en-US" altLang="ko-KR" sz="1600" i="1">
                            <a:solidFill>
                              <a:schemeClr val="tx1">
                                <a:lumMod val="85000"/>
                                <a:lumOff val="15000"/>
                              </a:schemeClr>
                            </a:solidFill>
                            <a:latin typeface="Cambria Math" panose="02040503050406030204" pitchFamily="18" charset="0"/>
                            <a:ea typeface="SamsungOne-400" panose="020B0503030303020204" pitchFamily="34" charset="0"/>
                          </a:rPr>
                        </m:ctrlPr>
                      </m:dPr>
                      <m:e>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𝑥</m:t>
                        </m:r>
                      </m:e>
                    </m:d>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m:t>
                    </m:r>
                    <m:f>
                      <m:fPr>
                        <m:ctrlPr>
                          <a:rPr lang="en-US" altLang="ko-KR" sz="1600" i="1">
                            <a:solidFill>
                              <a:schemeClr val="tx1">
                                <a:lumMod val="85000"/>
                                <a:lumOff val="15000"/>
                              </a:schemeClr>
                            </a:solidFill>
                            <a:latin typeface="Cambria Math" panose="02040503050406030204" pitchFamily="18" charset="0"/>
                            <a:ea typeface="SamsungOne-400" panose="020B0503030303020204" pitchFamily="34" charset="0"/>
                          </a:rPr>
                        </m:ctrlPr>
                      </m:fPr>
                      <m:num>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1</m:t>
                        </m:r>
                      </m:num>
                      <m:den>
                        <m:sSup>
                          <m:sSupPr>
                            <m:ctrlPr>
                              <a:rPr lang="en-US" altLang="ko-KR" sz="1600" i="1">
                                <a:solidFill>
                                  <a:schemeClr val="tx1">
                                    <a:lumMod val="85000"/>
                                    <a:lumOff val="15000"/>
                                  </a:schemeClr>
                                </a:solidFill>
                                <a:latin typeface="Cambria Math" panose="02040503050406030204" pitchFamily="18" charset="0"/>
                                <a:ea typeface="SamsungOne-400" panose="020B0503030303020204" pitchFamily="34" charset="0"/>
                              </a:rPr>
                            </m:ctrlPr>
                          </m:sSupPr>
                          <m:e>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2</m:t>
                            </m:r>
                          </m:e>
                          <m:sup>
                            <m:f>
                              <m:fPr>
                                <m:ctrlPr>
                                  <a:rPr lang="en-US" altLang="ko-KR" sz="1600" i="1">
                                    <a:solidFill>
                                      <a:schemeClr val="tx1">
                                        <a:lumMod val="85000"/>
                                        <a:lumOff val="15000"/>
                                      </a:schemeClr>
                                    </a:solidFill>
                                    <a:latin typeface="Cambria Math" panose="02040503050406030204" pitchFamily="18" charset="0"/>
                                    <a:ea typeface="SamsungOne-400" panose="020B0503030303020204" pitchFamily="34" charset="0"/>
                                  </a:rPr>
                                </m:ctrlPr>
                              </m:fPr>
                              <m:num>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𝑘</m:t>
                                </m:r>
                              </m:num>
                              <m:den>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2</m:t>
                                </m:r>
                              </m:den>
                            </m:f>
                          </m:sup>
                        </m:sSup>
                        <m:r>
                          <a:rPr lang="el-GR" altLang="ko-KR" sz="1600">
                            <a:solidFill>
                              <a:schemeClr val="tx1">
                                <a:lumMod val="85000"/>
                                <a:lumOff val="15000"/>
                              </a:schemeClr>
                            </a:solidFill>
                            <a:latin typeface="Cambria Math" panose="02040503050406030204" pitchFamily="18" charset="0"/>
                            <a:ea typeface="SamsungOne-400" panose="020B0503030303020204" pitchFamily="34" charset="0"/>
                          </a:rPr>
                          <m:t>𝛤</m:t>
                        </m:r>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m:t>
                        </m:r>
                        <m:f>
                          <m:fPr>
                            <m:ctrlPr>
                              <a:rPr lang="en-US" altLang="ko-KR" sz="1600" i="1">
                                <a:solidFill>
                                  <a:schemeClr val="tx1">
                                    <a:lumMod val="85000"/>
                                    <a:lumOff val="15000"/>
                                  </a:schemeClr>
                                </a:solidFill>
                                <a:latin typeface="Cambria Math" panose="02040503050406030204" pitchFamily="18" charset="0"/>
                                <a:ea typeface="SamsungOne-400" panose="020B0503030303020204" pitchFamily="34" charset="0"/>
                              </a:rPr>
                            </m:ctrlPr>
                          </m:fPr>
                          <m:num>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𝑘</m:t>
                            </m:r>
                          </m:num>
                          <m:den>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2</m:t>
                            </m:r>
                          </m:den>
                        </m:f>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m:t>
                        </m:r>
                      </m:den>
                    </m:f>
                    <m:sSup>
                      <m:sSupPr>
                        <m:ctrlPr>
                          <a:rPr lang="en-US" altLang="ko-KR" sz="1600" i="1">
                            <a:solidFill>
                              <a:schemeClr val="tx1">
                                <a:lumMod val="85000"/>
                                <a:lumOff val="15000"/>
                              </a:schemeClr>
                            </a:solidFill>
                            <a:latin typeface="Cambria Math" panose="02040503050406030204" pitchFamily="18" charset="0"/>
                            <a:ea typeface="SamsungOne-400" panose="020B0503030303020204" pitchFamily="34" charset="0"/>
                          </a:rPr>
                        </m:ctrlPr>
                      </m:sSupPr>
                      <m:e>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𝑥</m:t>
                        </m:r>
                      </m:e>
                      <m:sup>
                        <m:f>
                          <m:fPr>
                            <m:ctrlPr>
                              <a:rPr lang="en-US" altLang="ko-KR" sz="1600" i="1">
                                <a:solidFill>
                                  <a:schemeClr val="tx1">
                                    <a:lumMod val="85000"/>
                                    <a:lumOff val="15000"/>
                                  </a:schemeClr>
                                </a:solidFill>
                                <a:latin typeface="Cambria Math" panose="02040503050406030204" pitchFamily="18" charset="0"/>
                                <a:ea typeface="SamsungOne-400" panose="020B0503030303020204" pitchFamily="34" charset="0"/>
                              </a:rPr>
                            </m:ctrlPr>
                          </m:fPr>
                          <m:num>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𝑘</m:t>
                            </m:r>
                          </m:num>
                          <m:den>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2</m:t>
                            </m:r>
                          </m:den>
                        </m:f>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−1</m:t>
                        </m:r>
                      </m:sup>
                    </m:sSup>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a:solidFill>
                      <a:srgbClr val="20B765"/>
                    </a:solidFill>
                    <a:latin typeface="SamsungOne-400" panose="020B0503030303020204" pitchFamily="34" charset="0"/>
                    <a:ea typeface="SamsungOne-400" panose="020B0503030303020204" pitchFamily="34" charset="0"/>
                    <a:sym typeface="Symbol" panose="05050102010706020507" pitchFamily="18" charset="2"/>
                  </a:rPr>
                  <a: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được xác định trong khoảng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(0</m:t>
                    </m:r>
                    <m:r>
                      <a:rPr lang="en-US" altLang="ko-KR" sz="1300" dirty="0" err="1">
                        <a:solidFill>
                          <a:schemeClr val="tx1">
                            <a:lumMod val="85000"/>
                            <a:lumOff val="15000"/>
                          </a:schemeClr>
                        </a:solidFill>
                        <a:latin typeface="Cambria Math" panose="02040503050406030204" pitchFamily="18" charset="0"/>
                        <a:ea typeface="SamsungOne-400" panose="020B0503030303020204" pitchFamily="34" charset="0"/>
                      </a:rPr>
                      <m:t>,</m:t>
                    </m:r>
                    <m:r>
                      <a:rPr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m:t>
                    </m:r>
                  </m:oMath>
                </a14:m>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361950" lvl="1" indent="-180975">
                  <a:spcAft>
                    <a:spcPts val="800"/>
                  </a:spcAft>
                  <a:buClr>
                    <a:srgbClr val="193EB0"/>
                  </a:buClr>
                  <a:buFont typeface="Arial" panose="020B0604020202020204" pitchFamily="34" charset="0"/>
                  <a:buChar char="•"/>
                </a:pPr>
                <a:r>
                  <a:rPr lang="vi-VN" altLang="ko-KR" sz="1300" i="1" dirty="0">
                    <a:solidFill>
                      <a:prstClr val="black">
                        <a:lumMod val="85000"/>
                        <a:lumOff val="15000"/>
                      </a:prstClr>
                    </a:solidFill>
                    <a:latin typeface="Cambria Math" panose="02040503050406030204" pitchFamily="18" charset="0"/>
                  </a:rPr>
                  <a:t>Trung bình</a:t>
                </a:r>
                <a:r>
                  <a:rPr lang="en-US" altLang="ko-KR" sz="1300" i="1" dirty="0">
                    <a:solidFill>
                      <a:prstClr val="black">
                        <a:lumMod val="85000"/>
                        <a:lumOff val="15000"/>
                      </a:prstClr>
                    </a:solidFill>
                    <a:latin typeface="Cambria Math" panose="02040503050406030204" pitchFamily="18" charset="0"/>
                  </a:rPr>
                  <a:t> =</a:t>
                </a:r>
                <a:r>
                  <a:rPr lang="ko-KR" altLang="en-US" sz="1300" i="1" dirty="0">
                    <a:solidFill>
                      <a:prstClr val="black">
                        <a:lumMod val="85000"/>
                        <a:lumOff val="15000"/>
                      </a:prstClr>
                    </a:solidFill>
                    <a:latin typeface="Cambria Math" panose="02040503050406030204" pitchFamily="18" charset="0"/>
                  </a:rPr>
                  <a:t>𝑘</a:t>
                </a:r>
              </a:p>
              <a:p>
                <a:pPr marL="361950" lvl="1" indent="-180975">
                  <a:spcAft>
                    <a:spcPts val="800"/>
                  </a:spcAft>
                  <a:buClr>
                    <a:srgbClr val="193EB0"/>
                  </a:buClr>
                  <a:buFont typeface="Arial" panose="020B0604020202020204" pitchFamily="34" charset="0"/>
                  <a:buChar char="•"/>
                </a:pPr>
                <a:r>
                  <a:rPr lang="vi-VN" altLang="ko-KR" sz="1300" i="1" dirty="0">
                    <a:solidFill>
                      <a:prstClr val="black">
                        <a:lumMod val="85000"/>
                        <a:lumOff val="15000"/>
                      </a:prstClr>
                    </a:solidFill>
                    <a:latin typeface="Cambria Math" panose="02040503050406030204" pitchFamily="18" charset="0"/>
                  </a:rPr>
                  <a:t>Phương sai</a:t>
                </a:r>
                <a:r>
                  <a:rPr lang="en-US" altLang="ko-KR" sz="1300" i="1" dirty="0">
                    <a:solidFill>
                      <a:prstClr val="black">
                        <a:lumMod val="85000"/>
                        <a:lumOff val="15000"/>
                      </a:prstClr>
                    </a:solidFill>
                    <a:latin typeface="Cambria Math" panose="02040503050406030204" pitchFamily="18" charset="0"/>
                  </a:rPr>
                  <a:t> =2</a:t>
                </a:r>
                <a:r>
                  <a:rPr lang="ko-KR" altLang="en-US" sz="1300" i="1" dirty="0">
                    <a:solidFill>
                      <a:prstClr val="black">
                        <a:lumMod val="85000"/>
                        <a:lumOff val="15000"/>
                      </a:prstClr>
                    </a:solidFill>
                    <a:latin typeface="Cambria Math" panose="02040503050406030204" pitchFamily="18" charset="0"/>
                  </a:rPr>
                  <a:t>𝑘</a:t>
                </a:r>
              </a:p>
              <a:p>
                <a:pPr marL="361950" lvl="1" indent="-180975">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Độ lệch chuẩn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i="1" dirty="0">
                    <a:solidFill>
                      <a:prstClr val="black">
                        <a:lumMod val="85000"/>
                        <a:lumOff val="15000"/>
                      </a:prstClr>
                    </a:solidFill>
                    <a:latin typeface="Cambria Math" panose="02040503050406030204" pitchFamily="18" charset="0"/>
                  </a:rPr>
                  <a:t>= </a:t>
                </a:r>
                <a14:m>
                  <m:oMath xmlns:m="http://schemas.openxmlformats.org/officeDocument/2006/math">
                    <m:rad>
                      <m:radPr>
                        <m:degHide m:val="on"/>
                        <m:ctrlPr>
                          <a:rPr lang="en-US" altLang="ko-KR" sz="1300" i="1" dirty="0">
                            <a:solidFill>
                              <a:prstClr val="black">
                                <a:lumMod val="85000"/>
                                <a:lumOff val="15000"/>
                              </a:prstClr>
                            </a:solidFill>
                            <a:latin typeface="Cambria Math" panose="02040503050406030204" pitchFamily="18" charset="0"/>
                          </a:rPr>
                        </m:ctrlPr>
                      </m:radPr>
                      <m:deg/>
                      <m:e>
                        <m:r>
                          <a:rPr lang="en-US" altLang="ko-KR" sz="1300" i="1" dirty="0">
                            <a:solidFill>
                              <a:prstClr val="black">
                                <a:lumMod val="85000"/>
                                <a:lumOff val="15000"/>
                              </a:prstClr>
                            </a:solidFill>
                            <a:latin typeface="Cambria Math" panose="02040503050406030204" pitchFamily="18" charset="0"/>
                          </a:rPr>
                          <m:t>2</m:t>
                        </m:r>
                        <m:r>
                          <a:rPr lang="en-US" altLang="ko-KR" sz="1300" i="1" dirty="0">
                            <a:solidFill>
                              <a:prstClr val="black">
                                <a:lumMod val="85000"/>
                                <a:lumOff val="15000"/>
                              </a:prstClr>
                            </a:solidFill>
                            <a:latin typeface="Cambria Math" panose="02040503050406030204" pitchFamily="18" charset="0"/>
                          </a:rPr>
                          <m:t>𝑘</m:t>
                        </m:r>
                      </m:e>
                    </m:rad>
                  </m:oMath>
                </a14:m>
                <a:endParaRPr lang="en-US" altLang="ko-KR" sz="1300" i="1" dirty="0">
                  <a:solidFill>
                    <a:prstClr val="black">
                      <a:lumMod val="85000"/>
                      <a:lumOff val="15000"/>
                    </a:prstClr>
                  </a:solidFill>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A411F0D9-6681-4F18-88E4-C341C7A04686}"/>
                  </a:ext>
                </a:extLst>
              </p:cNvPr>
              <p:cNvSpPr>
                <a:spLocks noRot="1" noChangeAspect="1" noMove="1" noResize="1" noEditPoints="1" noAdjustHandles="1" noChangeArrowheads="1" noChangeShapeType="1" noTextEdit="1"/>
              </p:cNvSpPr>
              <p:nvPr/>
            </p:nvSpPr>
            <p:spPr>
              <a:xfrm>
                <a:off x="674556" y="1700808"/>
                <a:ext cx="8632825" cy="2867498"/>
              </a:xfrm>
              <a:prstGeom prst="rect">
                <a:avLst/>
              </a:prstGeom>
              <a:blipFill>
                <a:blip r:embed="rId3"/>
                <a:stretch>
                  <a:fillRect l="-212"/>
                </a:stretch>
              </a:blipFill>
              <a:ln>
                <a:noFill/>
              </a:ln>
            </p:spPr>
            <p:txBody>
              <a:bodyPr/>
              <a:lstStyle/>
              <a:p>
                <a:r>
                  <a:rPr lang="en-US">
                    <a:noFill/>
                  </a:rPr>
                  <a:t> </a:t>
                </a:r>
              </a:p>
            </p:txBody>
          </p:sp>
        </mc:Fallback>
      </mc:AlternateContent>
      <p:sp>
        <p:nvSpPr>
          <p:cNvPr id="9" name="직사각형 8">
            <a:extLst>
              <a:ext uri="{FF2B5EF4-FFF2-40B4-BE49-F238E27FC236}">
                <a16:creationId xmlns:a16="http://schemas.microsoft.com/office/drawing/2014/main" id="{0368145A-727C-4597-B600-183CB9F78F48}"/>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ngẫu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nhiên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mật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độ</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suất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chuẩn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tắc</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7437787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Mật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độ</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tục</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02</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grpSp>
        <p:nvGrpSpPr>
          <p:cNvPr id="5" name="그룹 4">
            <a:extLst>
              <a:ext uri="{FF2B5EF4-FFF2-40B4-BE49-F238E27FC236}">
                <a16:creationId xmlns:a16="http://schemas.microsoft.com/office/drawing/2014/main" id="{7E0A7CA2-FF39-414D-BEC9-527458633D08}"/>
              </a:ext>
            </a:extLst>
          </p:cNvPr>
          <p:cNvGrpSpPr/>
          <p:nvPr/>
        </p:nvGrpSpPr>
        <p:grpSpPr>
          <a:xfrm>
            <a:off x="2542799" y="1880828"/>
            <a:ext cx="5212808" cy="3299694"/>
            <a:chOff x="2345008" y="1773238"/>
            <a:chExt cx="5212808" cy="3299694"/>
          </a:xfrm>
        </p:grpSpPr>
        <p:sp>
          <p:nvSpPr>
            <p:cNvPr id="9" name="직사각형 8">
              <a:extLst>
                <a:ext uri="{FF2B5EF4-FFF2-40B4-BE49-F238E27FC236}">
                  <a16:creationId xmlns:a16="http://schemas.microsoft.com/office/drawing/2014/main" id="{4C7366F0-A52A-41F2-8918-CFA9BBEA497C}"/>
                </a:ext>
              </a:extLst>
            </p:cNvPr>
            <p:cNvSpPr/>
            <p:nvPr/>
          </p:nvSpPr>
          <p:spPr>
            <a:xfrm>
              <a:off x="2345008" y="1773238"/>
              <a:ext cx="5212808" cy="3299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4" name="그룹 3">
              <a:extLst>
                <a:ext uri="{FF2B5EF4-FFF2-40B4-BE49-F238E27FC236}">
                  <a16:creationId xmlns:a16="http://schemas.microsoft.com/office/drawing/2014/main" id="{C5F5959D-AF27-4135-827A-39347D6C380C}"/>
                </a:ext>
              </a:extLst>
            </p:cNvPr>
            <p:cNvGrpSpPr/>
            <p:nvPr/>
          </p:nvGrpSpPr>
          <p:grpSpPr>
            <a:xfrm>
              <a:off x="2345008" y="2092298"/>
              <a:ext cx="4853132" cy="2661574"/>
              <a:chOff x="2345008" y="2092298"/>
              <a:chExt cx="4853132" cy="2661574"/>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03526F3-4B79-45C3-BEA4-B8EC6C847262}"/>
                      </a:ext>
                    </a:extLst>
                  </p:cNvPr>
                  <p:cNvSpPr txBox="1"/>
                  <p:nvPr/>
                </p:nvSpPr>
                <p:spPr>
                  <a:xfrm>
                    <a:off x="3040320" y="2739662"/>
                    <a:ext cx="921702"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en-US"/>
                    </a:defPPr>
                    <a:lvl1pPr algn="just">
                      <a:lnSpc>
                        <a:spcPct val="150000"/>
                      </a:lnSpc>
                      <a:defRPr sz="1300">
                        <a:solidFill>
                          <a:srgbClr val="FF0000"/>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sz="1400" smtClean="0">
                              <a:solidFill>
                                <a:srgbClr val="FF0000"/>
                              </a:solidFill>
                              <a:latin typeface="Cambria Math" panose="02040503050406030204" pitchFamily="18" charset="0"/>
                            </a:rPr>
                            <m:t>𝑘</m:t>
                          </m:r>
                          <m:r>
                            <a:rPr lang="en-US" sz="1400" smtClean="0">
                              <a:solidFill>
                                <a:srgbClr val="FF0000"/>
                              </a:solidFill>
                              <a:latin typeface="Cambria Math" panose="02040503050406030204" pitchFamily="18" charset="0"/>
                            </a:rPr>
                            <m:t>=1</m:t>
                          </m:r>
                        </m:oMath>
                      </m:oMathPara>
                    </a14:m>
                    <a:endParaRPr lang="en-US" sz="1400" dirty="0">
                      <a:solidFill>
                        <a:srgbClr val="FF0000"/>
                      </a:solidFill>
                    </a:endParaRPr>
                  </a:p>
                </p:txBody>
              </p:sp>
            </mc:Choice>
            <mc:Fallback xmlns="">
              <p:sp>
                <p:nvSpPr>
                  <p:cNvPr id="15" name="TextBox 14">
                    <a:extLst>
                      <a:ext uri="{FF2B5EF4-FFF2-40B4-BE49-F238E27FC236}">
                        <a16:creationId xmlns:a16="http://schemas.microsoft.com/office/drawing/2014/main" id="{C03526F3-4B79-45C3-BEA4-B8EC6C847262}"/>
                      </a:ext>
                    </a:extLst>
                  </p:cNvPr>
                  <p:cNvSpPr txBox="1">
                    <a:spLocks noRot="1" noChangeAspect="1" noMove="1" noResize="1" noEditPoints="1" noAdjustHandles="1" noChangeArrowheads="1" noChangeShapeType="1" noTextEdit="1"/>
                  </p:cNvSpPr>
                  <p:nvPr/>
                </p:nvSpPr>
                <p:spPr>
                  <a:xfrm>
                    <a:off x="3040320" y="2739662"/>
                    <a:ext cx="921702" cy="323165"/>
                  </a:xfrm>
                  <a:prstGeom prst="rect">
                    <a:avLst/>
                  </a:prstGeom>
                  <a:blipFill>
                    <a:blip r:embed="rId3"/>
                    <a:stretch>
                      <a:fillRect/>
                    </a:stretch>
                  </a:blipFill>
                  <a:ln>
                    <a:noFill/>
                  </a:ln>
                </p:spPr>
                <p:txBody>
                  <a:bodyPr/>
                  <a:lstStyle/>
                  <a:p>
                    <a:r>
                      <a:rPr lang="ko-KR" altLang="en-US">
                        <a:noFill/>
                      </a:rPr>
                      <a:t> </a:t>
                    </a:r>
                  </a:p>
                </p:txBody>
              </p:sp>
            </mc:Fallback>
          </mc:AlternateContent>
          <p:cxnSp>
            <p:nvCxnSpPr>
              <p:cNvPr id="16" name="직선 화살표 연결선 15">
                <a:extLst>
                  <a:ext uri="{FF2B5EF4-FFF2-40B4-BE49-F238E27FC236}">
                    <a16:creationId xmlns:a16="http://schemas.microsoft.com/office/drawing/2014/main" id="{A4D844E4-514E-422B-A147-BCDAD4E01C83}"/>
                  </a:ext>
                </a:extLst>
              </p:cNvPr>
              <p:cNvCxnSpPr>
                <a:cxnSpLocks/>
              </p:cNvCxnSpPr>
              <p:nvPr/>
            </p:nvCxnSpPr>
            <p:spPr>
              <a:xfrm>
                <a:off x="3055282" y="4441533"/>
                <a:ext cx="4142858"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55F849E6-9283-4659-B403-57A95E18411E}"/>
                  </a:ext>
                </a:extLst>
              </p:cNvPr>
              <p:cNvCxnSpPr>
                <a:cxnSpLocks/>
              </p:cNvCxnSpPr>
              <p:nvPr/>
            </p:nvCxnSpPr>
            <p:spPr>
              <a:xfrm flipV="1">
                <a:off x="3125852" y="2116535"/>
                <a:ext cx="0" cy="2397125"/>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8" name="직사각형 1">
                <a:extLst>
                  <a:ext uri="{FF2B5EF4-FFF2-40B4-BE49-F238E27FC236}">
                    <a16:creationId xmlns:a16="http://schemas.microsoft.com/office/drawing/2014/main" id="{2EC35856-3C86-472A-A447-668A7ADE0820}"/>
                  </a:ext>
                </a:extLst>
              </p:cNvPr>
              <p:cNvSpPr/>
              <p:nvPr/>
            </p:nvSpPr>
            <p:spPr>
              <a:xfrm>
                <a:off x="3180586" y="2092298"/>
                <a:ext cx="3776419" cy="2344814"/>
              </a:xfrm>
              <a:custGeom>
                <a:avLst/>
                <a:gdLst>
                  <a:gd name="connsiteX0" fmla="*/ 0 w 3214931"/>
                  <a:gd name="connsiteY0" fmla="*/ 0 h 1481667"/>
                  <a:gd name="connsiteX1" fmla="*/ 3214931 w 3214931"/>
                  <a:gd name="connsiteY1" fmla="*/ 0 h 1481667"/>
                  <a:gd name="connsiteX2" fmla="*/ 3214931 w 3214931"/>
                  <a:gd name="connsiteY2" fmla="*/ 1481667 h 1481667"/>
                  <a:gd name="connsiteX3" fmla="*/ 0 w 3214931"/>
                  <a:gd name="connsiteY3" fmla="*/ 1481667 h 1481667"/>
                  <a:gd name="connsiteX4" fmla="*/ 0 w 3214931"/>
                  <a:gd name="connsiteY4" fmla="*/ 0 h 1481667"/>
                  <a:gd name="connsiteX0" fmla="*/ 0 w 3214931"/>
                  <a:gd name="connsiteY0" fmla="*/ 1073 h 1482740"/>
                  <a:gd name="connsiteX1" fmla="*/ 2416810 w 3214931"/>
                  <a:gd name="connsiteY1" fmla="*/ 0 h 1482740"/>
                  <a:gd name="connsiteX2" fmla="*/ 3214931 w 3214931"/>
                  <a:gd name="connsiteY2" fmla="*/ 1073 h 1482740"/>
                  <a:gd name="connsiteX3" fmla="*/ 3214931 w 3214931"/>
                  <a:gd name="connsiteY3" fmla="*/ 1482740 h 1482740"/>
                  <a:gd name="connsiteX4" fmla="*/ 0 w 3214931"/>
                  <a:gd name="connsiteY4" fmla="*/ 1482740 h 1482740"/>
                  <a:gd name="connsiteX5" fmla="*/ 0 w 3214931"/>
                  <a:gd name="connsiteY5" fmla="*/ 1073 h 1482740"/>
                  <a:gd name="connsiteX0" fmla="*/ 3214931 w 3306371"/>
                  <a:gd name="connsiteY0" fmla="*/ 1482740 h 1574180"/>
                  <a:gd name="connsiteX1" fmla="*/ 0 w 3306371"/>
                  <a:gd name="connsiteY1" fmla="*/ 1482740 h 1574180"/>
                  <a:gd name="connsiteX2" fmla="*/ 0 w 3306371"/>
                  <a:gd name="connsiteY2" fmla="*/ 1073 h 1574180"/>
                  <a:gd name="connsiteX3" fmla="*/ 2416810 w 3306371"/>
                  <a:gd name="connsiteY3" fmla="*/ 0 h 1574180"/>
                  <a:gd name="connsiteX4" fmla="*/ 3214931 w 3306371"/>
                  <a:gd name="connsiteY4" fmla="*/ 1073 h 1574180"/>
                  <a:gd name="connsiteX5" fmla="*/ 3306371 w 3306371"/>
                  <a:gd name="connsiteY5" fmla="*/ 1574180 h 1574180"/>
                  <a:gd name="connsiteX0" fmla="*/ 3214931 w 3214931"/>
                  <a:gd name="connsiteY0" fmla="*/ 1482740 h 1482740"/>
                  <a:gd name="connsiteX1" fmla="*/ 0 w 3214931"/>
                  <a:gd name="connsiteY1" fmla="*/ 1482740 h 1482740"/>
                  <a:gd name="connsiteX2" fmla="*/ 0 w 3214931"/>
                  <a:gd name="connsiteY2" fmla="*/ 1073 h 1482740"/>
                  <a:gd name="connsiteX3" fmla="*/ 2416810 w 3214931"/>
                  <a:gd name="connsiteY3" fmla="*/ 0 h 1482740"/>
                  <a:gd name="connsiteX4" fmla="*/ 3214931 w 3214931"/>
                  <a:gd name="connsiteY4" fmla="*/ 1073 h 1482740"/>
                  <a:gd name="connsiteX0" fmla="*/ 0 w 3214931"/>
                  <a:gd name="connsiteY0" fmla="*/ 1482740 h 1482740"/>
                  <a:gd name="connsiteX1" fmla="*/ 0 w 3214931"/>
                  <a:gd name="connsiteY1" fmla="*/ 1073 h 1482740"/>
                  <a:gd name="connsiteX2" fmla="*/ 2416810 w 3214931"/>
                  <a:gd name="connsiteY2" fmla="*/ 0 h 1482740"/>
                  <a:gd name="connsiteX3" fmla="*/ 3214931 w 3214931"/>
                  <a:gd name="connsiteY3" fmla="*/ 1073 h 1482740"/>
                  <a:gd name="connsiteX0" fmla="*/ 0 w 3214931"/>
                  <a:gd name="connsiteY0" fmla="*/ 1482740 h 1486973"/>
                  <a:gd name="connsiteX1" fmla="*/ 822325 w 3214931"/>
                  <a:gd name="connsiteY1" fmla="*/ 1486973 h 1486973"/>
                  <a:gd name="connsiteX2" fmla="*/ 2416810 w 3214931"/>
                  <a:gd name="connsiteY2" fmla="*/ 0 h 1486973"/>
                  <a:gd name="connsiteX3" fmla="*/ 3214931 w 3214931"/>
                  <a:gd name="connsiteY3" fmla="*/ 1073 h 1486973"/>
                  <a:gd name="connsiteX0" fmla="*/ 0 w 3214931"/>
                  <a:gd name="connsiteY0" fmla="*/ 1485128 h 1486973"/>
                  <a:gd name="connsiteX1" fmla="*/ 822325 w 3214931"/>
                  <a:gd name="connsiteY1" fmla="*/ 1486973 h 1486973"/>
                  <a:gd name="connsiteX2" fmla="*/ 2416810 w 3214931"/>
                  <a:gd name="connsiteY2" fmla="*/ 0 h 1486973"/>
                  <a:gd name="connsiteX3" fmla="*/ 3214931 w 3214931"/>
                  <a:gd name="connsiteY3" fmla="*/ 1073 h 1486973"/>
                  <a:gd name="connsiteX0" fmla="*/ 0 w 3214931"/>
                  <a:gd name="connsiteY0" fmla="*/ 1484055 h 1485900"/>
                  <a:gd name="connsiteX1" fmla="*/ 822325 w 3214931"/>
                  <a:gd name="connsiteY1" fmla="*/ 1485900 h 1485900"/>
                  <a:gd name="connsiteX2" fmla="*/ 1607185 w 3214931"/>
                  <a:gd name="connsiteY2" fmla="*/ 748775 h 1485900"/>
                  <a:gd name="connsiteX3" fmla="*/ 3214931 w 3214931"/>
                  <a:gd name="connsiteY3" fmla="*/ 0 h 1485900"/>
                  <a:gd name="connsiteX0" fmla="*/ 0 w 3214931"/>
                  <a:gd name="connsiteY0" fmla="*/ 1484055 h 1484055"/>
                  <a:gd name="connsiteX1" fmla="*/ 1607185 w 3214931"/>
                  <a:gd name="connsiteY1" fmla="*/ 748775 h 1484055"/>
                  <a:gd name="connsiteX2" fmla="*/ 3214931 w 3214931"/>
                  <a:gd name="connsiteY2" fmla="*/ 0 h 1484055"/>
                  <a:gd name="connsiteX0" fmla="*/ 0 w 3214931"/>
                  <a:gd name="connsiteY0" fmla="*/ 1484055 h 1484055"/>
                  <a:gd name="connsiteX1" fmla="*/ 1607185 w 3214931"/>
                  <a:gd name="connsiteY1" fmla="*/ 748775 h 1484055"/>
                  <a:gd name="connsiteX2" fmla="*/ 3214931 w 3214931"/>
                  <a:gd name="connsiteY2" fmla="*/ 0 h 1484055"/>
                  <a:gd name="connsiteX0" fmla="*/ 0 w 3214931"/>
                  <a:gd name="connsiteY0" fmla="*/ 1484055 h 1484055"/>
                  <a:gd name="connsiteX1" fmla="*/ 1607185 w 3214931"/>
                  <a:gd name="connsiteY1" fmla="*/ 748775 h 1484055"/>
                  <a:gd name="connsiteX2" fmla="*/ 3214931 w 3214931"/>
                  <a:gd name="connsiteY2" fmla="*/ 0 h 1484055"/>
                  <a:gd name="connsiteX0" fmla="*/ 0 w 3214931"/>
                  <a:gd name="connsiteY0" fmla="*/ 1509378 h 1509378"/>
                  <a:gd name="connsiteX1" fmla="*/ 1607185 w 3214931"/>
                  <a:gd name="connsiteY1" fmla="*/ 774098 h 1509378"/>
                  <a:gd name="connsiteX2" fmla="*/ 3214931 w 3214931"/>
                  <a:gd name="connsiteY2" fmla="*/ 25323 h 1509378"/>
                  <a:gd name="connsiteX0" fmla="*/ 0 w 3214931"/>
                  <a:gd name="connsiteY0" fmla="*/ 1494367 h 1494367"/>
                  <a:gd name="connsiteX1" fmla="*/ 1607185 w 3214931"/>
                  <a:gd name="connsiteY1" fmla="*/ 759087 h 1494367"/>
                  <a:gd name="connsiteX2" fmla="*/ 3214931 w 3214931"/>
                  <a:gd name="connsiteY2" fmla="*/ 10312 h 1494367"/>
                  <a:gd name="connsiteX0" fmla="*/ 0 w 3214931"/>
                  <a:gd name="connsiteY0" fmla="*/ 1486658 h 1486658"/>
                  <a:gd name="connsiteX1" fmla="*/ 1607185 w 3214931"/>
                  <a:gd name="connsiteY1" fmla="*/ 751378 h 1486658"/>
                  <a:gd name="connsiteX2" fmla="*/ 3214931 w 3214931"/>
                  <a:gd name="connsiteY2" fmla="*/ 2603 h 1486658"/>
                  <a:gd name="connsiteX0" fmla="*/ 0 w 3214931"/>
                  <a:gd name="connsiteY0" fmla="*/ 1486658 h 1486658"/>
                  <a:gd name="connsiteX1" fmla="*/ 1607185 w 3214931"/>
                  <a:gd name="connsiteY1" fmla="*/ 751378 h 1486658"/>
                  <a:gd name="connsiteX2" fmla="*/ 3214931 w 3214931"/>
                  <a:gd name="connsiteY2" fmla="*/ 2603 h 1486658"/>
                  <a:gd name="connsiteX0" fmla="*/ 0 w 3214931"/>
                  <a:gd name="connsiteY0" fmla="*/ 1484685 h 1484685"/>
                  <a:gd name="connsiteX1" fmla="*/ 1607185 w 3214931"/>
                  <a:gd name="connsiteY1" fmla="*/ 749405 h 1484685"/>
                  <a:gd name="connsiteX2" fmla="*/ 3214931 w 3214931"/>
                  <a:gd name="connsiteY2" fmla="*/ 630 h 1484685"/>
                  <a:gd name="connsiteX0" fmla="*/ 0 w 3214931"/>
                  <a:gd name="connsiteY0" fmla="*/ 1484685 h 1484685"/>
                  <a:gd name="connsiteX1" fmla="*/ 1607185 w 3214931"/>
                  <a:gd name="connsiteY1" fmla="*/ 749405 h 1484685"/>
                  <a:gd name="connsiteX2" fmla="*/ 3214931 w 3214931"/>
                  <a:gd name="connsiteY2" fmla="*/ 630 h 1484685"/>
                  <a:gd name="connsiteX0" fmla="*/ 0 w 3778858"/>
                  <a:gd name="connsiteY0" fmla="*/ 1484055 h 2370838"/>
                  <a:gd name="connsiteX1" fmla="*/ 3696335 w 3778858"/>
                  <a:gd name="connsiteY1" fmla="*/ 2130658 h 2370838"/>
                  <a:gd name="connsiteX2" fmla="*/ 3214931 w 3778858"/>
                  <a:gd name="connsiteY2" fmla="*/ 0 h 2370838"/>
                  <a:gd name="connsiteX0" fmla="*/ 0 w 3786472"/>
                  <a:gd name="connsiteY0" fmla="*/ 1484055 h 2191058"/>
                  <a:gd name="connsiteX1" fmla="*/ 3696335 w 3786472"/>
                  <a:gd name="connsiteY1" fmla="*/ 2130658 h 2191058"/>
                  <a:gd name="connsiteX2" fmla="*/ 3214931 w 3786472"/>
                  <a:gd name="connsiteY2" fmla="*/ 0 h 2191058"/>
                  <a:gd name="connsiteX0" fmla="*/ 4148210 w 4269196"/>
                  <a:gd name="connsiteY0" fmla="*/ 2350120 h 2372391"/>
                  <a:gd name="connsiteX1" fmla="*/ 853195 w 4269196"/>
                  <a:gd name="connsiteY1" fmla="*/ 2130658 h 2372391"/>
                  <a:gd name="connsiteX2" fmla="*/ 371791 w 4269196"/>
                  <a:gd name="connsiteY2" fmla="*/ 0 h 2372391"/>
                  <a:gd name="connsiteX0" fmla="*/ 4148210 w 4148210"/>
                  <a:gd name="connsiteY0" fmla="*/ 2350120 h 2372391"/>
                  <a:gd name="connsiteX1" fmla="*/ 853195 w 4148210"/>
                  <a:gd name="connsiteY1" fmla="*/ 2130658 h 2372391"/>
                  <a:gd name="connsiteX2" fmla="*/ 371791 w 4148210"/>
                  <a:gd name="connsiteY2" fmla="*/ 0 h 2372391"/>
                  <a:gd name="connsiteX0" fmla="*/ 4209308 w 4209308"/>
                  <a:gd name="connsiteY0" fmla="*/ 2350120 h 2350120"/>
                  <a:gd name="connsiteX1" fmla="*/ 704743 w 4209308"/>
                  <a:gd name="connsiteY1" fmla="*/ 1996927 h 2350120"/>
                  <a:gd name="connsiteX2" fmla="*/ 432889 w 4209308"/>
                  <a:gd name="connsiteY2" fmla="*/ 0 h 2350120"/>
                  <a:gd name="connsiteX0" fmla="*/ 4174579 w 4174579"/>
                  <a:gd name="connsiteY0" fmla="*/ 2350120 h 2350120"/>
                  <a:gd name="connsiteX1" fmla="*/ 670014 w 4174579"/>
                  <a:gd name="connsiteY1" fmla="*/ 1996927 h 2350120"/>
                  <a:gd name="connsiteX2" fmla="*/ 398160 w 4174579"/>
                  <a:gd name="connsiteY2" fmla="*/ 0 h 2350120"/>
                  <a:gd name="connsiteX0" fmla="*/ 3813198 w 3813198"/>
                  <a:gd name="connsiteY0" fmla="*/ 2350120 h 2350120"/>
                  <a:gd name="connsiteX1" fmla="*/ 308633 w 3813198"/>
                  <a:gd name="connsiteY1" fmla="*/ 1996927 h 2350120"/>
                  <a:gd name="connsiteX2" fmla="*/ 36779 w 3813198"/>
                  <a:gd name="connsiteY2" fmla="*/ 0 h 2350120"/>
                  <a:gd name="connsiteX0" fmla="*/ 3776419 w 3776419"/>
                  <a:gd name="connsiteY0" fmla="*/ 2350120 h 2362196"/>
                  <a:gd name="connsiteX1" fmla="*/ 376629 w 3776419"/>
                  <a:gd name="connsiteY1" fmla="*/ 2063792 h 2362196"/>
                  <a:gd name="connsiteX2" fmla="*/ 0 w 3776419"/>
                  <a:gd name="connsiteY2" fmla="*/ 0 h 2362196"/>
                  <a:gd name="connsiteX0" fmla="*/ 3781198 w 3781198"/>
                  <a:gd name="connsiteY0" fmla="*/ 2350120 h 2350120"/>
                  <a:gd name="connsiteX1" fmla="*/ 381408 w 3781198"/>
                  <a:gd name="connsiteY1" fmla="*/ 2063792 h 2350120"/>
                  <a:gd name="connsiteX2" fmla="*/ 4779 w 3781198"/>
                  <a:gd name="connsiteY2" fmla="*/ 0 h 2350120"/>
                  <a:gd name="connsiteX0" fmla="*/ 3781198 w 3781198"/>
                  <a:gd name="connsiteY0" fmla="*/ 2350120 h 2350120"/>
                  <a:gd name="connsiteX1" fmla="*/ 381408 w 3781198"/>
                  <a:gd name="connsiteY1" fmla="*/ 2063792 h 2350120"/>
                  <a:gd name="connsiteX2" fmla="*/ 4779 w 3781198"/>
                  <a:gd name="connsiteY2" fmla="*/ 0 h 2350120"/>
                  <a:gd name="connsiteX0" fmla="*/ 3783292 w 3783292"/>
                  <a:gd name="connsiteY0" fmla="*/ 2350120 h 2350120"/>
                  <a:gd name="connsiteX1" fmla="*/ 383502 w 3783292"/>
                  <a:gd name="connsiteY1" fmla="*/ 2063792 h 2350120"/>
                  <a:gd name="connsiteX2" fmla="*/ 6873 w 3783292"/>
                  <a:gd name="connsiteY2" fmla="*/ 0 h 2350120"/>
                  <a:gd name="connsiteX0" fmla="*/ 3776419 w 3776419"/>
                  <a:gd name="connsiteY0" fmla="*/ 2350120 h 2350120"/>
                  <a:gd name="connsiteX1" fmla="*/ 376629 w 3776419"/>
                  <a:gd name="connsiteY1" fmla="*/ 2063792 h 2350120"/>
                  <a:gd name="connsiteX2" fmla="*/ 0 w 3776419"/>
                  <a:gd name="connsiteY2" fmla="*/ 0 h 2350120"/>
                  <a:gd name="connsiteX0" fmla="*/ 3784272 w 3784272"/>
                  <a:gd name="connsiteY0" fmla="*/ 2350120 h 2350120"/>
                  <a:gd name="connsiteX1" fmla="*/ 279707 w 3784272"/>
                  <a:gd name="connsiteY1" fmla="*/ 1987375 h 2350120"/>
                  <a:gd name="connsiteX2" fmla="*/ 7853 w 3784272"/>
                  <a:gd name="connsiteY2" fmla="*/ 0 h 2350120"/>
                  <a:gd name="connsiteX0" fmla="*/ 3776419 w 3776419"/>
                  <a:gd name="connsiteY0" fmla="*/ 2350120 h 2350120"/>
                  <a:gd name="connsiteX1" fmla="*/ 271854 w 3776419"/>
                  <a:gd name="connsiteY1" fmla="*/ 1987375 h 2350120"/>
                  <a:gd name="connsiteX2" fmla="*/ 0 w 3776419"/>
                  <a:gd name="connsiteY2" fmla="*/ 0 h 2350120"/>
                  <a:gd name="connsiteX0" fmla="*/ 3776419 w 3776419"/>
                  <a:gd name="connsiteY0" fmla="*/ 2350120 h 2350120"/>
                  <a:gd name="connsiteX1" fmla="*/ 271854 w 3776419"/>
                  <a:gd name="connsiteY1" fmla="*/ 1987375 h 2350120"/>
                  <a:gd name="connsiteX2" fmla="*/ 0 w 3776419"/>
                  <a:gd name="connsiteY2" fmla="*/ 0 h 2350120"/>
                  <a:gd name="connsiteX0" fmla="*/ 3776419 w 3776419"/>
                  <a:gd name="connsiteY0" fmla="*/ 2350120 h 2350120"/>
                  <a:gd name="connsiteX1" fmla="*/ 271854 w 3776419"/>
                  <a:gd name="connsiteY1" fmla="*/ 1987375 h 2350120"/>
                  <a:gd name="connsiteX2" fmla="*/ 0 w 3776419"/>
                  <a:gd name="connsiteY2" fmla="*/ 0 h 2350120"/>
                  <a:gd name="connsiteX0" fmla="*/ 3776419 w 3776419"/>
                  <a:gd name="connsiteY0" fmla="*/ 2350120 h 2350120"/>
                  <a:gd name="connsiteX1" fmla="*/ 271854 w 3776419"/>
                  <a:gd name="connsiteY1" fmla="*/ 1987375 h 2350120"/>
                  <a:gd name="connsiteX2" fmla="*/ 0 w 3776419"/>
                  <a:gd name="connsiteY2" fmla="*/ 0 h 2350120"/>
                  <a:gd name="connsiteX0" fmla="*/ 3776419 w 3776419"/>
                  <a:gd name="connsiteY0" fmla="*/ 2350120 h 2350120"/>
                  <a:gd name="connsiteX1" fmla="*/ 243279 w 3776419"/>
                  <a:gd name="connsiteY1" fmla="*/ 1973047 h 2350120"/>
                  <a:gd name="connsiteX2" fmla="*/ 0 w 3776419"/>
                  <a:gd name="connsiteY2" fmla="*/ 0 h 2350120"/>
                  <a:gd name="connsiteX0" fmla="*/ 3776419 w 3776419"/>
                  <a:gd name="connsiteY0" fmla="*/ 2350120 h 2350120"/>
                  <a:gd name="connsiteX1" fmla="*/ 243279 w 3776419"/>
                  <a:gd name="connsiteY1" fmla="*/ 1973047 h 2350120"/>
                  <a:gd name="connsiteX2" fmla="*/ 0 w 3776419"/>
                  <a:gd name="connsiteY2" fmla="*/ 0 h 2350120"/>
                  <a:gd name="connsiteX0" fmla="*/ 3776419 w 3776419"/>
                  <a:gd name="connsiteY0" fmla="*/ 2350120 h 2351507"/>
                  <a:gd name="connsiteX1" fmla="*/ 243279 w 3776419"/>
                  <a:gd name="connsiteY1" fmla="*/ 1973047 h 2351507"/>
                  <a:gd name="connsiteX2" fmla="*/ 0 w 3776419"/>
                  <a:gd name="connsiteY2" fmla="*/ 0 h 2351507"/>
                </a:gdLst>
                <a:ahLst/>
                <a:cxnLst>
                  <a:cxn ang="0">
                    <a:pos x="connsiteX0" y="connsiteY0"/>
                  </a:cxn>
                  <a:cxn ang="0">
                    <a:pos x="connsiteX1" y="connsiteY1"/>
                  </a:cxn>
                  <a:cxn ang="0">
                    <a:pos x="connsiteX2" y="connsiteY2"/>
                  </a:cxn>
                </a:cxnLst>
                <a:rect l="l" t="t" r="r" b="b"/>
                <a:pathLst>
                  <a:path w="3776419" h="2351507">
                    <a:moveTo>
                      <a:pt x="3776419" y="2350120"/>
                    </a:moveTo>
                    <a:cubicBezTo>
                      <a:pt x="930772" y="2367713"/>
                      <a:pt x="539306" y="2216676"/>
                      <a:pt x="243279" y="1973047"/>
                    </a:cubicBezTo>
                    <a:cubicBezTo>
                      <a:pt x="-52748" y="1729418"/>
                      <a:pt x="40348" y="827499"/>
                      <a:pt x="0" y="0"/>
                    </a:cubicBezTo>
                  </a:path>
                </a:pathLst>
              </a:custGeom>
              <a:ln w="19050">
                <a:solidFill>
                  <a:srgbClr val="FF000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9" name="직선 연결선 18">
                <a:extLst>
                  <a:ext uri="{FF2B5EF4-FFF2-40B4-BE49-F238E27FC236}">
                    <a16:creationId xmlns:a16="http://schemas.microsoft.com/office/drawing/2014/main" id="{19DB8703-6C32-425D-8001-DAFAACF0AE66}"/>
                  </a:ext>
                </a:extLst>
              </p:cNvPr>
              <p:cNvCxnSpPr/>
              <p:nvPr/>
            </p:nvCxnSpPr>
            <p:spPr>
              <a:xfrm>
                <a:off x="3055282" y="3428795"/>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2AFFE94-D469-46A0-B31D-45EF14165D6D}"/>
                  </a:ext>
                </a:extLst>
              </p:cNvPr>
              <p:cNvSpPr txBox="1"/>
              <p:nvPr/>
            </p:nvSpPr>
            <p:spPr>
              <a:xfrm>
                <a:off x="2704683" y="3335148"/>
                <a:ext cx="291875"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1</a:t>
                </a:r>
              </a:p>
            </p:txBody>
          </p:sp>
          <p:cxnSp>
            <p:nvCxnSpPr>
              <p:cNvPr id="21" name="직선 연결선 20">
                <a:extLst>
                  <a:ext uri="{FF2B5EF4-FFF2-40B4-BE49-F238E27FC236}">
                    <a16:creationId xmlns:a16="http://schemas.microsoft.com/office/drawing/2014/main" id="{A7EF6F5B-4C7F-4B68-BB21-371CAD76B95F}"/>
                  </a:ext>
                </a:extLst>
              </p:cNvPr>
              <p:cNvCxnSpPr/>
              <p:nvPr/>
            </p:nvCxnSpPr>
            <p:spPr>
              <a:xfrm>
                <a:off x="3055282" y="2416057"/>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8032CDA-1F84-4F24-A5BC-2B916B84FC4A}"/>
                  </a:ext>
                </a:extLst>
              </p:cNvPr>
              <p:cNvSpPr txBox="1"/>
              <p:nvPr/>
            </p:nvSpPr>
            <p:spPr>
              <a:xfrm>
                <a:off x="2704683" y="2320063"/>
                <a:ext cx="291875"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2</a:t>
                </a:r>
              </a:p>
            </p:txBody>
          </p:sp>
          <p:cxnSp>
            <p:nvCxnSpPr>
              <p:cNvPr id="26" name="직선 연결선 25">
                <a:extLst>
                  <a:ext uri="{FF2B5EF4-FFF2-40B4-BE49-F238E27FC236}">
                    <a16:creationId xmlns:a16="http://schemas.microsoft.com/office/drawing/2014/main" id="{98178F5D-DE02-4ED1-9B57-25B69F88537A}"/>
                  </a:ext>
                </a:extLst>
              </p:cNvPr>
              <p:cNvCxnSpPr/>
              <p:nvPr/>
            </p:nvCxnSpPr>
            <p:spPr>
              <a:xfrm>
                <a:off x="3055282" y="2922426"/>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7DB3D5E-036A-4943-8D64-A7547792AF97}"/>
                  </a:ext>
                </a:extLst>
              </p:cNvPr>
              <p:cNvSpPr txBox="1"/>
              <p:nvPr/>
            </p:nvSpPr>
            <p:spPr>
              <a:xfrm>
                <a:off x="2704683" y="2823970"/>
                <a:ext cx="291875"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1.5</a:t>
                </a:r>
              </a:p>
            </p:txBody>
          </p:sp>
          <p:cxnSp>
            <p:nvCxnSpPr>
              <p:cNvPr id="28" name="직선 연결선 27">
                <a:extLst>
                  <a:ext uri="{FF2B5EF4-FFF2-40B4-BE49-F238E27FC236}">
                    <a16:creationId xmlns:a16="http://schemas.microsoft.com/office/drawing/2014/main" id="{550A6B6D-CE67-4141-BCBA-F9F5FC77A03C}"/>
                  </a:ext>
                </a:extLst>
              </p:cNvPr>
              <p:cNvCxnSpPr/>
              <p:nvPr/>
            </p:nvCxnSpPr>
            <p:spPr>
              <a:xfrm>
                <a:off x="3055282" y="3935164"/>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0A6712B-2DC9-42AB-B098-CE03AB4F1846}"/>
                  </a:ext>
                </a:extLst>
              </p:cNvPr>
              <p:cNvSpPr txBox="1"/>
              <p:nvPr/>
            </p:nvSpPr>
            <p:spPr>
              <a:xfrm>
                <a:off x="2704683" y="3839170"/>
                <a:ext cx="291875"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0.5</a:t>
                </a:r>
              </a:p>
            </p:txBody>
          </p:sp>
          <p:sp>
            <p:nvSpPr>
              <p:cNvPr id="30" name="TextBox 29">
                <a:extLst>
                  <a:ext uri="{FF2B5EF4-FFF2-40B4-BE49-F238E27FC236}">
                    <a16:creationId xmlns:a16="http://schemas.microsoft.com/office/drawing/2014/main" id="{EB118BF7-BBCE-458B-A8AC-EDE482A77CAB}"/>
                  </a:ext>
                </a:extLst>
              </p:cNvPr>
              <p:cNvSpPr txBox="1"/>
              <p:nvPr/>
            </p:nvSpPr>
            <p:spPr>
              <a:xfrm>
                <a:off x="2704683" y="4345539"/>
                <a:ext cx="291875"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a:t>
                </a:r>
              </a:p>
            </p:txBody>
          </p:sp>
          <p:cxnSp>
            <p:nvCxnSpPr>
              <p:cNvPr id="31" name="직선 연결선 30">
                <a:extLst>
                  <a:ext uri="{FF2B5EF4-FFF2-40B4-BE49-F238E27FC236}">
                    <a16:creationId xmlns:a16="http://schemas.microsoft.com/office/drawing/2014/main" id="{5E5F39C6-3E17-4419-9C87-707116C7E7F8}"/>
                  </a:ext>
                </a:extLst>
              </p:cNvPr>
              <p:cNvCxnSpPr/>
              <p:nvPr/>
            </p:nvCxnSpPr>
            <p:spPr>
              <a:xfrm rot="16200000">
                <a:off x="4050930" y="4476721"/>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FD8B547-F55B-482A-BD2E-70B8A2308932}"/>
                  </a:ext>
                </a:extLst>
              </p:cNvPr>
              <p:cNvSpPr txBox="1"/>
              <p:nvPr/>
            </p:nvSpPr>
            <p:spPr>
              <a:xfrm>
                <a:off x="3997707" y="4553817"/>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2</a:t>
                </a:r>
              </a:p>
            </p:txBody>
          </p:sp>
          <p:cxnSp>
            <p:nvCxnSpPr>
              <p:cNvPr id="33" name="직선 연결선 32">
                <a:extLst>
                  <a:ext uri="{FF2B5EF4-FFF2-40B4-BE49-F238E27FC236}">
                    <a16:creationId xmlns:a16="http://schemas.microsoft.com/office/drawing/2014/main" id="{2A022BF9-39C4-4731-BD77-ECE30F7FF649}"/>
                  </a:ext>
                </a:extLst>
              </p:cNvPr>
              <p:cNvCxnSpPr/>
              <p:nvPr/>
            </p:nvCxnSpPr>
            <p:spPr>
              <a:xfrm rot="16200000">
                <a:off x="5011197" y="4476721"/>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17CF040-3C5E-436E-993F-81D1C3AA057B}"/>
                  </a:ext>
                </a:extLst>
              </p:cNvPr>
              <p:cNvSpPr txBox="1"/>
              <p:nvPr/>
            </p:nvSpPr>
            <p:spPr>
              <a:xfrm>
                <a:off x="4957974" y="4553817"/>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4</a:t>
                </a:r>
              </a:p>
            </p:txBody>
          </p:sp>
          <p:cxnSp>
            <p:nvCxnSpPr>
              <p:cNvPr id="35" name="직선 연결선 34">
                <a:extLst>
                  <a:ext uri="{FF2B5EF4-FFF2-40B4-BE49-F238E27FC236}">
                    <a16:creationId xmlns:a16="http://schemas.microsoft.com/office/drawing/2014/main" id="{0E9AD0E7-77E5-467F-B0A5-F80CD261148C}"/>
                  </a:ext>
                </a:extLst>
              </p:cNvPr>
              <p:cNvCxnSpPr/>
              <p:nvPr/>
            </p:nvCxnSpPr>
            <p:spPr>
              <a:xfrm rot="16200000">
                <a:off x="5971464" y="4476721"/>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12AFCCF7-18E9-47C9-A702-0CD96D2C2B7E}"/>
                  </a:ext>
                </a:extLst>
              </p:cNvPr>
              <p:cNvSpPr txBox="1"/>
              <p:nvPr/>
            </p:nvSpPr>
            <p:spPr>
              <a:xfrm>
                <a:off x="5912914" y="4553817"/>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6</a:t>
                </a:r>
              </a:p>
            </p:txBody>
          </p:sp>
          <p:cxnSp>
            <p:nvCxnSpPr>
              <p:cNvPr id="37" name="직선 연결선 36">
                <a:extLst>
                  <a:ext uri="{FF2B5EF4-FFF2-40B4-BE49-F238E27FC236}">
                    <a16:creationId xmlns:a16="http://schemas.microsoft.com/office/drawing/2014/main" id="{C80CC549-8A04-48D5-B6FC-763B4D0FF5BE}"/>
                  </a:ext>
                </a:extLst>
              </p:cNvPr>
              <p:cNvCxnSpPr/>
              <p:nvPr/>
            </p:nvCxnSpPr>
            <p:spPr>
              <a:xfrm rot="16200000">
                <a:off x="6931732" y="4476721"/>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3FC6B41-48B6-4693-86D6-6AA1CF4B33F6}"/>
                  </a:ext>
                </a:extLst>
              </p:cNvPr>
              <p:cNvSpPr txBox="1"/>
              <p:nvPr/>
            </p:nvSpPr>
            <p:spPr>
              <a:xfrm>
                <a:off x="6882598" y="4553817"/>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8</a:t>
                </a:r>
              </a:p>
            </p:txBody>
          </p:sp>
          <p:sp>
            <p:nvSpPr>
              <p:cNvPr id="39" name="TextBox 38">
                <a:extLst>
                  <a:ext uri="{FF2B5EF4-FFF2-40B4-BE49-F238E27FC236}">
                    <a16:creationId xmlns:a16="http://schemas.microsoft.com/office/drawing/2014/main" id="{3632482A-04DB-4DC4-8A72-C5A4C612C56F}"/>
                  </a:ext>
                </a:extLst>
              </p:cNvPr>
              <p:cNvSpPr txBox="1"/>
              <p:nvPr/>
            </p:nvSpPr>
            <p:spPr>
              <a:xfrm>
                <a:off x="3036537" y="4553817"/>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a:t>
                </a:r>
              </a:p>
            </p:txBody>
          </p:sp>
          <p:sp>
            <p:nvSpPr>
              <p:cNvPr id="40" name="직사각형 1">
                <a:extLst>
                  <a:ext uri="{FF2B5EF4-FFF2-40B4-BE49-F238E27FC236}">
                    <a16:creationId xmlns:a16="http://schemas.microsoft.com/office/drawing/2014/main" id="{6DAF9992-BAB4-400D-90C7-6E62C12A1886}"/>
                  </a:ext>
                </a:extLst>
              </p:cNvPr>
              <p:cNvSpPr/>
              <p:nvPr/>
            </p:nvSpPr>
            <p:spPr>
              <a:xfrm>
                <a:off x="3157166" y="3952680"/>
                <a:ext cx="3799840" cy="462525"/>
              </a:xfrm>
              <a:custGeom>
                <a:avLst/>
                <a:gdLst>
                  <a:gd name="connsiteX0" fmla="*/ 0 w 3214931"/>
                  <a:gd name="connsiteY0" fmla="*/ 0 h 1481667"/>
                  <a:gd name="connsiteX1" fmla="*/ 3214931 w 3214931"/>
                  <a:gd name="connsiteY1" fmla="*/ 0 h 1481667"/>
                  <a:gd name="connsiteX2" fmla="*/ 3214931 w 3214931"/>
                  <a:gd name="connsiteY2" fmla="*/ 1481667 h 1481667"/>
                  <a:gd name="connsiteX3" fmla="*/ 0 w 3214931"/>
                  <a:gd name="connsiteY3" fmla="*/ 1481667 h 1481667"/>
                  <a:gd name="connsiteX4" fmla="*/ 0 w 3214931"/>
                  <a:gd name="connsiteY4" fmla="*/ 0 h 1481667"/>
                  <a:gd name="connsiteX0" fmla="*/ 0 w 3214931"/>
                  <a:gd name="connsiteY0" fmla="*/ 1073 h 1482740"/>
                  <a:gd name="connsiteX1" fmla="*/ 2416810 w 3214931"/>
                  <a:gd name="connsiteY1" fmla="*/ 0 h 1482740"/>
                  <a:gd name="connsiteX2" fmla="*/ 3214931 w 3214931"/>
                  <a:gd name="connsiteY2" fmla="*/ 1073 h 1482740"/>
                  <a:gd name="connsiteX3" fmla="*/ 3214931 w 3214931"/>
                  <a:gd name="connsiteY3" fmla="*/ 1482740 h 1482740"/>
                  <a:gd name="connsiteX4" fmla="*/ 0 w 3214931"/>
                  <a:gd name="connsiteY4" fmla="*/ 1482740 h 1482740"/>
                  <a:gd name="connsiteX5" fmla="*/ 0 w 3214931"/>
                  <a:gd name="connsiteY5" fmla="*/ 1073 h 1482740"/>
                  <a:gd name="connsiteX0" fmla="*/ 3214931 w 3306371"/>
                  <a:gd name="connsiteY0" fmla="*/ 1482740 h 1574180"/>
                  <a:gd name="connsiteX1" fmla="*/ 0 w 3306371"/>
                  <a:gd name="connsiteY1" fmla="*/ 1482740 h 1574180"/>
                  <a:gd name="connsiteX2" fmla="*/ 0 w 3306371"/>
                  <a:gd name="connsiteY2" fmla="*/ 1073 h 1574180"/>
                  <a:gd name="connsiteX3" fmla="*/ 2416810 w 3306371"/>
                  <a:gd name="connsiteY3" fmla="*/ 0 h 1574180"/>
                  <a:gd name="connsiteX4" fmla="*/ 3214931 w 3306371"/>
                  <a:gd name="connsiteY4" fmla="*/ 1073 h 1574180"/>
                  <a:gd name="connsiteX5" fmla="*/ 3306371 w 3306371"/>
                  <a:gd name="connsiteY5" fmla="*/ 1574180 h 1574180"/>
                  <a:gd name="connsiteX0" fmla="*/ 3214931 w 3214931"/>
                  <a:gd name="connsiteY0" fmla="*/ 1482740 h 1482740"/>
                  <a:gd name="connsiteX1" fmla="*/ 0 w 3214931"/>
                  <a:gd name="connsiteY1" fmla="*/ 1482740 h 1482740"/>
                  <a:gd name="connsiteX2" fmla="*/ 0 w 3214931"/>
                  <a:gd name="connsiteY2" fmla="*/ 1073 h 1482740"/>
                  <a:gd name="connsiteX3" fmla="*/ 2416810 w 3214931"/>
                  <a:gd name="connsiteY3" fmla="*/ 0 h 1482740"/>
                  <a:gd name="connsiteX4" fmla="*/ 3214931 w 3214931"/>
                  <a:gd name="connsiteY4" fmla="*/ 1073 h 1482740"/>
                  <a:gd name="connsiteX0" fmla="*/ 0 w 3214931"/>
                  <a:gd name="connsiteY0" fmla="*/ 1482740 h 1482740"/>
                  <a:gd name="connsiteX1" fmla="*/ 0 w 3214931"/>
                  <a:gd name="connsiteY1" fmla="*/ 1073 h 1482740"/>
                  <a:gd name="connsiteX2" fmla="*/ 2416810 w 3214931"/>
                  <a:gd name="connsiteY2" fmla="*/ 0 h 1482740"/>
                  <a:gd name="connsiteX3" fmla="*/ 3214931 w 3214931"/>
                  <a:gd name="connsiteY3" fmla="*/ 1073 h 1482740"/>
                  <a:gd name="connsiteX0" fmla="*/ 0 w 3214931"/>
                  <a:gd name="connsiteY0" fmla="*/ 1482740 h 1486973"/>
                  <a:gd name="connsiteX1" fmla="*/ 822325 w 3214931"/>
                  <a:gd name="connsiteY1" fmla="*/ 1486973 h 1486973"/>
                  <a:gd name="connsiteX2" fmla="*/ 2416810 w 3214931"/>
                  <a:gd name="connsiteY2" fmla="*/ 0 h 1486973"/>
                  <a:gd name="connsiteX3" fmla="*/ 3214931 w 3214931"/>
                  <a:gd name="connsiteY3" fmla="*/ 1073 h 1486973"/>
                  <a:gd name="connsiteX0" fmla="*/ 0 w 3214931"/>
                  <a:gd name="connsiteY0" fmla="*/ 1485128 h 1486973"/>
                  <a:gd name="connsiteX1" fmla="*/ 822325 w 3214931"/>
                  <a:gd name="connsiteY1" fmla="*/ 1486973 h 1486973"/>
                  <a:gd name="connsiteX2" fmla="*/ 2416810 w 3214931"/>
                  <a:gd name="connsiteY2" fmla="*/ 0 h 1486973"/>
                  <a:gd name="connsiteX3" fmla="*/ 3214931 w 3214931"/>
                  <a:gd name="connsiteY3" fmla="*/ 1073 h 1486973"/>
                  <a:gd name="connsiteX0" fmla="*/ 0 w 3214931"/>
                  <a:gd name="connsiteY0" fmla="*/ 1484055 h 1485900"/>
                  <a:gd name="connsiteX1" fmla="*/ 822325 w 3214931"/>
                  <a:gd name="connsiteY1" fmla="*/ 1485900 h 1485900"/>
                  <a:gd name="connsiteX2" fmla="*/ 1607185 w 3214931"/>
                  <a:gd name="connsiteY2" fmla="*/ 748775 h 1485900"/>
                  <a:gd name="connsiteX3" fmla="*/ 3214931 w 3214931"/>
                  <a:gd name="connsiteY3" fmla="*/ 0 h 1485900"/>
                  <a:gd name="connsiteX0" fmla="*/ 0 w 3214931"/>
                  <a:gd name="connsiteY0" fmla="*/ 1484055 h 1484055"/>
                  <a:gd name="connsiteX1" fmla="*/ 1607185 w 3214931"/>
                  <a:gd name="connsiteY1" fmla="*/ 748775 h 1484055"/>
                  <a:gd name="connsiteX2" fmla="*/ 3214931 w 3214931"/>
                  <a:gd name="connsiteY2" fmla="*/ 0 h 1484055"/>
                  <a:gd name="connsiteX0" fmla="*/ 0 w 3214931"/>
                  <a:gd name="connsiteY0" fmla="*/ 1484055 h 1484055"/>
                  <a:gd name="connsiteX1" fmla="*/ 1607185 w 3214931"/>
                  <a:gd name="connsiteY1" fmla="*/ 748775 h 1484055"/>
                  <a:gd name="connsiteX2" fmla="*/ 3214931 w 3214931"/>
                  <a:gd name="connsiteY2" fmla="*/ 0 h 1484055"/>
                  <a:gd name="connsiteX0" fmla="*/ 0 w 3214931"/>
                  <a:gd name="connsiteY0" fmla="*/ 1484055 h 1484055"/>
                  <a:gd name="connsiteX1" fmla="*/ 1607185 w 3214931"/>
                  <a:gd name="connsiteY1" fmla="*/ 748775 h 1484055"/>
                  <a:gd name="connsiteX2" fmla="*/ 3214931 w 3214931"/>
                  <a:gd name="connsiteY2" fmla="*/ 0 h 1484055"/>
                  <a:gd name="connsiteX0" fmla="*/ 0 w 3214931"/>
                  <a:gd name="connsiteY0" fmla="*/ 1509378 h 1509378"/>
                  <a:gd name="connsiteX1" fmla="*/ 1607185 w 3214931"/>
                  <a:gd name="connsiteY1" fmla="*/ 774098 h 1509378"/>
                  <a:gd name="connsiteX2" fmla="*/ 3214931 w 3214931"/>
                  <a:gd name="connsiteY2" fmla="*/ 25323 h 1509378"/>
                  <a:gd name="connsiteX0" fmla="*/ 0 w 3214931"/>
                  <a:gd name="connsiteY0" fmla="*/ 1494367 h 1494367"/>
                  <a:gd name="connsiteX1" fmla="*/ 1607185 w 3214931"/>
                  <a:gd name="connsiteY1" fmla="*/ 759087 h 1494367"/>
                  <a:gd name="connsiteX2" fmla="*/ 3214931 w 3214931"/>
                  <a:gd name="connsiteY2" fmla="*/ 10312 h 1494367"/>
                  <a:gd name="connsiteX0" fmla="*/ 0 w 3214931"/>
                  <a:gd name="connsiteY0" fmla="*/ 1486658 h 1486658"/>
                  <a:gd name="connsiteX1" fmla="*/ 1607185 w 3214931"/>
                  <a:gd name="connsiteY1" fmla="*/ 751378 h 1486658"/>
                  <a:gd name="connsiteX2" fmla="*/ 3214931 w 3214931"/>
                  <a:gd name="connsiteY2" fmla="*/ 2603 h 1486658"/>
                  <a:gd name="connsiteX0" fmla="*/ 0 w 3214931"/>
                  <a:gd name="connsiteY0" fmla="*/ 1486658 h 1486658"/>
                  <a:gd name="connsiteX1" fmla="*/ 1607185 w 3214931"/>
                  <a:gd name="connsiteY1" fmla="*/ 751378 h 1486658"/>
                  <a:gd name="connsiteX2" fmla="*/ 3214931 w 3214931"/>
                  <a:gd name="connsiteY2" fmla="*/ 2603 h 1486658"/>
                  <a:gd name="connsiteX0" fmla="*/ 0 w 3214931"/>
                  <a:gd name="connsiteY0" fmla="*/ 1484685 h 1484685"/>
                  <a:gd name="connsiteX1" fmla="*/ 1607185 w 3214931"/>
                  <a:gd name="connsiteY1" fmla="*/ 749405 h 1484685"/>
                  <a:gd name="connsiteX2" fmla="*/ 3214931 w 3214931"/>
                  <a:gd name="connsiteY2" fmla="*/ 630 h 1484685"/>
                  <a:gd name="connsiteX0" fmla="*/ 0 w 3214931"/>
                  <a:gd name="connsiteY0" fmla="*/ 1484685 h 1484685"/>
                  <a:gd name="connsiteX1" fmla="*/ 1607185 w 3214931"/>
                  <a:gd name="connsiteY1" fmla="*/ 749405 h 1484685"/>
                  <a:gd name="connsiteX2" fmla="*/ 3214931 w 3214931"/>
                  <a:gd name="connsiteY2" fmla="*/ 630 h 1484685"/>
                  <a:gd name="connsiteX0" fmla="*/ 0 w 3778858"/>
                  <a:gd name="connsiteY0" fmla="*/ 1484055 h 2370838"/>
                  <a:gd name="connsiteX1" fmla="*/ 3696335 w 3778858"/>
                  <a:gd name="connsiteY1" fmla="*/ 2130658 h 2370838"/>
                  <a:gd name="connsiteX2" fmla="*/ 3214931 w 3778858"/>
                  <a:gd name="connsiteY2" fmla="*/ 0 h 2370838"/>
                  <a:gd name="connsiteX0" fmla="*/ 0 w 3786472"/>
                  <a:gd name="connsiteY0" fmla="*/ 1484055 h 2191058"/>
                  <a:gd name="connsiteX1" fmla="*/ 3696335 w 3786472"/>
                  <a:gd name="connsiteY1" fmla="*/ 2130658 h 2191058"/>
                  <a:gd name="connsiteX2" fmla="*/ 3214931 w 3786472"/>
                  <a:gd name="connsiteY2" fmla="*/ 0 h 2191058"/>
                  <a:gd name="connsiteX0" fmla="*/ 4148210 w 4269196"/>
                  <a:gd name="connsiteY0" fmla="*/ 2350120 h 2372391"/>
                  <a:gd name="connsiteX1" fmla="*/ 853195 w 4269196"/>
                  <a:gd name="connsiteY1" fmla="*/ 2130658 h 2372391"/>
                  <a:gd name="connsiteX2" fmla="*/ 371791 w 4269196"/>
                  <a:gd name="connsiteY2" fmla="*/ 0 h 2372391"/>
                  <a:gd name="connsiteX0" fmla="*/ 4148210 w 4148210"/>
                  <a:gd name="connsiteY0" fmla="*/ 2350120 h 2372391"/>
                  <a:gd name="connsiteX1" fmla="*/ 853195 w 4148210"/>
                  <a:gd name="connsiteY1" fmla="*/ 2130658 h 2372391"/>
                  <a:gd name="connsiteX2" fmla="*/ 371791 w 4148210"/>
                  <a:gd name="connsiteY2" fmla="*/ 0 h 2372391"/>
                  <a:gd name="connsiteX0" fmla="*/ 4209308 w 4209308"/>
                  <a:gd name="connsiteY0" fmla="*/ 2350120 h 2350120"/>
                  <a:gd name="connsiteX1" fmla="*/ 704743 w 4209308"/>
                  <a:gd name="connsiteY1" fmla="*/ 1996927 h 2350120"/>
                  <a:gd name="connsiteX2" fmla="*/ 432889 w 4209308"/>
                  <a:gd name="connsiteY2" fmla="*/ 0 h 2350120"/>
                  <a:gd name="connsiteX0" fmla="*/ 4174579 w 4174579"/>
                  <a:gd name="connsiteY0" fmla="*/ 2350120 h 2350120"/>
                  <a:gd name="connsiteX1" fmla="*/ 670014 w 4174579"/>
                  <a:gd name="connsiteY1" fmla="*/ 1996927 h 2350120"/>
                  <a:gd name="connsiteX2" fmla="*/ 398160 w 4174579"/>
                  <a:gd name="connsiteY2" fmla="*/ 0 h 2350120"/>
                  <a:gd name="connsiteX0" fmla="*/ 3813198 w 3813198"/>
                  <a:gd name="connsiteY0" fmla="*/ 2350120 h 2350120"/>
                  <a:gd name="connsiteX1" fmla="*/ 308633 w 3813198"/>
                  <a:gd name="connsiteY1" fmla="*/ 1996927 h 2350120"/>
                  <a:gd name="connsiteX2" fmla="*/ 36779 w 3813198"/>
                  <a:gd name="connsiteY2" fmla="*/ 0 h 2350120"/>
                  <a:gd name="connsiteX0" fmla="*/ 3776419 w 3776419"/>
                  <a:gd name="connsiteY0" fmla="*/ 2350120 h 2362196"/>
                  <a:gd name="connsiteX1" fmla="*/ 376629 w 3776419"/>
                  <a:gd name="connsiteY1" fmla="*/ 2063792 h 2362196"/>
                  <a:gd name="connsiteX2" fmla="*/ 0 w 3776419"/>
                  <a:gd name="connsiteY2" fmla="*/ 0 h 2362196"/>
                  <a:gd name="connsiteX0" fmla="*/ 3781198 w 3781198"/>
                  <a:gd name="connsiteY0" fmla="*/ 2350120 h 2350120"/>
                  <a:gd name="connsiteX1" fmla="*/ 381408 w 3781198"/>
                  <a:gd name="connsiteY1" fmla="*/ 2063792 h 2350120"/>
                  <a:gd name="connsiteX2" fmla="*/ 4779 w 3781198"/>
                  <a:gd name="connsiteY2" fmla="*/ 0 h 2350120"/>
                  <a:gd name="connsiteX0" fmla="*/ 3781198 w 3781198"/>
                  <a:gd name="connsiteY0" fmla="*/ 2350120 h 2350120"/>
                  <a:gd name="connsiteX1" fmla="*/ 381408 w 3781198"/>
                  <a:gd name="connsiteY1" fmla="*/ 2063792 h 2350120"/>
                  <a:gd name="connsiteX2" fmla="*/ 4779 w 3781198"/>
                  <a:gd name="connsiteY2" fmla="*/ 0 h 2350120"/>
                  <a:gd name="connsiteX0" fmla="*/ 3783292 w 3783292"/>
                  <a:gd name="connsiteY0" fmla="*/ 2350120 h 2350120"/>
                  <a:gd name="connsiteX1" fmla="*/ 383502 w 3783292"/>
                  <a:gd name="connsiteY1" fmla="*/ 2063792 h 2350120"/>
                  <a:gd name="connsiteX2" fmla="*/ 6873 w 3783292"/>
                  <a:gd name="connsiteY2" fmla="*/ 0 h 2350120"/>
                  <a:gd name="connsiteX0" fmla="*/ 3776419 w 3776419"/>
                  <a:gd name="connsiteY0" fmla="*/ 2350120 h 2350120"/>
                  <a:gd name="connsiteX1" fmla="*/ 376629 w 3776419"/>
                  <a:gd name="connsiteY1" fmla="*/ 2063792 h 2350120"/>
                  <a:gd name="connsiteX2" fmla="*/ 0 w 3776419"/>
                  <a:gd name="connsiteY2" fmla="*/ 0 h 2350120"/>
                  <a:gd name="connsiteX0" fmla="*/ 3784272 w 3784272"/>
                  <a:gd name="connsiteY0" fmla="*/ 2350120 h 2350120"/>
                  <a:gd name="connsiteX1" fmla="*/ 279707 w 3784272"/>
                  <a:gd name="connsiteY1" fmla="*/ 1987375 h 2350120"/>
                  <a:gd name="connsiteX2" fmla="*/ 7853 w 3784272"/>
                  <a:gd name="connsiteY2" fmla="*/ 0 h 2350120"/>
                  <a:gd name="connsiteX0" fmla="*/ 3776419 w 3776419"/>
                  <a:gd name="connsiteY0" fmla="*/ 2350120 h 2350120"/>
                  <a:gd name="connsiteX1" fmla="*/ 271854 w 3776419"/>
                  <a:gd name="connsiteY1" fmla="*/ 1987375 h 2350120"/>
                  <a:gd name="connsiteX2" fmla="*/ 0 w 3776419"/>
                  <a:gd name="connsiteY2" fmla="*/ 0 h 2350120"/>
                  <a:gd name="connsiteX0" fmla="*/ 3776419 w 3776419"/>
                  <a:gd name="connsiteY0" fmla="*/ 2350120 h 2350120"/>
                  <a:gd name="connsiteX1" fmla="*/ 271854 w 3776419"/>
                  <a:gd name="connsiteY1" fmla="*/ 1987375 h 2350120"/>
                  <a:gd name="connsiteX2" fmla="*/ 0 w 3776419"/>
                  <a:gd name="connsiteY2" fmla="*/ 0 h 2350120"/>
                  <a:gd name="connsiteX0" fmla="*/ 3776419 w 3776419"/>
                  <a:gd name="connsiteY0" fmla="*/ 2350120 h 2350120"/>
                  <a:gd name="connsiteX1" fmla="*/ 271854 w 3776419"/>
                  <a:gd name="connsiteY1" fmla="*/ 1987375 h 2350120"/>
                  <a:gd name="connsiteX2" fmla="*/ 0 w 3776419"/>
                  <a:gd name="connsiteY2" fmla="*/ 0 h 2350120"/>
                  <a:gd name="connsiteX0" fmla="*/ 3776419 w 3776419"/>
                  <a:gd name="connsiteY0" fmla="*/ 2350120 h 2350120"/>
                  <a:gd name="connsiteX1" fmla="*/ 271854 w 3776419"/>
                  <a:gd name="connsiteY1" fmla="*/ 1987375 h 2350120"/>
                  <a:gd name="connsiteX2" fmla="*/ 0 w 3776419"/>
                  <a:gd name="connsiteY2" fmla="*/ 0 h 2350120"/>
                  <a:gd name="connsiteX0" fmla="*/ 3776419 w 3776419"/>
                  <a:gd name="connsiteY0" fmla="*/ 2350120 h 2350120"/>
                  <a:gd name="connsiteX1" fmla="*/ 243279 w 3776419"/>
                  <a:gd name="connsiteY1" fmla="*/ 1973047 h 2350120"/>
                  <a:gd name="connsiteX2" fmla="*/ 0 w 3776419"/>
                  <a:gd name="connsiteY2" fmla="*/ 0 h 2350120"/>
                  <a:gd name="connsiteX0" fmla="*/ 3776419 w 3776419"/>
                  <a:gd name="connsiteY0" fmla="*/ 2350120 h 2350120"/>
                  <a:gd name="connsiteX1" fmla="*/ 243279 w 3776419"/>
                  <a:gd name="connsiteY1" fmla="*/ 1973047 h 2350120"/>
                  <a:gd name="connsiteX2" fmla="*/ 0 w 3776419"/>
                  <a:gd name="connsiteY2" fmla="*/ 0 h 2350120"/>
                  <a:gd name="connsiteX0" fmla="*/ 3776419 w 3776419"/>
                  <a:gd name="connsiteY0" fmla="*/ 2350120 h 2351507"/>
                  <a:gd name="connsiteX1" fmla="*/ 243279 w 3776419"/>
                  <a:gd name="connsiteY1" fmla="*/ 1973047 h 2351507"/>
                  <a:gd name="connsiteX2" fmla="*/ 0 w 3776419"/>
                  <a:gd name="connsiteY2" fmla="*/ 0 h 2351507"/>
                  <a:gd name="connsiteX0" fmla="*/ 3533140 w 3533140"/>
                  <a:gd name="connsiteY0" fmla="*/ 377073 h 378460"/>
                  <a:gd name="connsiteX1" fmla="*/ 0 w 3533140"/>
                  <a:gd name="connsiteY1" fmla="*/ 0 h 378460"/>
                  <a:gd name="connsiteX0" fmla="*/ 3799840 w 3799840"/>
                  <a:gd name="connsiteY0" fmla="*/ 463043 h 463964"/>
                  <a:gd name="connsiteX1" fmla="*/ 0 w 3799840"/>
                  <a:gd name="connsiteY1" fmla="*/ 0 h 463964"/>
                  <a:gd name="connsiteX0" fmla="*/ 3799840 w 3799840"/>
                  <a:gd name="connsiteY0" fmla="*/ 463043 h 463845"/>
                  <a:gd name="connsiteX1" fmla="*/ 0 w 3799840"/>
                  <a:gd name="connsiteY1" fmla="*/ 0 h 463845"/>
                </a:gdLst>
                <a:ahLst/>
                <a:cxnLst>
                  <a:cxn ang="0">
                    <a:pos x="connsiteX0" y="connsiteY0"/>
                  </a:cxn>
                  <a:cxn ang="0">
                    <a:pos x="connsiteX1" y="connsiteY1"/>
                  </a:cxn>
                </a:cxnLst>
                <a:rect l="l" t="t" r="r" b="b"/>
                <a:pathLst>
                  <a:path w="3799840" h="463845">
                    <a:moveTo>
                      <a:pt x="3799840" y="463043"/>
                    </a:moveTo>
                    <a:cubicBezTo>
                      <a:pt x="954193" y="480636"/>
                      <a:pt x="481765" y="205420"/>
                      <a:pt x="0" y="0"/>
                    </a:cubicBezTo>
                  </a:path>
                </a:pathLst>
              </a:custGeom>
              <a:ln w="19050">
                <a:solidFill>
                  <a:srgbClr val="1429A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41" name="직사각형 1">
                <a:extLst>
                  <a:ext uri="{FF2B5EF4-FFF2-40B4-BE49-F238E27FC236}">
                    <a16:creationId xmlns:a16="http://schemas.microsoft.com/office/drawing/2014/main" id="{7B61A53B-593D-4384-9AC5-A9EF638070B6}"/>
                  </a:ext>
                </a:extLst>
              </p:cNvPr>
              <p:cNvSpPr/>
              <p:nvPr/>
            </p:nvSpPr>
            <p:spPr>
              <a:xfrm>
                <a:off x="3141290" y="4287090"/>
                <a:ext cx="3815715" cy="138666"/>
              </a:xfrm>
              <a:custGeom>
                <a:avLst/>
                <a:gdLst>
                  <a:gd name="connsiteX0" fmla="*/ 0 w 3214931"/>
                  <a:gd name="connsiteY0" fmla="*/ 0 h 1481667"/>
                  <a:gd name="connsiteX1" fmla="*/ 3214931 w 3214931"/>
                  <a:gd name="connsiteY1" fmla="*/ 0 h 1481667"/>
                  <a:gd name="connsiteX2" fmla="*/ 3214931 w 3214931"/>
                  <a:gd name="connsiteY2" fmla="*/ 1481667 h 1481667"/>
                  <a:gd name="connsiteX3" fmla="*/ 0 w 3214931"/>
                  <a:gd name="connsiteY3" fmla="*/ 1481667 h 1481667"/>
                  <a:gd name="connsiteX4" fmla="*/ 0 w 3214931"/>
                  <a:gd name="connsiteY4" fmla="*/ 0 h 1481667"/>
                  <a:gd name="connsiteX0" fmla="*/ 0 w 3214931"/>
                  <a:gd name="connsiteY0" fmla="*/ 1073 h 1482740"/>
                  <a:gd name="connsiteX1" fmla="*/ 2416810 w 3214931"/>
                  <a:gd name="connsiteY1" fmla="*/ 0 h 1482740"/>
                  <a:gd name="connsiteX2" fmla="*/ 3214931 w 3214931"/>
                  <a:gd name="connsiteY2" fmla="*/ 1073 h 1482740"/>
                  <a:gd name="connsiteX3" fmla="*/ 3214931 w 3214931"/>
                  <a:gd name="connsiteY3" fmla="*/ 1482740 h 1482740"/>
                  <a:gd name="connsiteX4" fmla="*/ 0 w 3214931"/>
                  <a:gd name="connsiteY4" fmla="*/ 1482740 h 1482740"/>
                  <a:gd name="connsiteX5" fmla="*/ 0 w 3214931"/>
                  <a:gd name="connsiteY5" fmla="*/ 1073 h 1482740"/>
                  <a:gd name="connsiteX0" fmla="*/ 3214931 w 3306371"/>
                  <a:gd name="connsiteY0" fmla="*/ 1482740 h 1574180"/>
                  <a:gd name="connsiteX1" fmla="*/ 0 w 3306371"/>
                  <a:gd name="connsiteY1" fmla="*/ 1482740 h 1574180"/>
                  <a:gd name="connsiteX2" fmla="*/ 0 w 3306371"/>
                  <a:gd name="connsiteY2" fmla="*/ 1073 h 1574180"/>
                  <a:gd name="connsiteX3" fmla="*/ 2416810 w 3306371"/>
                  <a:gd name="connsiteY3" fmla="*/ 0 h 1574180"/>
                  <a:gd name="connsiteX4" fmla="*/ 3214931 w 3306371"/>
                  <a:gd name="connsiteY4" fmla="*/ 1073 h 1574180"/>
                  <a:gd name="connsiteX5" fmla="*/ 3306371 w 3306371"/>
                  <a:gd name="connsiteY5" fmla="*/ 1574180 h 1574180"/>
                  <a:gd name="connsiteX0" fmla="*/ 3214931 w 3214931"/>
                  <a:gd name="connsiteY0" fmla="*/ 1482740 h 1482740"/>
                  <a:gd name="connsiteX1" fmla="*/ 0 w 3214931"/>
                  <a:gd name="connsiteY1" fmla="*/ 1482740 h 1482740"/>
                  <a:gd name="connsiteX2" fmla="*/ 0 w 3214931"/>
                  <a:gd name="connsiteY2" fmla="*/ 1073 h 1482740"/>
                  <a:gd name="connsiteX3" fmla="*/ 2416810 w 3214931"/>
                  <a:gd name="connsiteY3" fmla="*/ 0 h 1482740"/>
                  <a:gd name="connsiteX4" fmla="*/ 3214931 w 3214931"/>
                  <a:gd name="connsiteY4" fmla="*/ 1073 h 1482740"/>
                  <a:gd name="connsiteX0" fmla="*/ 0 w 3214931"/>
                  <a:gd name="connsiteY0" fmla="*/ 1482740 h 1482740"/>
                  <a:gd name="connsiteX1" fmla="*/ 0 w 3214931"/>
                  <a:gd name="connsiteY1" fmla="*/ 1073 h 1482740"/>
                  <a:gd name="connsiteX2" fmla="*/ 2416810 w 3214931"/>
                  <a:gd name="connsiteY2" fmla="*/ 0 h 1482740"/>
                  <a:gd name="connsiteX3" fmla="*/ 3214931 w 3214931"/>
                  <a:gd name="connsiteY3" fmla="*/ 1073 h 1482740"/>
                  <a:gd name="connsiteX0" fmla="*/ 0 w 3214931"/>
                  <a:gd name="connsiteY0" fmla="*/ 1482740 h 1486973"/>
                  <a:gd name="connsiteX1" fmla="*/ 822325 w 3214931"/>
                  <a:gd name="connsiteY1" fmla="*/ 1486973 h 1486973"/>
                  <a:gd name="connsiteX2" fmla="*/ 2416810 w 3214931"/>
                  <a:gd name="connsiteY2" fmla="*/ 0 h 1486973"/>
                  <a:gd name="connsiteX3" fmla="*/ 3214931 w 3214931"/>
                  <a:gd name="connsiteY3" fmla="*/ 1073 h 1486973"/>
                  <a:gd name="connsiteX0" fmla="*/ 0 w 3214931"/>
                  <a:gd name="connsiteY0" fmla="*/ 1485128 h 1486973"/>
                  <a:gd name="connsiteX1" fmla="*/ 822325 w 3214931"/>
                  <a:gd name="connsiteY1" fmla="*/ 1486973 h 1486973"/>
                  <a:gd name="connsiteX2" fmla="*/ 2416810 w 3214931"/>
                  <a:gd name="connsiteY2" fmla="*/ 0 h 1486973"/>
                  <a:gd name="connsiteX3" fmla="*/ 3214931 w 3214931"/>
                  <a:gd name="connsiteY3" fmla="*/ 1073 h 1486973"/>
                  <a:gd name="connsiteX0" fmla="*/ 0 w 3214931"/>
                  <a:gd name="connsiteY0" fmla="*/ 1484055 h 1485900"/>
                  <a:gd name="connsiteX1" fmla="*/ 822325 w 3214931"/>
                  <a:gd name="connsiteY1" fmla="*/ 1485900 h 1485900"/>
                  <a:gd name="connsiteX2" fmla="*/ 1607185 w 3214931"/>
                  <a:gd name="connsiteY2" fmla="*/ 748775 h 1485900"/>
                  <a:gd name="connsiteX3" fmla="*/ 3214931 w 3214931"/>
                  <a:gd name="connsiteY3" fmla="*/ 0 h 1485900"/>
                  <a:gd name="connsiteX0" fmla="*/ 0 w 3214931"/>
                  <a:gd name="connsiteY0" fmla="*/ 1484055 h 1484055"/>
                  <a:gd name="connsiteX1" fmla="*/ 1607185 w 3214931"/>
                  <a:gd name="connsiteY1" fmla="*/ 748775 h 1484055"/>
                  <a:gd name="connsiteX2" fmla="*/ 3214931 w 3214931"/>
                  <a:gd name="connsiteY2" fmla="*/ 0 h 1484055"/>
                  <a:gd name="connsiteX0" fmla="*/ 0 w 3214931"/>
                  <a:gd name="connsiteY0" fmla="*/ 1484055 h 1484055"/>
                  <a:gd name="connsiteX1" fmla="*/ 1607185 w 3214931"/>
                  <a:gd name="connsiteY1" fmla="*/ 748775 h 1484055"/>
                  <a:gd name="connsiteX2" fmla="*/ 3214931 w 3214931"/>
                  <a:gd name="connsiteY2" fmla="*/ 0 h 1484055"/>
                  <a:gd name="connsiteX0" fmla="*/ 0 w 3214931"/>
                  <a:gd name="connsiteY0" fmla="*/ 1484055 h 1484055"/>
                  <a:gd name="connsiteX1" fmla="*/ 1607185 w 3214931"/>
                  <a:gd name="connsiteY1" fmla="*/ 748775 h 1484055"/>
                  <a:gd name="connsiteX2" fmla="*/ 3214931 w 3214931"/>
                  <a:gd name="connsiteY2" fmla="*/ 0 h 1484055"/>
                  <a:gd name="connsiteX0" fmla="*/ 0 w 3214931"/>
                  <a:gd name="connsiteY0" fmla="*/ 1509378 h 1509378"/>
                  <a:gd name="connsiteX1" fmla="*/ 1607185 w 3214931"/>
                  <a:gd name="connsiteY1" fmla="*/ 774098 h 1509378"/>
                  <a:gd name="connsiteX2" fmla="*/ 3214931 w 3214931"/>
                  <a:gd name="connsiteY2" fmla="*/ 25323 h 1509378"/>
                  <a:gd name="connsiteX0" fmla="*/ 0 w 3214931"/>
                  <a:gd name="connsiteY0" fmla="*/ 1494367 h 1494367"/>
                  <a:gd name="connsiteX1" fmla="*/ 1607185 w 3214931"/>
                  <a:gd name="connsiteY1" fmla="*/ 759087 h 1494367"/>
                  <a:gd name="connsiteX2" fmla="*/ 3214931 w 3214931"/>
                  <a:gd name="connsiteY2" fmla="*/ 10312 h 1494367"/>
                  <a:gd name="connsiteX0" fmla="*/ 0 w 3214931"/>
                  <a:gd name="connsiteY0" fmla="*/ 1486658 h 1486658"/>
                  <a:gd name="connsiteX1" fmla="*/ 1607185 w 3214931"/>
                  <a:gd name="connsiteY1" fmla="*/ 751378 h 1486658"/>
                  <a:gd name="connsiteX2" fmla="*/ 3214931 w 3214931"/>
                  <a:gd name="connsiteY2" fmla="*/ 2603 h 1486658"/>
                  <a:gd name="connsiteX0" fmla="*/ 0 w 3214931"/>
                  <a:gd name="connsiteY0" fmla="*/ 1486658 h 1486658"/>
                  <a:gd name="connsiteX1" fmla="*/ 1607185 w 3214931"/>
                  <a:gd name="connsiteY1" fmla="*/ 751378 h 1486658"/>
                  <a:gd name="connsiteX2" fmla="*/ 3214931 w 3214931"/>
                  <a:gd name="connsiteY2" fmla="*/ 2603 h 1486658"/>
                  <a:gd name="connsiteX0" fmla="*/ 0 w 3214931"/>
                  <a:gd name="connsiteY0" fmla="*/ 1484685 h 1484685"/>
                  <a:gd name="connsiteX1" fmla="*/ 1607185 w 3214931"/>
                  <a:gd name="connsiteY1" fmla="*/ 749405 h 1484685"/>
                  <a:gd name="connsiteX2" fmla="*/ 3214931 w 3214931"/>
                  <a:gd name="connsiteY2" fmla="*/ 630 h 1484685"/>
                  <a:gd name="connsiteX0" fmla="*/ 0 w 3214931"/>
                  <a:gd name="connsiteY0" fmla="*/ 1484685 h 1484685"/>
                  <a:gd name="connsiteX1" fmla="*/ 1607185 w 3214931"/>
                  <a:gd name="connsiteY1" fmla="*/ 749405 h 1484685"/>
                  <a:gd name="connsiteX2" fmla="*/ 3214931 w 3214931"/>
                  <a:gd name="connsiteY2" fmla="*/ 630 h 1484685"/>
                  <a:gd name="connsiteX0" fmla="*/ 0 w 3778858"/>
                  <a:gd name="connsiteY0" fmla="*/ 1484055 h 2370838"/>
                  <a:gd name="connsiteX1" fmla="*/ 3696335 w 3778858"/>
                  <a:gd name="connsiteY1" fmla="*/ 2130658 h 2370838"/>
                  <a:gd name="connsiteX2" fmla="*/ 3214931 w 3778858"/>
                  <a:gd name="connsiteY2" fmla="*/ 0 h 2370838"/>
                  <a:gd name="connsiteX0" fmla="*/ 0 w 3786472"/>
                  <a:gd name="connsiteY0" fmla="*/ 1484055 h 2191058"/>
                  <a:gd name="connsiteX1" fmla="*/ 3696335 w 3786472"/>
                  <a:gd name="connsiteY1" fmla="*/ 2130658 h 2191058"/>
                  <a:gd name="connsiteX2" fmla="*/ 3214931 w 3786472"/>
                  <a:gd name="connsiteY2" fmla="*/ 0 h 2191058"/>
                  <a:gd name="connsiteX0" fmla="*/ 4148210 w 4269196"/>
                  <a:gd name="connsiteY0" fmla="*/ 2350120 h 2372391"/>
                  <a:gd name="connsiteX1" fmla="*/ 853195 w 4269196"/>
                  <a:gd name="connsiteY1" fmla="*/ 2130658 h 2372391"/>
                  <a:gd name="connsiteX2" fmla="*/ 371791 w 4269196"/>
                  <a:gd name="connsiteY2" fmla="*/ 0 h 2372391"/>
                  <a:gd name="connsiteX0" fmla="*/ 4148210 w 4148210"/>
                  <a:gd name="connsiteY0" fmla="*/ 2350120 h 2372391"/>
                  <a:gd name="connsiteX1" fmla="*/ 853195 w 4148210"/>
                  <a:gd name="connsiteY1" fmla="*/ 2130658 h 2372391"/>
                  <a:gd name="connsiteX2" fmla="*/ 371791 w 4148210"/>
                  <a:gd name="connsiteY2" fmla="*/ 0 h 2372391"/>
                  <a:gd name="connsiteX0" fmla="*/ 4209308 w 4209308"/>
                  <a:gd name="connsiteY0" fmla="*/ 2350120 h 2350120"/>
                  <a:gd name="connsiteX1" fmla="*/ 704743 w 4209308"/>
                  <a:gd name="connsiteY1" fmla="*/ 1996927 h 2350120"/>
                  <a:gd name="connsiteX2" fmla="*/ 432889 w 4209308"/>
                  <a:gd name="connsiteY2" fmla="*/ 0 h 2350120"/>
                  <a:gd name="connsiteX0" fmla="*/ 4174579 w 4174579"/>
                  <a:gd name="connsiteY0" fmla="*/ 2350120 h 2350120"/>
                  <a:gd name="connsiteX1" fmla="*/ 670014 w 4174579"/>
                  <a:gd name="connsiteY1" fmla="*/ 1996927 h 2350120"/>
                  <a:gd name="connsiteX2" fmla="*/ 398160 w 4174579"/>
                  <a:gd name="connsiteY2" fmla="*/ 0 h 2350120"/>
                  <a:gd name="connsiteX0" fmla="*/ 3813198 w 3813198"/>
                  <a:gd name="connsiteY0" fmla="*/ 2350120 h 2350120"/>
                  <a:gd name="connsiteX1" fmla="*/ 308633 w 3813198"/>
                  <a:gd name="connsiteY1" fmla="*/ 1996927 h 2350120"/>
                  <a:gd name="connsiteX2" fmla="*/ 36779 w 3813198"/>
                  <a:gd name="connsiteY2" fmla="*/ 0 h 2350120"/>
                  <a:gd name="connsiteX0" fmla="*/ 3776419 w 3776419"/>
                  <a:gd name="connsiteY0" fmla="*/ 2350120 h 2362196"/>
                  <a:gd name="connsiteX1" fmla="*/ 376629 w 3776419"/>
                  <a:gd name="connsiteY1" fmla="*/ 2063792 h 2362196"/>
                  <a:gd name="connsiteX2" fmla="*/ 0 w 3776419"/>
                  <a:gd name="connsiteY2" fmla="*/ 0 h 2362196"/>
                  <a:gd name="connsiteX0" fmla="*/ 3781198 w 3781198"/>
                  <a:gd name="connsiteY0" fmla="*/ 2350120 h 2350120"/>
                  <a:gd name="connsiteX1" fmla="*/ 381408 w 3781198"/>
                  <a:gd name="connsiteY1" fmla="*/ 2063792 h 2350120"/>
                  <a:gd name="connsiteX2" fmla="*/ 4779 w 3781198"/>
                  <a:gd name="connsiteY2" fmla="*/ 0 h 2350120"/>
                  <a:gd name="connsiteX0" fmla="*/ 3781198 w 3781198"/>
                  <a:gd name="connsiteY0" fmla="*/ 2350120 h 2350120"/>
                  <a:gd name="connsiteX1" fmla="*/ 381408 w 3781198"/>
                  <a:gd name="connsiteY1" fmla="*/ 2063792 h 2350120"/>
                  <a:gd name="connsiteX2" fmla="*/ 4779 w 3781198"/>
                  <a:gd name="connsiteY2" fmla="*/ 0 h 2350120"/>
                  <a:gd name="connsiteX0" fmla="*/ 3783292 w 3783292"/>
                  <a:gd name="connsiteY0" fmla="*/ 2350120 h 2350120"/>
                  <a:gd name="connsiteX1" fmla="*/ 383502 w 3783292"/>
                  <a:gd name="connsiteY1" fmla="*/ 2063792 h 2350120"/>
                  <a:gd name="connsiteX2" fmla="*/ 6873 w 3783292"/>
                  <a:gd name="connsiteY2" fmla="*/ 0 h 2350120"/>
                  <a:gd name="connsiteX0" fmla="*/ 3776419 w 3776419"/>
                  <a:gd name="connsiteY0" fmla="*/ 2350120 h 2350120"/>
                  <a:gd name="connsiteX1" fmla="*/ 376629 w 3776419"/>
                  <a:gd name="connsiteY1" fmla="*/ 2063792 h 2350120"/>
                  <a:gd name="connsiteX2" fmla="*/ 0 w 3776419"/>
                  <a:gd name="connsiteY2" fmla="*/ 0 h 2350120"/>
                  <a:gd name="connsiteX0" fmla="*/ 3784272 w 3784272"/>
                  <a:gd name="connsiteY0" fmla="*/ 2350120 h 2350120"/>
                  <a:gd name="connsiteX1" fmla="*/ 279707 w 3784272"/>
                  <a:gd name="connsiteY1" fmla="*/ 1987375 h 2350120"/>
                  <a:gd name="connsiteX2" fmla="*/ 7853 w 3784272"/>
                  <a:gd name="connsiteY2" fmla="*/ 0 h 2350120"/>
                  <a:gd name="connsiteX0" fmla="*/ 3776419 w 3776419"/>
                  <a:gd name="connsiteY0" fmla="*/ 2350120 h 2350120"/>
                  <a:gd name="connsiteX1" fmla="*/ 271854 w 3776419"/>
                  <a:gd name="connsiteY1" fmla="*/ 1987375 h 2350120"/>
                  <a:gd name="connsiteX2" fmla="*/ 0 w 3776419"/>
                  <a:gd name="connsiteY2" fmla="*/ 0 h 2350120"/>
                  <a:gd name="connsiteX0" fmla="*/ 3776419 w 3776419"/>
                  <a:gd name="connsiteY0" fmla="*/ 2350120 h 2350120"/>
                  <a:gd name="connsiteX1" fmla="*/ 271854 w 3776419"/>
                  <a:gd name="connsiteY1" fmla="*/ 1987375 h 2350120"/>
                  <a:gd name="connsiteX2" fmla="*/ 0 w 3776419"/>
                  <a:gd name="connsiteY2" fmla="*/ 0 h 2350120"/>
                  <a:gd name="connsiteX0" fmla="*/ 3776419 w 3776419"/>
                  <a:gd name="connsiteY0" fmla="*/ 2350120 h 2350120"/>
                  <a:gd name="connsiteX1" fmla="*/ 271854 w 3776419"/>
                  <a:gd name="connsiteY1" fmla="*/ 1987375 h 2350120"/>
                  <a:gd name="connsiteX2" fmla="*/ 0 w 3776419"/>
                  <a:gd name="connsiteY2" fmla="*/ 0 h 2350120"/>
                  <a:gd name="connsiteX0" fmla="*/ 3776419 w 3776419"/>
                  <a:gd name="connsiteY0" fmla="*/ 2350120 h 2350120"/>
                  <a:gd name="connsiteX1" fmla="*/ 271854 w 3776419"/>
                  <a:gd name="connsiteY1" fmla="*/ 1987375 h 2350120"/>
                  <a:gd name="connsiteX2" fmla="*/ 0 w 3776419"/>
                  <a:gd name="connsiteY2" fmla="*/ 0 h 2350120"/>
                  <a:gd name="connsiteX0" fmla="*/ 3776419 w 3776419"/>
                  <a:gd name="connsiteY0" fmla="*/ 2350120 h 2350120"/>
                  <a:gd name="connsiteX1" fmla="*/ 243279 w 3776419"/>
                  <a:gd name="connsiteY1" fmla="*/ 1973047 h 2350120"/>
                  <a:gd name="connsiteX2" fmla="*/ 0 w 3776419"/>
                  <a:gd name="connsiteY2" fmla="*/ 0 h 2350120"/>
                  <a:gd name="connsiteX0" fmla="*/ 3776419 w 3776419"/>
                  <a:gd name="connsiteY0" fmla="*/ 2350120 h 2350120"/>
                  <a:gd name="connsiteX1" fmla="*/ 243279 w 3776419"/>
                  <a:gd name="connsiteY1" fmla="*/ 1973047 h 2350120"/>
                  <a:gd name="connsiteX2" fmla="*/ 0 w 3776419"/>
                  <a:gd name="connsiteY2" fmla="*/ 0 h 2350120"/>
                  <a:gd name="connsiteX0" fmla="*/ 3776419 w 3776419"/>
                  <a:gd name="connsiteY0" fmla="*/ 2350120 h 2351507"/>
                  <a:gd name="connsiteX1" fmla="*/ 243279 w 3776419"/>
                  <a:gd name="connsiteY1" fmla="*/ 1973047 h 2351507"/>
                  <a:gd name="connsiteX2" fmla="*/ 0 w 3776419"/>
                  <a:gd name="connsiteY2" fmla="*/ 0 h 2351507"/>
                  <a:gd name="connsiteX0" fmla="*/ 3533140 w 3533140"/>
                  <a:gd name="connsiteY0" fmla="*/ 377073 h 378460"/>
                  <a:gd name="connsiteX1" fmla="*/ 0 w 3533140"/>
                  <a:gd name="connsiteY1" fmla="*/ 0 h 378460"/>
                  <a:gd name="connsiteX0" fmla="*/ 3799840 w 3799840"/>
                  <a:gd name="connsiteY0" fmla="*/ 463043 h 463964"/>
                  <a:gd name="connsiteX1" fmla="*/ 0 w 3799840"/>
                  <a:gd name="connsiteY1" fmla="*/ 0 h 463964"/>
                  <a:gd name="connsiteX0" fmla="*/ 3799840 w 3799840"/>
                  <a:gd name="connsiteY0" fmla="*/ 463043 h 463845"/>
                  <a:gd name="connsiteX1" fmla="*/ 0 w 3799840"/>
                  <a:gd name="connsiteY1" fmla="*/ 0 h 463845"/>
                  <a:gd name="connsiteX0" fmla="*/ 3815715 w 3815715"/>
                  <a:gd name="connsiteY0" fmla="*/ 0 h 137820"/>
                  <a:gd name="connsiteX1" fmla="*/ 0 w 3815715"/>
                  <a:gd name="connsiteY1" fmla="*/ 55959 h 137820"/>
                  <a:gd name="connsiteX0" fmla="*/ 3815715 w 3815715"/>
                  <a:gd name="connsiteY0" fmla="*/ 43271 h 99230"/>
                  <a:gd name="connsiteX1" fmla="*/ 0 w 3815715"/>
                  <a:gd name="connsiteY1" fmla="*/ 99230 h 99230"/>
                  <a:gd name="connsiteX0" fmla="*/ 3815715 w 3815715"/>
                  <a:gd name="connsiteY0" fmla="*/ 88050 h 144009"/>
                  <a:gd name="connsiteX1" fmla="*/ 0 w 3815715"/>
                  <a:gd name="connsiteY1" fmla="*/ 144009 h 144009"/>
                  <a:gd name="connsiteX0" fmla="*/ 3815715 w 3815715"/>
                  <a:gd name="connsiteY0" fmla="*/ 83102 h 139061"/>
                  <a:gd name="connsiteX1" fmla="*/ 0 w 3815715"/>
                  <a:gd name="connsiteY1" fmla="*/ 139061 h 139061"/>
                </a:gdLst>
                <a:ahLst/>
                <a:cxnLst>
                  <a:cxn ang="0">
                    <a:pos x="connsiteX0" y="connsiteY0"/>
                  </a:cxn>
                  <a:cxn ang="0">
                    <a:pos x="connsiteX1" y="connsiteY1"/>
                  </a:cxn>
                </a:cxnLst>
                <a:rect l="l" t="t" r="r" b="b"/>
                <a:pathLst>
                  <a:path w="3815715" h="139061">
                    <a:moveTo>
                      <a:pt x="3815715" y="83102"/>
                    </a:moveTo>
                    <a:cubicBezTo>
                      <a:pt x="1443143" y="-17115"/>
                      <a:pt x="910390" y="-56710"/>
                      <a:pt x="0" y="139061"/>
                    </a:cubicBezTo>
                  </a:path>
                </a:pathLst>
              </a:custGeom>
              <a:ln w="19050">
                <a:solidFill>
                  <a:srgbClr val="00B05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ECC71972-D646-4DF6-B590-C8BA690B8430}"/>
                      </a:ext>
                    </a:extLst>
                  </p:cNvPr>
                  <p:cNvSpPr txBox="1"/>
                  <p:nvPr/>
                </p:nvSpPr>
                <p:spPr>
                  <a:xfrm>
                    <a:off x="2345008" y="3554424"/>
                    <a:ext cx="921702"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en-US"/>
                    </a:defPPr>
                    <a:lvl1pPr algn="just">
                      <a:lnSpc>
                        <a:spcPct val="150000"/>
                      </a:lnSpc>
                      <a:defRPr sz="1300">
                        <a:solidFill>
                          <a:srgbClr val="0070C0"/>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sz="1400" smtClean="0">
                              <a:solidFill>
                                <a:srgbClr val="1429A0"/>
                              </a:solidFill>
                              <a:latin typeface="Cambria Math" panose="02040503050406030204" pitchFamily="18" charset="0"/>
                            </a:rPr>
                            <m:t>𝑘</m:t>
                          </m:r>
                          <m:r>
                            <a:rPr lang="en-US" sz="1400" smtClean="0">
                              <a:solidFill>
                                <a:srgbClr val="1429A0"/>
                              </a:solidFill>
                              <a:latin typeface="Cambria Math" panose="02040503050406030204" pitchFamily="18" charset="0"/>
                            </a:rPr>
                            <m:t>=2</m:t>
                          </m:r>
                        </m:oMath>
                      </m:oMathPara>
                    </a14:m>
                    <a:endParaRPr lang="en-US" sz="1400" dirty="0">
                      <a:solidFill>
                        <a:srgbClr val="1429A0"/>
                      </a:solidFill>
                    </a:endParaRPr>
                  </a:p>
                </p:txBody>
              </p:sp>
            </mc:Choice>
            <mc:Fallback xmlns="">
              <p:sp>
                <p:nvSpPr>
                  <p:cNvPr id="42" name="TextBox 41">
                    <a:extLst>
                      <a:ext uri="{FF2B5EF4-FFF2-40B4-BE49-F238E27FC236}">
                        <a16:creationId xmlns:a16="http://schemas.microsoft.com/office/drawing/2014/main" id="{ECC71972-D646-4DF6-B590-C8BA690B8430}"/>
                      </a:ext>
                    </a:extLst>
                  </p:cNvPr>
                  <p:cNvSpPr txBox="1">
                    <a:spLocks noRot="1" noChangeAspect="1" noMove="1" noResize="1" noEditPoints="1" noAdjustHandles="1" noChangeArrowheads="1" noChangeShapeType="1" noTextEdit="1"/>
                  </p:cNvSpPr>
                  <p:nvPr/>
                </p:nvSpPr>
                <p:spPr>
                  <a:xfrm>
                    <a:off x="2345008" y="3554424"/>
                    <a:ext cx="921702" cy="323165"/>
                  </a:xfrm>
                  <a:prstGeom prst="rect">
                    <a:avLst/>
                  </a:prstGeom>
                  <a:blipFill>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A428410-1B33-46E3-BA7B-8655B73BF438}"/>
                      </a:ext>
                    </a:extLst>
                  </p:cNvPr>
                  <p:cNvSpPr txBox="1"/>
                  <p:nvPr/>
                </p:nvSpPr>
                <p:spPr>
                  <a:xfrm>
                    <a:off x="2345008" y="4086705"/>
                    <a:ext cx="921702"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en-US"/>
                    </a:defPPr>
                    <a:lvl1pPr algn="just">
                      <a:lnSpc>
                        <a:spcPct val="150000"/>
                      </a:lnSpc>
                      <a:defRPr sz="1300">
                        <a:solidFill>
                          <a:srgbClr val="20B765"/>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sz="1400" smtClean="0">
                              <a:solidFill>
                                <a:srgbClr val="00B050"/>
                              </a:solidFill>
                              <a:latin typeface="Cambria Math" panose="02040503050406030204" pitchFamily="18" charset="0"/>
                            </a:rPr>
                            <m:t>𝑘</m:t>
                          </m:r>
                          <m:r>
                            <a:rPr lang="en-US" sz="1400" smtClean="0">
                              <a:solidFill>
                                <a:srgbClr val="00B050"/>
                              </a:solidFill>
                              <a:latin typeface="Cambria Math" panose="02040503050406030204" pitchFamily="18" charset="0"/>
                            </a:rPr>
                            <m:t>=5</m:t>
                          </m:r>
                        </m:oMath>
                      </m:oMathPara>
                    </a14:m>
                    <a:endParaRPr lang="en-US" sz="1400" dirty="0">
                      <a:solidFill>
                        <a:srgbClr val="00B050"/>
                      </a:solidFill>
                    </a:endParaRPr>
                  </a:p>
                </p:txBody>
              </p:sp>
            </mc:Choice>
            <mc:Fallback xmlns="">
              <p:sp>
                <p:nvSpPr>
                  <p:cNvPr id="43" name="TextBox 42">
                    <a:extLst>
                      <a:ext uri="{FF2B5EF4-FFF2-40B4-BE49-F238E27FC236}">
                        <a16:creationId xmlns:a16="http://schemas.microsoft.com/office/drawing/2014/main" id="{BA428410-1B33-46E3-BA7B-8655B73BF438}"/>
                      </a:ext>
                    </a:extLst>
                  </p:cNvPr>
                  <p:cNvSpPr txBox="1">
                    <a:spLocks noRot="1" noChangeAspect="1" noMove="1" noResize="1" noEditPoints="1" noAdjustHandles="1" noChangeArrowheads="1" noChangeShapeType="1" noTextEdit="1"/>
                  </p:cNvSpPr>
                  <p:nvPr/>
                </p:nvSpPr>
                <p:spPr>
                  <a:xfrm>
                    <a:off x="2345008" y="4086705"/>
                    <a:ext cx="921702" cy="323165"/>
                  </a:xfrm>
                  <a:prstGeom prst="rect">
                    <a:avLst/>
                  </a:prstGeom>
                  <a:blipFill>
                    <a:blip r:embed="rId5"/>
                    <a:stretch>
                      <a:fillRect/>
                    </a:stretch>
                  </a:blipFill>
                  <a:ln>
                    <a:noFill/>
                  </a:ln>
                </p:spPr>
                <p:txBody>
                  <a:bodyPr/>
                  <a:lstStyle/>
                  <a:p>
                    <a:r>
                      <a:rPr lang="ko-KR" altLang="en-US">
                        <a:noFill/>
                      </a:rPr>
                      <a:t> </a:t>
                    </a:r>
                  </a:p>
                </p:txBody>
              </p:sp>
            </mc:Fallback>
          </mc:AlternateContent>
        </p:grpSp>
      </p:grpSp>
      <p:sp>
        <p:nvSpPr>
          <p:cNvPr id="44" name="직사각형 43">
            <a:extLst>
              <a:ext uri="{FF2B5EF4-FFF2-40B4-BE49-F238E27FC236}">
                <a16:creationId xmlns:a16="http://schemas.microsoft.com/office/drawing/2014/main" id="{A88201D6-B769-4C82-8CAE-168535939995}"/>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6"/>
              </a:buBlip>
              <a:defRPr/>
            </a:pPr>
            <a:r>
              <a:rPr lang="vi-VN" altLang="ko-KR" sz="1400" dirty="0">
                <a:solidFill>
                  <a:schemeClr val="tx1"/>
                </a:solidFill>
                <a:latin typeface="SamsungOne-400" panose="020B0503030303020204" pitchFamily="34" charset="0"/>
                <a:ea typeface="SamsungOne-400" panose="020B0503030303020204" pitchFamily="34" charset="0"/>
              </a:rPr>
              <a:t>Biến ngẫu nhiên và mật độ xác suất Chi-bình phương:</a:t>
            </a:r>
          </a:p>
        </p:txBody>
      </p:sp>
    </p:spTree>
    <p:extLst>
      <p:ext uri="{BB962C8B-B14F-4D97-AF65-F5344CB8AC3E}">
        <p14:creationId xmlns:p14="http://schemas.microsoft.com/office/powerpoint/2010/main" val="40129274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Mật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độ</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tục</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02</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mc:AlternateContent xmlns:mc="http://schemas.openxmlformats.org/markup-compatibility/2006" xmlns:a14="http://schemas.microsoft.com/office/drawing/2010/main">
        <mc:Choice Requires="a14">
          <p:sp>
            <p:nvSpPr>
              <p:cNvPr id="44" name="직사각형 43">
                <a:extLst>
                  <a:ext uri="{FF2B5EF4-FFF2-40B4-BE49-F238E27FC236}">
                    <a16:creationId xmlns:a16="http://schemas.microsoft.com/office/drawing/2014/main" id="{4CE8B0BB-6535-494C-B0DF-59CD8412BD4A}"/>
                  </a:ext>
                </a:extLst>
              </p:cNvPr>
              <p:cNvSpPr/>
              <p:nvPr/>
            </p:nvSpPr>
            <p:spPr>
              <a:xfrm>
                <a:off x="684689" y="1733651"/>
                <a:ext cx="8630827" cy="6472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ct val="150000"/>
                  </a:lnSpc>
                  <a:spcAft>
                    <a:spcPts val="800"/>
                  </a:spcAft>
                  <a:buClr>
                    <a:srgbClr val="193EB0"/>
                  </a:buClr>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Giả sử rằng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sSub>
                      <m:sSubPr>
                        <m:ctrlPr>
                          <a:rPr lang="en-US" altLang="ko-KR" sz="1400" i="1">
                            <a:solidFill>
                              <a:schemeClr val="tx1">
                                <a:lumMod val="85000"/>
                                <a:lumOff val="15000"/>
                              </a:schemeClr>
                            </a:solidFill>
                            <a:latin typeface="Cambria Math" panose="02040503050406030204" pitchFamily="18" charset="0"/>
                            <a:ea typeface="SamsungOne-400" panose="020B0503030303020204" pitchFamily="34" charset="0"/>
                          </a:rPr>
                        </m:ctrlPr>
                      </m:sSubPr>
                      <m:e>
                        <m:r>
                          <a:rPr lang="en-US" altLang="ko-KR" sz="1400">
                            <a:solidFill>
                              <a:schemeClr val="tx1">
                                <a:lumMod val="85000"/>
                                <a:lumOff val="15000"/>
                              </a:schemeClr>
                            </a:solidFill>
                            <a:latin typeface="Cambria Math" panose="02040503050406030204" pitchFamily="18" charset="0"/>
                            <a:ea typeface="SamsungOne-400" panose="020B0503030303020204" pitchFamily="34" charset="0"/>
                          </a:rPr>
                          <m:t>𝑄</m:t>
                        </m:r>
                      </m:e>
                      <m:sub>
                        <m:r>
                          <a:rPr lang="en-US" altLang="ko-KR" sz="1400">
                            <a:solidFill>
                              <a:schemeClr val="tx1">
                                <a:lumMod val="85000"/>
                                <a:lumOff val="15000"/>
                              </a:schemeClr>
                            </a:solidFill>
                            <a:latin typeface="Cambria Math" panose="02040503050406030204" pitchFamily="18" charset="0"/>
                            <a:ea typeface="SamsungOne-400" panose="020B0503030303020204" pitchFamily="34" charset="0"/>
                          </a:rPr>
                          <m:t>1</m:t>
                        </m:r>
                      </m:sub>
                    </m:sSub>
                    <m:r>
                      <a:rPr lang="en-US" altLang="ko-KR" sz="1400">
                        <a:solidFill>
                          <a:schemeClr val="tx1">
                            <a:lumMod val="85000"/>
                            <a:lumOff val="15000"/>
                          </a:schemeClr>
                        </a:solidFill>
                        <a:latin typeface="Cambria Math" panose="02040503050406030204" pitchFamily="18" charset="0"/>
                        <a:ea typeface="SamsungOne-400" panose="020B0503030303020204" pitchFamily="34" charset="0"/>
                      </a:rPr>
                      <m:t> ~ </m:t>
                    </m:r>
                    <m:sSup>
                      <m:sSupPr>
                        <m:ctrlPr>
                          <a:rPr lang="en-US" altLang="ko-KR" sz="1400" i="1">
                            <a:solidFill>
                              <a:schemeClr val="tx1">
                                <a:lumMod val="85000"/>
                                <a:lumOff val="15000"/>
                              </a:schemeClr>
                            </a:solidFill>
                            <a:latin typeface="Cambria Math" panose="02040503050406030204" pitchFamily="18" charset="0"/>
                            <a:ea typeface="SamsungOne-400" panose="020B0503030303020204" pitchFamily="34" charset="0"/>
                          </a:rPr>
                        </m:ctrlPr>
                      </m:sSupPr>
                      <m:e>
                        <m:r>
                          <a:rPr lang="ko-KR" altLang="en-US" sz="1400">
                            <a:solidFill>
                              <a:schemeClr val="tx1">
                                <a:lumMod val="85000"/>
                                <a:lumOff val="15000"/>
                              </a:schemeClr>
                            </a:solidFill>
                            <a:latin typeface="Cambria Math" panose="02040503050406030204" pitchFamily="18" charset="0"/>
                            <a:ea typeface="SamsungOne-400" panose="020B0503030303020204" pitchFamily="34" charset="0"/>
                          </a:rPr>
                          <m:t>𝜒</m:t>
                        </m:r>
                      </m:e>
                      <m:sup>
                        <m:r>
                          <a:rPr lang="en-US" altLang="ko-KR" sz="1400">
                            <a:solidFill>
                              <a:schemeClr val="tx1">
                                <a:lumMod val="85000"/>
                                <a:lumOff val="15000"/>
                              </a:schemeClr>
                            </a:solidFill>
                            <a:latin typeface="Cambria Math" panose="02040503050406030204" pitchFamily="18" charset="0"/>
                            <a:ea typeface="SamsungOne-400" panose="020B0503030303020204" pitchFamily="34" charset="0"/>
                          </a:rPr>
                          <m:t>2</m:t>
                        </m:r>
                      </m:sup>
                    </m:sSup>
                    <m:r>
                      <a:rPr lang="en-US" altLang="ko-KR" sz="1400">
                        <a:solidFill>
                          <a:schemeClr val="tx1">
                            <a:lumMod val="85000"/>
                            <a:lumOff val="15000"/>
                          </a:schemeClr>
                        </a:solidFill>
                        <a:latin typeface="Cambria Math" panose="02040503050406030204" pitchFamily="18" charset="0"/>
                        <a:ea typeface="SamsungOne-400" panose="020B0503030303020204" pitchFamily="34" charset="0"/>
                      </a:rPr>
                      <m:t>(</m:t>
                    </m:r>
                    <m:sSub>
                      <m:sSubPr>
                        <m:ctrlPr>
                          <a:rPr lang="en-US" altLang="ko-KR" sz="1400" i="1" smtClean="0">
                            <a:solidFill>
                              <a:srgbClr val="FF0000"/>
                            </a:solidFill>
                            <a:latin typeface="Cambria Math" panose="02040503050406030204" pitchFamily="18" charset="0"/>
                            <a:ea typeface="SamsungOne-400" panose="020B0503030303020204" pitchFamily="34" charset="0"/>
                          </a:rPr>
                        </m:ctrlPr>
                      </m:sSubPr>
                      <m:e>
                        <m:r>
                          <a:rPr lang="en-US" altLang="ko-KR" sz="1400">
                            <a:solidFill>
                              <a:srgbClr val="FF0000"/>
                            </a:solidFill>
                            <a:latin typeface="Cambria Math" panose="02040503050406030204" pitchFamily="18" charset="0"/>
                            <a:ea typeface="SamsungOne-400" panose="020B0503030303020204" pitchFamily="34" charset="0"/>
                          </a:rPr>
                          <m:t>𝒌</m:t>
                        </m:r>
                      </m:e>
                      <m:sub>
                        <m:r>
                          <a:rPr lang="en-US" altLang="ko-KR" sz="1400">
                            <a:solidFill>
                              <a:srgbClr val="FF0000"/>
                            </a:solidFill>
                            <a:latin typeface="Cambria Math" panose="02040503050406030204" pitchFamily="18" charset="0"/>
                            <a:ea typeface="SamsungOne-400" panose="020B0503030303020204" pitchFamily="34" charset="0"/>
                          </a:rPr>
                          <m:t>𝟏</m:t>
                        </m:r>
                      </m:sub>
                    </m:sSub>
                    <m:r>
                      <a:rPr lang="en-US" altLang="ko-KR" sz="1400">
                        <a:solidFill>
                          <a:schemeClr val="tx1">
                            <a:lumMod val="85000"/>
                            <a:lumOff val="15000"/>
                          </a:schemeClr>
                        </a:solidFill>
                        <a:latin typeface="Cambria Math" panose="02040503050406030204" pitchFamily="18" charset="0"/>
                        <a:ea typeface="SamsungOne-400" panose="020B0503030303020204" pitchFamily="34" charset="0"/>
                      </a:rPr>
                      <m:t>)</m:t>
                    </m:r>
                  </m:oMath>
                </a14:m>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 and </a:t>
                </a:r>
                <a14:m>
                  <m:oMath xmlns:m="http://schemas.openxmlformats.org/officeDocument/2006/math">
                    <m:sSub>
                      <m:sSubPr>
                        <m:ctrlPr>
                          <a:rPr lang="en-US" altLang="ko-KR" sz="1400" i="1">
                            <a:solidFill>
                              <a:schemeClr val="tx1">
                                <a:lumMod val="85000"/>
                                <a:lumOff val="15000"/>
                              </a:schemeClr>
                            </a:solidFill>
                            <a:latin typeface="Cambria Math" panose="02040503050406030204" pitchFamily="18" charset="0"/>
                            <a:ea typeface="SamsungOne-400" panose="020B0503030303020204" pitchFamily="34" charset="0"/>
                          </a:rPr>
                        </m:ctrlPr>
                      </m:sSubPr>
                      <m:e>
                        <m:r>
                          <a:rPr lang="en-US" altLang="ko-KR" sz="1400">
                            <a:solidFill>
                              <a:schemeClr val="tx1">
                                <a:lumMod val="85000"/>
                                <a:lumOff val="15000"/>
                              </a:schemeClr>
                            </a:solidFill>
                            <a:latin typeface="Cambria Math" panose="02040503050406030204" pitchFamily="18" charset="0"/>
                            <a:ea typeface="SamsungOne-400" panose="020B0503030303020204" pitchFamily="34" charset="0"/>
                          </a:rPr>
                          <m:t>𝑄</m:t>
                        </m:r>
                      </m:e>
                      <m:sub>
                        <m:r>
                          <a:rPr lang="en-US" altLang="ko-KR" sz="1400">
                            <a:solidFill>
                              <a:schemeClr val="tx1">
                                <a:lumMod val="85000"/>
                                <a:lumOff val="15000"/>
                              </a:schemeClr>
                            </a:solidFill>
                            <a:latin typeface="Cambria Math" panose="02040503050406030204" pitchFamily="18" charset="0"/>
                            <a:ea typeface="SamsungOne-400" panose="020B0503030303020204" pitchFamily="34" charset="0"/>
                          </a:rPr>
                          <m:t>2</m:t>
                        </m:r>
                      </m:sub>
                    </m:sSub>
                    <m:r>
                      <a:rPr lang="en-US" altLang="ko-KR" sz="1400">
                        <a:solidFill>
                          <a:schemeClr val="tx1">
                            <a:lumMod val="85000"/>
                            <a:lumOff val="15000"/>
                          </a:schemeClr>
                        </a:solidFill>
                        <a:latin typeface="Cambria Math" panose="02040503050406030204" pitchFamily="18" charset="0"/>
                        <a:ea typeface="SamsungOne-400" panose="020B0503030303020204" pitchFamily="34" charset="0"/>
                      </a:rPr>
                      <m:t> ~ </m:t>
                    </m:r>
                    <m:sSup>
                      <m:sSupPr>
                        <m:ctrlPr>
                          <a:rPr lang="en-US" altLang="ko-KR" sz="1400" i="1">
                            <a:solidFill>
                              <a:schemeClr val="tx1">
                                <a:lumMod val="85000"/>
                                <a:lumOff val="15000"/>
                              </a:schemeClr>
                            </a:solidFill>
                            <a:latin typeface="Cambria Math" panose="02040503050406030204" pitchFamily="18" charset="0"/>
                            <a:ea typeface="SamsungOne-400" panose="020B0503030303020204" pitchFamily="34" charset="0"/>
                          </a:rPr>
                        </m:ctrlPr>
                      </m:sSupPr>
                      <m:e>
                        <m:r>
                          <a:rPr lang="ko-KR" altLang="en-US" sz="1400">
                            <a:solidFill>
                              <a:schemeClr val="tx1">
                                <a:lumMod val="85000"/>
                                <a:lumOff val="15000"/>
                              </a:schemeClr>
                            </a:solidFill>
                            <a:latin typeface="Cambria Math" panose="02040503050406030204" pitchFamily="18" charset="0"/>
                            <a:ea typeface="SamsungOne-400" panose="020B0503030303020204" pitchFamily="34" charset="0"/>
                          </a:rPr>
                          <m:t>𝜒</m:t>
                        </m:r>
                      </m:e>
                      <m:sup>
                        <m:r>
                          <a:rPr lang="en-US" altLang="ko-KR" sz="1400">
                            <a:solidFill>
                              <a:schemeClr val="tx1">
                                <a:lumMod val="85000"/>
                                <a:lumOff val="15000"/>
                              </a:schemeClr>
                            </a:solidFill>
                            <a:latin typeface="Cambria Math" panose="02040503050406030204" pitchFamily="18" charset="0"/>
                            <a:ea typeface="SamsungOne-400" panose="020B0503030303020204" pitchFamily="34" charset="0"/>
                          </a:rPr>
                          <m:t>2</m:t>
                        </m:r>
                      </m:sup>
                    </m:sSup>
                    <m:r>
                      <a:rPr lang="en-US" altLang="ko-KR" sz="1400">
                        <a:solidFill>
                          <a:schemeClr val="tx1">
                            <a:lumMod val="85000"/>
                            <a:lumOff val="15000"/>
                          </a:schemeClr>
                        </a:solidFill>
                        <a:latin typeface="Cambria Math" panose="02040503050406030204" pitchFamily="18" charset="0"/>
                        <a:ea typeface="SamsungOne-400" panose="020B0503030303020204" pitchFamily="34" charset="0"/>
                      </a:rPr>
                      <m:t>(</m:t>
                    </m:r>
                    <m:sSub>
                      <m:sSubPr>
                        <m:ctrlPr>
                          <a:rPr lang="en-US" altLang="ko-KR" sz="1400" i="1" smtClean="0">
                            <a:solidFill>
                              <a:srgbClr val="FF0000"/>
                            </a:solidFill>
                            <a:latin typeface="Cambria Math" panose="02040503050406030204" pitchFamily="18" charset="0"/>
                            <a:ea typeface="SamsungOne-400" panose="020B0503030303020204" pitchFamily="34" charset="0"/>
                          </a:rPr>
                        </m:ctrlPr>
                      </m:sSubPr>
                      <m:e>
                        <m:r>
                          <a:rPr lang="en-US" altLang="ko-KR" sz="1400">
                            <a:solidFill>
                              <a:srgbClr val="FF0000"/>
                            </a:solidFill>
                            <a:latin typeface="Cambria Math" panose="02040503050406030204" pitchFamily="18" charset="0"/>
                            <a:ea typeface="SamsungOne-400" panose="020B0503030303020204" pitchFamily="34" charset="0"/>
                          </a:rPr>
                          <m:t>𝒌</m:t>
                        </m:r>
                      </m:e>
                      <m:sub>
                        <m:r>
                          <a:rPr lang="en-US" altLang="ko-KR" sz="1400">
                            <a:solidFill>
                              <a:srgbClr val="FF0000"/>
                            </a:solidFill>
                            <a:latin typeface="Cambria Math" panose="02040503050406030204" pitchFamily="18" charset="0"/>
                            <a:ea typeface="SamsungOne-400" panose="020B0503030303020204" pitchFamily="34" charset="0"/>
                          </a:rPr>
                          <m:t>𝟐</m:t>
                        </m:r>
                      </m:sub>
                    </m:sSub>
                    <m:r>
                      <a:rPr lang="en-US" altLang="ko-KR" sz="1400">
                        <a:solidFill>
                          <a:schemeClr val="tx1">
                            <a:lumMod val="85000"/>
                            <a:lumOff val="15000"/>
                          </a:schemeClr>
                        </a:solidFill>
                        <a:latin typeface="Cambria Math" panose="02040503050406030204" pitchFamily="18" charset="0"/>
                        <a:ea typeface="SamsungOne-400" panose="020B0503030303020204" pitchFamily="34" charset="0"/>
                      </a:rPr>
                      <m:t>)</m:t>
                    </m:r>
                  </m:oMath>
                </a14:m>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 độc lập với nhau. </a:t>
                </a:r>
                <a:b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b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Sau dó</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 </a:t>
                </a:r>
                <a14:m>
                  <m:oMath xmlns:m="http://schemas.openxmlformats.org/officeDocument/2006/math">
                    <m:sSub>
                      <m:sSubPr>
                        <m:ctrlPr>
                          <a:rPr lang="en-US" altLang="ko-KR" sz="1600" i="1">
                            <a:solidFill>
                              <a:schemeClr val="tx1">
                                <a:lumMod val="85000"/>
                                <a:lumOff val="15000"/>
                              </a:schemeClr>
                            </a:solidFill>
                            <a:latin typeface="Cambria Math" panose="02040503050406030204" pitchFamily="18" charset="0"/>
                            <a:ea typeface="SamsungOne-400" panose="020B0503030303020204" pitchFamily="34" charset="0"/>
                          </a:rPr>
                        </m:ctrlPr>
                      </m:sSubPr>
                      <m:e>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𝑄</m:t>
                        </m:r>
                      </m:e>
                      <m:sub>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1</m:t>
                        </m:r>
                      </m:sub>
                    </m:sSub>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m:t>
                    </m:r>
                    <m:sSub>
                      <m:sSubPr>
                        <m:ctrlPr>
                          <a:rPr lang="en-US" altLang="ko-KR" sz="1600" i="1">
                            <a:solidFill>
                              <a:schemeClr val="tx1">
                                <a:lumMod val="85000"/>
                                <a:lumOff val="15000"/>
                              </a:schemeClr>
                            </a:solidFill>
                            <a:latin typeface="Cambria Math" panose="02040503050406030204" pitchFamily="18" charset="0"/>
                            <a:ea typeface="SamsungOne-400" panose="020B0503030303020204" pitchFamily="34" charset="0"/>
                          </a:rPr>
                        </m:ctrlPr>
                      </m:sSubPr>
                      <m:e>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𝑄</m:t>
                        </m:r>
                      </m:e>
                      <m:sub>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2</m:t>
                        </m:r>
                      </m:sub>
                    </m:sSub>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 </m:t>
                    </m:r>
                    <m:sSup>
                      <m:sSupPr>
                        <m:ctrlPr>
                          <a:rPr lang="en-US" altLang="ko-KR" sz="1600" i="1">
                            <a:solidFill>
                              <a:schemeClr val="tx1">
                                <a:lumMod val="85000"/>
                                <a:lumOff val="15000"/>
                              </a:schemeClr>
                            </a:solidFill>
                            <a:latin typeface="Cambria Math" panose="02040503050406030204" pitchFamily="18" charset="0"/>
                            <a:ea typeface="SamsungOne-400" panose="020B0503030303020204" pitchFamily="34" charset="0"/>
                          </a:rPr>
                        </m:ctrlPr>
                      </m:sSupPr>
                      <m:e>
                        <m:r>
                          <a:rPr lang="ko-KR" altLang="en-US" sz="1600">
                            <a:solidFill>
                              <a:schemeClr val="tx1">
                                <a:lumMod val="85000"/>
                                <a:lumOff val="15000"/>
                              </a:schemeClr>
                            </a:solidFill>
                            <a:latin typeface="Cambria Math" panose="02040503050406030204" pitchFamily="18" charset="0"/>
                            <a:ea typeface="SamsungOne-400" panose="020B0503030303020204" pitchFamily="34" charset="0"/>
                          </a:rPr>
                          <m:t>𝜒</m:t>
                        </m:r>
                      </m:e>
                      <m:sup>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2</m:t>
                        </m:r>
                      </m:sup>
                    </m:sSup>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m:t>
                    </m:r>
                    <m:sSub>
                      <m:sSubPr>
                        <m:ctrlPr>
                          <a:rPr lang="en-US" altLang="ko-KR" sz="1600" i="1" smtClean="0">
                            <a:solidFill>
                              <a:srgbClr val="FF0000"/>
                            </a:solidFill>
                            <a:latin typeface="Cambria Math" panose="02040503050406030204" pitchFamily="18" charset="0"/>
                            <a:ea typeface="SamsungOne-400" panose="020B0503030303020204" pitchFamily="34" charset="0"/>
                          </a:rPr>
                        </m:ctrlPr>
                      </m:sSubPr>
                      <m:e>
                        <m:r>
                          <a:rPr lang="en-US" altLang="ko-KR" sz="1600">
                            <a:solidFill>
                              <a:srgbClr val="FF0000"/>
                            </a:solidFill>
                            <a:latin typeface="Cambria Math" panose="02040503050406030204" pitchFamily="18" charset="0"/>
                            <a:ea typeface="SamsungOne-400" panose="020B0503030303020204" pitchFamily="34" charset="0"/>
                          </a:rPr>
                          <m:t>𝒌</m:t>
                        </m:r>
                      </m:e>
                      <m:sub>
                        <m:r>
                          <a:rPr lang="en-US" altLang="ko-KR" sz="1600">
                            <a:solidFill>
                              <a:srgbClr val="FF0000"/>
                            </a:solidFill>
                            <a:latin typeface="Cambria Math" panose="02040503050406030204" pitchFamily="18" charset="0"/>
                            <a:ea typeface="SamsungOne-400" panose="020B0503030303020204" pitchFamily="34" charset="0"/>
                          </a:rPr>
                          <m:t>𝟏</m:t>
                        </m:r>
                      </m:sub>
                    </m:sSub>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m:t>
                    </m:r>
                    <m:sSub>
                      <m:sSubPr>
                        <m:ctrlPr>
                          <a:rPr lang="en-US" altLang="ko-KR" sz="1600" i="1" smtClean="0">
                            <a:solidFill>
                              <a:srgbClr val="FF0000"/>
                            </a:solidFill>
                            <a:latin typeface="Cambria Math" panose="02040503050406030204" pitchFamily="18" charset="0"/>
                            <a:ea typeface="SamsungOne-400" panose="020B0503030303020204" pitchFamily="34" charset="0"/>
                          </a:rPr>
                        </m:ctrlPr>
                      </m:sSubPr>
                      <m:e>
                        <m:r>
                          <a:rPr lang="en-US" altLang="ko-KR" sz="1600">
                            <a:solidFill>
                              <a:srgbClr val="FF0000"/>
                            </a:solidFill>
                            <a:latin typeface="Cambria Math" panose="02040503050406030204" pitchFamily="18" charset="0"/>
                            <a:ea typeface="SamsungOne-400" panose="020B0503030303020204" pitchFamily="34" charset="0"/>
                          </a:rPr>
                          <m:t>𝒌</m:t>
                        </m:r>
                      </m:e>
                      <m:sub>
                        <m:r>
                          <a:rPr lang="en-US" altLang="ko-KR" sz="1600">
                            <a:solidFill>
                              <a:srgbClr val="FF0000"/>
                            </a:solidFill>
                            <a:latin typeface="Cambria Math" panose="02040503050406030204" pitchFamily="18" charset="0"/>
                            <a:ea typeface="SamsungOne-400" panose="020B0503030303020204" pitchFamily="34" charset="0"/>
                          </a:rPr>
                          <m:t>𝟐</m:t>
                        </m:r>
                      </m:sub>
                    </m:sSub>
                    <m:r>
                      <a:rPr lang="en-US" altLang="ko-KR" sz="1600" smtClean="0">
                        <a:solidFill>
                          <a:schemeClr val="tx1">
                            <a:lumMod val="85000"/>
                            <a:lumOff val="15000"/>
                          </a:schemeClr>
                        </a:solidFill>
                        <a:latin typeface="Cambria Math" panose="02040503050406030204" pitchFamily="18" charset="0"/>
                        <a:ea typeface="SamsungOne-400" panose="020B0503030303020204" pitchFamily="34" charset="0"/>
                      </a:rPr>
                      <m:t>)</m:t>
                    </m:r>
                  </m:oMath>
                </a14:m>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a:t>
                </a:r>
              </a:p>
            </p:txBody>
          </p:sp>
        </mc:Choice>
        <mc:Fallback xmlns="">
          <p:sp>
            <p:nvSpPr>
              <p:cNvPr id="44" name="직사각형 43">
                <a:extLst>
                  <a:ext uri="{FF2B5EF4-FFF2-40B4-BE49-F238E27FC236}">
                    <a16:creationId xmlns:a16="http://schemas.microsoft.com/office/drawing/2014/main" id="{4CE8B0BB-6535-494C-B0DF-59CD8412BD4A}"/>
                  </a:ext>
                </a:extLst>
              </p:cNvPr>
              <p:cNvSpPr>
                <a:spLocks noRot="1" noChangeAspect="1" noMove="1" noResize="1" noEditPoints="1" noAdjustHandles="1" noChangeArrowheads="1" noChangeShapeType="1" noTextEdit="1"/>
              </p:cNvSpPr>
              <p:nvPr/>
            </p:nvSpPr>
            <p:spPr>
              <a:xfrm>
                <a:off x="684689" y="1733651"/>
                <a:ext cx="8630827" cy="647293"/>
              </a:xfrm>
              <a:prstGeom prst="rect">
                <a:avLst/>
              </a:prstGeom>
              <a:blipFill>
                <a:blip r:embed="rId3"/>
                <a:stretch>
                  <a:fillRect l="-7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직사각형 47">
                <a:extLst>
                  <a:ext uri="{FF2B5EF4-FFF2-40B4-BE49-F238E27FC236}">
                    <a16:creationId xmlns:a16="http://schemas.microsoft.com/office/drawing/2014/main" id="{4DEC936A-4893-442D-8668-ADA790200E7D}"/>
                  </a:ext>
                </a:extLst>
              </p:cNvPr>
              <p:cNvSpPr/>
              <p:nvPr/>
            </p:nvSpPr>
            <p:spPr>
              <a:xfrm>
                <a:off x="684689" y="3877723"/>
                <a:ext cx="8630827"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800"/>
                  </a:spcAft>
                </a:pPr>
                <a:r>
                  <a:rPr lang="pt-BR"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Do đó, bằng cách nhóm </a:t>
                </a:r>
                <a14:m>
                  <m:oMath xmlns:m="http://schemas.openxmlformats.org/officeDocument/2006/math">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600">
                            <a:solidFill>
                              <a:schemeClr val="tx1">
                                <a:lumMod val="85000"/>
                                <a:lumOff val="15000"/>
                              </a:schemeClr>
                            </a:solidFill>
                            <a:latin typeface="Cambria Math" panose="02040503050406030204" pitchFamily="18" charset="0"/>
                            <a:cs typeface="Times New Roman" panose="02020603050405020304" pitchFamily="18" charset="0"/>
                          </a:rPr>
                          <m:t>𝑄</m:t>
                        </m:r>
                      </m:e>
                      <m:sub>
                        <m:r>
                          <a:rPr lang="en-US" altLang="ko-KR" sz="1600">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600">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600">
                            <a:solidFill>
                              <a:schemeClr val="tx1">
                                <a:lumMod val="85000"/>
                                <a:lumOff val="15000"/>
                              </a:schemeClr>
                            </a:solidFill>
                            <a:latin typeface="Cambria Math" panose="02040503050406030204" pitchFamily="18" charset="0"/>
                            <a:cs typeface="Times New Roman" panose="02020603050405020304" pitchFamily="18" charset="0"/>
                          </a:rPr>
                          <m:t>𝑄</m:t>
                        </m:r>
                      </m:e>
                      <m:sub>
                        <m:r>
                          <a:rPr lang="en-US" altLang="ko-KR" sz="1600">
                            <a:solidFill>
                              <a:schemeClr val="tx1">
                                <a:lumMod val="85000"/>
                                <a:lumOff val="15000"/>
                              </a:schemeClr>
                            </a:solidFill>
                            <a:latin typeface="Cambria Math" panose="02040503050406030204" pitchFamily="18" charset="0"/>
                            <a:cs typeface="Times New Roman" panose="02020603050405020304" pitchFamily="18" charset="0"/>
                          </a:rPr>
                          <m:t>2</m:t>
                        </m:r>
                      </m:sub>
                    </m:sSub>
                    <m:r>
                      <a:rPr lang="en-US" altLang="ko-KR" sz="1600">
                        <a:solidFill>
                          <a:schemeClr val="tx1">
                            <a:lumMod val="85000"/>
                            <a:lumOff val="15000"/>
                          </a:schemeClr>
                        </a:solidFill>
                        <a:latin typeface="Cambria Math" panose="02040503050406030204" pitchFamily="18" charset="0"/>
                        <a:cs typeface="Times New Roman" panose="02020603050405020304" pitchFamily="18" charset="0"/>
                      </a:rPr>
                      <m:t>~ </m:t>
                    </m:r>
                    <m:sSup>
                      <m:sSup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pPr>
                      <m:e>
                        <m:r>
                          <a:rPr lang="ko-KR" altLang="en-US" sz="1600">
                            <a:solidFill>
                              <a:schemeClr val="tx1">
                                <a:lumMod val="85000"/>
                                <a:lumOff val="15000"/>
                              </a:schemeClr>
                            </a:solidFill>
                            <a:latin typeface="Cambria Math" panose="02040503050406030204" pitchFamily="18" charset="0"/>
                            <a:cs typeface="Times New Roman" panose="02020603050405020304" pitchFamily="18" charset="0"/>
                          </a:rPr>
                          <m:t>𝜒</m:t>
                        </m:r>
                      </m:e>
                      <m:sup>
                        <m:r>
                          <a:rPr lang="en-US" altLang="ko-KR" sz="1600">
                            <a:solidFill>
                              <a:schemeClr val="tx1">
                                <a:lumMod val="85000"/>
                                <a:lumOff val="15000"/>
                              </a:schemeClr>
                            </a:solidFill>
                            <a:latin typeface="Cambria Math" panose="02040503050406030204" pitchFamily="18" charset="0"/>
                            <a:cs typeface="Times New Roman" panose="02020603050405020304" pitchFamily="18" charset="0"/>
                          </a:rPr>
                          <m:t>2</m:t>
                        </m:r>
                      </m:sup>
                    </m:sSup>
                    <m:r>
                      <a:rPr lang="en-US" altLang="ko-KR" sz="1600">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600" i="1">
                            <a:solidFill>
                              <a:srgbClr val="FF0000"/>
                            </a:solidFill>
                            <a:latin typeface="Cambria Math" panose="02040503050406030204" pitchFamily="18" charset="0"/>
                            <a:cs typeface="Times New Roman" panose="02020603050405020304" pitchFamily="18" charset="0"/>
                          </a:rPr>
                        </m:ctrlPr>
                      </m:sSubPr>
                      <m:e>
                        <m:r>
                          <a:rPr lang="en-US" altLang="ko-KR" sz="1600">
                            <a:solidFill>
                              <a:srgbClr val="FF0000"/>
                            </a:solidFill>
                            <a:latin typeface="Cambria Math" panose="02040503050406030204" pitchFamily="18" charset="0"/>
                            <a:cs typeface="Times New Roman" panose="02020603050405020304" pitchFamily="18" charset="0"/>
                          </a:rPr>
                          <m:t>𝒌</m:t>
                        </m:r>
                      </m:e>
                      <m:sub>
                        <m:r>
                          <a:rPr lang="en-US" altLang="ko-KR" sz="1600">
                            <a:solidFill>
                              <a:srgbClr val="FF0000"/>
                            </a:solidFill>
                            <a:latin typeface="Cambria Math" panose="02040503050406030204" pitchFamily="18" charset="0"/>
                            <a:cs typeface="Times New Roman" panose="02020603050405020304" pitchFamily="18" charset="0"/>
                          </a:rPr>
                          <m:t>𝟏</m:t>
                        </m:r>
                      </m:sub>
                    </m:sSub>
                    <m:r>
                      <a:rPr lang="en-US" altLang="ko-KR" sz="1600">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600" i="1">
                            <a:solidFill>
                              <a:srgbClr val="FF0000"/>
                            </a:solidFill>
                            <a:latin typeface="Cambria Math" panose="02040503050406030204" pitchFamily="18" charset="0"/>
                            <a:cs typeface="Times New Roman" panose="02020603050405020304" pitchFamily="18" charset="0"/>
                          </a:rPr>
                        </m:ctrlPr>
                      </m:sSubPr>
                      <m:e>
                        <m:r>
                          <a:rPr lang="en-US" altLang="ko-KR" sz="1600">
                            <a:solidFill>
                              <a:srgbClr val="FF0000"/>
                            </a:solidFill>
                            <a:latin typeface="Cambria Math" panose="02040503050406030204" pitchFamily="18" charset="0"/>
                            <a:cs typeface="Times New Roman" panose="02020603050405020304" pitchFamily="18" charset="0"/>
                          </a:rPr>
                          <m:t>𝒌</m:t>
                        </m:r>
                      </m:e>
                      <m:sub>
                        <m:r>
                          <a:rPr lang="en-US" altLang="ko-KR" sz="1600">
                            <a:solidFill>
                              <a:srgbClr val="FF0000"/>
                            </a:solidFill>
                            <a:latin typeface="Cambria Math" panose="02040503050406030204" pitchFamily="18" charset="0"/>
                            <a:cs typeface="Times New Roman" panose="02020603050405020304" pitchFamily="18" charset="0"/>
                          </a:rPr>
                          <m:t>𝟐</m:t>
                        </m:r>
                      </m:sub>
                    </m:sSub>
                    <m:r>
                      <a:rPr lang="en-US" altLang="ko-KR" sz="1600">
                        <a:solidFill>
                          <a:schemeClr val="tx1">
                            <a:lumMod val="85000"/>
                            <a:lumOff val="15000"/>
                          </a:schemeClr>
                        </a:solidFill>
                        <a:latin typeface="Cambria Math" panose="02040503050406030204" pitchFamily="18" charset="0"/>
                        <a:cs typeface="Times New Roman" panose="02020603050405020304" pitchFamily="18" charset="0"/>
                      </a:rPr>
                      <m:t>)</m:t>
                    </m:r>
                  </m:oMath>
                </a14:m>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p:txBody>
          </p:sp>
        </mc:Choice>
        <mc:Fallback xmlns="">
          <p:sp>
            <p:nvSpPr>
              <p:cNvPr id="48" name="직사각형 47">
                <a:extLst>
                  <a:ext uri="{FF2B5EF4-FFF2-40B4-BE49-F238E27FC236}">
                    <a16:creationId xmlns:a16="http://schemas.microsoft.com/office/drawing/2014/main" id="{4DEC936A-4893-442D-8668-ADA790200E7D}"/>
                  </a:ext>
                </a:extLst>
              </p:cNvPr>
              <p:cNvSpPr>
                <a:spLocks noRot="1" noChangeAspect="1" noMove="1" noResize="1" noEditPoints="1" noAdjustHandles="1" noChangeArrowheads="1" noChangeShapeType="1" noTextEdit="1"/>
              </p:cNvSpPr>
              <p:nvPr/>
            </p:nvSpPr>
            <p:spPr>
              <a:xfrm>
                <a:off x="684689" y="3877723"/>
                <a:ext cx="8630827" cy="246221"/>
              </a:xfrm>
              <a:prstGeom prst="rect">
                <a:avLst/>
              </a:prstGeom>
              <a:blipFill>
                <a:blip r:embed="rId4"/>
                <a:stretch>
                  <a:fillRect/>
                </a:stretch>
              </a:blipFill>
              <a:ln>
                <a:noFill/>
              </a:ln>
            </p:spPr>
            <p:txBody>
              <a:bodyPr/>
              <a:lstStyle/>
              <a:p>
                <a:r>
                  <a:rPr lang="en-US">
                    <a:noFill/>
                  </a:rPr>
                  <a:t> </a:t>
                </a:r>
              </a:p>
            </p:txBody>
          </p:sp>
        </mc:Fallback>
      </mc:AlternateContent>
      <p:sp>
        <p:nvSpPr>
          <p:cNvPr id="13" name="직사각형 12">
            <a:extLst>
              <a:ext uri="{FF2B5EF4-FFF2-40B4-BE49-F238E27FC236}">
                <a16:creationId xmlns:a16="http://schemas.microsoft.com/office/drawing/2014/main" id="{8D7C7DC7-3D13-476F-A9C4-2DD55630014D}"/>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vi-VN" altLang="ko-KR" sz="1400" dirty="0">
                <a:solidFill>
                  <a:schemeClr val="tx1"/>
                </a:solidFill>
                <a:latin typeface="SamsungOne-400" panose="020B0503030303020204" pitchFamily="34" charset="0"/>
                <a:ea typeface="SamsungOne-400" panose="020B0503030303020204" pitchFamily="34" charset="0"/>
              </a:rPr>
              <a:t>Biến ngẫu nhiên và mật độ xác suất Chi-bình phương: “Phép cộng”</a:t>
            </a:r>
          </a:p>
        </p:txBody>
      </p:sp>
      <p:sp>
        <p:nvSpPr>
          <p:cNvPr id="17" name="직사각형 16">
            <a:extLst>
              <a:ext uri="{FF2B5EF4-FFF2-40B4-BE49-F238E27FC236}">
                <a16:creationId xmlns:a16="http://schemas.microsoft.com/office/drawing/2014/main" id="{77A2FC47-8584-4CB7-924C-94F1233295B5}"/>
              </a:ext>
            </a:extLst>
          </p:cNvPr>
          <p:cNvSpPr/>
          <p:nvPr/>
        </p:nvSpPr>
        <p:spPr>
          <a:xfrm>
            <a:off x="558924" y="2653234"/>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err="1">
                <a:solidFill>
                  <a:schemeClr val="tx1"/>
                </a:solidFill>
                <a:latin typeface="SamsungOne-400" panose="020B0503030303020204" pitchFamily="34" charset="0"/>
                <a:ea typeface="SamsungOne-400" panose="020B0503030303020204" pitchFamily="34" charset="0"/>
              </a:rPr>
              <a:t>Phép</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chứng</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minh</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này</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rất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rõ</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ràng</a:t>
            </a:r>
            <a:r>
              <a:rPr lang="en-US" altLang="ko-KR" sz="1400" dirty="0">
                <a:solidFill>
                  <a:schemeClr val="tx1"/>
                </a:solidFill>
                <a:latin typeface="SamsungOne-400" panose="020B0503030303020204" pitchFamily="34" charset="0"/>
                <a:ea typeface="SamsungOne-400" panose="020B0503030303020204" pitchFamily="34" charset="0"/>
              </a:rPr>
              <a:t>:</a:t>
            </a:r>
          </a:p>
        </p:txBody>
      </p:sp>
      <mc:AlternateContent xmlns:mc="http://schemas.openxmlformats.org/markup-compatibility/2006" xmlns:a14="http://schemas.microsoft.com/office/drawing/2010/main">
        <mc:Choice Requires="a14">
          <p:sp>
            <p:nvSpPr>
              <p:cNvPr id="9" name="Rectangle 12">
                <a:extLst>
                  <a:ext uri="{FF2B5EF4-FFF2-40B4-BE49-F238E27FC236}">
                    <a16:creationId xmlns:a16="http://schemas.microsoft.com/office/drawing/2014/main" id="{ABD2FED4-8BBA-42E1-A395-C48EC9CFD552}"/>
                  </a:ext>
                </a:extLst>
              </p:cNvPr>
              <p:cNvSpPr/>
              <p:nvPr/>
            </p:nvSpPr>
            <p:spPr>
              <a:xfrm>
                <a:off x="666750" y="3077083"/>
                <a:ext cx="4572694" cy="6258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rIns="144000" rtlCol="0" anchor="ctr" anchorCtr="0">
                <a:spAutoFit/>
              </a:bodyPr>
              <a:lstStyle/>
              <a:p>
                <a:pPr>
                  <a:spcAft>
                    <a:spcPts val="800"/>
                  </a:spcAft>
                </a:pPr>
                <a14:m>
                  <m:oMathPara xmlns:m="http://schemas.openxmlformats.org/officeDocument/2006/math">
                    <m:oMathParaPr>
                      <m:jc m:val="left"/>
                    </m:oMathParaPr>
                    <m:oMath xmlns:m="http://schemas.openxmlformats.org/officeDocument/2006/math">
                      <m:sSub>
                        <m:sSubPr>
                          <m:ctrlPr>
                            <a:rPr lang="en-US" altLang="ko-KR" sz="1400" i="1">
                              <a:solidFill>
                                <a:schemeClr val="tx1">
                                  <a:lumMod val="85000"/>
                                  <a:lumOff val="15000"/>
                                </a:schemeClr>
                              </a:solidFill>
                              <a:latin typeface="Cambria Math" panose="02040503050406030204" pitchFamily="18" charset="0"/>
                              <a:ea typeface="SamsungOne-400" panose="020B0503030303020204" pitchFamily="34" charset="0"/>
                            </a:rPr>
                          </m:ctrlPr>
                        </m:sSubPr>
                        <m:e>
                          <m:r>
                            <a:rPr lang="en-US" altLang="ko-KR" sz="1400">
                              <a:solidFill>
                                <a:schemeClr val="tx1">
                                  <a:lumMod val="85000"/>
                                  <a:lumOff val="15000"/>
                                </a:schemeClr>
                              </a:solidFill>
                              <a:latin typeface="Cambria Math" panose="02040503050406030204" pitchFamily="18" charset="0"/>
                              <a:ea typeface="SamsungOne-400" panose="020B0503030303020204" pitchFamily="34" charset="0"/>
                            </a:rPr>
                            <m:t>𝑄</m:t>
                          </m:r>
                        </m:e>
                        <m:sub>
                          <m:r>
                            <a:rPr lang="en-US" altLang="ko-KR" sz="1400">
                              <a:solidFill>
                                <a:schemeClr val="tx1">
                                  <a:lumMod val="85000"/>
                                  <a:lumOff val="15000"/>
                                </a:schemeClr>
                              </a:solidFill>
                              <a:latin typeface="Cambria Math" panose="02040503050406030204" pitchFamily="18" charset="0"/>
                              <a:ea typeface="SamsungOne-400" panose="020B0503030303020204" pitchFamily="34" charset="0"/>
                            </a:rPr>
                            <m:t>1</m:t>
                          </m:r>
                        </m:sub>
                      </m:sSub>
                      <m:r>
                        <a:rPr lang="en-US" altLang="ko-KR" sz="1400">
                          <a:solidFill>
                            <a:schemeClr val="tx1">
                              <a:lumMod val="85000"/>
                              <a:lumOff val="15000"/>
                            </a:schemeClr>
                          </a:solidFill>
                          <a:latin typeface="Cambria Math" panose="02040503050406030204" pitchFamily="18" charset="0"/>
                          <a:ea typeface="SamsungOne-400" panose="020B0503030303020204" pitchFamily="34" charset="0"/>
                        </a:rPr>
                        <m:t>+</m:t>
                      </m:r>
                      <m:sSub>
                        <m:sSubPr>
                          <m:ctrlPr>
                            <a:rPr lang="en-US" altLang="ko-KR" sz="1400" i="1">
                              <a:solidFill>
                                <a:schemeClr val="tx1">
                                  <a:lumMod val="85000"/>
                                  <a:lumOff val="15000"/>
                                </a:schemeClr>
                              </a:solidFill>
                              <a:latin typeface="Cambria Math" panose="02040503050406030204" pitchFamily="18" charset="0"/>
                              <a:ea typeface="SamsungOne-400" panose="020B0503030303020204" pitchFamily="34" charset="0"/>
                            </a:rPr>
                          </m:ctrlPr>
                        </m:sSubPr>
                        <m:e>
                          <m:r>
                            <a:rPr lang="en-US" altLang="ko-KR" sz="1400">
                              <a:solidFill>
                                <a:schemeClr val="tx1">
                                  <a:lumMod val="85000"/>
                                  <a:lumOff val="15000"/>
                                </a:schemeClr>
                              </a:solidFill>
                              <a:latin typeface="Cambria Math" panose="02040503050406030204" pitchFamily="18" charset="0"/>
                              <a:ea typeface="SamsungOne-400" panose="020B0503030303020204" pitchFamily="34" charset="0"/>
                            </a:rPr>
                            <m:t>𝑄</m:t>
                          </m:r>
                        </m:e>
                        <m:sub>
                          <m:r>
                            <a:rPr lang="en-US" altLang="ko-KR" sz="1400">
                              <a:solidFill>
                                <a:schemeClr val="tx1">
                                  <a:lumMod val="85000"/>
                                  <a:lumOff val="15000"/>
                                </a:schemeClr>
                              </a:solidFill>
                              <a:latin typeface="Cambria Math" panose="02040503050406030204" pitchFamily="18" charset="0"/>
                              <a:ea typeface="SamsungOne-400" panose="020B0503030303020204" pitchFamily="34" charset="0"/>
                            </a:rPr>
                            <m:t>2</m:t>
                          </m:r>
                        </m:sub>
                      </m:sSub>
                      <m:r>
                        <a:rPr lang="en-US" altLang="ko-KR" sz="1400">
                          <a:solidFill>
                            <a:schemeClr val="tx1">
                              <a:lumMod val="85000"/>
                              <a:lumOff val="15000"/>
                            </a:schemeClr>
                          </a:solidFill>
                          <a:latin typeface="Cambria Math" panose="02040503050406030204" pitchFamily="18" charset="0"/>
                          <a:ea typeface="SamsungOne-400" panose="020B0503030303020204" pitchFamily="34" charset="0"/>
                        </a:rPr>
                        <m:t>=</m:t>
                      </m:r>
                      <m:d>
                        <m:dPr>
                          <m:begChr m:val="{"/>
                          <m:endChr m:val="}"/>
                          <m:ctrlPr>
                            <a:rPr lang="en-US" altLang="ko-KR" sz="1400" i="1">
                              <a:solidFill>
                                <a:schemeClr val="tx1">
                                  <a:lumMod val="85000"/>
                                  <a:lumOff val="15000"/>
                                </a:schemeClr>
                              </a:solidFill>
                              <a:latin typeface="Cambria Math" panose="02040503050406030204" pitchFamily="18" charset="0"/>
                              <a:ea typeface="SamsungOne-400" panose="020B0503030303020204" pitchFamily="34" charset="0"/>
                            </a:rPr>
                          </m:ctrlPr>
                        </m:dPr>
                        <m:e>
                          <m:sSup>
                            <m:sSupPr>
                              <m:ctrlPr>
                                <a:rPr lang="en-US" altLang="ko-KR" sz="1400" i="1">
                                  <a:solidFill>
                                    <a:schemeClr val="tx1">
                                      <a:lumMod val="85000"/>
                                      <a:lumOff val="15000"/>
                                    </a:schemeClr>
                                  </a:solidFill>
                                  <a:latin typeface="Cambria Math" panose="02040503050406030204" pitchFamily="18" charset="0"/>
                                  <a:ea typeface="SamsungOne-400" panose="020B0503030303020204" pitchFamily="34" charset="0"/>
                                </a:rPr>
                              </m:ctrlPr>
                            </m:sSupPr>
                            <m:e>
                              <m:r>
                                <a:rPr lang="en-US" altLang="ko-KR" sz="1400">
                                  <a:solidFill>
                                    <a:schemeClr val="tx1">
                                      <a:lumMod val="85000"/>
                                      <a:lumOff val="15000"/>
                                    </a:schemeClr>
                                  </a:solidFill>
                                  <a:latin typeface="Cambria Math" panose="02040503050406030204" pitchFamily="18" charset="0"/>
                                  <a:ea typeface="SamsungOne-400" panose="020B0503030303020204" pitchFamily="34" charset="0"/>
                                </a:rPr>
                                <m:t>𝑋</m:t>
                              </m:r>
                            </m:e>
                            <m:sup>
                              <m:r>
                                <a:rPr lang="en-US" altLang="ko-KR" sz="1400">
                                  <a:solidFill>
                                    <a:schemeClr val="tx1">
                                      <a:lumMod val="85000"/>
                                      <a:lumOff val="15000"/>
                                    </a:schemeClr>
                                  </a:solidFill>
                                  <a:latin typeface="Cambria Math" panose="02040503050406030204" pitchFamily="18" charset="0"/>
                                  <a:ea typeface="SamsungOne-400" panose="020B0503030303020204" pitchFamily="34" charset="0"/>
                                </a:rPr>
                                <m:t>2</m:t>
                              </m:r>
                            </m:sup>
                          </m:sSup>
                          <m:r>
                            <a:rPr lang="en-US" altLang="ko-KR" sz="1400">
                              <a:solidFill>
                                <a:schemeClr val="tx1">
                                  <a:lumMod val="85000"/>
                                  <a:lumOff val="15000"/>
                                </a:schemeClr>
                              </a:solidFill>
                              <a:latin typeface="Cambria Math" panose="02040503050406030204" pitchFamily="18" charset="0"/>
                              <a:ea typeface="SamsungOne-400" panose="020B0503030303020204" pitchFamily="34" charset="0"/>
                            </a:rPr>
                            <m:t>+</m:t>
                          </m:r>
                          <m:sSup>
                            <m:sSupPr>
                              <m:ctrlPr>
                                <a:rPr lang="en-US" altLang="ko-KR" sz="1400" i="1">
                                  <a:solidFill>
                                    <a:schemeClr val="tx1">
                                      <a:lumMod val="85000"/>
                                      <a:lumOff val="15000"/>
                                    </a:schemeClr>
                                  </a:solidFill>
                                  <a:latin typeface="Cambria Math" panose="02040503050406030204" pitchFamily="18" charset="0"/>
                                  <a:ea typeface="SamsungOne-400" panose="020B0503030303020204" pitchFamily="34" charset="0"/>
                                </a:rPr>
                              </m:ctrlPr>
                            </m:sSupPr>
                            <m:e>
                              <m:r>
                                <a:rPr lang="en-US" altLang="ko-KR" sz="1400">
                                  <a:solidFill>
                                    <a:schemeClr val="tx1">
                                      <a:lumMod val="85000"/>
                                      <a:lumOff val="15000"/>
                                    </a:schemeClr>
                                  </a:solidFill>
                                  <a:latin typeface="Cambria Math" panose="02040503050406030204" pitchFamily="18" charset="0"/>
                                  <a:ea typeface="SamsungOne-400" panose="020B0503030303020204" pitchFamily="34" charset="0"/>
                                </a:rPr>
                                <m:t>𝑋</m:t>
                              </m:r>
                            </m:e>
                            <m:sup>
                              <m:r>
                                <a:rPr lang="en-US" altLang="ko-KR" sz="1400">
                                  <a:solidFill>
                                    <a:schemeClr val="tx1">
                                      <a:lumMod val="85000"/>
                                      <a:lumOff val="15000"/>
                                    </a:schemeClr>
                                  </a:solidFill>
                                  <a:latin typeface="Cambria Math" panose="02040503050406030204" pitchFamily="18" charset="0"/>
                                  <a:ea typeface="SamsungOne-400" panose="020B0503030303020204" pitchFamily="34" charset="0"/>
                                </a:rPr>
                                <m:t>2</m:t>
                              </m:r>
                            </m:sup>
                          </m:sSup>
                          <m:r>
                            <a:rPr lang="en-US" altLang="ko-KR" sz="1400">
                              <a:solidFill>
                                <a:schemeClr val="tx1">
                                  <a:lumMod val="85000"/>
                                  <a:lumOff val="15000"/>
                                </a:schemeClr>
                              </a:solidFill>
                              <a:latin typeface="Cambria Math" panose="02040503050406030204" pitchFamily="18" charset="0"/>
                              <a:ea typeface="SamsungOne-400" panose="020B0503030303020204" pitchFamily="34" charset="0"/>
                            </a:rPr>
                            <m:t>+…+</m:t>
                          </m:r>
                          <m:sSup>
                            <m:sSupPr>
                              <m:ctrlPr>
                                <a:rPr lang="en-US" altLang="ko-KR" sz="1400" i="1">
                                  <a:solidFill>
                                    <a:schemeClr val="tx1">
                                      <a:lumMod val="85000"/>
                                      <a:lumOff val="15000"/>
                                    </a:schemeClr>
                                  </a:solidFill>
                                  <a:latin typeface="Cambria Math" panose="02040503050406030204" pitchFamily="18" charset="0"/>
                                  <a:ea typeface="SamsungOne-400" panose="020B0503030303020204" pitchFamily="34" charset="0"/>
                                </a:rPr>
                              </m:ctrlPr>
                            </m:sSupPr>
                            <m:e>
                              <m:r>
                                <a:rPr lang="en-US" altLang="ko-KR" sz="1400">
                                  <a:solidFill>
                                    <a:schemeClr val="tx1">
                                      <a:lumMod val="85000"/>
                                      <a:lumOff val="15000"/>
                                    </a:schemeClr>
                                  </a:solidFill>
                                  <a:latin typeface="Cambria Math" panose="02040503050406030204" pitchFamily="18" charset="0"/>
                                  <a:ea typeface="SamsungOne-400" panose="020B0503030303020204" pitchFamily="34" charset="0"/>
                                </a:rPr>
                                <m:t>𝑋</m:t>
                              </m:r>
                            </m:e>
                            <m:sup>
                              <m:r>
                                <a:rPr lang="en-US" altLang="ko-KR" sz="1400">
                                  <a:solidFill>
                                    <a:schemeClr val="tx1">
                                      <a:lumMod val="85000"/>
                                      <a:lumOff val="15000"/>
                                    </a:schemeClr>
                                  </a:solidFill>
                                  <a:latin typeface="Cambria Math" panose="02040503050406030204" pitchFamily="18" charset="0"/>
                                  <a:ea typeface="SamsungOne-400" panose="020B0503030303020204" pitchFamily="34" charset="0"/>
                                </a:rPr>
                                <m:t>2</m:t>
                              </m:r>
                            </m:sup>
                          </m:sSup>
                        </m:e>
                      </m:d>
                      <m:r>
                        <a:rPr lang="en-US" altLang="ko-KR" sz="1400">
                          <a:solidFill>
                            <a:schemeClr val="tx1">
                              <a:lumMod val="85000"/>
                              <a:lumOff val="15000"/>
                            </a:schemeClr>
                          </a:solidFill>
                          <a:latin typeface="Cambria Math" panose="02040503050406030204" pitchFamily="18" charset="0"/>
                          <a:ea typeface="SamsungOne-400" panose="020B0503030303020204" pitchFamily="34" charset="0"/>
                        </a:rPr>
                        <m:t>+</m:t>
                      </m:r>
                      <m:d>
                        <m:dPr>
                          <m:begChr m:val="{"/>
                          <m:endChr m:val="}"/>
                          <m:ctrlPr>
                            <a:rPr lang="en-US" altLang="ko-KR" sz="1400" i="1">
                              <a:solidFill>
                                <a:schemeClr val="tx1">
                                  <a:lumMod val="85000"/>
                                  <a:lumOff val="15000"/>
                                </a:schemeClr>
                              </a:solidFill>
                              <a:latin typeface="Cambria Math" panose="02040503050406030204" pitchFamily="18" charset="0"/>
                              <a:ea typeface="SamsungOne-400" panose="020B0503030303020204" pitchFamily="34" charset="0"/>
                            </a:rPr>
                          </m:ctrlPr>
                        </m:dPr>
                        <m:e>
                          <m:sSup>
                            <m:sSupPr>
                              <m:ctrlPr>
                                <a:rPr lang="en-US" altLang="ko-KR" sz="1400" i="1">
                                  <a:solidFill>
                                    <a:schemeClr val="tx1">
                                      <a:lumMod val="85000"/>
                                      <a:lumOff val="15000"/>
                                    </a:schemeClr>
                                  </a:solidFill>
                                  <a:latin typeface="Cambria Math" panose="02040503050406030204" pitchFamily="18" charset="0"/>
                                  <a:ea typeface="SamsungOne-400" panose="020B0503030303020204" pitchFamily="34" charset="0"/>
                                </a:rPr>
                              </m:ctrlPr>
                            </m:sSupPr>
                            <m:e>
                              <m:r>
                                <a:rPr lang="en-US" altLang="ko-KR" sz="1400">
                                  <a:solidFill>
                                    <a:schemeClr val="tx1">
                                      <a:lumMod val="85000"/>
                                      <a:lumOff val="15000"/>
                                    </a:schemeClr>
                                  </a:solidFill>
                                  <a:latin typeface="Cambria Math" panose="02040503050406030204" pitchFamily="18" charset="0"/>
                                  <a:ea typeface="SamsungOne-400" panose="020B0503030303020204" pitchFamily="34" charset="0"/>
                                </a:rPr>
                                <m:t>𝑋</m:t>
                              </m:r>
                            </m:e>
                            <m:sup>
                              <m:r>
                                <a:rPr lang="en-US" altLang="ko-KR" sz="1400">
                                  <a:solidFill>
                                    <a:schemeClr val="tx1">
                                      <a:lumMod val="85000"/>
                                      <a:lumOff val="15000"/>
                                    </a:schemeClr>
                                  </a:solidFill>
                                  <a:latin typeface="Cambria Math" panose="02040503050406030204" pitchFamily="18" charset="0"/>
                                  <a:ea typeface="SamsungOne-400" panose="020B0503030303020204" pitchFamily="34" charset="0"/>
                                </a:rPr>
                                <m:t>2</m:t>
                              </m:r>
                            </m:sup>
                          </m:sSup>
                          <m:r>
                            <a:rPr lang="en-US" altLang="ko-KR" sz="1400">
                              <a:solidFill>
                                <a:schemeClr val="tx1">
                                  <a:lumMod val="85000"/>
                                  <a:lumOff val="15000"/>
                                </a:schemeClr>
                              </a:solidFill>
                              <a:latin typeface="Cambria Math" panose="02040503050406030204" pitchFamily="18" charset="0"/>
                              <a:ea typeface="SamsungOne-400" panose="020B0503030303020204" pitchFamily="34" charset="0"/>
                            </a:rPr>
                            <m:t>+…+</m:t>
                          </m:r>
                          <m:sSup>
                            <m:sSupPr>
                              <m:ctrlPr>
                                <a:rPr lang="en-US" altLang="ko-KR" sz="1400" i="1">
                                  <a:solidFill>
                                    <a:schemeClr val="tx1">
                                      <a:lumMod val="85000"/>
                                      <a:lumOff val="15000"/>
                                    </a:schemeClr>
                                  </a:solidFill>
                                  <a:latin typeface="Cambria Math" panose="02040503050406030204" pitchFamily="18" charset="0"/>
                                  <a:ea typeface="SamsungOne-400" panose="020B0503030303020204" pitchFamily="34" charset="0"/>
                                </a:rPr>
                              </m:ctrlPr>
                            </m:sSupPr>
                            <m:e>
                              <m:r>
                                <a:rPr lang="en-US" altLang="ko-KR" sz="1400">
                                  <a:solidFill>
                                    <a:schemeClr val="tx1">
                                      <a:lumMod val="85000"/>
                                      <a:lumOff val="15000"/>
                                    </a:schemeClr>
                                  </a:solidFill>
                                  <a:latin typeface="Cambria Math" panose="02040503050406030204" pitchFamily="18" charset="0"/>
                                  <a:ea typeface="SamsungOne-400" panose="020B0503030303020204" pitchFamily="34" charset="0"/>
                                </a:rPr>
                                <m:t>𝑋</m:t>
                              </m:r>
                            </m:e>
                            <m:sup>
                              <m:r>
                                <a:rPr lang="en-US" altLang="ko-KR" sz="1400">
                                  <a:solidFill>
                                    <a:schemeClr val="tx1">
                                      <a:lumMod val="85000"/>
                                      <a:lumOff val="15000"/>
                                    </a:schemeClr>
                                  </a:solidFill>
                                  <a:latin typeface="Cambria Math" panose="02040503050406030204" pitchFamily="18" charset="0"/>
                                  <a:ea typeface="SamsungOne-400" panose="020B0503030303020204" pitchFamily="34" charset="0"/>
                                </a:rPr>
                                <m:t>2</m:t>
                              </m:r>
                            </m:sup>
                          </m:sSup>
                        </m:e>
                      </m:d>
                    </m:oMath>
                  </m:oMathPara>
                </a14:m>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a:p>
                <a:pPr>
                  <a:spcAft>
                    <a:spcPts val="800"/>
                  </a:spcAft>
                </a:pPr>
                <a:r>
                  <a:rPr lang="en-US" altLang="ko-KR" sz="1400" dirty="0">
                    <a:solidFill>
                      <a:srgbClr val="0070C0"/>
                    </a:solidFill>
                    <a:latin typeface="SamsungOne-400" panose="020B0503030303020204" pitchFamily="34" charset="0"/>
                    <a:ea typeface="SamsungOne-400" panose="020B0503030303020204" pitchFamily="34" charset="0"/>
                    <a:sym typeface="Symbol" panose="05050102010706020507" pitchFamily="18" charset="2"/>
                  </a:rPr>
                  <a:t>	          </a:t>
                </a:r>
                <a:r>
                  <a:rPr lang="en-US" altLang="ko-KR" sz="1400" dirty="0">
                    <a:solidFill>
                      <a:srgbClr val="1429A0"/>
                    </a:solidFill>
                    <a:latin typeface="SamsungOne-400" panose="020B0503030303020204" pitchFamily="34" charset="0"/>
                    <a:ea typeface="SamsungOne-400" panose="020B0503030303020204" pitchFamily="34" charset="0"/>
                    <a:sym typeface="Symbol" panose="05050102010706020507" pitchFamily="18" charset="2"/>
                  </a:rPr>
                  <a:t></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             </a:t>
                </a:r>
                <a14:m>
                  <m:oMath xmlns:m="http://schemas.openxmlformats.org/officeDocument/2006/math">
                    <m:sSub>
                      <m:sSubPr>
                        <m:ctrlPr>
                          <a:rPr lang="en-US" altLang="ko-KR" sz="1400" i="1">
                            <a:solidFill>
                              <a:srgbClr val="FF0000"/>
                            </a:solidFill>
                            <a:latin typeface="Cambria Math" panose="02040503050406030204" pitchFamily="18" charset="0"/>
                            <a:ea typeface="SamsungOne-400" panose="020B0503030303020204" pitchFamily="34" charset="0"/>
                          </a:rPr>
                        </m:ctrlPr>
                      </m:sSubPr>
                      <m:e>
                        <m:r>
                          <a:rPr lang="en-US" altLang="ko-KR" sz="1400">
                            <a:solidFill>
                              <a:srgbClr val="FF0000"/>
                            </a:solidFill>
                            <a:latin typeface="Cambria Math" panose="02040503050406030204" pitchFamily="18" charset="0"/>
                            <a:ea typeface="SamsungOne-400" panose="020B0503030303020204" pitchFamily="34" charset="0"/>
                          </a:rPr>
                          <m:t>𝒌</m:t>
                        </m:r>
                      </m:e>
                      <m:sub>
                        <m:r>
                          <a:rPr lang="en-US" altLang="ko-KR" sz="1400">
                            <a:solidFill>
                              <a:srgbClr val="FF0000"/>
                            </a:solidFill>
                            <a:latin typeface="Cambria Math" panose="02040503050406030204" pitchFamily="18" charset="0"/>
                            <a:ea typeface="SamsungOne-400" panose="020B0503030303020204" pitchFamily="34" charset="0"/>
                          </a:rPr>
                          <m:t>𝟏</m:t>
                        </m:r>
                      </m:sub>
                    </m:sSub>
                  </m:oMath>
                </a14:m>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    </a:t>
                </a:r>
                <a: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       </a:t>
                </a:r>
                <a:r>
                  <a:rPr lang="en-US" altLang="ko-KR" sz="1400" dirty="0">
                    <a:solidFill>
                      <a:srgbClr val="1429A0"/>
                    </a:solidFill>
                    <a:latin typeface="SamsungOne-400" panose="020B0503030303020204" pitchFamily="34" charset="0"/>
                    <a:ea typeface="SamsungOne-400" panose="020B0503030303020204" pitchFamily="34" charset="0"/>
                    <a:sym typeface="Symbol" panose="05050102010706020507" pitchFamily="18" charset="2"/>
                  </a:rPr>
                  <a:t></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      </a:t>
                </a:r>
                <a:r>
                  <a:rPr lang="en-US" altLang="ko-KR" sz="1400" dirty="0">
                    <a:solidFill>
                      <a:srgbClr val="1429A0"/>
                    </a:solidFill>
                    <a:latin typeface="SamsungOne-400" panose="020B0503030303020204" pitchFamily="34" charset="0"/>
                    <a:ea typeface="SamsungOne-400" panose="020B0503030303020204" pitchFamily="34" charset="0"/>
                    <a:sym typeface="Symbol" panose="05050102010706020507" pitchFamily="18" charset="2"/>
                  </a:rPr>
                  <a:t></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       </a:t>
                </a:r>
                <a14:m>
                  <m:oMath xmlns:m="http://schemas.openxmlformats.org/officeDocument/2006/math">
                    <m:sSub>
                      <m:sSubPr>
                        <m:ctrlPr>
                          <a:rPr lang="en-US" altLang="ko-KR" sz="1400" i="1">
                            <a:solidFill>
                              <a:srgbClr val="FF0000"/>
                            </a:solidFill>
                            <a:latin typeface="Cambria Math" panose="02040503050406030204" pitchFamily="18" charset="0"/>
                            <a:ea typeface="SamsungOne-400" panose="020B0503030303020204" pitchFamily="34" charset="0"/>
                          </a:rPr>
                        </m:ctrlPr>
                      </m:sSubPr>
                      <m:e>
                        <m:r>
                          <a:rPr lang="en-US" altLang="ko-KR" sz="1400">
                            <a:solidFill>
                              <a:srgbClr val="FF0000"/>
                            </a:solidFill>
                            <a:latin typeface="Cambria Math" panose="02040503050406030204" pitchFamily="18" charset="0"/>
                            <a:ea typeface="SamsungOne-400" panose="020B0503030303020204" pitchFamily="34" charset="0"/>
                          </a:rPr>
                          <m:t>𝒌</m:t>
                        </m:r>
                      </m:e>
                      <m:sub>
                        <m:r>
                          <a:rPr lang="en-US" altLang="ko-KR" sz="1400">
                            <a:solidFill>
                              <a:srgbClr val="FF0000"/>
                            </a:solidFill>
                            <a:latin typeface="Cambria Math" panose="02040503050406030204" pitchFamily="18" charset="0"/>
                            <a:ea typeface="SamsungOne-400" panose="020B0503030303020204" pitchFamily="34" charset="0"/>
                          </a:rPr>
                          <m:t>𝟐</m:t>
                        </m:r>
                      </m:sub>
                    </m:sSub>
                  </m:oMath>
                </a14:m>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    </a:t>
                </a:r>
                <a: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  </a:t>
                </a:r>
                <a:r>
                  <a:rPr lang="en-US" altLang="ko-KR" sz="1400" dirty="0">
                    <a:solidFill>
                      <a:srgbClr val="1429A0"/>
                    </a:solidFill>
                    <a:latin typeface="SamsungOne-400" panose="020B0503030303020204" pitchFamily="34" charset="0"/>
                    <a:ea typeface="SamsungOne-400" panose="020B0503030303020204" pitchFamily="34" charset="0"/>
                    <a:sym typeface="Symbol" panose="05050102010706020507" pitchFamily="18" charset="2"/>
                  </a:rPr>
                  <a:t></a:t>
                </a:r>
                <a:endParaRPr lang="en-US" altLang="ko-KR" sz="1400" dirty="0">
                  <a:solidFill>
                    <a:srgbClr val="1429A0"/>
                  </a:solidFill>
                  <a:latin typeface="SamsungOne-400" panose="020B0503030303020204" pitchFamily="34" charset="0"/>
                  <a:ea typeface="SamsungOne-400" panose="020B0503030303020204" pitchFamily="34" charset="0"/>
                </a:endParaRPr>
              </a:p>
            </p:txBody>
          </p:sp>
        </mc:Choice>
        <mc:Fallback xmlns="">
          <p:sp>
            <p:nvSpPr>
              <p:cNvPr id="9" name="Rectangle 12">
                <a:extLst>
                  <a:ext uri="{FF2B5EF4-FFF2-40B4-BE49-F238E27FC236}">
                    <a16:creationId xmlns:a16="http://schemas.microsoft.com/office/drawing/2014/main" xmlns:a14="http://schemas.microsoft.com/office/drawing/2010/main" xmlns="" id="{ABD2FED4-8BBA-42E1-A395-C48EC9CFD552}"/>
                  </a:ext>
                </a:extLst>
              </p:cNvPr>
              <p:cNvSpPr>
                <a:spLocks noRot="1" noChangeAspect="1" noMove="1" noResize="1" noEditPoints="1" noAdjustHandles="1" noChangeArrowheads="1" noChangeShapeType="1" noTextEdit="1"/>
              </p:cNvSpPr>
              <p:nvPr/>
            </p:nvSpPr>
            <p:spPr>
              <a:xfrm>
                <a:off x="666750" y="3077083"/>
                <a:ext cx="4572694" cy="625812"/>
              </a:xfrm>
              <a:prstGeom prst="rect">
                <a:avLst/>
              </a:prstGeom>
              <a:blipFill rotWithShape="0">
                <a:blip r:embed="rId6"/>
                <a:stretch>
                  <a:fillRect b="-8824"/>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14863541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Mật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độ</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tục</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02</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A411F0D9-6681-4F18-88E4-C341C7A04686}"/>
                  </a:ext>
                </a:extLst>
              </p:cNvPr>
              <p:cNvSpPr/>
              <p:nvPr/>
            </p:nvSpPr>
            <p:spPr>
              <a:xfrm>
                <a:off x="674556"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just">
                  <a:spcAft>
                    <a:spcPts val="12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1)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Khi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𝑄</m:t>
                    </m:r>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 ~ </m:t>
                    </m:r>
                    <m:sSup>
                      <m:sSupPr>
                        <m:ctrlPr>
                          <a:rPr lang="en-US" altLang="ko-KR" sz="1300" i="1">
                            <a:solidFill>
                              <a:schemeClr val="tx1">
                                <a:lumMod val="85000"/>
                                <a:lumOff val="15000"/>
                              </a:schemeClr>
                            </a:solidFill>
                            <a:latin typeface="Cambria Math" panose="02040503050406030204" pitchFamily="18" charset="0"/>
                            <a:ea typeface="SamsungOne-400" panose="020B0503030303020204" pitchFamily="34" charset="0"/>
                          </a:rPr>
                        </m:ctrlPr>
                      </m:sSupPr>
                      <m:e>
                        <m:r>
                          <a:rPr lang="ko-KR" altLang="en-US" sz="1300">
                            <a:solidFill>
                              <a:schemeClr val="tx1">
                                <a:lumMod val="85000"/>
                                <a:lumOff val="15000"/>
                              </a:schemeClr>
                            </a:solidFill>
                            <a:latin typeface="Cambria Math" panose="02040503050406030204" pitchFamily="18" charset="0"/>
                            <a:ea typeface="SamsungOne-400" panose="020B0503030303020204" pitchFamily="34" charset="0"/>
                          </a:rPr>
                          <m:t>𝜒</m:t>
                        </m:r>
                      </m:e>
                      <m:sup>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2</m:t>
                        </m:r>
                      </m:sup>
                    </m:sSup>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m:t>
                    </m:r>
                    <m:r>
                      <a:rPr lang="en-US" altLang="ko-KR" sz="1300">
                        <a:solidFill>
                          <a:schemeClr val="tx1">
                            <a:lumMod val="85000"/>
                            <a:lumOff val="15000"/>
                          </a:schemeClr>
                        </a:solidFill>
                        <a:latin typeface="Cambria Math" panose="02040503050406030204" pitchFamily="18" charset="0"/>
                        <a:ea typeface="SamsungOne-400" panose="020B0503030303020204" pitchFamily="34" charset="0"/>
                        <a:sym typeface="Symbol" panose="05050102010706020507" pitchFamily="18" charset="2"/>
                      </a:rPr>
                      <m:t></m:t>
                    </m:r>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m:t>
                    </m:r>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and</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𝑍</m:t>
                    </m:r>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 ~ </m:t>
                    </m:r>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𝑁</m:t>
                    </m:r>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(0,1)</m:t>
                    </m:r>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thì biến ngẫu nhiên Student-t được xác định như sau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en-US" altLang="ko-KR" sz="1300" i="1" dirty="0">
                  <a:solidFill>
                    <a:prstClr val="black">
                      <a:lumMod val="85000"/>
                      <a:lumOff val="15000"/>
                    </a:prstClr>
                  </a:solidFill>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A411F0D9-6681-4F18-88E4-C341C7A04686}"/>
                  </a:ext>
                </a:extLst>
              </p:cNvPr>
              <p:cNvSpPr>
                <a:spLocks noRot="1" noChangeAspect="1" noMove="1" noResize="1" noEditPoints="1" noAdjustHandles="1" noChangeArrowheads="1" noChangeShapeType="1" noTextEdit="1"/>
              </p:cNvSpPr>
              <p:nvPr/>
            </p:nvSpPr>
            <p:spPr>
              <a:xfrm>
                <a:off x="674556" y="1700808"/>
                <a:ext cx="8632825" cy="345461"/>
              </a:xfrm>
              <a:prstGeom prst="rect">
                <a:avLst/>
              </a:prstGeom>
              <a:blipFill>
                <a:blip r:embed="rId3"/>
                <a:stretch>
                  <a:fillRect l="-71"/>
                </a:stretch>
              </a:blipFill>
              <a:ln>
                <a:noFill/>
              </a:ln>
            </p:spPr>
            <p:txBody>
              <a:bodyPr/>
              <a:lstStyle/>
              <a:p>
                <a:r>
                  <a:rPr lang="en-US">
                    <a:noFill/>
                  </a:rPr>
                  <a:t> </a:t>
                </a:r>
              </a:p>
            </p:txBody>
          </p:sp>
        </mc:Fallback>
      </mc:AlternateContent>
      <p:sp>
        <p:nvSpPr>
          <p:cNvPr id="9" name="직사각형 8">
            <a:extLst>
              <a:ext uri="{FF2B5EF4-FFF2-40B4-BE49-F238E27FC236}">
                <a16:creationId xmlns:a16="http://schemas.microsoft.com/office/drawing/2014/main" id="{E1FF68C6-72BF-4C25-BD83-28EB51126301}"/>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ngẫu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nhiên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mật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độ</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suất</a:t>
            </a:r>
            <a:r>
              <a:rPr lang="en-US" altLang="ko-KR" sz="1400" dirty="0">
                <a:solidFill>
                  <a:schemeClr val="tx1"/>
                </a:solidFill>
                <a:latin typeface="SamsungOne-400" panose="020B0503030303020204" pitchFamily="34" charset="0"/>
                <a:ea typeface="SamsungOne-400" panose="020B0503030303020204" pitchFamily="34" charset="0"/>
              </a:rPr>
              <a:t> Student-t:</a:t>
            </a:r>
          </a:p>
        </p:txBody>
      </p:sp>
      <mc:AlternateContent xmlns:mc="http://schemas.openxmlformats.org/markup-compatibility/2006" xmlns:a14="http://schemas.microsoft.com/office/drawing/2010/main">
        <mc:Choice Requires="a14">
          <p:sp>
            <p:nvSpPr>
              <p:cNvPr id="7" name="Rectangle 12">
                <a:extLst>
                  <a:ext uri="{FF2B5EF4-FFF2-40B4-BE49-F238E27FC236}">
                    <a16:creationId xmlns:a16="http://schemas.microsoft.com/office/drawing/2014/main" id="{7B4ACBBD-C270-45AF-95FB-B356D71FBA34}"/>
                  </a:ext>
                </a:extLst>
              </p:cNvPr>
              <p:cNvSpPr/>
              <p:nvPr/>
            </p:nvSpPr>
            <p:spPr>
              <a:xfrm>
                <a:off x="4331710" y="2069795"/>
                <a:ext cx="1239406" cy="6566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Bef>
                    <a:spcPts val="800"/>
                  </a:spcBef>
                </a:pPr>
                <a14:m>
                  <m:oMathPara xmlns:m="http://schemas.openxmlformats.org/officeDocument/2006/math">
                    <m:oMathParaPr>
                      <m:jc m:val="left"/>
                    </m:oMathParaPr>
                    <m:oMath xmlns:m="http://schemas.openxmlformats.org/officeDocument/2006/math">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𝑇</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m:t>
                      </m:r>
                      <m:f>
                        <m:fPr>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𝑍</m:t>
                          </m:r>
                        </m:num>
                        <m:den>
                          <m:rad>
                            <m:radPr>
                              <m:degHide m:val="on"/>
                              <m:ctrlP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ctrlPr>
                            </m:radPr>
                            <m:deg/>
                            <m:e>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𝑄</m:t>
                              </m:r>
                              <m:r>
                                <a:rPr lang="en-US" altLang="ko-KR" sz="1600" i="1" dirty="0">
                                  <a:solidFill>
                                    <a:schemeClr val="tx1">
                                      <a:lumMod val="85000"/>
                                      <a:lumOff val="15000"/>
                                    </a:schemeClr>
                                  </a:solidFill>
                                  <a:latin typeface="Cambria Math" panose="02040503050406030204" pitchFamily="18" charset="0"/>
                                  <a:cs typeface="Times New Roman" panose="02020603050405020304" pitchFamily="18" charset="0"/>
                                </a:rPr>
                                <m:t>/</m:t>
                              </m:r>
                              <m:r>
                                <m:rPr>
                                  <m:nor/>
                                </m:rPr>
                                <a:rPr lang="ko-KR" altLang="en-US" sz="1600" i="1" dirty="0">
                                  <a:solidFill>
                                    <a:schemeClr val="tx1">
                                      <a:lumMod val="85000"/>
                                      <a:lumOff val="15000"/>
                                    </a:schemeClr>
                                  </a:solidFill>
                                  <a:latin typeface="Times New Roman" panose="02020603050405020304" pitchFamily="18" charset="0"/>
                                  <a:cs typeface="Times New Roman" panose="02020603050405020304" pitchFamily="18" charset="0"/>
                                  <a:sym typeface="Symbol" panose="05050102010706020507" pitchFamily="18" charset="2"/>
                                </a:rPr>
                                <m:t></m:t>
                              </m:r>
                            </m:e>
                          </m:rad>
                        </m:den>
                      </m:f>
                    </m:oMath>
                  </m:oMathPara>
                </a14:m>
                <a:endParaRPr lang="en-US" altLang="ko-KR" sz="1600" dirty="0">
                  <a:solidFill>
                    <a:schemeClr val="tx1">
                      <a:lumMod val="85000"/>
                      <a:lumOff val="15000"/>
                    </a:schemeClr>
                  </a:solidFill>
                  <a:latin typeface="SamsungOne 300" panose="020B0303030303020204"/>
                  <a:ea typeface="Noto Sans CJK KR Regular" panose="020B0500000000000000" pitchFamily="34" charset="-127"/>
                  <a:cs typeface="Times New Roman" panose="02020603050405020304" pitchFamily="18" charset="0"/>
                </a:endParaRPr>
              </a:p>
            </p:txBody>
          </p:sp>
        </mc:Choice>
        <mc:Fallback xmlns="">
          <p:sp>
            <p:nvSpPr>
              <p:cNvPr id="7" name="Rectangle 12">
                <a:extLst>
                  <a:ext uri="{FF2B5EF4-FFF2-40B4-BE49-F238E27FC236}">
                    <a16:creationId xmlns:a16="http://schemas.microsoft.com/office/drawing/2014/main" id="{7B4ACBBD-C270-45AF-95FB-B356D71FBA34}"/>
                  </a:ext>
                </a:extLst>
              </p:cNvPr>
              <p:cNvSpPr>
                <a:spLocks noRot="1" noChangeAspect="1" noMove="1" noResize="1" noEditPoints="1" noAdjustHandles="1" noChangeArrowheads="1" noChangeShapeType="1" noTextEdit="1"/>
              </p:cNvSpPr>
              <p:nvPr/>
            </p:nvSpPr>
            <p:spPr>
              <a:xfrm>
                <a:off x="4331710" y="2069795"/>
                <a:ext cx="1239406" cy="656655"/>
              </a:xfrm>
              <a:prstGeom prst="rect">
                <a:avLst/>
              </a:prstGeom>
              <a:blipFill>
                <a:blip r:embed="rId5"/>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3B9775AA-A4D4-41A6-B3BD-B56B4CA83803}"/>
                  </a:ext>
                </a:extLst>
              </p:cNvPr>
              <p:cNvSpPr/>
              <p:nvPr/>
            </p:nvSpPr>
            <p:spPr>
              <a:xfrm>
                <a:off x="674556" y="2888940"/>
                <a:ext cx="8632825" cy="23363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just">
                  <a:spcAft>
                    <a:spcPts val="12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2) “</a:t>
                </a:r>
                <a14:m>
                  <m:oMath xmlns:m="http://schemas.openxmlformats.org/officeDocument/2006/math">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𝑇</m:t>
                    </m:r>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là một biến ngẫu nhiên Student-t với </a:t>
                </a:r>
                <a:r>
                  <a:rPr lang="en-US" altLang="ko-KR" sz="1300" b="1" dirty="0">
                    <a:solidFill>
                      <a:srgbClr val="1429A0"/>
                    </a:solidFill>
                    <a:latin typeface="SamsungOne-400" panose="020B0503030303020204" pitchFamily="34" charset="0"/>
                    <a:ea typeface="SamsungOne-400" panose="020B0503030303020204" pitchFamily="34" charset="0"/>
                  </a:rPr>
                  <a:t>số bậc tự do </a:t>
                </a:r>
                <a14:m>
                  <m:oMath xmlns:m="http://schemas.openxmlformats.org/officeDocument/2006/math">
                    <m:r>
                      <a:rPr lang="en-US" altLang="ko-KR" sz="1200" b="1">
                        <a:solidFill>
                          <a:srgbClr val="1429A0"/>
                        </a:solidFill>
                        <a:latin typeface="Cambria Math" panose="02040503050406030204" pitchFamily="18" charset="0"/>
                        <a:ea typeface="SamsungOne-400" panose="020B0503030303020204" pitchFamily="34" charset="0"/>
                        <a:sym typeface="Symbol" panose="05050102010706020507" pitchFamily="18" charset="2"/>
                      </a:rPr>
                      <m:t></m:t>
                    </m:r>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 </a:t>
                </a:r>
                <a14:m>
                  <m:oMath xmlns:m="http://schemas.openxmlformats.org/officeDocument/2006/math">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𝑇</m:t>
                    </m:r>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m:t>
                    </m:r>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𝑡</m:t>
                    </m:r>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m:t>
                    </m:r>
                    <m:r>
                      <a:rPr lang="en-US" altLang="ko-KR" sz="1300" i="1">
                        <a:solidFill>
                          <a:prstClr val="black"/>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m:t>
                    </m:r>
                  </m:oMath>
                </a14:m>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algn="just">
                  <a:spcAft>
                    <a:spcPts val="12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3</a:t>
                </a:r>
                <a:r>
                  <a:rPr lang="en-US" altLang="ko-KR" sz="16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𝑓</m:t>
                    </m:r>
                    <m:d>
                      <m:dPr>
                        <m:ctrlPr>
                          <a:rPr lang="en-US" altLang="ko-KR" sz="1600" i="1">
                            <a:solidFill>
                              <a:schemeClr val="tx1">
                                <a:lumMod val="85000"/>
                                <a:lumOff val="15000"/>
                              </a:schemeClr>
                            </a:solidFill>
                            <a:latin typeface="Cambria Math" panose="02040503050406030204" pitchFamily="18" charset="0"/>
                            <a:ea typeface="SamsungOne-400" panose="020B0503030303020204" pitchFamily="34" charset="0"/>
                          </a:rPr>
                        </m:ctrlPr>
                      </m:dPr>
                      <m:e>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𝑥</m:t>
                        </m:r>
                      </m:e>
                    </m:d>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m:t>
                    </m:r>
                    <m:f>
                      <m:fPr>
                        <m:ctrlPr>
                          <a:rPr lang="en-US" altLang="ko-KR" sz="1600" i="1">
                            <a:solidFill>
                              <a:schemeClr val="tx1">
                                <a:lumMod val="85000"/>
                                <a:lumOff val="15000"/>
                              </a:schemeClr>
                            </a:solidFill>
                            <a:latin typeface="Cambria Math" panose="02040503050406030204" pitchFamily="18" charset="0"/>
                            <a:ea typeface="SamsungOne-400" panose="020B0503030303020204" pitchFamily="34" charset="0"/>
                          </a:rPr>
                        </m:ctrlPr>
                      </m:fPr>
                      <m:num>
                        <m:r>
                          <a:rPr lang="el-GR" altLang="ko-KR" sz="1600">
                            <a:solidFill>
                              <a:schemeClr val="tx1">
                                <a:lumMod val="85000"/>
                                <a:lumOff val="15000"/>
                              </a:schemeClr>
                            </a:solidFill>
                            <a:latin typeface="Cambria Math" panose="02040503050406030204" pitchFamily="18" charset="0"/>
                            <a:ea typeface="SamsungOne-400" panose="020B0503030303020204" pitchFamily="34" charset="0"/>
                          </a:rPr>
                          <m:t>𝛤</m:t>
                        </m:r>
                        <m:d>
                          <m:dPr>
                            <m:ctrlPr>
                              <a:rPr lang="en-US" altLang="ko-KR" sz="1600" i="1">
                                <a:solidFill>
                                  <a:schemeClr val="tx1">
                                    <a:lumMod val="85000"/>
                                    <a:lumOff val="15000"/>
                                  </a:schemeClr>
                                </a:solidFill>
                                <a:latin typeface="Cambria Math" panose="02040503050406030204" pitchFamily="18" charset="0"/>
                                <a:ea typeface="SamsungOne-400" panose="020B0503030303020204" pitchFamily="34" charset="0"/>
                              </a:rPr>
                            </m:ctrlPr>
                          </m:dPr>
                          <m:e>
                            <m:f>
                              <m:fPr>
                                <m:ctrlPr>
                                  <a:rPr lang="en-US" altLang="ko-KR" sz="1600" i="1">
                                    <a:solidFill>
                                      <a:schemeClr val="tx1">
                                        <a:lumMod val="85000"/>
                                        <a:lumOff val="15000"/>
                                      </a:schemeClr>
                                    </a:solidFill>
                                    <a:latin typeface="Cambria Math" panose="02040503050406030204" pitchFamily="18" charset="0"/>
                                    <a:ea typeface="SamsungOne-400" panose="020B0503030303020204" pitchFamily="34" charset="0"/>
                                  </a:rPr>
                                </m:ctrlPr>
                              </m:fPr>
                              <m:num>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𝜈</m:t>
                                </m:r>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+1</m:t>
                                </m:r>
                              </m:num>
                              <m:den>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2</m:t>
                                </m:r>
                              </m:den>
                            </m:f>
                          </m:e>
                        </m:d>
                      </m:num>
                      <m:den>
                        <m:rad>
                          <m:radPr>
                            <m:degHide m:val="on"/>
                            <m:ctrlPr>
                              <a:rPr lang="en-US" altLang="ko-KR" sz="1600" i="1">
                                <a:solidFill>
                                  <a:schemeClr val="tx1">
                                    <a:lumMod val="85000"/>
                                    <a:lumOff val="15000"/>
                                  </a:schemeClr>
                                </a:solidFill>
                                <a:latin typeface="Cambria Math" panose="02040503050406030204" pitchFamily="18" charset="0"/>
                                <a:ea typeface="SamsungOne-400" panose="020B0503030303020204" pitchFamily="34" charset="0"/>
                              </a:rPr>
                            </m:ctrlPr>
                          </m:radPr>
                          <m:deg/>
                          <m:e>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𝜈𝜋</m:t>
                            </m:r>
                          </m:e>
                        </m:rad>
                        <m:r>
                          <a:rPr lang="el-GR" altLang="ko-KR" sz="1600">
                            <a:solidFill>
                              <a:schemeClr val="tx1">
                                <a:lumMod val="85000"/>
                                <a:lumOff val="15000"/>
                              </a:schemeClr>
                            </a:solidFill>
                            <a:latin typeface="Cambria Math" panose="02040503050406030204" pitchFamily="18" charset="0"/>
                            <a:ea typeface="SamsungOne-400" panose="020B0503030303020204" pitchFamily="34" charset="0"/>
                          </a:rPr>
                          <m:t>𝛤</m:t>
                        </m:r>
                        <m:d>
                          <m:dPr>
                            <m:ctrlPr>
                              <a:rPr lang="en-US" altLang="ko-KR" sz="1600" i="1">
                                <a:solidFill>
                                  <a:schemeClr val="tx1">
                                    <a:lumMod val="85000"/>
                                    <a:lumOff val="15000"/>
                                  </a:schemeClr>
                                </a:solidFill>
                                <a:latin typeface="Cambria Math" panose="02040503050406030204" pitchFamily="18" charset="0"/>
                                <a:ea typeface="SamsungOne-400" panose="020B0503030303020204" pitchFamily="34" charset="0"/>
                              </a:rPr>
                            </m:ctrlPr>
                          </m:dPr>
                          <m:e>
                            <m:f>
                              <m:fPr>
                                <m:ctrlPr>
                                  <a:rPr lang="en-US" altLang="ko-KR" sz="1600" i="1">
                                    <a:solidFill>
                                      <a:schemeClr val="tx1">
                                        <a:lumMod val="85000"/>
                                        <a:lumOff val="15000"/>
                                      </a:schemeClr>
                                    </a:solidFill>
                                    <a:latin typeface="Cambria Math" panose="02040503050406030204" pitchFamily="18" charset="0"/>
                                    <a:ea typeface="SamsungOne-400" panose="020B0503030303020204" pitchFamily="34" charset="0"/>
                                  </a:rPr>
                                </m:ctrlPr>
                              </m:fPr>
                              <m:num>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𝜈</m:t>
                                </m:r>
                              </m:num>
                              <m:den>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2</m:t>
                                </m:r>
                              </m:den>
                            </m:f>
                          </m:e>
                        </m:d>
                      </m:den>
                    </m:f>
                    <m:sSup>
                      <m:sSupPr>
                        <m:ctrlPr>
                          <a:rPr lang="en-US" altLang="ko-KR" sz="1600" i="1">
                            <a:solidFill>
                              <a:schemeClr val="tx1">
                                <a:lumMod val="85000"/>
                                <a:lumOff val="15000"/>
                              </a:schemeClr>
                            </a:solidFill>
                            <a:latin typeface="Cambria Math" panose="02040503050406030204" pitchFamily="18" charset="0"/>
                            <a:ea typeface="SamsungOne-400" panose="020B0503030303020204" pitchFamily="34" charset="0"/>
                          </a:rPr>
                        </m:ctrlPr>
                      </m:sSupPr>
                      <m:e>
                        <m:d>
                          <m:dPr>
                            <m:ctrlPr>
                              <a:rPr lang="en-US" altLang="ko-KR" sz="1600" i="1">
                                <a:solidFill>
                                  <a:schemeClr val="tx1">
                                    <a:lumMod val="85000"/>
                                    <a:lumOff val="15000"/>
                                  </a:schemeClr>
                                </a:solidFill>
                                <a:latin typeface="Cambria Math" panose="02040503050406030204" pitchFamily="18" charset="0"/>
                                <a:ea typeface="SamsungOne-400" panose="020B0503030303020204" pitchFamily="34" charset="0"/>
                              </a:rPr>
                            </m:ctrlPr>
                          </m:dPr>
                          <m:e>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1+</m:t>
                            </m:r>
                            <m:f>
                              <m:fPr>
                                <m:ctrlPr>
                                  <a:rPr lang="en-US" altLang="ko-KR" sz="1600" i="1">
                                    <a:solidFill>
                                      <a:schemeClr val="tx1">
                                        <a:lumMod val="85000"/>
                                        <a:lumOff val="15000"/>
                                      </a:schemeClr>
                                    </a:solidFill>
                                    <a:latin typeface="Cambria Math" panose="02040503050406030204" pitchFamily="18" charset="0"/>
                                    <a:ea typeface="SamsungOne-400" panose="020B0503030303020204" pitchFamily="34" charset="0"/>
                                  </a:rPr>
                                </m:ctrlPr>
                              </m:fPr>
                              <m:num>
                                <m:sSup>
                                  <m:sSupPr>
                                    <m:ctrlPr>
                                      <a:rPr lang="en-US" altLang="ko-KR" sz="1600" i="1">
                                        <a:solidFill>
                                          <a:schemeClr val="tx1">
                                            <a:lumMod val="85000"/>
                                            <a:lumOff val="15000"/>
                                          </a:schemeClr>
                                        </a:solidFill>
                                        <a:latin typeface="Cambria Math" panose="02040503050406030204" pitchFamily="18" charset="0"/>
                                        <a:ea typeface="SamsungOne-400" panose="020B0503030303020204" pitchFamily="34" charset="0"/>
                                      </a:rPr>
                                    </m:ctrlPr>
                                  </m:sSupPr>
                                  <m:e>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𝑥</m:t>
                                    </m:r>
                                  </m:e>
                                  <m:sup>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2</m:t>
                                    </m:r>
                                  </m:sup>
                                </m:sSup>
                              </m:num>
                              <m:den>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𝜈</m:t>
                                </m:r>
                              </m:den>
                            </m:f>
                          </m:e>
                        </m:d>
                      </m:e>
                      <m:sup>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m:t>
                        </m:r>
                        <m:f>
                          <m:fPr>
                            <m:ctrlPr>
                              <a:rPr lang="en-US" altLang="ko-KR" sz="1600" i="1">
                                <a:solidFill>
                                  <a:schemeClr val="tx1">
                                    <a:lumMod val="85000"/>
                                    <a:lumOff val="15000"/>
                                  </a:schemeClr>
                                </a:solidFill>
                                <a:latin typeface="Cambria Math" panose="02040503050406030204" pitchFamily="18" charset="0"/>
                                <a:ea typeface="SamsungOne-400" panose="020B0503030303020204" pitchFamily="34" charset="0"/>
                              </a:rPr>
                            </m:ctrlPr>
                          </m:fPr>
                          <m:num>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𝜈</m:t>
                            </m:r>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+1</m:t>
                            </m:r>
                          </m:num>
                          <m:den>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2</m:t>
                            </m:r>
                          </m:den>
                        </m:f>
                      </m:sup>
                    </m:sSup>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         </a:t>
                </a:r>
                <a:r>
                  <a:rPr lang="en-US" altLang="ko-KR" sz="1300" dirty="0">
                    <a:solidFill>
                      <a:srgbClr val="20B765"/>
                    </a:solidFill>
                    <a:latin typeface="SamsungOne-400" panose="020B0503030303020204" pitchFamily="34" charset="0"/>
                    <a:ea typeface="SamsungOne-400" panose="020B0503030303020204" pitchFamily="34" charset="0"/>
                    <a:sym typeface="Symbol" panose="05050102010706020507" pitchFamily="18" charset="2"/>
                  </a:rPr>
                  <a: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sym typeface="Symbol" panose="05050102010706020507" pitchFamily="18" charset="2"/>
                  </a:rPr>
                  <a:t>được xác định trong khoảng </a:t>
                </a:r>
                <a14:m>
                  <m:oMath xmlns:m="http://schemas.openxmlformats.org/officeDocument/2006/math">
                    <m:r>
                      <a:rPr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m:t>
                    </m:r>
                    <m:r>
                      <a:rPr lang="en-US" altLang="ko-KR" sz="1300" dirty="0" err="1">
                        <a:solidFill>
                          <a:schemeClr val="tx1">
                            <a:lumMod val="85000"/>
                            <a:lumOff val="15000"/>
                          </a:schemeClr>
                        </a:solidFill>
                        <a:latin typeface="Cambria Math" panose="02040503050406030204" pitchFamily="18" charset="0"/>
                        <a:ea typeface="SamsungOne-400" panose="020B0503030303020204" pitchFamily="34" charset="0"/>
                      </a:rPr>
                      <m:t>,</m:t>
                    </m:r>
                    <m:r>
                      <a:rPr lang="en-US" altLang="ko-KR" sz="1300" dirty="0">
                        <a:solidFill>
                          <a:schemeClr val="tx1">
                            <a:lumMod val="85000"/>
                            <a:lumOff val="15000"/>
                          </a:schemeClr>
                        </a:solidFill>
                        <a:latin typeface="Cambria Math" panose="02040503050406030204" pitchFamily="18" charset="0"/>
                        <a:ea typeface="SamsungOne-400" panose="020B0503030303020204" pitchFamily="34" charset="0"/>
                      </a:rPr>
                      <m:t>+∞)</m:t>
                    </m:r>
                  </m:oMath>
                </a14:m>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361950" lvl="1" indent="-180975">
                  <a:spcAft>
                    <a:spcPts val="800"/>
                  </a:spcAft>
                  <a:buClr>
                    <a:srgbClr val="193EB0"/>
                  </a:buClr>
                  <a:buFont typeface="Arial" panose="020B0604020202020204" pitchFamily="34" charset="0"/>
                  <a:buChar char="•"/>
                </a:pPr>
                <a:r>
                  <a:rPr lang="vi-VN" altLang="ko-KR" sz="1300" i="1" dirty="0">
                    <a:solidFill>
                      <a:prstClr val="black">
                        <a:lumMod val="85000"/>
                        <a:lumOff val="15000"/>
                      </a:prstClr>
                    </a:solidFill>
                    <a:latin typeface="Cambria Math" panose="02040503050406030204" pitchFamily="18" charset="0"/>
                  </a:rPr>
                  <a:t>Trung bình</a:t>
                </a:r>
                <a:r>
                  <a:rPr lang="en-US" altLang="ko-KR" sz="1300" i="1" dirty="0">
                    <a:solidFill>
                      <a:prstClr val="black">
                        <a:lumMod val="85000"/>
                        <a:lumOff val="15000"/>
                      </a:prstClr>
                    </a:solidFill>
                    <a:latin typeface="Cambria Math" panose="02040503050406030204" pitchFamily="18" charset="0"/>
                  </a:rPr>
                  <a:t> = 0</a:t>
                </a:r>
                <a:endParaRPr lang="ko-KR" altLang="en-US" sz="1300" i="1" dirty="0">
                  <a:solidFill>
                    <a:prstClr val="black">
                      <a:lumMod val="85000"/>
                      <a:lumOff val="15000"/>
                    </a:prstClr>
                  </a:solidFill>
                  <a:latin typeface="Cambria Math" panose="02040503050406030204" pitchFamily="18" charset="0"/>
                </a:endParaRPr>
              </a:p>
              <a:p>
                <a:pPr marL="361950" lvl="1" indent="-180975">
                  <a:spcAft>
                    <a:spcPts val="800"/>
                  </a:spcAft>
                  <a:buClr>
                    <a:srgbClr val="193EB0"/>
                  </a:buClr>
                  <a:buFont typeface="Arial" panose="020B0604020202020204" pitchFamily="34" charset="0"/>
                  <a:buChar char="•"/>
                </a:pPr>
                <a:r>
                  <a:rPr lang="vi-VN" altLang="ko-KR" sz="1300" i="1" dirty="0">
                    <a:solidFill>
                      <a:prstClr val="black">
                        <a:lumMod val="85000"/>
                        <a:lumOff val="15000"/>
                      </a:prstClr>
                    </a:solidFill>
                    <a:latin typeface="Cambria Math" panose="02040503050406030204" pitchFamily="18" charset="0"/>
                  </a:rPr>
                  <a:t>Phương sai</a:t>
                </a:r>
                <a:r>
                  <a:rPr lang="en-US" altLang="ko-KR" sz="1300" i="1" dirty="0">
                    <a:solidFill>
                      <a:prstClr val="black">
                        <a:lumMod val="85000"/>
                        <a:lumOff val="15000"/>
                      </a:prstClr>
                    </a:solidFill>
                    <a:latin typeface="Cambria Math" panose="02040503050406030204" pitchFamily="18" charset="0"/>
                  </a:rPr>
                  <a:t> </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rPr>
                      <m:t>=</m:t>
                    </m:r>
                    <m:f>
                      <m:fPr>
                        <m:ctrlPr>
                          <a:rPr lang="en-US" altLang="ko-KR" sz="1300" i="1" dirty="0">
                            <a:solidFill>
                              <a:prstClr val="black">
                                <a:lumMod val="85000"/>
                                <a:lumOff val="15000"/>
                              </a:prstClr>
                            </a:solidFill>
                            <a:latin typeface="Cambria Math" panose="02040503050406030204" pitchFamily="18" charset="0"/>
                            <a:sym typeface="Symbol" panose="05050102010706020507" pitchFamily="18" charset="2"/>
                          </a:rPr>
                        </m:ctrlPr>
                      </m:fPr>
                      <m:num>
                        <m:r>
                          <a:rPr lang="ko-KR" altLang="en-US" sz="1300" i="1" dirty="0">
                            <a:solidFill>
                              <a:prstClr val="black">
                                <a:lumMod val="85000"/>
                                <a:lumOff val="15000"/>
                              </a:prstClr>
                            </a:solidFill>
                            <a:latin typeface="Cambria Math" panose="02040503050406030204" pitchFamily="18" charset="0"/>
                            <a:sym typeface="Symbol" panose="05050102010706020507" pitchFamily="18" charset="2"/>
                          </a:rPr>
                          <m:t>𝜈</m:t>
                        </m:r>
                      </m:num>
                      <m:den>
                        <m:r>
                          <a:rPr lang="ko-KR" altLang="en-US" sz="1300" i="1" dirty="0">
                            <a:solidFill>
                              <a:prstClr val="black">
                                <a:lumMod val="85000"/>
                                <a:lumOff val="15000"/>
                              </a:prstClr>
                            </a:solidFill>
                            <a:latin typeface="Cambria Math" panose="02040503050406030204" pitchFamily="18" charset="0"/>
                            <a:sym typeface="Symbol" panose="05050102010706020507" pitchFamily="18" charset="2"/>
                          </a:rPr>
                          <m:t>𝜈</m:t>
                        </m:r>
                        <m:r>
                          <a:rPr lang="en-US" altLang="ko-KR" sz="1300" i="1" dirty="0">
                            <a:solidFill>
                              <a:prstClr val="black">
                                <a:lumMod val="85000"/>
                                <a:lumOff val="15000"/>
                              </a:prstClr>
                            </a:solidFill>
                            <a:latin typeface="Cambria Math" panose="02040503050406030204" pitchFamily="18" charset="0"/>
                            <a:sym typeface="Symbol" panose="05050102010706020507" pitchFamily="18" charset="2"/>
                          </a:rPr>
                          <m:t>−2</m:t>
                        </m:r>
                      </m:den>
                    </m:f>
                  </m:oMath>
                </a14:m>
                <a:r>
                  <a:rPr lang="en-US" altLang="ko-KR" sz="1300" i="1" dirty="0">
                    <a:solidFill>
                      <a:prstClr val="black">
                        <a:lumMod val="85000"/>
                        <a:lumOff val="15000"/>
                      </a:prstClr>
                    </a:solidFill>
                    <a:latin typeface="Cambria Math" panose="02040503050406030204" pitchFamily="18" charset="0"/>
                  </a:rPr>
                  <a:t>                                        </a:t>
                </a:r>
                <a:r>
                  <a:rPr lang="en-US" altLang="ko-KR" sz="1300" dirty="0">
                    <a:solidFill>
                      <a:srgbClr val="20B765"/>
                    </a:solidFill>
                    <a:latin typeface="SamsungOne-400" panose="020B0503030303020204" pitchFamily="34" charset="0"/>
                    <a:ea typeface="SamsungOne-400" panose="020B0503030303020204" pitchFamily="34" charset="0"/>
                    <a:sym typeface="Symbol" panose="05050102010706020507" pitchFamily="18" charset="2"/>
                  </a:rPr>
                  <a:t></a:t>
                </a:r>
                <a:r>
                  <a:rPr lang="en-US" altLang="ko-KR" sz="1300" i="1" dirty="0">
                    <a:solidFill>
                      <a:prstClr val="black">
                        <a:lumMod val="85000"/>
                        <a:lumOff val="15000"/>
                      </a:prstClr>
                    </a:solidFill>
                    <a:latin typeface="Cambria Math" panose="02040503050406030204" pitchFamily="18" charset="0"/>
                    <a:sym typeface="Symbol" panose="05050102010706020507" pitchFamily="18" charset="2"/>
                  </a:rPr>
                  <a:t>  </a:t>
                </a:r>
                <a:r>
                  <a:rPr lang="vi-VN" altLang="ko-KR" sz="1300" i="1" dirty="0">
                    <a:solidFill>
                      <a:prstClr val="black">
                        <a:lumMod val="85000"/>
                        <a:lumOff val="15000"/>
                      </a:prstClr>
                    </a:solidFill>
                    <a:latin typeface="Cambria Math" panose="02040503050406030204" pitchFamily="18" charset="0"/>
                    <a:sym typeface="Symbol" panose="05050102010706020507" pitchFamily="18" charset="2"/>
                  </a:rPr>
                  <a:t>khi</a:t>
                </a:r>
                <a:r>
                  <a:rPr lang="en-US" altLang="ko-KR" sz="1300" i="1" dirty="0">
                    <a:solidFill>
                      <a:prstClr val="black">
                        <a:lumMod val="85000"/>
                        <a:lumOff val="15000"/>
                      </a:prstClr>
                    </a:solidFill>
                    <a:latin typeface="Cambria Math" panose="02040503050406030204" pitchFamily="18" charset="0"/>
                    <a:sym typeface="Symbol" panose="05050102010706020507" pitchFamily="18" charset="2"/>
                  </a:rPr>
                  <a:t> </a:t>
                </a:r>
                <a14:m>
                  <m:oMath xmlns:m="http://schemas.openxmlformats.org/officeDocument/2006/math">
                    <m:r>
                      <a:rPr lang="ko-KR" altLang="en-US" sz="1300" i="1" dirty="0">
                        <a:solidFill>
                          <a:prstClr val="black">
                            <a:lumMod val="85000"/>
                            <a:lumOff val="15000"/>
                          </a:prstClr>
                        </a:solidFill>
                        <a:latin typeface="Cambria Math" panose="02040503050406030204" pitchFamily="18" charset="0"/>
                        <a:sym typeface="Symbol" panose="05050102010706020507" pitchFamily="18" charset="2"/>
                      </a:rPr>
                      <m:t>𝜈</m:t>
                    </m:r>
                    <m:r>
                      <a:rPr lang="en-US" altLang="ko-KR" sz="1300" i="1" dirty="0">
                        <a:solidFill>
                          <a:prstClr val="black">
                            <a:lumMod val="85000"/>
                            <a:lumOff val="15000"/>
                          </a:prstClr>
                        </a:solidFill>
                        <a:latin typeface="Cambria Math" panose="02040503050406030204" pitchFamily="18" charset="0"/>
                        <a:sym typeface="Symbol" panose="05050102010706020507" pitchFamily="18" charset="2"/>
                      </a:rPr>
                      <m:t>&gt;2</m:t>
                    </m:r>
                  </m:oMath>
                </a14:m>
                <a:endParaRPr lang="ko-KR" altLang="en-US" sz="1300" i="1" dirty="0">
                  <a:solidFill>
                    <a:prstClr val="black">
                      <a:lumMod val="85000"/>
                      <a:lumOff val="15000"/>
                    </a:prstClr>
                  </a:solidFill>
                  <a:latin typeface="Cambria Math" panose="02040503050406030204" pitchFamily="18" charset="0"/>
                </a:endParaRPr>
              </a:p>
              <a:p>
                <a:pPr marL="361950" lvl="1" indent="-180975">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Độ lệch chuẩn </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rPr>
                      <m:t>=</m:t>
                    </m:r>
                    <m:rad>
                      <m:radPr>
                        <m:degHide m:val="on"/>
                        <m:ctrlPr>
                          <a:rPr lang="en-US" altLang="ko-KR" sz="1300" i="1" dirty="0">
                            <a:solidFill>
                              <a:prstClr val="black">
                                <a:lumMod val="85000"/>
                                <a:lumOff val="15000"/>
                              </a:prstClr>
                            </a:solidFill>
                            <a:latin typeface="Cambria Math" panose="02040503050406030204" pitchFamily="18" charset="0"/>
                          </a:rPr>
                        </m:ctrlPr>
                      </m:radPr>
                      <m:deg/>
                      <m:e>
                        <m:f>
                          <m:fPr>
                            <m:ctrlPr>
                              <a:rPr lang="en-US" altLang="ko-KR" sz="1300" i="1" dirty="0">
                                <a:solidFill>
                                  <a:prstClr val="black">
                                    <a:lumMod val="85000"/>
                                    <a:lumOff val="15000"/>
                                  </a:prstClr>
                                </a:solidFill>
                                <a:latin typeface="Cambria Math" panose="02040503050406030204" pitchFamily="18" charset="0"/>
                                <a:sym typeface="Symbol" panose="05050102010706020507" pitchFamily="18" charset="2"/>
                              </a:rPr>
                            </m:ctrlPr>
                          </m:fPr>
                          <m:num>
                            <m:r>
                              <a:rPr lang="ko-KR" altLang="en-US" sz="1300" i="1" dirty="0">
                                <a:solidFill>
                                  <a:prstClr val="black">
                                    <a:lumMod val="85000"/>
                                    <a:lumOff val="15000"/>
                                  </a:prstClr>
                                </a:solidFill>
                                <a:latin typeface="Cambria Math" panose="02040503050406030204" pitchFamily="18" charset="0"/>
                                <a:sym typeface="Symbol" panose="05050102010706020507" pitchFamily="18" charset="2"/>
                              </a:rPr>
                              <m:t>𝜈</m:t>
                            </m:r>
                          </m:num>
                          <m:den>
                            <m:r>
                              <a:rPr lang="ko-KR" altLang="en-US" sz="1300" i="1" dirty="0">
                                <a:solidFill>
                                  <a:prstClr val="black">
                                    <a:lumMod val="85000"/>
                                    <a:lumOff val="15000"/>
                                  </a:prstClr>
                                </a:solidFill>
                                <a:latin typeface="Cambria Math" panose="02040503050406030204" pitchFamily="18" charset="0"/>
                                <a:sym typeface="Symbol" panose="05050102010706020507" pitchFamily="18" charset="2"/>
                              </a:rPr>
                              <m:t>𝜈</m:t>
                            </m:r>
                            <m:r>
                              <a:rPr lang="en-US" altLang="ko-KR" sz="1300" i="1" dirty="0">
                                <a:solidFill>
                                  <a:prstClr val="black">
                                    <a:lumMod val="85000"/>
                                    <a:lumOff val="15000"/>
                                  </a:prstClr>
                                </a:solidFill>
                                <a:latin typeface="Cambria Math" panose="02040503050406030204" pitchFamily="18" charset="0"/>
                                <a:sym typeface="Symbol" panose="05050102010706020507" pitchFamily="18" charset="2"/>
                              </a:rPr>
                              <m:t>−2</m:t>
                            </m:r>
                          </m:den>
                        </m:f>
                      </m:e>
                    </m:rad>
                  </m:oMath>
                </a14:m>
                <a:r>
                  <a:rPr lang="en-US" altLang="ko-KR" sz="1300" i="1" dirty="0">
                    <a:solidFill>
                      <a:prstClr val="black">
                        <a:lumMod val="85000"/>
                        <a:lumOff val="15000"/>
                      </a:prstClr>
                    </a:solidFill>
                    <a:latin typeface="Cambria Math" panose="02040503050406030204" pitchFamily="18" charset="0"/>
                  </a:rPr>
                  <a:t>                 </a:t>
                </a:r>
                <a:r>
                  <a:rPr lang="en-US" altLang="ko-KR" sz="1300" dirty="0">
                    <a:solidFill>
                      <a:srgbClr val="20B765"/>
                    </a:solidFill>
                    <a:latin typeface="SamsungOne-400" panose="020B0503030303020204" pitchFamily="34" charset="0"/>
                    <a:ea typeface="SamsungOne-400" panose="020B0503030303020204" pitchFamily="34" charset="0"/>
                    <a:sym typeface="Symbol" panose="05050102010706020507" pitchFamily="18" charset="2"/>
                  </a:rPr>
                  <a:t></a:t>
                </a:r>
                <a:r>
                  <a:rPr lang="en-US" altLang="ko-KR" sz="1300" i="1" dirty="0">
                    <a:solidFill>
                      <a:prstClr val="black">
                        <a:lumMod val="85000"/>
                        <a:lumOff val="15000"/>
                      </a:prstClr>
                    </a:solidFill>
                    <a:latin typeface="Cambria Math" panose="02040503050406030204" pitchFamily="18" charset="0"/>
                    <a:sym typeface="Symbol" panose="05050102010706020507" pitchFamily="18" charset="2"/>
                  </a:rPr>
                  <a:t> </a:t>
                </a:r>
                <a:r>
                  <a:rPr lang="vi-VN" altLang="ko-KR" sz="1300" i="1" dirty="0">
                    <a:solidFill>
                      <a:prstClr val="black">
                        <a:lumMod val="85000"/>
                        <a:lumOff val="15000"/>
                      </a:prstClr>
                    </a:solidFill>
                    <a:latin typeface="Cambria Math" panose="02040503050406030204" pitchFamily="18" charset="0"/>
                    <a:sym typeface="Symbol" panose="05050102010706020507" pitchFamily="18" charset="2"/>
                  </a:rPr>
                  <a:t>khi</a:t>
                </a:r>
                <a:r>
                  <a:rPr lang="en-US" altLang="ko-KR" sz="1300" i="1" dirty="0">
                    <a:solidFill>
                      <a:prstClr val="black">
                        <a:lumMod val="85000"/>
                        <a:lumOff val="15000"/>
                      </a:prstClr>
                    </a:solidFill>
                    <a:latin typeface="Cambria Math" panose="02040503050406030204" pitchFamily="18" charset="0"/>
                    <a:sym typeface="Symbol" panose="05050102010706020507" pitchFamily="18" charset="2"/>
                  </a:rPr>
                  <a:t> </a:t>
                </a:r>
                <a14:m>
                  <m:oMath xmlns:m="http://schemas.openxmlformats.org/officeDocument/2006/math">
                    <m:r>
                      <a:rPr lang="ko-KR" altLang="en-US" sz="1300" i="1" dirty="0">
                        <a:solidFill>
                          <a:prstClr val="black">
                            <a:lumMod val="85000"/>
                            <a:lumOff val="15000"/>
                          </a:prstClr>
                        </a:solidFill>
                        <a:latin typeface="Cambria Math" panose="02040503050406030204" pitchFamily="18" charset="0"/>
                        <a:sym typeface="Symbol" panose="05050102010706020507" pitchFamily="18" charset="2"/>
                      </a:rPr>
                      <m:t>𝜈</m:t>
                    </m:r>
                    <m:r>
                      <a:rPr lang="en-US" altLang="ko-KR" sz="1300" i="1" dirty="0">
                        <a:solidFill>
                          <a:prstClr val="black">
                            <a:lumMod val="85000"/>
                            <a:lumOff val="15000"/>
                          </a:prstClr>
                        </a:solidFill>
                        <a:latin typeface="Cambria Math" panose="02040503050406030204" pitchFamily="18" charset="0"/>
                        <a:sym typeface="Symbol" panose="05050102010706020507" pitchFamily="18" charset="2"/>
                      </a:rPr>
                      <m:t>&gt;2</m:t>
                    </m:r>
                  </m:oMath>
                </a14:m>
                <a:endParaRPr lang="en-US" altLang="ko-KR" sz="1300" i="1" dirty="0">
                  <a:solidFill>
                    <a:prstClr val="black">
                      <a:lumMod val="85000"/>
                      <a:lumOff val="15000"/>
                    </a:prstClr>
                  </a:solidFill>
                  <a:latin typeface="Cambria Math" panose="02040503050406030204" pitchFamily="18" charset="0"/>
                </a:endParaRPr>
              </a:p>
            </p:txBody>
          </p:sp>
        </mc:Choice>
        <mc:Fallback xmlns="">
          <p:sp>
            <p:nvSpPr>
              <p:cNvPr id="8" name="직사각형 7">
                <a:extLst>
                  <a:ext uri="{FF2B5EF4-FFF2-40B4-BE49-F238E27FC236}">
                    <a16:creationId xmlns:a16="http://schemas.microsoft.com/office/drawing/2014/main" id="{3B9775AA-A4D4-41A6-B3BD-B56B4CA83803}"/>
                  </a:ext>
                </a:extLst>
              </p:cNvPr>
              <p:cNvSpPr>
                <a:spLocks noRot="1" noChangeAspect="1" noMove="1" noResize="1" noEditPoints="1" noAdjustHandles="1" noChangeArrowheads="1" noChangeShapeType="1" noTextEdit="1"/>
              </p:cNvSpPr>
              <p:nvPr/>
            </p:nvSpPr>
            <p:spPr>
              <a:xfrm>
                <a:off x="674556" y="2888940"/>
                <a:ext cx="8632825" cy="2336327"/>
              </a:xfrm>
              <a:prstGeom prst="rect">
                <a:avLst/>
              </a:prstGeom>
              <a:blipFill>
                <a:blip r:embed="rId6"/>
                <a:stretch>
                  <a:fillRect l="-7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467004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Lý</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thyết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về</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01</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grpSp>
        <p:nvGrpSpPr>
          <p:cNvPr id="2" name="그룹 1">
            <a:extLst>
              <a:ext uri="{FF2B5EF4-FFF2-40B4-BE49-F238E27FC236}">
                <a16:creationId xmlns:a16="http://schemas.microsoft.com/office/drawing/2014/main" id="{4C64528B-9538-4539-A414-4AFF337B824E}"/>
              </a:ext>
            </a:extLst>
          </p:cNvPr>
          <p:cNvGrpSpPr/>
          <p:nvPr/>
        </p:nvGrpSpPr>
        <p:grpSpPr>
          <a:xfrm>
            <a:off x="850766" y="1713866"/>
            <a:ext cx="7992888" cy="1735987"/>
            <a:chOff x="888484" y="1717676"/>
            <a:chExt cx="7992888" cy="1735987"/>
          </a:xfrm>
        </p:grpSpPr>
        <p:grpSp>
          <p:nvGrpSpPr>
            <p:cNvPr id="38" name="그룹 37">
              <a:extLst>
                <a:ext uri="{FF2B5EF4-FFF2-40B4-BE49-F238E27FC236}">
                  <a16:creationId xmlns:a16="http://schemas.microsoft.com/office/drawing/2014/main" id="{74145DE0-3B1C-4FAC-A35B-F6DF4BF9EC50}"/>
                </a:ext>
              </a:extLst>
            </p:cNvPr>
            <p:cNvGrpSpPr/>
            <p:nvPr/>
          </p:nvGrpSpPr>
          <p:grpSpPr>
            <a:xfrm>
              <a:off x="888484" y="1717676"/>
              <a:ext cx="6979589" cy="355913"/>
              <a:chOff x="903506" y="2429380"/>
              <a:chExt cx="6979589" cy="355913"/>
            </a:xfrm>
          </p:grpSpPr>
          <p:sp>
            <p:nvSpPr>
              <p:cNvPr id="39" name="사각형: 둥근 모서리 2">
                <a:extLst>
                  <a:ext uri="{FF2B5EF4-FFF2-40B4-BE49-F238E27FC236}">
                    <a16:creationId xmlns:a16="http://schemas.microsoft.com/office/drawing/2014/main" id="{95089E6A-D3E6-458B-A737-6EB42708C776}"/>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800"/>
                  </a:spcAft>
                </a:pP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p:sp>
            <p:nvSpPr>
              <p:cNvPr id="40" name="직사각형 39">
                <a:extLst>
                  <a:ext uri="{FF2B5EF4-FFF2-40B4-BE49-F238E27FC236}">
                    <a16:creationId xmlns:a16="http://schemas.microsoft.com/office/drawing/2014/main" id="{11BC6B55-8C56-4B9D-B9C9-D237D12CF030}"/>
                  </a:ext>
                </a:extLst>
              </p:cNvPr>
              <p:cNvSpPr/>
              <p:nvPr/>
            </p:nvSpPr>
            <p:spPr>
              <a:xfrm>
                <a:off x="1279004" y="2429380"/>
                <a:ext cx="6604091" cy="3559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Ta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thấy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rằng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𝐸</a:t>
                </a:r>
                <a:r>
                  <a:rPr lang="ko-KR" altLang="en-US" sz="1300" dirty="0">
                    <a:solidFill>
                      <a:srgbClr val="FF0000"/>
                    </a:solidFill>
                    <a:latin typeface="SamsungOne-400" panose="020B0503030303020204" pitchFamily="34" charset="0"/>
                    <a:ea typeface="SamsungOne-400" panose="020B0503030303020204" pitchFamily="34" charset="0"/>
                  </a:rPr>
                  <a:t>∩</a:t>
                </a:r>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𝑂</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r>
                  <a:rPr lang="ko-KR" altLang="en-US" sz="1300" dirty="0">
                    <a:solidFill>
                      <a:srgbClr val="FF0000"/>
                    </a:solidFill>
                    <a:latin typeface="SamsungOne-400" panose="020B0503030303020204" pitchFamily="34" charset="0"/>
                    <a:ea typeface="SamsungOne-400" panose="020B0503030303020204" pitchFamily="34" charset="0"/>
                  </a:rPr>
                  <a:t>𝜙</a:t>
                </a:r>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 → “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srgbClr val="FF0000"/>
                    </a:solidFill>
                    <a:latin typeface="SamsungOne-400" panose="020B0503030303020204" pitchFamily="34" charset="0"/>
                    <a:ea typeface="SamsungOne-400" panose="020B0503030303020204" pitchFamily="34" charset="0"/>
                  </a:rPr>
                  <a:t>xung</a:t>
                </a:r>
                <a:r>
                  <a:rPr lang="en-US" altLang="ko-KR" sz="1300" dirty="0">
                    <a:solidFill>
                      <a:srgbClr val="FF0000"/>
                    </a:solidFill>
                    <a:latin typeface="SamsungOne-400" panose="020B0503030303020204" pitchFamily="34" charset="0"/>
                    <a:ea typeface="SamsungOne-400" panose="020B0503030303020204" pitchFamily="34" charset="0"/>
                  </a:rPr>
                  <a:t> </a:t>
                </a:r>
                <a:r>
                  <a:rPr lang="en-US" altLang="ko-KR" sz="1300" dirty="0" err="1">
                    <a:solidFill>
                      <a:srgbClr val="FF0000"/>
                    </a:solidFill>
                    <a:latin typeface="SamsungOne-400" panose="020B0503030303020204" pitchFamily="34" charset="0"/>
                    <a:ea typeface="SamsungOne-400" panose="020B0503030303020204" pitchFamily="34" charset="0"/>
                  </a:rPr>
                  <a:t>khắc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grpSp>
          <p:nvGrpSpPr>
            <p:cNvPr id="41" name="그룹 40">
              <a:extLst>
                <a:ext uri="{FF2B5EF4-FFF2-40B4-BE49-F238E27FC236}">
                  <a16:creationId xmlns:a16="http://schemas.microsoft.com/office/drawing/2014/main" id="{D6C70143-E8C4-4456-A16F-15D401969C35}"/>
                </a:ext>
              </a:extLst>
            </p:cNvPr>
            <p:cNvGrpSpPr/>
            <p:nvPr/>
          </p:nvGrpSpPr>
          <p:grpSpPr>
            <a:xfrm>
              <a:off x="888484" y="2080302"/>
              <a:ext cx="6979589" cy="345461"/>
              <a:chOff x="903506" y="2429380"/>
              <a:chExt cx="6979589" cy="345461"/>
            </a:xfrm>
          </p:grpSpPr>
          <p:sp>
            <p:nvSpPr>
              <p:cNvPr id="42" name="사각형: 둥근 모서리 2">
                <a:extLst>
                  <a:ext uri="{FF2B5EF4-FFF2-40B4-BE49-F238E27FC236}">
                    <a16:creationId xmlns:a16="http://schemas.microsoft.com/office/drawing/2014/main" id="{4492D87D-BBBB-4C0A-975B-59EAD9EE0496}"/>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800"/>
                  </a:spcAft>
                </a:pP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p:sp>
            <p:nvSpPr>
              <p:cNvPr id="43" name="직사각형 42">
                <a:extLst>
                  <a:ext uri="{FF2B5EF4-FFF2-40B4-BE49-F238E27FC236}">
                    <a16:creationId xmlns:a16="http://schemas.microsoft.com/office/drawing/2014/main" id="{C121D7C3-141A-4828-BF85-BE1979A186BA}"/>
                  </a:ext>
                </a:extLst>
              </p:cNvPr>
              <p:cNvSpPr/>
              <p:nvPr/>
            </p:nvSpPr>
            <p:spPr>
              <a:xfrm>
                <a:off x="1279004" y="2429380"/>
                <a:ext cx="6604091"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Biến cố kết quả là số chẵn không lớn hơn hoặc bằng ba: </a:t>
                </a:r>
                <a:r>
                  <a:rPr lang="ko-KR" altLang="vi-VN" sz="1300" dirty="0">
                    <a:solidFill>
                      <a:prstClr val="black">
                        <a:lumMod val="85000"/>
                        <a:lumOff val="15000"/>
                      </a:prstClr>
                    </a:solidFill>
                    <a:latin typeface="SamsungOne-400" panose="020B0503030303020204" pitchFamily="34" charset="0"/>
                    <a:ea typeface="SamsungOne-400" panose="020B0503030303020204" pitchFamily="34" charset="0"/>
                  </a:rPr>
                  <a:t>𝐸</a:t>
                </a:r>
                <a:r>
                  <a:rPr lang="ko-KR" altLang="vi-VN" sz="1300" dirty="0">
                    <a:solidFill>
                      <a:srgbClr val="FF0000"/>
                    </a:solidFill>
                    <a:latin typeface="SamsungOne-400" panose="020B0503030303020204" pitchFamily="34" charset="0"/>
                    <a:ea typeface="SamsungOne-400" panose="020B0503030303020204" pitchFamily="34" charset="0"/>
                  </a:rPr>
                  <a:t>−</a:t>
                </a:r>
                <a:r>
                  <a:rPr lang="ko-KR" altLang="vi-VN" sz="1300" dirty="0">
                    <a:solidFill>
                      <a:prstClr val="black">
                        <a:lumMod val="85000"/>
                        <a:lumOff val="15000"/>
                      </a:prstClr>
                    </a:solidFill>
                    <a:latin typeface="SamsungOne-400" panose="020B0503030303020204" pitchFamily="34" charset="0"/>
                    <a:ea typeface="SamsungOne-400" panose="020B0503030303020204" pitchFamily="34" charset="0"/>
                  </a:rPr>
                  <a:t>𝐴</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={2}</a:t>
                </a:r>
              </a:p>
            </p:txBody>
          </p:sp>
        </p:grpSp>
        <p:grpSp>
          <p:nvGrpSpPr>
            <p:cNvPr id="44" name="그룹 43">
              <a:extLst>
                <a:ext uri="{FF2B5EF4-FFF2-40B4-BE49-F238E27FC236}">
                  <a16:creationId xmlns:a16="http://schemas.microsoft.com/office/drawing/2014/main" id="{9E3BC56E-8315-442B-891C-765917B4D3C6}"/>
                </a:ext>
              </a:extLst>
            </p:cNvPr>
            <p:cNvGrpSpPr/>
            <p:nvPr/>
          </p:nvGrpSpPr>
          <p:grpSpPr>
            <a:xfrm>
              <a:off x="888484" y="2442928"/>
              <a:ext cx="6979589" cy="345461"/>
              <a:chOff x="903506" y="2429380"/>
              <a:chExt cx="6979589" cy="345461"/>
            </a:xfrm>
          </p:grpSpPr>
          <p:sp>
            <p:nvSpPr>
              <p:cNvPr id="45" name="사각형: 둥근 모서리 2">
                <a:extLst>
                  <a:ext uri="{FF2B5EF4-FFF2-40B4-BE49-F238E27FC236}">
                    <a16:creationId xmlns:a16="http://schemas.microsoft.com/office/drawing/2014/main" id="{8455E0D9-FB66-4C47-A3B6-F4F48F07BC9F}"/>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800"/>
                  </a:spcAft>
                </a:pP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p:sp>
            <p:nvSpPr>
              <p:cNvPr id="46" name="직사각형 45">
                <a:extLst>
                  <a:ext uri="{FF2B5EF4-FFF2-40B4-BE49-F238E27FC236}">
                    <a16:creationId xmlns:a16="http://schemas.microsoft.com/office/drawing/2014/main" id="{424D5356-9A4E-4931-A78D-DE8836B834F1}"/>
                  </a:ext>
                </a:extLst>
              </p:cNvPr>
              <p:cNvSpPr/>
              <p:nvPr/>
            </p:nvSpPr>
            <p:spPr>
              <a:xfrm>
                <a:off x="1279004" y="2429380"/>
                <a:ext cx="6604091"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Biến cố kết quả là số lớn hơn hoặc bằng ba </a:t>
                </a:r>
                <a:r>
                  <a:rPr lang="vi-VN" altLang="ko-KR" sz="1300" b="1" dirty="0">
                    <a:solidFill>
                      <a:prstClr val="black">
                        <a:lumMod val="85000"/>
                        <a:lumOff val="15000"/>
                      </a:prstClr>
                    </a:solidFill>
                    <a:latin typeface="SamsungOne-400" panose="020B0503030303020204" pitchFamily="34" charset="0"/>
                    <a:ea typeface="SamsungOne-400" panose="020B0503030303020204" pitchFamily="34" charset="0"/>
                  </a:rPr>
                  <a:t>không</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phải số chẵn: </a:t>
                </a:r>
                <a:r>
                  <a:rPr lang="ko-KR" altLang="vi-VN" sz="1300" dirty="0">
                    <a:solidFill>
                      <a:prstClr val="black">
                        <a:lumMod val="85000"/>
                        <a:lumOff val="15000"/>
                      </a:prstClr>
                    </a:solidFill>
                    <a:latin typeface="SamsungOne-400" panose="020B0503030303020204" pitchFamily="34" charset="0"/>
                    <a:ea typeface="SamsungOne-400" panose="020B0503030303020204" pitchFamily="34" charset="0"/>
                  </a:rPr>
                  <a:t>𝐴</a:t>
                </a:r>
                <a:r>
                  <a:rPr lang="ko-KR" altLang="vi-VN" sz="1300" dirty="0">
                    <a:solidFill>
                      <a:srgbClr val="FF0000"/>
                    </a:solidFill>
                    <a:latin typeface="SamsungOne-400" panose="020B0503030303020204" pitchFamily="34" charset="0"/>
                    <a:ea typeface="SamsungOne-400" panose="020B0503030303020204" pitchFamily="34" charset="0"/>
                  </a:rPr>
                  <a:t>−</a:t>
                </a:r>
                <a:r>
                  <a:rPr lang="ko-KR" altLang="vi-VN" sz="1300" dirty="0">
                    <a:solidFill>
                      <a:prstClr val="black">
                        <a:lumMod val="85000"/>
                        <a:lumOff val="15000"/>
                      </a:prstClr>
                    </a:solidFill>
                    <a:latin typeface="SamsungOne-400" panose="020B0503030303020204" pitchFamily="34" charset="0"/>
                    <a:ea typeface="SamsungOne-400" panose="020B0503030303020204" pitchFamily="34" charset="0"/>
                  </a:rPr>
                  <a:t>𝐸</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={3, 5}</a:t>
                </a:r>
              </a:p>
            </p:txBody>
          </p:sp>
        </p:grpSp>
        <p:grpSp>
          <p:nvGrpSpPr>
            <p:cNvPr id="47" name="그룹 46">
              <a:extLst>
                <a:ext uri="{FF2B5EF4-FFF2-40B4-BE49-F238E27FC236}">
                  <a16:creationId xmlns:a16="http://schemas.microsoft.com/office/drawing/2014/main" id="{A843B700-EA18-41B7-BE41-5D8C9DEB01B9}"/>
                </a:ext>
              </a:extLst>
            </p:cNvPr>
            <p:cNvGrpSpPr/>
            <p:nvPr/>
          </p:nvGrpSpPr>
          <p:grpSpPr>
            <a:xfrm>
              <a:off x="888484" y="2805555"/>
              <a:ext cx="7992888" cy="648108"/>
              <a:chOff x="903506" y="2429380"/>
              <a:chExt cx="7992888" cy="648108"/>
            </a:xfrm>
          </p:grpSpPr>
          <p:sp>
            <p:nvSpPr>
              <p:cNvPr id="48" name="사각형: 둥근 모서리 2">
                <a:extLst>
                  <a:ext uri="{FF2B5EF4-FFF2-40B4-BE49-F238E27FC236}">
                    <a16:creationId xmlns:a16="http://schemas.microsoft.com/office/drawing/2014/main" id="{3B4AE697-2E0A-4BA6-9F9B-FC833D861D1B}"/>
                  </a:ext>
                </a:extLst>
              </p:cNvPr>
              <p:cNvSpPr/>
              <p:nvPr/>
            </p:nvSpPr>
            <p:spPr>
              <a:xfrm>
                <a:off x="903506" y="249027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spcAft>
                    <a:spcPts val="800"/>
                  </a:spcAft>
                </a:pPr>
                <a:r>
                  <a:rPr lang="en-US" altLang="ko-KR" sz="1300" b="1" dirty="0">
                    <a:solidFill>
                      <a:schemeClr val="bg1"/>
                    </a:solidFill>
                    <a:latin typeface="SamsungOne-400" panose="020B0503030303020204" pitchFamily="34" charset="0"/>
                    <a:ea typeface="SamsungOne-400" panose="020B0503030303020204" pitchFamily="34" charset="0"/>
                  </a:rPr>
                  <a:t>Ex</a:t>
                </a:r>
                <a:endParaRPr lang="ko-KR" altLang="en-US" sz="1300" b="1" dirty="0">
                  <a:solidFill>
                    <a:schemeClr val="bg1"/>
                  </a:solidFill>
                  <a:latin typeface="SamsungOne-400" panose="020B0503030303020204" pitchFamily="34" charset="0"/>
                </a:endParaRPr>
              </a:p>
            </p:txBody>
          </p:sp>
          <p:sp>
            <p:nvSpPr>
              <p:cNvPr id="49" name="직사각형 48">
                <a:extLst>
                  <a:ext uri="{FF2B5EF4-FFF2-40B4-BE49-F238E27FC236}">
                    <a16:creationId xmlns:a16="http://schemas.microsoft.com/office/drawing/2014/main" id="{BD4875F1-3B5E-4D14-83F0-B118A0A91E87}"/>
                  </a:ext>
                </a:extLst>
              </p:cNvPr>
              <p:cNvSpPr/>
              <p:nvPr/>
            </p:nvSpPr>
            <p:spPr>
              <a:xfrm>
                <a:off x="1279004" y="2429380"/>
                <a:ext cx="7617390"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Ví dụ) Biến cố kết quả là số </a:t>
                </a:r>
                <a:r>
                  <a:rPr lang="vi-VN" altLang="ko-KR" sz="1300" dirty="0">
                    <a:solidFill>
                      <a:srgbClr val="FF0000"/>
                    </a:solidFill>
                    <a:latin typeface="SamsungOne-400" panose="020B0503030303020204" pitchFamily="34" charset="0"/>
                    <a:ea typeface="SamsungOne-400" panose="020B0503030303020204" pitchFamily="34" charset="0"/>
                  </a:rPr>
                  <a:t>không</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lớn hơn hoặc bằng ba: </a:t>
                </a:r>
                <a:r>
                  <a:rPr lang="ko-KR" altLang="vi-VN" sz="1300" dirty="0">
                    <a:solidFill>
                      <a:prstClr val="black">
                        <a:lumMod val="85000"/>
                        <a:lumOff val="15000"/>
                      </a:prstClr>
                    </a:solidFill>
                    <a:latin typeface="SamsungOne-400" panose="020B0503030303020204" pitchFamily="34" charset="0"/>
                    <a:ea typeface="SamsungOne-400" panose="020B0503030303020204" pitchFamily="34" charset="0"/>
                  </a:rPr>
                  <a:t>𝐴</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a:t>
                </a:r>
                <a:r>
                  <a:rPr lang="ko-KR" altLang="vi-VN" sz="1300" dirty="0">
                    <a:solidFill>
                      <a:prstClr val="black">
                        <a:lumMod val="85000"/>
                        <a:lumOff val="15000"/>
                      </a:prstClr>
                    </a:solidFill>
                    <a:latin typeface="SamsungOne-400" panose="020B0503030303020204" pitchFamily="34" charset="0"/>
                    <a:ea typeface="SamsungOne-400" panose="020B0503030303020204" pitchFamily="34" charset="0"/>
                  </a:rPr>
                  <a:t>𝑐</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a:t>
                </a:r>
                <a:r>
                  <a:rPr lang="ko-KR" altLang="vi-VN" sz="1300" dirty="0">
                    <a:solidFill>
                      <a:prstClr val="black">
                        <a:lumMod val="85000"/>
                        <a:lumOff val="15000"/>
                      </a:prstClr>
                    </a:solidFill>
                    <a:latin typeface="SamsungOne-400" panose="020B0503030303020204" pitchFamily="34" charset="0"/>
                    <a:ea typeface="SamsungOne-400" panose="020B0503030303020204" pitchFamily="34" charset="0"/>
                  </a:rPr>
                  <a:t>𝑆−𝐴</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={1, 2}</a:t>
                </a:r>
              </a:p>
              <a:p>
                <a:pPr>
                  <a:spcAft>
                    <a:spcPts val="800"/>
                  </a:spcAft>
                  <a:buClr>
                    <a:srgbClr val="193EB0"/>
                  </a:buCl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Biến cố bù</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grpSp>
      <p:sp>
        <p:nvSpPr>
          <p:cNvPr id="26" name="직사각형 25">
            <a:extLst>
              <a:ext uri="{FF2B5EF4-FFF2-40B4-BE49-F238E27FC236}">
                <a16:creationId xmlns:a16="http://schemas.microsoft.com/office/drawing/2014/main" id="{E5751B33-339A-4290-A30E-B64064D33D33}"/>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400" dirty="0" err="1">
                <a:solidFill>
                  <a:schemeClr val="tx1"/>
                </a:solidFill>
                <a:latin typeface="SamsungOne-400" panose="020B0503030303020204" pitchFamily="34" charset="0"/>
                <a:ea typeface="SamsungOne-400" panose="020B0503030303020204" pitchFamily="34" charset="0"/>
              </a:rPr>
              <a:t>Các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cố</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khi</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gieo</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xúc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xắc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tiếp</a:t>
            </a:r>
            <a:r>
              <a:rPr lang="en-US" altLang="ko-KR" sz="1400" dirty="0">
                <a:solidFill>
                  <a:schemeClr val="tx1"/>
                </a:solidFill>
                <a:latin typeface="SamsungOne-400" panose="020B0503030303020204" pitchFamily="34" charset="0"/>
                <a:ea typeface="SamsungOne-400" panose="020B0503030303020204" pitchFamily="34" charset="0"/>
              </a:rPr>
              <a:t>):</a:t>
            </a:r>
          </a:p>
        </p:txBody>
      </p:sp>
    </p:spTree>
    <p:extLst>
      <p:ext uri="{BB962C8B-B14F-4D97-AF65-F5344CB8AC3E}">
        <p14:creationId xmlns:p14="http://schemas.microsoft.com/office/powerpoint/2010/main" val="38379352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Mật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độ</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tục</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02</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mc:AlternateContent xmlns:mc="http://schemas.openxmlformats.org/markup-compatibility/2006" xmlns:a14="http://schemas.microsoft.com/office/drawing/2010/main">
        <mc:Choice Requires="a14">
          <p:sp>
            <p:nvSpPr>
              <p:cNvPr id="9" name="직사각형 8">
                <a:extLst>
                  <a:ext uri="{FF2B5EF4-FFF2-40B4-BE49-F238E27FC236}">
                    <a16:creationId xmlns:a16="http://schemas.microsoft.com/office/drawing/2014/main" id="{180A6027-40B1-4517-A4F9-E5A8122EEFD2}"/>
                  </a:ext>
                </a:extLst>
              </p:cNvPr>
              <p:cNvSpPr/>
              <p:nvPr/>
            </p:nvSpPr>
            <p:spPr>
              <a:xfrm>
                <a:off x="674556" y="1700808"/>
                <a:ext cx="8632825" cy="1268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Hữu ích khi ước lượng khoảng với quy mô mẫu nhỏ.</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Hữu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ích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thực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kiểm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định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thuyết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thống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kê</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về</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trung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bình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Số</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bậc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tự</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do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mô</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mẫu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quan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nhau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r>
                      <a:rPr lang="ko-KR" altLang="en-US" sz="1400" i="1">
                        <a:solidFill>
                          <a:schemeClr val="tx1">
                            <a:lumMod val="85000"/>
                            <a:lumOff val="15000"/>
                          </a:schemeClr>
                        </a:solidFill>
                        <a:latin typeface="Cambria Math" panose="02040503050406030204" pitchFamily="18" charset="0"/>
                        <a:cs typeface="Times New Roman" panose="02020603050405020304" pitchFamily="18" charset="0"/>
                      </a:rPr>
                      <m:t>𝜈</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𝑛</m:t>
                    </m:r>
                    <m:r>
                      <a:rPr lang="en-US" altLang="ko-KR" sz="1400">
                        <a:solidFill>
                          <a:schemeClr val="tx1">
                            <a:lumMod val="85000"/>
                            <a:lumOff val="15000"/>
                          </a:schemeClr>
                        </a:solidFill>
                        <a:latin typeface="Cambria Math" panose="02040503050406030204" pitchFamily="18" charset="0"/>
                        <a:cs typeface="Times New Roman" panose="02020603050405020304" pitchFamily="18" charset="0"/>
                      </a:rPr>
                      <m:t>−1</m:t>
                    </m:r>
                  </m:oMath>
                </a14:m>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Khi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số</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bậc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tự</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do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mô</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mẫu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tăng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Student-t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hội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tụ</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dần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về</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Chuẩn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tắc</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mc:Choice>
        <mc:Fallback xmlns="">
          <p:sp>
            <p:nvSpPr>
              <p:cNvPr id="9" name="직사각형 8">
                <a:extLst>
                  <a:ext uri="{FF2B5EF4-FFF2-40B4-BE49-F238E27FC236}">
                    <a16:creationId xmlns:a16="http://schemas.microsoft.com/office/drawing/2014/main" id="{180A6027-40B1-4517-A4F9-E5A8122EEFD2}"/>
                  </a:ext>
                </a:extLst>
              </p:cNvPr>
              <p:cNvSpPr>
                <a:spLocks noRot="1" noChangeAspect="1" noMove="1" noResize="1" noEditPoints="1" noAdjustHandles="1" noChangeArrowheads="1" noChangeShapeType="1" noTextEdit="1"/>
              </p:cNvSpPr>
              <p:nvPr/>
            </p:nvSpPr>
            <p:spPr>
              <a:xfrm>
                <a:off x="674556" y="1700808"/>
                <a:ext cx="8632825" cy="1268791"/>
              </a:xfrm>
              <a:prstGeom prst="rect">
                <a:avLst/>
              </a:prstGeom>
              <a:blipFill>
                <a:blip r:embed="rId3"/>
                <a:stretch>
                  <a:fillRect l="-71"/>
                </a:stretch>
              </a:blipFill>
              <a:ln>
                <a:noFill/>
              </a:ln>
            </p:spPr>
            <p:txBody>
              <a:bodyPr/>
              <a:lstStyle/>
              <a:p>
                <a:r>
                  <a:rPr lang="en-US">
                    <a:noFill/>
                  </a:rPr>
                  <a:t> </a:t>
                </a:r>
              </a:p>
            </p:txBody>
          </p:sp>
        </mc:Fallback>
      </mc:AlternateContent>
      <p:sp>
        <p:nvSpPr>
          <p:cNvPr id="13" name="직사각형 12">
            <a:extLst>
              <a:ext uri="{FF2B5EF4-FFF2-40B4-BE49-F238E27FC236}">
                <a16:creationId xmlns:a16="http://schemas.microsoft.com/office/drawing/2014/main" id="{8F02FF50-2540-4056-BE2D-A49F7ED59DBB}"/>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ngẫu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nhiên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mật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độ</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suất</a:t>
            </a:r>
            <a:r>
              <a:rPr lang="en-US" altLang="ko-KR" sz="1400" dirty="0">
                <a:solidFill>
                  <a:schemeClr val="tx1"/>
                </a:solidFill>
                <a:latin typeface="SamsungOne-400" panose="020B0503030303020204" pitchFamily="34" charset="0"/>
                <a:ea typeface="SamsungOne-400" panose="020B0503030303020204" pitchFamily="34" charset="0"/>
              </a:rPr>
              <a:t> Student-t:</a:t>
            </a:r>
          </a:p>
        </p:txBody>
      </p:sp>
    </p:spTree>
    <p:extLst>
      <p:ext uri="{BB962C8B-B14F-4D97-AF65-F5344CB8AC3E}">
        <p14:creationId xmlns:p14="http://schemas.microsoft.com/office/powerpoint/2010/main" val="4716719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Mật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độ</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tục</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02</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grpSp>
        <p:nvGrpSpPr>
          <p:cNvPr id="2" name="그룹 1"/>
          <p:cNvGrpSpPr/>
          <p:nvPr/>
        </p:nvGrpSpPr>
        <p:grpSpPr>
          <a:xfrm>
            <a:off x="2470688" y="1839477"/>
            <a:ext cx="5040560" cy="3299694"/>
            <a:chOff x="2431132" y="1773238"/>
            <a:chExt cx="5040560" cy="3299694"/>
          </a:xfrm>
        </p:grpSpPr>
        <p:sp>
          <p:nvSpPr>
            <p:cNvPr id="13" name="직사각형 12">
              <a:extLst>
                <a:ext uri="{FF2B5EF4-FFF2-40B4-BE49-F238E27FC236}">
                  <a16:creationId xmlns:a16="http://schemas.microsoft.com/office/drawing/2014/main" id="{ACF04FD4-59C4-4EE2-8D37-46A1FC0009DC}"/>
                </a:ext>
              </a:extLst>
            </p:cNvPr>
            <p:cNvSpPr/>
            <p:nvPr/>
          </p:nvSpPr>
          <p:spPr>
            <a:xfrm>
              <a:off x="2431132" y="1773238"/>
              <a:ext cx="5040560" cy="3299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4" name="그룹 13">
              <a:extLst>
                <a:ext uri="{FF2B5EF4-FFF2-40B4-BE49-F238E27FC236}">
                  <a16:creationId xmlns:a16="http://schemas.microsoft.com/office/drawing/2014/main" id="{297352D7-A3FE-4B32-AE48-1E6C822F428C}"/>
                </a:ext>
              </a:extLst>
            </p:cNvPr>
            <p:cNvGrpSpPr/>
            <p:nvPr/>
          </p:nvGrpSpPr>
          <p:grpSpPr>
            <a:xfrm>
              <a:off x="2645581" y="2079050"/>
              <a:ext cx="4610885" cy="2718848"/>
              <a:chOff x="2645581" y="2784042"/>
              <a:chExt cx="4610885" cy="2718848"/>
            </a:xfrm>
          </p:grpSpPr>
          <p:grpSp>
            <p:nvGrpSpPr>
              <p:cNvPr id="15" name="그룹 14">
                <a:extLst>
                  <a:ext uri="{FF2B5EF4-FFF2-40B4-BE49-F238E27FC236}">
                    <a16:creationId xmlns:a16="http://schemas.microsoft.com/office/drawing/2014/main" id="{481B536C-2577-40AC-8EEC-48E5E0870600}"/>
                  </a:ext>
                </a:extLst>
              </p:cNvPr>
              <p:cNvGrpSpPr/>
              <p:nvPr/>
            </p:nvGrpSpPr>
            <p:grpSpPr>
              <a:xfrm>
                <a:off x="3065194" y="3399160"/>
                <a:ext cx="3716683" cy="1391759"/>
                <a:chOff x="14208806" y="2963779"/>
                <a:chExt cx="3716683" cy="1391759"/>
              </a:xfrm>
            </p:grpSpPr>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43F2A7A-E4DF-43F2-B2ED-174036B91D21}"/>
                        </a:ext>
                      </a:extLst>
                    </p:cNvPr>
                    <p:cNvSpPr txBox="1"/>
                    <p:nvPr/>
                  </p:nvSpPr>
                  <p:spPr>
                    <a:xfrm>
                      <a:off x="16026155" y="4047761"/>
                      <a:ext cx="1152128" cy="307777"/>
                    </a:xfrm>
                    <a:prstGeom prst="rect">
                      <a:avLst/>
                    </a:prstGeom>
                    <a:noFill/>
                  </p:spPr>
                  <p:txBody>
                    <a:bodyPr wrap="square" rtlCol="0">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r>
                              <a:rPr lang="en-US" sz="1400" smtClean="0">
                                <a:solidFill>
                                  <a:srgbClr val="FF0000"/>
                                </a:solidFill>
                                <a:latin typeface="Cambria Math" panose="02040503050406030204" pitchFamily="18" charset="0"/>
                                <a:ea typeface="SamsungOne-400" panose="020B0503030303020204" pitchFamily="34" charset="0"/>
                                <a:sym typeface="Symbol" panose="05050102010706020507" pitchFamily="18" charset="2"/>
                              </a:rPr>
                              <m:t></m:t>
                            </m:r>
                            <m:r>
                              <a:rPr lang="en-US" sz="1400">
                                <a:solidFill>
                                  <a:srgbClr val="FF0000"/>
                                </a:solidFill>
                                <a:latin typeface="Cambria Math" panose="02040503050406030204" pitchFamily="18" charset="0"/>
                                <a:ea typeface="SamsungOne-400" panose="020B0503030303020204" pitchFamily="34" charset="0"/>
                              </a:rPr>
                              <m:t>=1</m:t>
                            </m:r>
                          </m:oMath>
                        </m:oMathPara>
                      </a14:m>
                      <a:endParaRPr lang="en-US" sz="1400" dirty="0">
                        <a:solidFill>
                          <a:srgbClr val="FF0000"/>
                        </a:solidFill>
                        <a:latin typeface="SamsungOne-400" panose="020B0503030303020204" pitchFamily="34" charset="0"/>
                        <a:ea typeface="SamsungOne-400" panose="020B0503030303020204" pitchFamily="34" charset="0"/>
                      </a:endParaRPr>
                    </a:p>
                  </p:txBody>
                </p:sp>
              </mc:Choice>
              <mc:Fallback xmlns="">
                <p:sp>
                  <p:nvSpPr>
                    <p:cNvPr id="30" name="TextBox 29">
                      <a:extLst>
                        <a:ext uri="{FF2B5EF4-FFF2-40B4-BE49-F238E27FC236}">
                          <a16:creationId xmlns="" xmlns:a16="http://schemas.microsoft.com/office/drawing/2014/main" xmlns:a14="http://schemas.microsoft.com/office/drawing/2010/main" id="{26A09ED6-296F-42AC-8C58-D37E4B0F7159}"/>
                        </a:ext>
                      </a:extLst>
                    </p:cNvPr>
                    <p:cNvSpPr txBox="1">
                      <a:spLocks noRot="1" noChangeAspect="1" noMove="1" noResize="1" noEditPoints="1" noAdjustHandles="1" noChangeArrowheads="1" noChangeShapeType="1" noTextEdit="1"/>
                    </p:cNvSpPr>
                    <p:nvPr/>
                  </p:nvSpPr>
                  <p:spPr>
                    <a:xfrm>
                      <a:off x="16026155" y="4047761"/>
                      <a:ext cx="1152128" cy="307777"/>
                    </a:xfrm>
                    <a:prstGeom prst="rect">
                      <a:avLst/>
                    </a:prstGeom>
                    <a:blipFill rotWithShape="0">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F5A7B9A-422A-417E-A8C4-707CFD5A7A82}"/>
                        </a:ext>
                      </a:extLst>
                    </p:cNvPr>
                    <p:cNvSpPr txBox="1"/>
                    <p:nvPr/>
                  </p:nvSpPr>
                  <p:spPr>
                    <a:xfrm>
                      <a:off x="16773361" y="3582395"/>
                      <a:ext cx="1152128" cy="307777"/>
                    </a:xfrm>
                    <a:prstGeom prst="rect">
                      <a:avLst/>
                    </a:prstGeom>
                    <a:noFill/>
                  </p:spPr>
                  <p:txBody>
                    <a:bodyPr wrap="square" rtlCol="0">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r>
                              <a:rPr lang="en-US" sz="1400" smtClean="0">
                                <a:solidFill>
                                  <a:srgbClr val="1429A0"/>
                                </a:solidFill>
                                <a:latin typeface="Cambria Math" panose="02040503050406030204" pitchFamily="18" charset="0"/>
                                <a:ea typeface="SamsungOne-400" panose="020B0503030303020204" pitchFamily="34" charset="0"/>
                                <a:sym typeface="Symbol" panose="05050102010706020507" pitchFamily="18" charset="2"/>
                              </a:rPr>
                              <m:t></m:t>
                            </m:r>
                            <m:r>
                              <a:rPr lang="en-US" sz="1400">
                                <a:solidFill>
                                  <a:srgbClr val="1429A0"/>
                                </a:solidFill>
                                <a:latin typeface="Cambria Math" panose="02040503050406030204" pitchFamily="18" charset="0"/>
                                <a:ea typeface="SamsungOne-400" panose="020B0503030303020204" pitchFamily="34" charset="0"/>
                              </a:rPr>
                              <m:t>=3</m:t>
                            </m:r>
                          </m:oMath>
                        </m:oMathPara>
                      </a14:m>
                      <a:endParaRPr lang="en-US" sz="1400" dirty="0">
                        <a:solidFill>
                          <a:srgbClr val="1429A0"/>
                        </a:solidFill>
                        <a:latin typeface="SamsungOne-400" panose="020B0503030303020204" pitchFamily="34" charset="0"/>
                        <a:ea typeface="SamsungOne-400" panose="020B0503030303020204" pitchFamily="34" charset="0"/>
                      </a:endParaRPr>
                    </a:p>
                  </p:txBody>
                </p:sp>
              </mc:Choice>
              <mc:Fallback xmlns="">
                <p:sp>
                  <p:nvSpPr>
                    <p:cNvPr id="52" name="TextBox 51">
                      <a:extLst>
                        <a:ext uri="{FF2B5EF4-FFF2-40B4-BE49-F238E27FC236}">
                          <a16:creationId xmlns:a16="http://schemas.microsoft.com/office/drawing/2014/main" id="{5F5A7B9A-422A-417E-A8C4-707CFD5A7A82}"/>
                        </a:ext>
                      </a:extLst>
                    </p:cNvPr>
                    <p:cNvSpPr txBox="1">
                      <a:spLocks noRot="1" noChangeAspect="1" noMove="1" noResize="1" noEditPoints="1" noAdjustHandles="1" noChangeArrowheads="1" noChangeShapeType="1" noTextEdit="1"/>
                    </p:cNvSpPr>
                    <p:nvPr/>
                  </p:nvSpPr>
                  <p:spPr>
                    <a:xfrm>
                      <a:off x="16773361" y="3582395"/>
                      <a:ext cx="1152128" cy="307777"/>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1E8FE69-5E9F-413B-B07B-7122A17E39E6}"/>
                        </a:ext>
                      </a:extLst>
                    </p:cNvPr>
                    <p:cNvSpPr txBox="1"/>
                    <p:nvPr/>
                  </p:nvSpPr>
                  <p:spPr>
                    <a:xfrm>
                      <a:off x="16412846" y="2981112"/>
                      <a:ext cx="1152128" cy="307777"/>
                    </a:xfrm>
                    <a:prstGeom prst="rect">
                      <a:avLst/>
                    </a:prstGeom>
                    <a:noFill/>
                  </p:spPr>
                  <p:txBody>
                    <a:bodyPr wrap="square" rtlCol="0">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r>
                              <a:rPr lang="en-US" sz="1400" smtClean="0">
                                <a:solidFill>
                                  <a:srgbClr val="00B050"/>
                                </a:solidFill>
                                <a:latin typeface="Cambria Math" panose="02040503050406030204" pitchFamily="18" charset="0"/>
                                <a:ea typeface="SamsungOne-400" panose="020B0503030303020204" pitchFamily="34" charset="0"/>
                                <a:sym typeface="Symbol" panose="05050102010706020507" pitchFamily="18" charset="2"/>
                              </a:rPr>
                              <m:t></m:t>
                            </m:r>
                            <m:r>
                              <a:rPr lang="en-US" sz="1400">
                                <a:solidFill>
                                  <a:srgbClr val="00B050"/>
                                </a:solidFill>
                                <a:latin typeface="Cambria Math" panose="02040503050406030204" pitchFamily="18" charset="0"/>
                                <a:ea typeface="SamsungOne-400" panose="020B0503030303020204" pitchFamily="34" charset="0"/>
                              </a:rPr>
                              <m:t>=10</m:t>
                            </m:r>
                          </m:oMath>
                        </m:oMathPara>
                      </a14:m>
                      <a:endParaRPr lang="en-US" sz="1400" dirty="0">
                        <a:solidFill>
                          <a:srgbClr val="00B050"/>
                        </a:solidFill>
                        <a:latin typeface="SamsungOne-400" panose="020B0503030303020204" pitchFamily="34" charset="0"/>
                        <a:ea typeface="SamsungOne-400" panose="020B0503030303020204" pitchFamily="34" charset="0"/>
                      </a:endParaRPr>
                    </a:p>
                  </p:txBody>
                </p:sp>
              </mc:Choice>
              <mc:Fallback xmlns="">
                <p:sp>
                  <p:nvSpPr>
                    <p:cNvPr id="43" name="TextBox 42">
                      <a:extLst>
                        <a:ext uri="{FF2B5EF4-FFF2-40B4-BE49-F238E27FC236}">
                          <a16:creationId xmlns:a16="http://schemas.microsoft.com/office/drawing/2014/main" xmlns="" xmlns:a14="http://schemas.microsoft.com/office/drawing/2010/main" id="{129BDC53-65E1-4540-B29C-FBC60088A5CF}"/>
                        </a:ext>
                      </a:extLst>
                    </p:cNvPr>
                    <p:cNvSpPr txBox="1">
                      <a:spLocks noRot="1" noChangeAspect="1" noMove="1" noResize="1" noEditPoints="1" noAdjustHandles="1" noChangeArrowheads="1" noChangeShapeType="1" noTextEdit="1"/>
                    </p:cNvSpPr>
                    <p:nvPr/>
                  </p:nvSpPr>
                  <p:spPr>
                    <a:xfrm>
                      <a:off x="16412846" y="2981112"/>
                      <a:ext cx="1152128" cy="307777"/>
                    </a:xfrm>
                    <a:prstGeom prst="rect">
                      <a:avLst/>
                    </a:prstGeom>
                    <a:blipFill rotWithShape="0">
                      <a:blip r:embed="rId6"/>
                      <a:stretch>
                        <a:fillRect/>
                      </a:stretch>
                    </a:blipFill>
                  </p:spPr>
                  <p:txBody>
                    <a:bodyPr/>
                    <a:lstStyle/>
                    <a:p>
                      <a:r>
                        <a:rPr lang="ko-KR" altLang="en-US">
                          <a:noFill/>
                        </a:rPr>
                        <a:t> </a:t>
                      </a:r>
                    </a:p>
                  </p:txBody>
                </p:sp>
              </mc:Fallback>
            </mc:AlternateContent>
            <p:sp>
              <p:nvSpPr>
                <p:cNvPr id="54" name="TextBox 53">
                  <a:extLst>
                    <a:ext uri="{FF2B5EF4-FFF2-40B4-BE49-F238E27FC236}">
                      <a16:creationId xmlns:a16="http://schemas.microsoft.com/office/drawing/2014/main" id="{BCDCD30D-C65A-45CB-AA76-B40BDE4F9967}"/>
                    </a:ext>
                  </a:extLst>
                </p:cNvPr>
                <p:cNvSpPr txBox="1"/>
                <p:nvPr/>
              </p:nvSpPr>
              <p:spPr>
                <a:xfrm>
                  <a:off x="14208806" y="2963779"/>
                  <a:ext cx="1200994" cy="523220"/>
                </a:xfrm>
                <a:prstGeom prst="rect">
                  <a:avLst/>
                </a:prstGeom>
                <a:noFill/>
              </p:spPr>
              <p:txBody>
                <a:bodyPr wrap="square" rtlCol="0">
                  <a:spAutoFit/>
                  <a:scene3d>
                    <a:camera prst="orthographicFront"/>
                    <a:lightRig rig="threePt" dir="t"/>
                  </a:scene3d>
                  <a:sp3d>
                    <a:bevelT w="0" h="6350"/>
                  </a:sp3d>
                </a:bodyPr>
                <a:lstStyle/>
                <a:p>
                  <a:pPr algn="r"/>
                  <a:r>
                    <a:rPr lang="en-US" sz="1400" dirty="0">
                      <a:solidFill>
                        <a:schemeClr val="accent4"/>
                      </a:solidFill>
                      <a:latin typeface="SamsungOne-700" panose="020B0803030303020204" pitchFamily="34" charset="0"/>
                      <a:ea typeface="SamsungOne-700" panose="020B0803030303020204" pitchFamily="34" charset="0"/>
                    </a:rPr>
                    <a:t>Standard normal</a:t>
                  </a:r>
                </a:p>
              </p:txBody>
            </p:sp>
          </p:grpSp>
          <p:sp>
            <p:nvSpPr>
              <p:cNvPr id="16" name="직사각형 69">
                <a:extLst>
                  <a:ext uri="{FF2B5EF4-FFF2-40B4-BE49-F238E27FC236}">
                    <a16:creationId xmlns:a16="http://schemas.microsoft.com/office/drawing/2014/main" id="{4E80AD81-0E98-49FD-8C03-D8F9DA7B4434}"/>
                  </a:ext>
                </a:extLst>
              </p:cNvPr>
              <p:cNvSpPr/>
              <p:nvPr/>
            </p:nvSpPr>
            <p:spPr>
              <a:xfrm>
                <a:off x="2778989" y="3700463"/>
                <a:ext cx="4340950" cy="1333500"/>
              </a:xfrm>
              <a:custGeom>
                <a:avLst/>
                <a:gdLst>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4" fmla="*/ 0 w 3855864"/>
                  <a:gd name="connsiteY4" fmla="*/ 0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4" fmla="*/ 91440 w 3855864"/>
                  <a:gd name="connsiteY4" fmla="*/ 91440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0" fmla="*/ 3855864 w 3855864"/>
                  <a:gd name="connsiteY0" fmla="*/ 0 h 390525"/>
                  <a:gd name="connsiteX1" fmla="*/ 3855864 w 3855864"/>
                  <a:gd name="connsiteY1" fmla="*/ 390525 h 390525"/>
                  <a:gd name="connsiteX2" fmla="*/ 0 w 3855864"/>
                  <a:gd name="connsiteY2" fmla="*/ 390525 h 390525"/>
                  <a:gd name="connsiteX0" fmla="*/ 3855864 w 3855864"/>
                  <a:gd name="connsiteY0" fmla="*/ 0 h 390525"/>
                  <a:gd name="connsiteX1" fmla="*/ 3855864 w 3855864"/>
                  <a:gd name="connsiteY1" fmla="*/ 390525 h 390525"/>
                  <a:gd name="connsiteX2" fmla="*/ 1526294 w 3855864"/>
                  <a:gd name="connsiteY2" fmla="*/ 387350 h 390525"/>
                  <a:gd name="connsiteX3" fmla="*/ 0 w 3855864"/>
                  <a:gd name="connsiteY3" fmla="*/ 390525 h 390525"/>
                  <a:gd name="connsiteX0" fmla="*/ 3855864 w 3855864"/>
                  <a:gd name="connsiteY0" fmla="*/ 3175 h 3175"/>
                  <a:gd name="connsiteX1" fmla="*/ 1526294 w 3855864"/>
                  <a:gd name="connsiteY1" fmla="*/ 0 h 3175"/>
                  <a:gd name="connsiteX2" fmla="*/ 0 w 3855864"/>
                  <a:gd name="connsiteY2" fmla="*/ 3175 h 3175"/>
                  <a:gd name="connsiteX0" fmla="*/ 10000 w 10000"/>
                  <a:gd name="connsiteY0" fmla="*/ 3330000 h 3330000"/>
                  <a:gd name="connsiteX1" fmla="*/ 4987 w 10000"/>
                  <a:gd name="connsiteY1" fmla="*/ 0 h 3330000"/>
                  <a:gd name="connsiteX2" fmla="*/ 0 w 10000"/>
                  <a:gd name="connsiteY2" fmla="*/ 3330000 h 3330000"/>
                  <a:gd name="connsiteX0" fmla="*/ 10000 w 10000"/>
                  <a:gd name="connsiteY0" fmla="*/ 3330000 h 3330000"/>
                  <a:gd name="connsiteX1" fmla="*/ 4987 w 10000"/>
                  <a:gd name="connsiteY1" fmla="*/ 0 h 3330000"/>
                  <a:gd name="connsiteX2" fmla="*/ 0 w 10000"/>
                  <a:gd name="connsiteY2" fmla="*/ 3330000 h 3330000"/>
                  <a:gd name="connsiteX0" fmla="*/ 10000 w 10000"/>
                  <a:gd name="connsiteY0" fmla="*/ 3330000 h 3343119"/>
                  <a:gd name="connsiteX1" fmla="*/ 4987 w 10000"/>
                  <a:gd name="connsiteY1" fmla="*/ 0 h 3343119"/>
                  <a:gd name="connsiteX2" fmla="*/ 0 w 10000"/>
                  <a:gd name="connsiteY2" fmla="*/ 3330000 h 3343119"/>
                  <a:gd name="connsiteX0" fmla="*/ 10000 w 10000"/>
                  <a:gd name="connsiteY0" fmla="*/ 3330000 h 3343119"/>
                  <a:gd name="connsiteX1" fmla="*/ 4987 w 10000"/>
                  <a:gd name="connsiteY1" fmla="*/ 0 h 3343119"/>
                  <a:gd name="connsiteX2" fmla="*/ 0 w 10000"/>
                  <a:gd name="connsiteY2" fmla="*/ 3330000 h 3343119"/>
                  <a:gd name="connsiteX0" fmla="*/ 10000 w 10000"/>
                  <a:gd name="connsiteY0" fmla="*/ 3333166 h 3333167"/>
                  <a:gd name="connsiteX1" fmla="*/ 4987 w 10000"/>
                  <a:gd name="connsiteY1" fmla="*/ 3166 h 3333167"/>
                  <a:gd name="connsiteX2" fmla="*/ 3053 w 10000"/>
                  <a:gd name="connsiteY2" fmla="*/ 2735938 h 3333167"/>
                  <a:gd name="connsiteX3" fmla="*/ 0 w 10000"/>
                  <a:gd name="connsiteY3" fmla="*/ 3333166 h 3333167"/>
                  <a:gd name="connsiteX0" fmla="*/ 10000 w 10000"/>
                  <a:gd name="connsiteY0" fmla="*/ 3330869 h 3338790"/>
                  <a:gd name="connsiteX1" fmla="*/ 4987 w 10000"/>
                  <a:gd name="connsiteY1" fmla="*/ 869 h 3338790"/>
                  <a:gd name="connsiteX2" fmla="*/ 3078 w 10000"/>
                  <a:gd name="connsiteY2" fmla="*/ 3005109 h 3338790"/>
                  <a:gd name="connsiteX3" fmla="*/ 0 w 10000"/>
                  <a:gd name="connsiteY3" fmla="*/ 3330869 h 3338790"/>
                  <a:gd name="connsiteX0" fmla="*/ 10000 w 10000"/>
                  <a:gd name="connsiteY0" fmla="*/ 3330917 h 3338836"/>
                  <a:gd name="connsiteX1" fmla="*/ 4987 w 10000"/>
                  <a:gd name="connsiteY1" fmla="*/ 917 h 3338836"/>
                  <a:gd name="connsiteX2" fmla="*/ 3078 w 10000"/>
                  <a:gd name="connsiteY2" fmla="*/ 3005157 h 3338836"/>
                  <a:gd name="connsiteX3" fmla="*/ 0 w 10000"/>
                  <a:gd name="connsiteY3" fmla="*/ 3330917 h 3338836"/>
                  <a:gd name="connsiteX0" fmla="*/ 10000 w 10000"/>
                  <a:gd name="connsiteY0" fmla="*/ 3354507 h 3362426"/>
                  <a:gd name="connsiteX1" fmla="*/ 7820 w 10000"/>
                  <a:gd name="connsiteY1" fmla="*/ 1698560 h 3362426"/>
                  <a:gd name="connsiteX2" fmla="*/ 4987 w 10000"/>
                  <a:gd name="connsiteY2" fmla="*/ 24507 h 3362426"/>
                  <a:gd name="connsiteX3" fmla="*/ 3078 w 10000"/>
                  <a:gd name="connsiteY3" fmla="*/ 3028747 h 3362426"/>
                  <a:gd name="connsiteX4" fmla="*/ 0 w 10000"/>
                  <a:gd name="connsiteY4" fmla="*/ 3354507 h 3362426"/>
                  <a:gd name="connsiteX0" fmla="*/ 10000 w 10000"/>
                  <a:gd name="connsiteY0" fmla="*/ 3330210 h 3338129"/>
                  <a:gd name="connsiteX1" fmla="*/ 6643 w 10000"/>
                  <a:gd name="connsiteY1" fmla="*/ 2850622 h 3338129"/>
                  <a:gd name="connsiteX2" fmla="*/ 4987 w 10000"/>
                  <a:gd name="connsiteY2" fmla="*/ 210 h 3338129"/>
                  <a:gd name="connsiteX3" fmla="*/ 3078 w 10000"/>
                  <a:gd name="connsiteY3" fmla="*/ 3004450 h 3338129"/>
                  <a:gd name="connsiteX4" fmla="*/ 0 w 10000"/>
                  <a:gd name="connsiteY4" fmla="*/ 3330210 h 3338129"/>
                  <a:gd name="connsiteX0" fmla="*/ 10000 w 10000"/>
                  <a:gd name="connsiteY0" fmla="*/ 3330210 h 3354357"/>
                  <a:gd name="connsiteX1" fmla="*/ 6643 w 10000"/>
                  <a:gd name="connsiteY1" fmla="*/ 2850622 h 3354357"/>
                  <a:gd name="connsiteX2" fmla="*/ 4987 w 10000"/>
                  <a:gd name="connsiteY2" fmla="*/ 210 h 3354357"/>
                  <a:gd name="connsiteX3" fmla="*/ 3078 w 10000"/>
                  <a:gd name="connsiteY3" fmla="*/ 3004450 h 3354357"/>
                  <a:gd name="connsiteX4" fmla="*/ 0 w 10000"/>
                  <a:gd name="connsiteY4" fmla="*/ 3330210 h 3354357"/>
                  <a:gd name="connsiteX0" fmla="*/ 10000 w 10000"/>
                  <a:gd name="connsiteY0" fmla="*/ 3330210 h 3360336"/>
                  <a:gd name="connsiteX1" fmla="*/ 6643 w 10000"/>
                  <a:gd name="connsiteY1" fmla="*/ 2850622 h 3360336"/>
                  <a:gd name="connsiteX2" fmla="*/ 4987 w 10000"/>
                  <a:gd name="connsiteY2" fmla="*/ 210 h 3360336"/>
                  <a:gd name="connsiteX3" fmla="*/ 3078 w 10000"/>
                  <a:gd name="connsiteY3" fmla="*/ 3004450 h 3360336"/>
                  <a:gd name="connsiteX4" fmla="*/ 0 w 10000"/>
                  <a:gd name="connsiteY4" fmla="*/ 3330210 h 3360336"/>
                  <a:gd name="connsiteX0" fmla="*/ 10000 w 10000"/>
                  <a:gd name="connsiteY0" fmla="*/ 3330036 h 3360162"/>
                  <a:gd name="connsiteX1" fmla="*/ 6643 w 10000"/>
                  <a:gd name="connsiteY1" fmla="*/ 2850448 h 3360162"/>
                  <a:gd name="connsiteX2" fmla="*/ 4987 w 10000"/>
                  <a:gd name="connsiteY2" fmla="*/ 36 h 3360162"/>
                  <a:gd name="connsiteX3" fmla="*/ 3078 w 10000"/>
                  <a:gd name="connsiteY3" fmla="*/ 3004276 h 3360162"/>
                  <a:gd name="connsiteX4" fmla="*/ 0 w 10000"/>
                  <a:gd name="connsiteY4" fmla="*/ 3330036 h 3360162"/>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19 w 10019"/>
                  <a:gd name="connsiteY0" fmla="*/ 3425887 h 3441933"/>
                  <a:gd name="connsiteX1" fmla="*/ 6643 w 10019"/>
                  <a:gd name="connsiteY1" fmla="*/ 2850414 h 3441933"/>
                  <a:gd name="connsiteX2" fmla="*/ 4987 w 10019"/>
                  <a:gd name="connsiteY2" fmla="*/ 2 h 3441933"/>
                  <a:gd name="connsiteX3" fmla="*/ 3078 w 10019"/>
                  <a:gd name="connsiteY3" fmla="*/ 3004242 h 3441933"/>
                  <a:gd name="connsiteX4" fmla="*/ 0 w 10019"/>
                  <a:gd name="connsiteY4" fmla="*/ 3330002 h 3441933"/>
                  <a:gd name="connsiteX0" fmla="*/ 10019 w 10019"/>
                  <a:gd name="connsiteY0" fmla="*/ 3425885 h 3425885"/>
                  <a:gd name="connsiteX1" fmla="*/ 4987 w 10019"/>
                  <a:gd name="connsiteY1" fmla="*/ 0 h 3425885"/>
                  <a:gd name="connsiteX2" fmla="*/ 3078 w 10019"/>
                  <a:gd name="connsiteY2" fmla="*/ 3004240 h 3425885"/>
                  <a:gd name="connsiteX3" fmla="*/ 0 w 10019"/>
                  <a:gd name="connsiteY3" fmla="*/ 3330000 h 3425885"/>
                  <a:gd name="connsiteX0" fmla="*/ 10019 w 10019"/>
                  <a:gd name="connsiteY0" fmla="*/ 3425885 h 3425885"/>
                  <a:gd name="connsiteX1" fmla="*/ 4987 w 10019"/>
                  <a:gd name="connsiteY1" fmla="*/ 0 h 3425885"/>
                  <a:gd name="connsiteX2" fmla="*/ 3078 w 10019"/>
                  <a:gd name="connsiteY2" fmla="*/ 3004240 h 3425885"/>
                  <a:gd name="connsiteX3" fmla="*/ 0 w 10019"/>
                  <a:gd name="connsiteY3" fmla="*/ 3330000 h 3425885"/>
                  <a:gd name="connsiteX0" fmla="*/ 10019 w 10019"/>
                  <a:gd name="connsiteY0" fmla="*/ 3425957 h 3425957"/>
                  <a:gd name="connsiteX1" fmla="*/ 4987 w 10019"/>
                  <a:gd name="connsiteY1" fmla="*/ 72 h 3425957"/>
                  <a:gd name="connsiteX2" fmla="*/ 0 w 10019"/>
                  <a:gd name="connsiteY2" fmla="*/ 3330072 h 3425957"/>
                  <a:gd name="connsiteX0" fmla="*/ 9926 w 9926"/>
                  <a:gd name="connsiteY0" fmla="*/ 3425885 h 3425885"/>
                  <a:gd name="connsiteX1" fmla="*/ 4894 w 9926"/>
                  <a:gd name="connsiteY1" fmla="*/ 0 h 3425885"/>
                  <a:gd name="connsiteX2" fmla="*/ 0 w 9926"/>
                  <a:gd name="connsiteY2" fmla="*/ 3415230 h 3425885"/>
                  <a:gd name="connsiteX0" fmla="*/ 10000 w 10000"/>
                  <a:gd name="connsiteY0" fmla="*/ 10000 h 10000"/>
                  <a:gd name="connsiteX1" fmla="*/ 4930 w 10000"/>
                  <a:gd name="connsiteY1" fmla="*/ 0 h 10000"/>
                  <a:gd name="connsiteX2" fmla="*/ 0 w 10000"/>
                  <a:gd name="connsiteY2" fmla="*/ 9969 h 10000"/>
                  <a:gd name="connsiteX0" fmla="*/ 10000 w 10000"/>
                  <a:gd name="connsiteY0" fmla="*/ 10000 h 10000"/>
                  <a:gd name="connsiteX1" fmla="*/ 4930 w 10000"/>
                  <a:gd name="connsiteY1" fmla="*/ 0 h 10000"/>
                  <a:gd name="connsiteX2" fmla="*/ 0 w 10000"/>
                  <a:gd name="connsiteY2" fmla="*/ 10000 h 10000"/>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Lst>
                <a:ahLst/>
                <a:cxnLst>
                  <a:cxn ang="0">
                    <a:pos x="connsiteX0" y="connsiteY0"/>
                  </a:cxn>
                  <a:cxn ang="0">
                    <a:pos x="connsiteX1" y="connsiteY1"/>
                  </a:cxn>
                  <a:cxn ang="0">
                    <a:pos x="connsiteX2" y="connsiteY2"/>
                  </a:cxn>
                </a:cxnLst>
                <a:rect l="l" t="t" r="r" b="b"/>
                <a:pathLst>
                  <a:path w="10000" h="10031">
                    <a:moveTo>
                      <a:pt x="10000" y="10031"/>
                    </a:moveTo>
                    <a:cubicBezTo>
                      <a:pt x="6606" y="9902"/>
                      <a:pt x="5795" y="36"/>
                      <a:pt x="4967" y="0"/>
                    </a:cubicBezTo>
                    <a:cubicBezTo>
                      <a:pt x="4139" y="-36"/>
                      <a:pt x="3684" y="9436"/>
                      <a:pt x="0" y="10031"/>
                    </a:cubicBezTo>
                  </a:path>
                </a:pathLst>
              </a:custGeom>
              <a:noFill/>
              <a:ln w="28575">
                <a:solidFill>
                  <a:srgbClr val="FF0000"/>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69">
                <a:extLst>
                  <a:ext uri="{FF2B5EF4-FFF2-40B4-BE49-F238E27FC236}">
                    <a16:creationId xmlns:a16="http://schemas.microsoft.com/office/drawing/2014/main" id="{A171C7A4-01DA-42EC-BBDF-7BF40472AACF}"/>
                  </a:ext>
                </a:extLst>
              </p:cNvPr>
              <p:cNvSpPr/>
              <p:nvPr/>
            </p:nvSpPr>
            <p:spPr>
              <a:xfrm>
                <a:off x="2778989" y="3474298"/>
                <a:ext cx="4340950" cy="1602527"/>
              </a:xfrm>
              <a:custGeom>
                <a:avLst/>
                <a:gdLst>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4" fmla="*/ 0 w 3855864"/>
                  <a:gd name="connsiteY4" fmla="*/ 0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4" fmla="*/ 91440 w 3855864"/>
                  <a:gd name="connsiteY4" fmla="*/ 91440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0" fmla="*/ 3855864 w 3855864"/>
                  <a:gd name="connsiteY0" fmla="*/ 0 h 390525"/>
                  <a:gd name="connsiteX1" fmla="*/ 3855864 w 3855864"/>
                  <a:gd name="connsiteY1" fmla="*/ 390525 h 390525"/>
                  <a:gd name="connsiteX2" fmla="*/ 0 w 3855864"/>
                  <a:gd name="connsiteY2" fmla="*/ 390525 h 390525"/>
                  <a:gd name="connsiteX0" fmla="*/ 3855864 w 3855864"/>
                  <a:gd name="connsiteY0" fmla="*/ 0 h 390525"/>
                  <a:gd name="connsiteX1" fmla="*/ 3855864 w 3855864"/>
                  <a:gd name="connsiteY1" fmla="*/ 390525 h 390525"/>
                  <a:gd name="connsiteX2" fmla="*/ 1526294 w 3855864"/>
                  <a:gd name="connsiteY2" fmla="*/ 387350 h 390525"/>
                  <a:gd name="connsiteX3" fmla="*/ 0 w 3855864"/>
                  <a:gd name="connsiteY3" fmla="*/ 390525 h 390525"/>
                  <a:gd name="connsiteX0" fmla="*/ 3855864 w 3855864"/>
                  <a:gd name="connsiteY0" fmla="*/ 3175 h 3175"/>
                  <a:gd name="connsiteX1" fmla="*/ 1526294 w 3855864"/>
                  <a:gd name="connsiteY1" fmla="*/ 0 h 3175"/>
                  <a:gd name="connsiteX2" fmla="*/ 0 w 3855864"/>
                  <a:gd name="connsiteY2" fmla="*/ 3175 h 3175"/>
                  <a:gd name="connsiteX0" fmla="*/ 10000 w 10000"/>
                  <a:gd name="connsiteY0" fmla="*/ 3330000 h 3330000"/>
                  <a:gd name="connsiteX1" fmla="*/ 4987 w 10000"/>
                  <a:gd name="connsiteY1" fmla="*/ 0 h 3330000"/>
                  <a:gd name="connsiteX2" fmla="*/ 0 w 10000"/>
                  <a:gd name="connsiteY2" fmla="*/ 3330000 h 3330000"/>
                  <a:gd name="connsiteX0" fmla="*/ 10000 w 10000"/>
                  <a:gd name="connsiteY0" fmla="*/ 3330000 h 3330000"/>
                  <a:gd name="connsiteX1" fmla="*/ 4987 w 10000"/>
                  <a:gd name="connsiteY1" fmla="*/ 0 h 3330000"/>
                  <a:gd name="connsiteX2" fmla="*/ 0 w 10000"/>
                  <a:gd name="connsiteY2" fmla="*/ 3330000 h 3330000"/>
                  <a:gd name="connsiteX0" fmla="*/ 10000 w 10000"/>
                  <a:gd name="connsiteY0" fmla="*/ 3330000 h 3343119"/>
                  <a:gd name="connsiteX1" fmla="*/ 4987 w 10000"/>
                  <a:gd name="connsiteY1" fmla="*/ 0 h 3343119"/>
                  <a:gd name="connsiteX2" fmla="*/ 0 w 10000"/>
                  <a:gd name="connsiteY2" fmla="*/ 3330000 h 3343119"/>
                  <a:gd name="connsiteX0" fmla="*/ 10000 w 10000"/>
                  <a:gd name="connsiteY0" fmla="*/ 3330000 h 3343119"/>
                  <a:gd name="connsiteX1" fmla="*/ 4987 w 10000"/>
                  <a:gd name="connsiteY1" fmla="*/ 0 h 3343119"/>
                  <a:gd name="connsiteX2" fmla="*/ 0 w 10000"/>
                  <a:gd name="connsiteY2" fmla="*/ 3330000 h 3343119"/>
                  <a:gd name="connsiteX0" fmla="*/ 10000 w 10000"/>
                  <a:gd name="connsiteY0" fmla="*/ 3333166 h 3333167"/>
                  <a:gd name="connsiteX1" fmla="*/ 4987 w 10000"/>
                  <a:gd name="connsiteY1" fmla="*/ 3166 h 3333167"/>
                  <a:gd name="connsiteX2" fmla="*/ 3053 w 10000"/>
                  <a:gd name="connsiteY2" fmla="*/ 2735938 h 3333167"/>
                  <a:gd name="connsiteX3" fmla="*/ 0 w 10000"/>
                  <a:gd name="connsiteY3" fmla="*/ 3333166 h 3333167"/>
                  <a:gd name="connsiteX0" fmla="*/ 10000 w 10000"/>
                  <a:gd name="connsiteY0" fmla="*/ 3330869 h 3338790"/>
                  <a:gd name="connsiteX1" fmla="*/ 4987 w 10000"/>
                  <a:gd name="connsiteY1" fmla="*/ 869 h 3338790"/>
                  <a:gd name="connsiteX2" fmla="*/ 3078 w 10000"/>
                  <a:gd name="connsiteY2" fmla="*/ 3005109 h 3338790"/>
                  <a:gd name="connsiteX3" fmla="*/ 0 w 10000"/>
                  <a:gd name="connsiteY3" fmla="*/ 3330869 h 3338790"/>
                  <a:gd name="connsiteX0" fmla="*/ 10000 w 10000"/>
                  <a:gd name="connsiteY0" fmla="*/ 3330917 h 3338836"/>
                  <a:gd name="connsiteX1" fmla="*/ 4987 w 10000"/>
                  <a:gd name="connsiteY1" fmla="*/ 917 h 3338836"/>
                  <a:gd name="connsiteX2" fmla="*/ 3078 w 10000"/>
                  <a:gd name="connsiteY2" fmla="*/ 3005157 h 3338836"/>
                  <a:gd name="connsiteX3" fmla="*/ 0 w 10000"/>
                  <a:gd name="connsiteY3" fmla="*/ 3330917 h 3338836"/>
                  <a:gd name="connsiteX0" fmla="*/ 10000 w 10000"/>
                  <a:gd name="connsiteY0" fmla="*/ 3354507 h 3362426"/>
                  <a:gd name="connsiteX1" fmla="*/ 7820 w 10000"/>
                  <a:gd name="connsiteY1" fmla="*/ 1698560 h 3362426"/>
                  <a:gd name="connsiteX2" fmla="*/ 4987 w 10000"/>
                  <a:gd name="connsiteY2" fmla="*/ 24507 h 3362426"/>
                  <a:gd name="connsiteX3" fmla="*/ 3078 w 10000"/>
                  <a:gd name="connsiteY3" fmla="*/ 3028747 h 3362426"/>
                  <a:gd name="connsiteX4" fmla="*/ 0 w 10000"/>
                  <a:gd name="connsiteY4" fmla="*/ 3354507 h 3362426"/>
                  <a:gd name="connsiteX0" fmla="*/ 10000 w 10000"/>
                  <a:gd name="connsiteY0" fmla="*/ 3330210 h 3338129"/>
                  <a:gd name="connsiteX1" fmla="*/ 6643 w 10000"/>
                  <a:gd name="connsiteY1" fmla="*/ 2850622 h 3338129"/>
                  <a:gd name="connsiteX2" fmla="*/ 4987 w 10000"/>
                  <a:gd name="connsiteY2" fmla="*/ 210 h 3338129"/>
                  <a:gd name="connsiteX3" fmla="*/ 3078 w 10000"/>
                  <a:gd name="connsiteY3" fmla="*/ 3004450 h 3338129"/>
                  <a:gd name="connsiteX4" fmla="*/ 0 w 10000"/>
                  <a:gd name="connsiteY4" fmla="*/ 3330210 h 3338129"/>
                  <a:gd name="connsiteX0" fmla="*/ 10000 w 10000"/>
                  <a:gd name="connsiteY0" fmla="*/ 3330210 h 3354357"/>
                  <a:gd name="connsiteX1" fmla="*/ 6643 w 10000"/>
                  <a:gd name="connsiteY1" fmla="*/ 2850622 h 3354357"/>
                  <a:gd name="connsiteX2" fmla="*/ 4987 w 10000"/>
                  <a:gd name="connsiteY2" fmla="*/ 210 h 3354357"/>
                  <a:gd name="connsiteX3" fmla="*/ 3078 w 10000"/>
                  <a:gd name="connsiteY3" fmla="*/ 3004450 h 3354357"/>
                  <a:gd name="connsiteX4" fmla="*/ 0 w 10000"/>
                  <a:gd name="connsiteY4" fmla="*/ 3330210 h 3354357"/>
                  <a:gd name="connsiteX0" fmla="*/ 10000 w 10000"/>
                  <a:gd name="connsiteY0" fmla="*/ 3330210 h 3360336"/>
                  <a:gd name="connsiteX1" fmla="*/ 6643 w 10000"/>
                  <a:gd name="connsiteY1" fmla="*/ 2850622 h 3360336"/>
                  <a:gd name="connsiteX2" fmla="*/ 4987 w 10000"/>
                  <a:gd name="connsiteY2" fmla="*/ 210 h 3360336"/>
                  <a:gd name="connsiteX3" fmla="*/ 3078 w 10000"/>
                  <a:gd name="connsiteY3" fmla="*/ 3004450 h 3360336"/>
                  <a:gd name="connsiteX4" fmla="*/ 0 w 10000"/>
                  <a:gd name="connsiteY4" fmla="*/ 3330210 h 3360336"/>
                  <a:gd name="connsiteX0" fmla="*/ 10000 w 10000"/>
                  <a:gd name="connsiteY0" fmla="*/ 3330036 h 3360162"/>
                  <a:gd name="connsiteX1" fmla="*/ 6643 w 10000"/>
                  <a:gd name="connsiteY1" fmla="*/ 2850448 h 3360162"/>
                  <a:gd name="connsiteX2" fmla="*/ 4987 w 10000"/>
                  <a:gd name="connsiteY2" fmla="*/ 36 h 3360162"/>
                  <a:gd name="connsiteX3" fmla="*/ 3078 w 10000"/>
                  <a:gd name="connsiteY3" fmla="*/ 3004276 h 3360162"/>
                  <a:gd name="connsiteX4" fmla="*/ 0 w 10000"/>
                  <a:gd name="connsiteY4" fmla="*/ 3330036 h 3360162"/>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19 w 10019"/>
                  <a:gd name="connsiteY0" fmla="*/ 3425887 h 3441933"/>
                  <a:gd name="connsiteX1" fmla="*/ 6643 w 10019"/>
                  <a:gd name="connsiteY1" fmla="*/ 2850414 h 3441933"/>
                  <a:gd name="connsiteX2" fmla="*/ 4987 w 10019"/>
                  <a:gd name="connsiteY2" fmla="*/ 2 h 3441933"/>
                  <a:gd name="connsiteX3" fmla="*/ 3078 w 10019"/>
                  <a:gd name="connsiteY3" fmla="*/ 3004242 h 3441933"/>
                  <a:gd name="connsiteX4" fmla="*/ 0 w 10019"/>
                  <a:gd name="connsiteY4" fmla="*/ 3330002 h 3441933"/>
                  <a:gd name="connsiteX0" fmla="*/ 10019 w 10019"/>
                  <a:gd name="connsiteY0" fmla="*/ 3425885 h 3425885"/>
                  <a:gd name="connsiteX1" fmla="*/ 4987 w 10019"/>
                  <a:gd name="connsiteY1" fmla="*/ 0 h 3425885"/>
                  <a:gd name="connsiteX2" fmla="*/ 3078 w 10019"/>
                  <a:gd name="connsiteY2" fmla="*/ 3004240 h 3425885"/>
                  <a:gd name="connsiteX3" fmla="*/ 0 w 10019"/>
                  <a:gd name="connsiteY3" fmla="*/ 3330000 h 3425885"/>
                  <a:gd name="connsiteX0" fmla="*/ 10019 w 10019"/>
                  <a:gd name="connsiteY0" fmla="*/ 3425885 h 3425885"/>
                  <a:gd name="connsiteX1" fmla="*/ 4987 w 10019"/>
                  <a:gd name="connsiteY1" fmla="*/ 0 h 3425885"/>
                  <a:gd name="connsiteX2" fmla="*/ 3078 w 10019"/>
                  <a:gd name="connsiteY2" fmla="*/ 3004240 h 3425885"/>
                  <a:gd name="connsiteX3" fmla="*/ 0 w 10019"/>
                  <a:gd name="connsiteY3" fmla="*/ 3330000 h 3425885"/>
                  <a:gd name="connsiteX0" fmla="*/ 10019 w 10019"/>
                  <a:gd name="connsiteY0" fmla="*/ 3425957 h 3425957"/>
                  <a:gd name="connsiteX1" fmla="*/ 4987 w 10019"/>
                  <a:gd name="connsiteY1" fmla="*/ 72 h 3425957"/>
                  <a:gd name="connsiteX2" fmla="*/ 0 w 10019"/>
                  <a:gd name="connsiteY2" fmla="*/ 3330072 h 3425957"/>
                  <a:gd name="connsiteX0" fmla="*/ 9926 w 9926"/>
                  <a:gd name="connsiteY0" fmla="*/ 3425885 h 3425885"/>
                  <a:gd name="connsiteX1" fmla="*/ 4894 w 9926"/>
                  <a:gd name="connsiteY1" fmla="*/ 0 h 3425885"/>
                  <a:gd name="connsiteX2" fmla="*/ 0 w 9926"/>
                  <a:gd name="connsiteY2" fmla="*/ 3415230 h 3425885"/>
                  <a:gd name="connsiteX0" fmla="*/ 10000 w 10000"/>
                  <a:gd name="connsiteY0" fmla="*/ 10000 h 10000"/>
                  <a:gd name="connsiteX1" fmla="*/ 4930 w 10000"/>
                  <a:gd name="connsiteY1" fmla="*/ 0 h 10000"/>
                  <a:gd name="connsiteX2" fmla="*/ 0 w 10000"/>
                  <a:gd name="connsiteY2" fmla="*/ 9969 h 10000"/>
                  <a:gd name="connsiteX0" fmla="*/ 10000 w 10000"/>
                  <a:gd name="connsiteY0" fmla="*/ 10000 h 10000"/>
                  <a:gd name="connsiteX1" fmla="*/ 4930 w 10000"/>
                  <a:gd name="connsiteY1" fmla="*/ 0 h 10000"/>
                  <a:gd name="connsiteX2" fmla="*/ 0 w 10000"/>
                  <a:gd name="connsiteY2" fmla="*/ 10000 h 10000"/>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Lst>
                <a:ahLst/>
                <a:cxnLst>
                  <a:cxn ang="0">
                    <a:pos x="connsiteX0" y="connsiteY0"/>
                  </a:cxn>
                  <a:cxn ang="0">
                    <a:pos x="connsiteX1" y="connsiteY1"/>
                  </a:cxn>
                  <a:cxn ang="0">
                    <a:pos x="connsiteX2" y="connsiteY2"/>
                  </a:cxn>
                </a:cxnLst>
                <a:rect l="l" t="t" r="r" b="b"/>
                <a:pathLst>
                  <a:path w="10000" h="10031">
                    <a:moveTo>
                      <a:pt x="10000" y="10031"/>
                    </a:moveTo>
                    <a:cubicBezTo>
                      <a:pt x="6595" y="9336"/>
                      <a:pt x="6256" y="-24"/>
                      <a:pt x="4967" y="0"/>
                    </a:cubicBezTo>
                    <a:cubicBezTo>
                      <a:pt x="3678" y="24"/>
                      <a:pt x="3508" y="9168"/>
                      <a:pt x="0" y="10031"/>
                    </a:cubicBezTo>
                  </a:path>
                </a:pathLst>
              </a:custGeom>
              <a:noFill/>
              <a:ln w="28575">
                <a:solidFill>
                  <a:srgbClr val="1429A0"/>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직사각형 69">
                <a:extLst>
                  <a:ext uri="{FF2B5EF4-FFF2-40B4-BE49-F238E27FC236}">
                    <a16:creationId xmlns:a16="http://schemas.microsoft.com/office/drawing/2014/main" id="{AC1C9712-C8DF-4D10-8321-6D4F6240342D}"/>
                  </a:ext>
                </a:extLst>
              </p:cNvPr>
              <p:cNvSpPr/>
              <p:nvPr/>
            </p:nvSpPr>
            <p:spPr>
              <a:xfrm>
                <a:off x="2778989" y="3374285"/>
                <a:ext cx="4340950" cy="1754928"/>
              </a:xfrm>
              <a:custGeom>
                <a:avLst/>
                <a:gdLst>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4" fmla="*/ 0 w 3855864"/>
                  <a:gd name="connsiteY4" fmla="*/ 0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4" fmla="*/ 91440 w 3855864"/>
                  <a:gd name="connsiteY4" fmla="*/ 91440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0" fmla="*/ 3855864 w 3855864"/>
                  <a:gd name="connsiteY0" fmla="*/ 0 h 390525"/>
                  <a:gd name="connsiteX1" fmla="*/ 3855864 w 3855864"/>
                  <a:gd name="connsiteY1" fmla="*/ 390525 h 390525"/>
                  <a:gd name="connsiteX2" fmla="*/ 0 w 3855864"/>
                  <a:gd name="connsiteY2" fmla="*/ 390525 h 390525"/>
                  <a:gd name="connsiteX0" fmla="*/ 3855864 w 3855864"/>
                  <a:gd name="connsiteY0" fmla="*/ 0 h 390525"/>
                  <a:gd name="connsiteX1" fmla="*/ 3855864 w 3855864"/>
                  <a:gd name="connsiteY1" fmla="*/ 390525 h 390525"/>
                  <a:gd name="connsiteX2" fmla="*/ 1526294 w 3855864"/>
                  <a:gd name="connsiteY2" fmla="*/ 387350 h 390525"/>
                  <a:gd name="connsiteX3" fmla="*/ 0 w 3855864"/>
                  <a:gd name="connsiteY3" fmla="*/ 390525 h 390525"/>
                  <a:gd name="connsiteX0" fmla="*/ 3855864 w 3855864"/>
                  <a:gd name="connsiteY0" fmla="*/ 3175 h 3175"/>
                  <a:gd name="connsiteX1" fmla="*/ 1526294 w 3855864"/>
                  <a:gd name="connsiteY1" fmla="*/ 0 h 3175"/>
                  <a:gd name="connsiteX2" fmla="*/ 0 w 3855864"/>
                  <a:gd name="connsiteY2" fmla="*/ 3175 h 3175"/>
                  <a:gd name="connsiteX0" fmla="*/ 10000 w 10000"/>
                  <a:gd name="connsiteY0" fmla="*/ 3330000 h 3330000"/>
                  <a:gd name="connsiteX1" fmla="*/ 4987 w 10000"/>
                  <a:gd name="connsiteY1" fmla="*/ 0 h 3330000"/>
                  <a:gd name="connsiteX2" fmla="*/ 0 w 10000"/>
                  <a:gd name="connsiteY2" fmla="*/ 3330000 h 3330000"/>
                  <a:gd name="connsiteX0" fmla="*/ 10000 w 10000"/>
                  <a:gd name="connsiteY0" fmla="*/ 3330000 h 3330000"/>
                  <a:gd name="connsiteX1" fmla="*/ 4987 w 10000"/>
                  <a:gd name="connsiteY1" fmla="*/ 0 h 3330000"/>
                  <a:gd name="connsiteX2" fmla="*/ 0 w 10000"/>
                  <a:gd name="connsiteY2" fmla="*/ 3330000 h 3330000"/>
                  <a:gd name="connsiteX0" fmla="*/ 10000 w 10000"/>
                  <a:gd name="connsiteY0" fmla="*/ 3330000 h 3343119"/>
                  <a:gd name="connsiteX1" fmla="*/ 4987 w 10000"/>
                  <a:gd name="connsiteY1" fmla="*/ 0 h 3343119"/>
                  <a:gd name="connsiteX2" fmla="*/ 0 w 10000"/>
                  <a:gd name="connsiteY2" fmla="*/ 3330000 h 3343119"/>
                  <a:gd name="connsiteX0" fmla="*/ 10000 w 10000"/>
                  <a:gd name="connsiteY0" fmla="*/ 3330000 h 3343119"/>
                  <a:gd name="connsiteX1" fmla="*/ 4987 w 10000"/>
                  <a:gd name="connsiteY1" fmla="*/ 0 h 3343119"/>
                  <a:gd name="connsiteX2" fmla="*/ 0 w 10000"/>
                  <a:gd name="connsiteY2" fmla="*/ 3330000 h 3343119"/>
                  <a:gd name="connsiteX0" fmla="*/ 10000 w 10000"/>
                  <a:gd name="connsiteY0" fmla="*/ 3333166 h 3333167"/>
                  <a:gd name="connsiteX1" fmla="*/ 4987 w 10000"/>
                  <a:gd name="connsiteY1" fmla="*/ 3166 h 3333167"/>
                  <a:gd name="connsiteX2" fmla="*/ 3053 w 10000"/>
                  <a:gd name="connsiteY2" fmla="*/ 2735938 h 3333167"/>
                  <a:gd name="connsiteX3" fmla="*/ 0 w 10000"/>
                  <a:gd name="connsiteY3" fmla="*/ 3333166 h 3333167"/>
                  <a:gd name="connsiteX0" fmla="*/ 10000 w 10000"/>
                  <a:gd name="connsiteY0" fmla="*/ 3330869 h 3338790"/>
                  <a:gd name="connsiteX1" fmla="*/ 4987 w 10000"/>
                  <a:gd name="connsiteY1" fmla="*/ 869 h 3338790"/>
                  <a:gd name="connsiteX2" fmla="*/ 3078 w 10000"/>
                  <a:gd name="connsiteY2" fmla="*/ 3005109 h 3338790"/>
                  <a:gd name="connsiteX3" fmla="*/ 0 w 10000"/>
                  <a:gd name="connsiteY3" fmla="*/ 3330869 h 3338790"/>
                  <a:gd name="connsiteX0" fmla="*/ 10000 w 10000"/>
                  <a:gd name="connsiteY0" fmla="*/ 3330917 h 3338836"/>
                  <a:gd name="connsiteX1" fmla="*/ 4987 w 10000"/>
                  <a:gd name="connsiteY1" fmla="*/ 917 h 3338836"/>
                  <a:gd name="connsiteX2" fmla="*/ 3078 w 10000"/>
                  <a:gd name="connsiteY2" fmla="*/ 3005157 h 3338836"/>
                  <a:gd name="connsiteX3" fmla="*/ 0 w 10000"/>
                  <a:gd name="connsiteY3" fmla="*/ 3330917 h 3338836"/>
                  <a:gd name="connsiteX0" fmla="*/ 10000 w 10000"/>
                  <a:gd name="connsiteY0" fmla="*/ 3354507 h 3362426"/>
                  <a:gd name="connsiteX1" fmla="*/ 7820 w 10000"/>
                  <a:gd name="connsiteY1" fmla="*/ 1698560 h 3362426"/>
                  <a:gd name="connsiteX2" fmla="*/ 4987 w 10000"/>
                  <a:gd name="connsiteY2" fmla="*/ 24507 h 3362426"/>
                  <a:gd name="connsiteX3" fmla="*/ 3078 w 10000"/>
                  <a:gd name="connsiteY3" fmla="*/ 3028747 h 3362426"/>
                  <a:gd name="connsiteX4" fmla="*/ 0 w 10000"/>
                  <a:gd name="connsiteY4" fmla="*/ 3354507 h 3362426"/>
                  <a:gd name="connsiteX0" fmla="*/ 10000 w 10000"/>
                  <a:gd name="connsiteY0" fmla="*/ 3330210 h 3338129"/>
                  <a:gd name="connsiteX1" fmla="*/ 6643 w 10000"/>
                  <a:gd name="connsiteY1" fmla="*/ 2850622 h 3338129"/>
                  <a:gd name="connsiteX2" fmla="*/ 4987 w 10000"/>
                  <a:gd name="connsiteY2" fmla="*/ 210 h 3338129"/>
                  <a:gd name="connsiteX3" fmla="*/ 3078 w 10000"/>
                  <a:gd name="connsiteY3" fmla="*/ 3004450 h 3338129"/>
                  <a:gd name="connsiteX4" fmla="*/ 0 w 10000"/>
                  <a:gd name="connsiteY4" fmla="*/ 3330210 h 3338129"/>
                  <a:gd name="connsiteX0" fmla="*/ 10000 w 10000"/>
                  <a:gd name="connsiteY0" fmla="*/ 3330210 h 3354357"/>
                  <a:gd name="connsiteX1" fmla="*/ 6643 w 10000"/>
                  <a:gd name="connsiteY1" fmla="*/ 2850622 h 3354357"/>
                  <a:gd name="connsiteX2" fmla="*/ 4987 w 10000"/>
                  <a:gd name="connsiteY2" fmla="*/ 210 h 3354357"/>
                  <a:gd name="connsiteX3" fmla="*/ 3078 w 10000"/>
                  <a:gd name="connsiteY3" fmla="*/ 3004450 h 3354357"/>
                  <a:gd name="connsiteX4" fmla="*/ 0 w 10000"/>
                  <a:gd name="connsiteY4" fmla="*/ 3330210 h 3354357"/>
                  <a:gd name="connsiteX0" fmla="*/ 10000 w 10000"/>
                  <a:gd name="connsiteY0" fmla="*/ 3330210 h 3360336"/>
                  <a:gd name="connsiteX1" fmla="*/ 6643 w 10000"/>
                  <a:gd name="connsiteY1" fmla="*/ 2850622 h 3360336"/>
                  <a:gd name="connsiteX2" fmla="*/ 4987 w 10000"/>
                  <a:gd name="connsiteY2" fmla="*/ 210 h 3360336"/>
                  <a:gd name="connsiteX3" fmla="*/ 3078 w 10000"/>
                  <a:gd name="connsiteY3" fmla="*/ 3004450 h 3360336"/>
                  <a:gd name="connsiteX4" fmla="*/ 0 w 10000"/>
                  <a:gd name="connsiteY4" fmla="*/ 3330210 h 3360336"/>
                  <a:gd name="connsiteX0" fmla="*/ 10000 w 10000"/>
                  <a:gd name="connsiteY0" fmla="*/ 3330036 h 3360162"/>
                  <a:gd name="connsiteX1" fmla="*/ 6643 w 10000"/>
                  <a:gd name="connsiteY1" fmla="*/ 2850448 h 3360162"/>
                  <a:gd name="connsiteX2" fmla="*/ 4987 w 10000"/>
                  <a:gd name="connsiteY2" fmla="*/ 36 h 3360162"/>
                  <a:gd name="connsiteX3" fmla="*/ 3078 w 10000"/>
                  <a:gd name="connsiteY3" fmla="*/ 3004276 h 3360162"/>
                  <a:gd name="connsiteX4" fmla="*/ 0 w 10000"/>
                  <a:gd name="connsiteY4" fmla="*/ 3330036 h 3360162"/>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19 w 10019"/>
                  <a:gd name="connsiteY0" fmla="*/ 3425887 h 3441933"/>
                  <a:gd name="connsiteX1" fmla="*/ 6643 w 10019"/>
                  <a:gd name="connsiteY1" fmla="*/ 2850414 h 3441933"/>
                  <a:gd name="connsiteX2" fmla="*/ 4987 w 10019"/>
                  <a:gd name="connsiteY2" fmla="*/ 2 h 3441933"/>
                  <a:gd name="connsiteX3" fmla="*/ 3078 w 10019"/>
                  <a:gd name="connsiteY3" fmla="*/ 3004242 h 3441933"/>
                  <a:gd name="connsiteX4" fmla="*/ 0 w 10019"/>
                  <a:gd name="connsiteY4" fmla="*/ 3330002 h 3441933"/>
                  <a:gd name="connsiteX0" fmla="*/ 10019 w 10019"/>
                  <a:gd name="connsiteY0" fmla="*/ 3425885 h 3425885"/>
                  <a:gd name="connsiteX1" fmla="*/ 4987 w 10019"/>
                  <a:gd name="connsiteY1" fmla="*/ 0 h 3425885"/>
                  <a:gd name="connsiteX2" fmla="*/ 3078 w 10019"/>
                  <a:gd name="connsiteY2" fmla="*/ 3004240 h 3425885"/>
                  <a:gd name="connsiteX3" fmla="*/ 0 w 10019"/>
                  <a:gd name="connsiteY3" fmla="*/ 3330000 h 3425885"/>
                  <a:gd name="connsiteX0" fmla="*/ 10019 w 10019"/>
                  <a:gd name="connsiteY0" fmla="*/ 3425885 h 3425885"/>
                  <a:gd name="connsiteX1" fmla="*/ 4987 w 10019"/>
                  <a:gd name="connsiteY1" fmla="*/ 0 h 3425885"/>
                  <a:gd name="connsiteX2" fmla="*/ 3078 w 10019"/>
                  <a:gd name="connsiteY2" fmla="*/ 3004240 h 3425885"/>
                  <a:gd name="connsiteX3" fmla="*/ 0 w 10019"/>
                  <a:gd name="connsiteY3" fmla="*/ 3330000 h 3425885"/>
                  <a:gd name="connsiteX0" fmla="*/ 10019 w 10019"/>
                  <a:gd name="connsiteY0" fmla="*/ 3425957 h 3425957"/>
                  <a:gd name="connsiteX1" fmla="*/ 4987 w 10019"/>
                  <a:gd name="connsiteY1" fmla="*/ 72 h 3425957"/>
                  <a:gd name="connsiteX2" fmla="*/ 0 w 10019"/>
                  <a:gd name="connsiteY2" fmla="*/ 3330072 h 3425957"/>
                  <a:gd name="connsiteX0" fmla="*/ 9926 w 9926"/>
                  <a:gd name="connsiteY0" fmla="*/ 3425885 h 3425885"/>
                  <a:gd name="connsiteX1" fmla="*/ 4894 w 9926"/>
                  <a:gd name="connsiteY1" fmla="*/ 0 h 3425885"/>
                  <a:gd name="connsiteX2" fmla="*/ 0 w 9926"/>
                  <a:gd name="connsiteY2" fmla="*/ 3415230 h 3425885"/>
                  <a:gd name="connsiteX0" fmla="*/ 10000 w 10000"/>
                  <a:gd name="connsiteY0" fmla="*/ 10000 h 10000"/>
                  <a:gd name="connsiteX1" fmla="*/ 4930 w 10000"/>
                  <a:gd name="connsiteY1" fmla="*/ 0 h 10000"/>
                  <a:gd name="connsiteX2" fmla="*/ 0 w 10000"/>
                  <a:gd name="connsiteY2" fmla="*/ 9969 h 10000"/>
                  <a:gd name="connsiteX0" fmla="*/ 10000 w 10000"/>
                  <a:gd name="connsiteY0" fmla="*/ 10000 h 10000"/>
                  <a:gd name="connsiteX1" fmla="*/ 4930 w 10000"/>
                  <a:gd name="connsiteY1" fmla="*/ 0 h 10000"/>
                  <a:gd name="connsiteX2" fmla="*/ 0 w 10000"/>
                  <a:gd name="connsiteY2" fmla="*/ 10000 h 10000"/>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Lst>
                <a:ahLst/>
                <a:cxnLst>
                  <a:cxn ang="0">
                    <a:pos x="connsiteX0" y="connsiteY0"/>
                  </a:cxn>
                  <a:cxn ang="0">
                    <a:pos x="connsiteX1" y="connsiteY1"/>
                  </a:cxn>
                  <a:cxn ang="0">
                    <a:pos x="connsiteX2" y="connsiteY2"/>
                  </a:cxn>
                </a:cxnLst>
                <a:rect l="l" t="t" r="r" b="b"/>
                <a:pathLst>
                  <a:path w="10000" h="10031">
                    <a:moveTo>
                      <a:pt x="10000" y="10031"/>
                    </a:moveTo>
                    <a:cubicBezTo>
                      <a:pt x="7144" y="9962"/>
                      <a:pt x="6256" y="-24"/>
                      <a:pt x="4967" y="0"/>
                    </a:cubicBezTo>
                    <a:cubicBezTo>
                      <a:pt x="3678" y="24"/>
                      <a:pt x="3036" y="9876"/>
                      <a:pt x="0" y="10031"/>
                    </a:cubicBezTo>
                  </a:path>
                </a:pathLst>
              </a:custGeom>
              <a:noFill/>
              <a:ln w="28575">
                <a:solidFill>
                  <a:srgbClr val="00B050"/>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69">
                <a:extLst>
                  <a:ext uri="{FF2B5EF4-FFF2-40B4-BE49-F238E27FC236}">
                    <a16:creationId xmlns:a16="http://schemas.microsoft.com/office/drawing/2014/main" id="{60A66EAE-5A7F-46E1-A493-C09371BAC3C5}"/>
                  </a:ext>
                </a:extLst>
              </p:cNvPr>
              <p:cNvSpPr/>
              <p:nvPr/>
            </p:nvSpPr>
            <p:spPr>
              <a:xfrm>
                <a:off x="2778989" y="3312371"/>
                <a:ext cx="4340950" cy="1854941"/>
              </a:xfrm>
              <a:custGeom>
                <a:avLst/>
                <a:gdLst>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4" fmla="*/ 0 w 3855864"/>
                  <a:gd name="connsiteY4" fmla="*/ 0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4" fmla="*/ 91440 w 3855864"/>
                  <a:gd name="connsiteY4" fmla="*/ 91440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0" fmla="*/ 0 w 3855864"/>
                  <a:gd name="connsiteY0" fmla="*/ 0 h 390525"/>
                  <a:gd name="connsiteX1" fmla="*/ 3855864 w 3855864"/>
                  <a:gd name="connsiteY1" fmla="*/ 0 h 390525"/>
                  <a:gd name="connsiteX2" fmla="*/ 3855864 w 3855864"/>
                  <a:gd name="connsiteY2" fmla="*/ 390525 h 390525"/>
                  <a:gd name="connsiteX3" fmla="*/ 0 w 3855864"/>
                  <a:gd name="connsiteY3" fmla="*/ 390525 h 390525"/>
                  <a:gd name="connsiteX0" fmla="*/ 3855864 w 3855864"/>
                  <a:gd name="connsiteY0" fmla="*/ 0 h 390525"/>
                  <a:gd name="connsiteX1" fmla="*/ 3855864 w 3855864"/>
                  <a:gd name="connsiteY1" fmla="*/ 390525 h 390525"/>
                  <a:gd name="connsiteX2" fmla="*/ 0 w 3855864"/>
                  <a:gd name="connsiteY2" fmla="*/ 390525 h 390525"/>
                  <a:gd name="connsiteX0" fmla="*/ 3855864 w 3855864"/>
                  <a:gd name="connsiteY0" fmla="*/ 0 h 390525"/>
                  <a:gd name="connsiteX1" fmla="*/ 3855864 w 3855864"/>
                  <a:gd name="connsiteY1" fmla="*/ 390525 h 390525"/>
                  <a:gd name="connsiteX2" fmla="*/ 1526294 w 3855864"/>
                  <a:gd name="connsiteY2" fmla="*/ 387350 h 390525"/>
                  <a:gd name="connsiteX3" fmla="*/ 0 w 3855864"/>
                  <a:gd name="connsiteY3" fmla="*/ 390525 h 390525"/>
                  <a:gd name="connsiteX0" fmla="*/ 3855864 w 3855864"/>
                  <a:gd name="connsiteY0" fmla="*/ 3175 h 3175"/>
                  <a:gd name="connsiteX1" fmla="*/ 1526294 w 3855864"/>
                  <a:gd name="connsiteY1" fmla="*/ 0 h 3175"/>
                  <a:gd name="connsiteX2" fmla="*/ 0 w 3855864"/>
                  <a:gd name="connsiteY2" fmla="*/ 3175 h 3175"/>
                  <a:gd name="connsiteX0" fmla="*/ 10000 w 10000"/>
                  <a:gd name="connsiteY0" fmla="*/ 3330000 h 3330000"/>
                  <a:gd name="connsiteX1" fmla="*/ 4987 w 10000"/>
                  <a:gd name="connsiteY1" fmla="*/ 0 h 3330000"/>
                  <a:gd name="connsiteX2" fmla="*/ 0 w 10000"/>
                  <a:gd name="connsiteY2" fmla="*/ 3330000 h 3330000"/>
                  <a:gd name="connsiteX0" fmla="*/ 10000 w 10000"/>
                  <a:gd name="connsiteY0" fmla="*/ 3330000 h 3330000"/>
                  <a:gd name="connsiteX1" fmla="*/ 4987 w 10000"/>
                  <a:gd name="connsiteY1" fmla="*/ 0 h 3330000"/>
                  <a:gd name="connsiteX2" fmla="*/ 0 w 10000"/>
                  <a:gd name="connsiteY2" fmla="*/ 3330000 h 3330000"/>
                  <a:gd name="connsiteX0" fmla="*/ 10000 w 10000"/>
                  <a:gd name="connsiteY0" fmla="*/ 3330000 h 3343119"/>
                  <a:gd name="connsiteX1" fmla="*/ 4987 w 10000"/>
                  <a:gd name="connsiteY1" fmla="*/ 0 h 3343119"/>
                  <a:gd name="connsiteX2" fmla="*/ 0 w 10000"/>
                  <a:gd name="connsiteY2" fmla="*/ 3330000 h 3343119"/>
                  <a:gd name="connsiteX0" fmla="*/ 10000 w 10000"/>
                  <a:gd name="connsiteY0" fmla="*/ 3330000 h 3343119"/>
                  <a:gd name="connsiteX1" fmla="*/ 4987 w 10000"/>
                  <a:gd name="connsiteY1" fmla="*/ 0 h 3343119"/>
                  <a:gd name="connsiteX2" fmla="*/ 0 w 10000"/>
                  <a:gd name="connsiteY2" fmla="*/ 3330000 h 3343119"/>
                  <a:gd name="connsiteX0" fmla="*/ 10000 w 10000"/>
                  <a:gd name="connsiteY0" fmla="*/ 3333166 h 3333167"/>
                  <a:gd name="connsiteX1" fmla="*/ 4987 w 10000"/>
                  <a:gd name="connsiteY1" fmla="*/ 3166 h 3333167"/>
                  <a:gd name="connsiteX2" fmla="*/ 3053 w 10000"/>
                  <a:gd name="connsiteY2" fmla="*/ 2735938 h 3333167"/>
                  <a:gd name="connsiteX3" fmla="*/ 0 w 10000"/>
                  <a:gd name="connsiteY3" fmla="*/ 3333166 h 3333167"/>
                  <a:gd name="connsiteX0" fmla="*/ 10000 w 10000"/>
                  <a:gd name="connsiteY0" fmla="*/ 3330869 h 3338790"/>
                  <a:gd name="connsiteX1" fmla="*/ 4987 w 10000"/>
                  <a:gd name="connsiteY1" fmla="*/ 869 h 3338790"/>
                  <a:gd name="connsiteX2" fmla="*/ 3078 w 10000"/>
                  <a:gd name="connsiteY2" fmla="*/ 3005109 h 3338790"/>
                  <a:gd name="connsiteX3" fmla="*/ 0 w 10000"/>
                  <a:gd name="connsiteY3" fmla="*/ 3330869 h 3338790"/>
                  <a:gd name="connsiteX0" fmla="*/ 10000 w 10000"/>
                  <a:gd name="connsiteY0" fmla="*/ 3330917 h 3338836"/>
                  <a:gd name="connsiteX1" fmla="*/ 4987 w 10000"/>
                  <a:gd name="connsiteY1" fmla="*/ 917 h 3338836"/>
                  <a:gd name="connsiteX2" fmla="*/ 3078 w 10000"/>
                  <a:gd name="connsiteY2" fmla="*/ 3005157 h 3338836"/>
                  <a:gd name="connsiteX3" fmla="*/ 0 w 10000"/>
                  <a:gd name="connsiteY3" fmla="*/ 3330917 h 3338836"/>
                  <a:gd name="connsiteX0" fmla="*/ 10000 w 10000"/>
                  <a:gd name="connsiteY0" fmla="*/ 3354507 h 3362426"/>
                  <a:gd name="connsiteX1" fmla="*/ 7820 w 10000"/>
                  <a:gd name="connsiteY1" fmla="*/ 1698560 h 3362426"/>
                  <a:gd name="connsiteX2" fmla="*/ 4987 w 10000"/>
                  <a:gd name="connsiteY2" fmla="*/ 24507 h 3362426"/>
                  <a:gd name="connsiteX3" fmla="*/ 3078 w 10000"/>
                  <a:gd name="connsiteY3" fmla="*/ 3028747 h 3362426"/>
                  <a:gd name="connsiteX4" fmla="*/ 0 w 10000"/>
                  <a:gd name="connsiteY4" fmla="*/ 3354507 h 3362426"/>
                  <a:gd name="connsiteX0" fmla="*/ 10000 w 10000"/>
                  <a:gd name="connsiteY0" fmla="*/ 3330210 h 3338129"/>
                  <a:gd name="connsiteX1" fmla="*/ 6643 w 10000"/>
                  <a:gd name="connsiteY1" fmla="*/ 2850622 h 3338129"/>
                  <a:gd name="connsiteX2" fmla="*/ 4987 w 10000"/>
                  <a:gd name="connsiteY2" fmla="*/ 210 h 3338129"/>
                  <a:gd name="connsiteX3" fmla="*/ 3078 w 10000"/>
                  <a:gd name="connsiteY3" fmla="*/ 3004450 h 3338129"/>
                  <a:gd name="connsiteX4" fmla="*/ 0 w 10000"/>
                  <a:gd name="connsiteY4" fmla="*/ 3330210 h 3338129"/>
                  <a:gd name="connsiteX0" fmla="*/ 10000 w 10000"/>
                  <a:gd name="connsiteY0" fmla="*/ 3330210 h 3354357"/>
                  <a:gd name="connsiteX1" fmla="*/ 6643 w 10000"/>
                  <a:gd name="connsiteY1" fmla="*/ 2850622 h 3354357"/>
                  <a:gd name="connsiteX2" fmla="*/ 4987 w 10000"/>
                  <a:gd name="connsiteY2" fmla="*/ 210 h 3354357"/>
                  <a:gd name="connsiteX3" fmla="*/ 3078 w 10000"/>
                  <a:gd name="connsiteY3" fmla="*/ 3004450 h 3354357"/>
                  <a:gd name="connsiteX4" fmla="*/ 0 w 10000"/>
                  <a:gd name="connsiteY4" fmla="*/ 3330210 h 3354357"/>
                  <a:gd name="connsiteX0" fmla="*/ 10000 w 10000"/>
                  <a:gd name="connsiteY0" fmla="*/ 3330210 h 3360336"/>
                  <a:gd name="connsiteX1" fmla="*/ 6643 w 10000"/>
                  <a:gd name="connsiteY1" fmla="*/ 2850622 h 3360336"/>
                  <a:gd name="connsiteX2" fmla="*/ 4987 w 10000"/>
                  <a:gd name="connsiteY2" fmla="*/ 210 h 3360336"/>
                  <a:gd name="connsiteX3" fmla="*/ 3078 w 10000"/>
                  <a:gd name="connsiteY3" fmla="*/ 3004450 h 3360336"/>
                  <a:gd name="connsiteX4" fmla="*/ 0 w 10000"/>
                  <a:gd name="connsiteY4" fmla="*/ 3330210 h 3360336"/>
                  <a:gd name="connsiteX0" fmla="*/ 10000 w 10000"/>
                  <a:gd name="connsiteY0" fmla="*/ 3330036 h 3360162"/>
                  <a:gd name="connsiteX1" fmla="*/ 6643 w 10000"/>
                  <a:gd name="connsiteY1" fmla="*/ 2850448 h 3360162"/>
                  <a:gd name="connsiteX2" fmla="*/ 4987 w 10000"/>
                  <a:gd name="connsiteY2" fmla="*/ 36 h 3360162"/>
                  <a:gd name="connsiteX3" fmla="*/ 3078 w 10000"/>
                  <a:gd name="connsiteY3" fmla="*/ 3004276 h 3360162"/>
                  <a:gd name="connsiteX4" fmla="*/ 0 w 10000"/>
                  <a:gd name="connsiteY4" fmla="*/ 3330036 h 3360162"/>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00 w 10000"/>
                  <a:gd name="connsiteY0" fmla="*/ 3330002 h 3360128"/>
                  <a:gd name="connsiteX1" fmla="*/ 6643 w 10000"/>
                  <a:gd name="connsiteY1" fmla="*/ 2850414 h 3360128"/>
                  <a:gd name="connsiteX2" fmla="*/ 4987 w 10000"/>
                  <a:gd name="connsiteY2" fmla="*/ 2 h 3360128"/>
                  <a:gd name="connsiteX3" fmla="*/ 3078 w 10000"/>
                  <a:gd name="connsiteY3" fmla="*/ 3004242 h 3360128"/>
                  <a:gd name="connsiteX4" fmla="*/ 0 w 10000"/>
                  <a:gd name="connsiteY4" fmla="*/ 3330002 h 3360128"/>
                  <a:gd name="connsiteX0" fmla="*/ 10019 w 10019"/>
                  <a:gd name="connsiteY0" fmla="*/ 3425887 h 3441933"/>
                  <a:gd name="connsiteX1" fmla="*/ 6643 w 10019"/>
                  <a:gd name="connsiteY1" fmla="*/ 2850414 h 3441933"/>
                  <a:gd name="connsiteX2" fmla="*/ 4987 w 10019"/>
                  <a:gd name="connsiteY2" fmla="*/ 2 h 3441933"/>
                  <a:gd name="connsiteX3" fmla="*/ 3078 w 10019"/>
                  <a:gd name="connsiteY3" fmla="*/ 3004242 h 3441933"/>
                  <a:gd name="connsiteX4" fmla="*/ 0 w 10019"/>
                  <a:gd name="connsiteY4" fmla="*/ 3330002 h 3441933"/>
                  <a:gd name="connsiteX0" fmla="*/ 10019 w 10019"/>
                  <a:gd name="connsiteY0" fmla="*/ 3425885 h 3425885"/>
                  <a:gd name="connsiteX1" fmla="*/ 4987 w 10019"/>
                  <a:gd name="connsiteY1" fmla="*/ 0 h 3425885"/>
                  <a:gd name="connsiteX2" fmla="*/ 3078 w 10019"/>
                  <a:gd name="connsiteY2" fmla="*/ 3004240 h 3425885"/>
                  <a:gd name="connsiteX3" fmla="*/ 0 w 10019"/>
                  <a:gd name="connsiteY3" fmla="*/ 3330000 h 3425885"/>
                  <a:gd name="connsiteX0" fmla="*/ 10019 w 10019"/>
                  <a:gd name="connsiteY0" fmla="*/ 3425885 h 3425885"/>
                  <a:gd name="connsiteX1" fmla="*/ 4987 w 10019"/>
                  <a:gd name="connsiteY1" fmla="*/ 0 h 3425885"/>
                  <a:gd name="connsiteX2" fmla="*/ 3078 w 10019"/>
                  <a:gd name="connsiteY2" fmla="*/ 3004240 h 3425885"/>
                  <a:gd name="connsiteX3" fmla="*/ 0 w 10019"/>
                  <a:gd name="connsiteY3" fmla="*/ 3330000 h 3425885"/>
                  <a:gd name="connsiteX0" fmla="*/ 10019 w 10019"/>
                  <a:gd name="connsiteY0" fmla="*/ 3425957 h 3425957"/>
                  <a:gd name="connsiteX1" fmla="*/ 4987 w 10019"/>
                  <a:gd name="connsiteY1" fmla="*/ 72 h 3425957"/>
                  <a:gd name="connsiteX2" fmla="*/ 0 w 10019"/>
                  <a:gd name="connsiteY2" fmla="*/ 3330072 h 3425957"/>
                  <a:gd name="connsiteX0" fmla="*/ 9926 w 9926"/>
                  <a:gd name="connsiteY0" fmla="*/ 3425885 h 3425885"/>
                  <a:gd name="connsiteX1" fmla="*/ 4894 w 9926"/>
                  <a:gd name="connsiteY1" fmla="*/ 0 h 3425885"/>
                  <a:gd name="connsiteX2" fmla="*/ 0 w 9926"/>
                  <a:gd name="connsiteY2" fmla="*/ 3415230 h 3425885"/>
                  <a:gd name="connsiteX0" fmla="*/ 10000 w 10000"/>
                  <a:gd name="connsiteY0" fmla="*/ 10000 h 10000"/>
                  <a:gd name="connsiteX1" fmla="*/ 4930 w 10000"/>
                  <a:gd name="connsiteY1" fmla="*/ 0 h 10000"/>
                  <a:gd name="connsiteX2" fmla="*/ 0 w 10000"/>
                  <a:gd name="connsiteY2" fmla="*/ 9969 h 10000"/>
                  <a:gd name="connsiteX0" fmla="*/ 10000 w 10000"/>
                  <a:gd name="connsiteY0" fmla="*/ 10000 h 10000"/>
                  <a:gd name="connsiteX1" fmla="*/ 4930 w 10000"/>
                  <a:gd name="connsiteY1" fmla="*/ 0 h 10000"/>
                  <a:gd name="connsiteX2" fmla="*/ 0 w 10000"/>
                  <a:gd name="connsiteY2" fmla="*/ 10000 h 10000"/>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 name="connsiteX0" fmla="*/ 10000 w 10000"/>
                  <a:gd name="connsiteY0" fmla="*/ 10031 h 10031"/>
                  <a:gd name="connsiteX1" fmla="*/ 4967 w 10000"/>
                  <a:gd name="connsiteY1" fmla="*/ 0 h 10031"/>
                  <a:gd name="connsiteX2" fmla="*/ 0 w 10000"/>
                  <a:gd name="connsiteY2" fmla="*/ 10031 h 10031"/>
                </a:gdLst>
                <a:ahLst/>
                <a:cxnLst>
                  <a:cxn ang="0">
                    <a:pos x="connsiteX0" y="connsiteY0"/>
                  </a:cxn>
                  <a:cxn ang="0">
                    <a:pos x="connsiteX1" y="connsiteY1"/>
                  </a:cxn>
                  <a:cxn ang="0">
                    <a:pos x="connsiteX2" y="connsiteY2"/>
                  </a:cxn>
                </a:cxnLst>
                <a:rect l="l" t="t" r="r" b="b"/>
                <a:pathLst>
                  <a:path w="10000" h="10031">
                    <a:moveTo>
                      <a:pt x="10000" y="10031"/>
                    </a:moveTo>
                    <a:cubicBezTo>
                      <a:pt x="7144" y="9962"/>
                      <a:pt x="6256" y="-24"/>
                      <a:pt x="4967" y="0"/>
                    </a:cubicBezTo>
                    <a:cubicBezTo>
                      <a:pt x="3678" y="24"/>
                      <a:pt x="3036" y="9876"/>
                      <a:pt x="0" y="10031"/>
                    </a:cubicBezTo>
                  </a:path>
                </a:pathLst>
              </a:custGeom>
              <a:noFill/>
              <a:ln w="28575">
                <a:solidFill>
                  <a:schemeClr val="accent4"/>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a:extLst>
                  <a:ext uri="{FF2B5EF4-FFF2-40B4-BE49-F238E27FC236}">
                    <a16:creationId xmlns:a16="http://schemas.microsoft.com/office/drawing/2014/main" id="{110A9557-019E-4633-961A-E8D1A3DC358F}"/>
                  </a:ext>
                </a:extLst>
              </p:cNvPr>
              <p:cNvGrpSpPr/>
              <p:nvPr/>
            </p:nvGrpSpPr>
            <p:grpSpPr>
              <a:xfrm>
                <a:off x="2645581" y="2784042"/>
                <a:ext cx="4610885" cy="2718848"/>
                <a:chOff x="2645581" y="2784042"/>
                <a:chExt cx="4610885" cy="2718848"/>
              </a:xfrm>
            </p:grpSpPr>
            <p:sp>
              <p:nvSpPr>
                <p:cNvPr id="21" name="TextBox 20">
                  <a:extLst>
                    <a:ext uri="{FF2B5EF4-FFF2-40B4-BE49-F238E27FC236}">
                      <a16:creationId xmlns:a16="http://schemas.microsoft.com/office/drawing/2014/main" id="{E8AC4D4A-0DEB-430A-BD2A-DC20C48C0205}"/>
                    </a:ext>
                  </a:extLst>
                </p:cNvPr>
                <p:cNvSpPr txBox="1"/>
                <p:nvPr/>
              </p:nvSpPr>
              <p:spPr>
                <a:xfrm>
                  <a:off x="4126026" y="5302835"/>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-1</a:t>
                  </a:r>
                </a:p>
              </p:txBody>
            </p:sp>
            <p:sp>
              <p:nvSpPr>
                <p:cNvPr id="22" name="TextBox 21">
                  <a:extLst>
                    <a:ext uri="{FF2B5EF4-FFF2-40B4-BE49-F238E27FC236}">
                      <a16:creationId xmlns:a16="http://schemas.microsoft.com/office/drawing/2014/main" id="{79567CDD-C2A4-4CD6-B951-CE3D5568FE57}"/>
                    </a:ext>
                  </a:extLst>
                </p:cNvPr>
                <p:cNvSpPr txBox="1"/>
                <p:nvPr/>
              </p:nvSpPr>
              <p:spPr>
                <a:xfrm>
                  <a:off x="3390999" y="5302835"/>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-2</a:t>
                  </a:r>
                </a:p>
              </p:txBody>
            </p:sp>
            <p:sp>
              <p:nvSpPr>
                <p:cNvPr id="26" name="TextBox 25">
                  <a:extLst>
                    <a:ext uri="{FF2B5EF4-FFF2-40B4-BE49-F238E27FC236}">
                      <a16:creationId xmlns:a16="http://schemas.microsoft.com/office/drawing/2014/main" id="{3A9FFFA9-1815-4F1A-9C88-0EBEF7C641D1}"/>
                    </a:ext>
                  </a:extLst>
                </p:cNvPr>
                <p:cNvSpPr txBox="1"/>
                <p:nvPr/>
              </p:nvSpPr>
              <p:spPr>
                <a:xfrm>
                  <a:off x="2645581" y="5302835"/>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-3</a:t>
                  </a:r>
                </a:p>
              </p:txBody>
            </p:sp>
            <p:sp>
              <p:nvSpPr>
                <p:cNvPr id="27" name="TextBox 26">
                  <a:extLst>
                    <a:ext uri="{FF2B5EF4-FFF2-40B4-BE49-F238E27FC236}">
                      <a16:creationId xmlns:a16="http://schemas.microsoft.com/office/drawing/2014/main" id="{7FC39B90-45D1-4D2D-A994-84AABB2E9C08}"/>
                    </a:ext>
                  </a:extLst>
                </p:cNvPr>
                <p:cNvSpPr txBox="1"/>
                <p:nvPr/>
              </p:nvSpPr>
              <p:spPr>
                <a:xfrm>
                  <a:off x="5601596" y="5302835"/>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1</a:t>
                  </a:r>
                </a:p>
              </p:txBody>
            </p:sp>
            <p:sp>
              <p:nvSpPr>
                <p:cNvPr id="28" name="TextBox 27">
                  <a:extLst>
                    <a:ext uri="{FF2B5EF4-FFF2-40B4-BE49-F238E27FC236}">
                      <a16:creationId xmlns:a16="http://schemas.microsoft.com/office/drawing/2014/main" id="{2DC2802D-0963-4357-95D5-EBE25EEDF005}"/>
                    </a:ext>
                  </a:extLst>
                </p:cNvPr>
                <p:cNvSpPr txBox="1"/>
                <p:nvPr/>
              </p:nvSpPr>
              <p:spPr>
                <a:xfrm>
                  <a:off x="6342139" y="5302835"/>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2</a:t>
                  </a:r>
                </a:p>
              </p:txBody>
            </p:sp>
            <p:sp>
              <p:nvSpPr>
                <p:cNvPr id="29" name="TextBox 28">
                  <a:extLst>
                    <a:ext uri="{FF2B5EF4-FFF2-40B4-BE49-F238E27FC236}">
                      <a16:creationId xmlns:a16="http://schemas.microsoft.com/office/drawing/2014/main" id="{5E22C307-EA0C-4E18-913F-C002495D633B}"/>
                    </a:ext>
                  </a:extLst>
                </p:cNvPr>
                <p:cNvSpPr txBox="1"/>
                <p:nvPr/>
              </p:nvSpPr>
              <p:spPr>
                <a:xfrm>
                  <a:off x="7079644" y="5302835"/>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3</a:t>
                  </a:r>
                </a:p>
              </p:txBody>
            </p:sp>
            <p:cxnSp>
              <p:nvCxnSpPr>
                <p:cNvPr id="30" name="직선 연결선 29">
                  <a:extLst>
                    <a:ext uri="{FF2B5EF4-FFF2-40B4-BE49-F238E27FC236}">
                      <a16:creationId xmlns:a16="http://schemas.microsoft.com/office/drawing/2014/main" id="{B7205699-1FB3-46EB-A245-99ABDCFFAC56}"/>
                    </a:ext>
                  </a:extLst>
                </p:cNvPr>
                <p:cNvCxnSpPr/>
                <p:nvPr/>
              </p:nvCxnSpPr>
              <p:spPr>
                <a:xfrm rot="16200000">
                  <a:off x="2703842" y="5216042"/>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DB7D0AA-E915-427A-A7AB-1C639C607535}"/>
                    </a:ext>
                  </a:extLst>
                </p:cNvPr>
                <p:cNvCxnSpPr/>
                <p:nvPr/>
              </p:nvCxnSpPr>
              <p:spPr>
                <a:xfrm rot="16200000">
                  <a:off x="3441302" y="5216042"/>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id="{28F2FC39-F97C-472D-AF7F-2B5F7D0A2C49}"/>
                    </a:ext>
                  </a:extLst>
                </p:cNvPr>
                <p:cNvCxnSpPr/>
                <p:nvPr/>
              </p:nvCxnSpPr>
              <p:spPr>
                <a:xfrm rot="16200000">
                  <a:off x="4178762" y="5216042"/>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71CCBD5B-18D2-4ADA-99D3-A96B040ED35A}"/>
                    </a:ext>
                  </a:extLst>
                </p:cNvPr>
                <p:cNvCxnSpPr/>
                <p:nvPr/>
              </p:nvCxnSpPr>
              <p:spPr>
                <a:xfrm rot="16200000">
                  <a:off x="5653766" y="5216042"/>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D35F48B7-4153-4F86-A751-EEFFB136215F}"/>
                    </a:ext>
                  </a:extLst>
                </p:cNvPr>
                <p:cNvCxnSpPr/>
                <p:nvPr/>
              </p:nvCxnSpPr>
              <p:spPr>
                <a:xfrm rot="16200000">
                  <a:off x="6391309" y="5216042"/>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2F495599-4100-4488-8513-AD6E6723960A}"/>
                    </a:ext>
                  </a:extLst>
                </p:cNvPr>
                <p:cNvCxnSpPr/>
                <p:nvPr/>
              </p:nvCxnSpPr>
              <p:spPr>
                <a:xfrm rot="16200000">
                  <a:off x="7128852" y="5216042"/>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CD6FEBB-8307-4F48-949E-F2CE91B27B07}"/>
                    </a:ext>
                  </a:extLst>
                </p:cNvPr>
                <p:cNvCxnSpPr/>
                <p:nvPr/>
              </p:nvCxnSpPr>
              <p:spPr>
                <a:xfrm>
                  <a:off x="2733992" y="5181717"/>
                  <a:ext cx="4434840" cy="0"/>
                </a:xfrm>
                <a:prstGeom prst="line">
                  <a:avLst/>
                </a:prstGeom>
                <a:ln w="12700">
                  <a:solidFill>
                    <a:schemeClr val="tx1"/>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grpSp>
              <p:nvGrpSpPr>
                <p:cNvPr id="37" name="그룹 36">
                  <a:extLst>
                    <a:ext uri="{FF2B5EF4-FFF2-40B4-BE49-F238E27FC236}">
                      <a16:creationId xmlns:a16="http://schemas.microsoft.com/office/drawing/2014/main" id="{60409C86-1922-41DA-9F3D-F20524BFB244}"/>
                    </a:ext>
                  </a:extLst>
                </p:cNvPr>
                <p:cNvGrpSpPr/>
                <p:nvPr/>
              </p:nvGrpSpPr>
              <p:grpSpPr>
                <a:xfrm>
                  <a:off x="4519366" y="2784042"/>
                  <a:ext cx="518509" cy="2718848"/>
                  <a:chOff x="4519366" y="2784042"/>
                  <a:chExt cx="518509" cy="2718848"/>
                </a:xfrm>
              </p:grpSpPr>
              <p:sp>
                <p:nvSpPr>
                  <p:cNvPr id="38" name="TextBox 37">
                    <a:extLst>
                      <a:ext uri="{FF2B5EF4-FFF2-40B4-BE49-F238E27FC236}">
                        <a16:creationId xmlns:a16="http://schemas.microsoft.com/office/drawing/2014/main" id="{6D40E51F-74AD-4324-8A26-AB01C4E634B5}"/>
                      </a:ext>
                    </a:extLst>
                  </p:cNvPr>
                  <p:cNvSpPr txBox="1"/>
                  <p:nvPr/>
                </p:nvSpPr>
                <p:spPr>
                  <a:xfrm>
                    <a:off x="4861053" y="5302835"/>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a:t>
                    </a:r>
                  </a:p>
                </p:txBody>
              </p:sp>
              <p:cxnSp>
                <p:nvCxnSpPr>
                  <p:cNvPr id="39" name="직선 화살표 연결선 38">
                    <a:extLst>
                      <a:ext uri="{FF2B5EF4-FFF2-40B4-BE49-F238E27FC236}">
                        <a16:creationId xmlns:a16="http://schemas.microsoft.com/office/drawing/2014/main" id="{1D075A16-0B8C-46F0-BBAE-E579218542C9}"/>
                      </a:ext>
                    </a:extLst>
                  </p:cNvPr>
                  <p:cNvCxnSpPr>
                    <a:cxnSpLocks/>
                  </p:cNvCxnSpPr>
                  <p:nvPr/>
                </p:nvCxnSpPr>
                <p:spPr>
                  <a:xfrm flipV="1">
                    <a:off x="4951412" y="2857500"/>
                    <a:ext cx="0" cy="2393731"/>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31156E0D-D5B6-4F18-B1E3-27FE2407672F}"/>
                      </a:ext>
                    </a:extLst>
                  </p:cNvPr>
                  <p:cNvCxnSpPr/>
                  <p:nvPr/>
                </p:nvCxnSpPr>
                <p:spPr>
                  <a:xfrm>
                    <a:off x="4875083" y="2862749"/>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275CAF6-C736-4FB6-8366-321C1B53BC5F}"/>
                      </a:ext>
                    </a:extLst>
                  </p:cNvPr>
                  <p:cNvSpPr txBox="1"/>
                  <p:nvPr/>
                </p:nvSpPr>
                <p:spPr>
                  <a:xfrm>
                    <a:off x="4519366" y="2784042"/>
                    <a:ext cx="296993"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0.5</a:t>
                    </a:r>
                  </a:p>
                </p:txBody>
              </p:sp>
              <p:cxnSp>
                <p:nvCxnSpPr>
                  <p:cNvPr id="42" name="직선 연결선 41">
                    <a:extLst>
                      <a:ext uri="{FF2B5EF4-FFF2-40B4-BE49-F238E27FC236}">
                        <a16:creationId xmlns:a16="http://schemas.microsoft.com/office/drawing/2014/main" id="{382B3417-528B-46FF-B150-9083ACA47978}"/>
                      </a:ext>
                    </a:extLst>
                  </p:cNvPr>
                  <p:cNvCxnSpPr/>
                  <p:nvPr/>
                </p:nvCxnSpPr>
                <p:spPr>
                  <a:xfrm>
                    <a:off x="4875083" y="3326543"/>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D5C7B88C-DCDD-4932-B122-60EDD7514068}"/>
                      </a:ext>
                    </a:extLst>
                  </p:cNvPr>
                  <p:cNvSpPr txBox="1"/>
                  <p:nvPr/>
                </p:nvSpPr>
                <p:spPr>
                  <a:xfrm>
                    <a:off x="4519366" y="3250211"/>
                    <a:ext cx="296993"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0.4</a:t>
                    </a:r>
                  </a:p>
                </p:txBody>
              </p:sp>
              <p:cxnSp>
                <p:nvCxnSpPr>
                  <p:cNvPr id="44" name="직선 연결선 43">
                    <a:extLst>
                      <a:ext uri="{FF2B5EF4-FFF2-40B4-BE49-F238E27FC236}">
                        <a16:creationId xmlns:a16="http://schemas.microsoft.com/office/drawing/2014/main" id="{3987CBEE-7776-4142-9F93-B4DD89C828DD}"/>
                      </a:ext>
                    </a:extLst>
                  </p:cNvPr>
                  <p:cNvCxnSpPr/>
                  <p:nvPr/>
                </p:nvCxnSpPr>
                <p:spPr>
                  <a:xfrm>
                    <a:off x="4875083" y="3790337"/>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28B7689F-2CFF-4CB8-9C8F-9E021028A56B}"/>
                      </a:ext>
                    </a:extLst>
                  </p:cNvPr>
                  <p:cNvSpPr txBox="1"/>
                  <p:nvPr/>
                </p:nvSpPr>
                <p:spPr>
                  <a:xfrm>
                    <a:off x="4519366" y="3716380"/>
                    <a:ext cx="296993"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0.3</a:t>
                    </a:r>
                  </a:p>
                </p:txBody>
              </p:sp>
              <p:cxnSp>
                <p:nvCxnSpPr>
                  <p:cNvPr id="46" name="직선 연결선 45">
                    <a:extLst>
                      <a:ext uri="{FF2B5EF4-FFF2-40B4-BE49-F238E27FC236}">
                        <a16:creationId xmlns:a16="http://schemas.microsoft.com/office/drawing/2014/main" id="{EBCF77E5-17EE-49EC-A3AA-FB05F513AAB9}"/>
                      </a:ext>
                    </a:extLst>
                  </p:cNvPr>
                  <p:cNvCxnSpPr/>
                  <p:nvPr/>
                </p:nvCxnSpPr>
                <p:spPr>
                  <a:xfrm>
                    <a:off x="4875083" y="4254131"/>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8F35F09-9542-4654-AE53-854842B3AC95}"/>
                      </a:ext>
                    </a:extLst>
                  </p:cNvPr>
                  <p:cNvSpPr txBox="1"/>
                  <p:nvPr/>
                </p:nvSpPr>
                <p:spPr>
                  <a:xfrm>
                    <a:off x="4519366" y="4182549"/>
                    <a:ext cx="296993"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0.2</a:t>
                    </a:r>
                  </a:p>
                </p:txBody>
              </p:sp>
              <p:cxnSp>
                <p:nvCxnSpPr>
                  <p:cNvPr id="48" name="직선 연결선 47">
                    <a:extLst>
                      <a:ext uri="{FF2B5EF4-FFF2-40B4-BE49-F238E27FC236}">
                        <a16:creationId xmlns:a16="http://schemas.microsoft.com/office/drawing/2014/main" id="{653D99EE-4642-4852-9818-E8D091C1454E}"/>
                      </a:ext>
                    </a:extLst>
                  </p:cNvPr>
                  <p:cNvCxnSpPr/>
                  <p:nvPr/>
                </p:nvCxnSpPr>
                <p:spPr>
                  <a:xfrm>
                    <a:off x="4875083" y="4717925"/>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4175541D-4028-4B4E-9A23-59519AB7C471}"/>
                      </a:ext>
                    </a:extLst>
                  </p:cNvPr>
                  <p:cNvSpPr txBox="1"/>
                  <p:nvPr/>
                </p:nvSpPr>
                <p:spPr>
                  <a:xfrm>
                    <a:off x="4519366" y="4648716"/>
                    <a:ext cx="296993"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0.1</a:t>
                    </a:r>
                  </a:p>
                </p:txBody>
              </p:sp>
              <p:sp>
                <p:nvSpPr>
                  <p:cNvPr id="50" name="TextBox 49">
                    <a:extLst>
                      <a:ext uri="{FF2B5EF4-FFF2-40B4-BE49-F238E27FC236}">
                        <a16:creationId xmlns:a16="http://schemas.microsoft.com/office/drawing/2014/main" id="{34AF7F31-C49E-41B2-BE7A-730D531AAE8F}"/>
                      </a:ext>
                    </a:extLst>
                  </p:cNvPr>
                  <p:cNvSpPr txBox="1"/>
                  <p:nvPr/>
                </p:nvSpPr>
                <p:spPr>
                  <a:xfrm>
                    <a:off x="4519366" y="4998604"/>
                    <a:ext cx="296993"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a:t>
                    </a:r>
                  </a:p>
                </p:txBody>
              </p:sp>
            </p:grpSp>
          </p:grpSp>
        </p:grpSp>
      </p:grpSp>
      <mc:AlternateContent xmlns:mc="http://schemas.openxmlformats.org/markup-compatibility/2006" xmlns:a14="http://schemas.microsoft.com/office/drawing/2010/main">
        <mc:Choice Requires="a14">
          <p:sp>
            <p:nvSpPr>
              <p:cNvPr id="55" name="직사각형 54">
                <a:extLst>
                  <a:ext uri="{FF2B5EF4-FFF2-40B4-BE49-F238E27FC236}">
                    <a16:creationId xmlns:a16="http://schemas.microsoft.com/office/drawing/2014/main" id="{E6FC4859-AAF4-41C8-82D9-2C8F2F6F010C}"/>
                  </a:ext>
                </a:extLst>
              </p:cNvPr>
              <p:cNvSpPr/>
              <p:nvPr/>
            </p:nvSpPr>
            <p:spPr>
              <a:xfrm>
                <a:off x="674556" y="5334460"/>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Khi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số</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bậc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tự</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do </a:t>
                </a:r>
                <a14:m>
                  <m:oMath xmlns:m="http://schemas.openxmlformats.org/officeDocument/2006/math">
                    <m:r>
                      <a:rPr lang="en-US" altLang="ko-KR" sz="1300" smtClean="0">
                        <a:solidFill>
                          <a:srgbClr val="FF0000"/>
                        </a:solidFill>
                        <a:latin typeface="Cambria Math" panose="02040503050406030204" pitchFamily="18" charset="0"/>
                        <a:ea typeface="SamsungOne-400" panose="020B0503030303020204" pitchFamily="34" charset="0"/>
                        <a:sym typeface="Symbol" panose="05050102010706020507" pitchFamily="18" charset="2"/>
                      </a:rPr>
                      <m:t></m:t>
                    </m:r>
                    <m:r>
                      <a:rPr lang="en-US" altLang="ko-KR" sz="1300" i="1" smtClean="0">
                        <a:solidFill>
                          <a:srgbClr val="FF0000"/>
                        </a:solidFill>
                        <a:latin typeface="Cambria Math" panose="02040503050406030204" pitchFamily="18" charset="0"/>
                        <a:ea typeface="SamsungOne-400" panose="020B0503030303020204" pitchFamily="34" charset="0"/>
                        <a:sym typeface="Symbol" panose="05050102010706020507" pitchFamily="18" charset="2"/>
                      </a:rPr>
                      <m:t> </m:t>
                    </m:r>
                  </m:oMath>
                </a14:m>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tăng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Student-t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hội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tụ</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dần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về</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Chuẩn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tắc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mc:Choice>
        <mc:Fallback xmlns="">
          <p:sp>
            <p:nvSpPr>
              <p:cNvPr id="55" name="직사각형 54">
                <a:extLst>
                  <a:ext uri="{FF2B5EF4-FFF2-40B4-BE49-F238E27FC236}">
                    <a16:creationId xmlns:a16="http://schemas.microsoft.com/office/drawing/2014/main" id="{E6FC4859-AAF4-41C8-82D9-2C8F2F6F010C}"/>
                  </a:ext>
                </a:extLst>
              </p:cNvPr>
              <p:cNvSpPr>
                <a:spLocks noRot="1" noChangeAspect="1" noMove="1" noResize="1" noEditPoints="1" noAdjustHandles="1" noChangeArrowheads="1" noChangeShapeType="1" noTextEdit="1"/>
              </p:cNvSpPr>
              <p:nvPr/>
            </p:nvSpPr>
            <p:spPr>
              <a:xfrm>
                <a:off x="674556" y="5334460"/>
                <a:ext cx="8632825" cy="345461"/>
              </a:xfrm>
              <a:prstGeom prst="rect">
                <a:avLst/>
              </a:prstGeom>
              <a:blipFill>
                <a:blip r:embed="rId7"/>
                <a:stretch>
                  <a:fillRect l="-71"/>
                </a:stretch>
              </a:blipFill>
              <a:ln>
                <a:noFill/>
              </a:ln>
            </p:spPr>
            <p:txBody>
              <a:bodyPr/>
              <a:lstStyle/>
              <a:p>
                <a:r>
                  <a:rPr lang="en-US">
                    <a:noFill/>
                  </a:rPr>
                  <a:t> </a:t>
                </a:r>
              </a:p>
            </p:txBody>
          </p:sp>
        </mc:Fallback>
      </mc:AlternateContent>
      <p:sp>
        <p:nvSpPr>
          <p:cNvPr id="56" name="직사각형 55">
            <a:extLst>
              <a:ext uri="{FF2B5EF4-FFF2-40B4-BE49-F238E27FC236}">
                <a16:creationId xmlns:a16="http://schemas.microsoft.com/office/drawing/2014/main" id="{EB9740C0-16DD-4C5C-8630-740E1776BB31}"/>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sz="1400" dirty="0">
                <a:solidFill>
                  <a:schemeClr val="tx1">
                    <a:lumMod val="85000"/>
                    <a:lumOff val="15000"/>
                  </a:schemeClr>
                </a:solidFill>
                <a:latin typeface="Arial" panose="020B0503030303020204" pitchFamily="34" charset="0"/>
                <a:ea typeface="SamsungOne-400" panose="020B0503030303020204" pitchFamily="34" charset="0"/>
              </a:rPr>
              <a:t>Biến ngẫu nhiên và mật độ xác suất Student-t:</a:t>
            </a:r>
          </a:p>
        </p:txBody>
      </p:sp>
    </p:spTree>
    <p:extLst>
      <p:ext uri="{BB962C8B-B14F-4D97-AF65-F5344CB8AC3E}">
        <p14:creationId xmlns:p14="http://schemas.microsoft.com/office/powerpoint/2010/main" val="17075605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Mật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độ</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tục</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02</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A411F0D9-6681-4F18-88E4-C341C7A04686}"/>
                  </a:ext>
                </a:extLst>
              </p:cNvPr>
              <p:cNvSpPr/>
              <p:nvPr/>
            </p:nvSpPr>
            <p:spPr>
              <a:xfrm>
                <a:off x="674556"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12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1)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Khi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sSub>
                      <m:sSubPr>
                        <m:ctrlPr>
                          <a:rPr lang="en-US" altLang="ko-KR" sz="1300" i="1">
                            <a:solidFill>
                              <a:schemeClr val="tx1">
                                <a:lumMod val="85000"/>
                                <a:lumOff val="15000"/>
                              </a:schemeClr>
                            </a:solidFill>
                            <a:latin typeface="Cambria Math" panose="02040503050406030204" pitchFamily="18" charset="0"/>
                            <a:ea typeface="SamsungOne-400" panose="020B0503030303020204" pitchFamily="34" charset="0"/>
                          </a:rPr>
                        </m:ctrlPr>
                      </m:sSubPr>
                      <m:e>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𝑄</m:t>
                        </m:r>
                      </m:e>
                      <m:sub>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1</m:t>
                        </m:r>
                      </m:sub>
                    </m:sSub>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 ~ </m:t>
                    </m:r>
                    <m:sSup>
                      <m:sSupPr>
                        <m:ctrlPr>
                          <a:rPr lang="en-US" altLang="ko-KR" sz="1300" i="1">
                            <a:solidFill>
                              <a:schemeClr val="tx1">
                                <a:lumMod val="85000"/>
                                <a:lumOff val="15000"/>
                              </a:schemeClr>
                            </a:solidFill>
                            <a:latin typeface="Cambria Math" panose="02040503050406030204" pitchFamily="18" charset="0"/>
                            <a:ea typeface="SamsungOne-400" panose="020B0503030303020204" pitchFamily="34" charset="0"/>
                          </a:rPr>
                        </m:ctrlPr>
                      </m:sSupPr>
                      <m:e>
                        <m:r>
                          <a:rPr lang="ko-KR" altLang="en-US" sz="1300">
                            <a:solidFill>
                              <a:schemeClr val="tx1">
                                <a:lumMod val="85000"/>
                                <a:lumOff val="15000"/>
                              </a:schemeClr>
                            </a:solidFill>
                            <a:latin typeface="Cambria Math" panose="02040503050406030204" pitchFamily="18" charset="0"/>
                            <a:ea typeface="SamsungOne-400" panose="020B0503030303020204" pitchFamily="34" charset="0"/>
                          </a:rPr>
                          <m:t>𝜒</m:t>
                        </m:r>
                      </m:e>
                      <m:sup>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2</m:t>
                        </m:r>
                      </m:sup>
                    </m:sSup>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m:t>
                    </m:r>
                    <m:sSub>
                      <m:sSubPr>
                        <m:ctrlPr>
                          <a:rPr lang="en-US" altLang="ko-KR" sz="1300" i="1">
                            <a:solidFill>
                              <a:schemeClr val="tx1">
                                <a:lumMod val="85000"/>
                                <a:lumOff val="15000"/>
                              </a:schemeClr>
                            </a:solidFill>
                            <a:latin typeface="Cambria Math" panose="02040503050406030204" pitchFamily="18" charset="0"/>
                            <a:ea typeface="SamsungOne-400" panose="020B0503030303020204" pitchFamily="34" charset="0"/>
                          </a:rPr>
                        </m:ctrlPr>
                      </m:sSubPr>
                      <m:e>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𝑑</m:t>
                        </m:r>
                      </m:e>
                      <m:sub>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1</m:t>
                        </m:r>
                      </m:sub>
                    </m:sSub>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m:t>
                    </m:r>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và</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sSub>
                      <m:sSubPr>
                        <m:ctrlPr>
                          <a:rPr lang="en-US" altLang="ko-KR" sz="1300" i="1">
                            <a:solidFill>
                              <a:schemeClr val="tx1">
                                <a:lumMod val="85000"/>
                                <a:lumOff val="15000"/>
                              </a:schemeClr>
                            </a:solidFill>
                            <a:latin typeface="Cambria Math" panose="02040503050406030204" pitchFamily="18" charset="0"/>
                            <a:ea typeface="SamsungOne-400" panose="020B0503030303020204" pitchFamily="34" charset="0"/>
                          </a:rPr>
                        </m:ctrlPr>
                      </m:sSubPr>
                      <m:e>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𝑄</m:t>
                        </m:r>
                      </m:e>
                      <m:sub>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2</m:t>
                        </m:r>
                      </m:sub>
                    </m:sSub>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 ~ </m:t>
                    </m:r>
                    <m:sSup>
                      <m:sSupPr>
                        <m:ctrlPr>
                          <a:rPr lang="en-US" altLang="ko-KR" sz="1300" i="1">
                            <a:solidFill>
                              <a:schemeClr val="tx1">
                                <a:lumMod val="85000"/>
                                <a:lumOff val="15000"/>
                              </a:schemeClr>
                            </a:solidFill>
                            <a:latin typeface="Cambria Math" panose="02040503050406030204" pitchFamily="18" charset="0"/>
                            <a:ea typeface="SamsungOne-400" panose="020B0503030303020204" pitchFamily="34" charset="0"/>
                          </a:rPr>
                        </m:ctrlPr>
                      </m:sSupPr>
                      <m:e>
                        <m:r>
                          <a:rPr lang="ko-KR" altLang="en-US" sz="1300">
                            <a:solidFill>
                              <a:schemeClr val="tx1">
                                <a:lumMod val="85000"/>
                                <a:lumOff val="15000"/>
                              </a:schemeClr>
                            </a:solidFill>
                            <a:latin typeface="Cambria Math" panose="02040503050406030204" pitchFamily="18" charset="0"/>
                            <a:ea typeface="SamsungOne-400" panose="020B0503030303020204" pitchFamily="34" charset="0"/>
                          </a:rPr>
                          <m:t>𝜒</m:t>
                        </m:r>
                      </m:e>
                      <m:sup>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2</m:t>
                        </m:r>
                      </m:sup>
                    </m:sSup>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m:t>
                    </m:r>
                    <m:sSub>
                      <m:sSubPr>
                        <m:ctrlPr>
                          <a:rPr lang="en-US" altLang="ko-KR" sz="1300" i="1">
                            <a:solidFill>
                              <a:schemeClr val="tx1">
                                <a:lumMod val="85000"/>
                                <a:lumOff val="15000"/>
                              </a:schemeClr>
                            </a:solidFill>
                            <a:latin typeface="Cambria Math" panose="02040503050406030204" pitchFamily="18" charset="0"/>
                            <a:ea typeface="SamsungOne-400" panose="020B0503030303020204" pitchFamily="34" charset="0"/>
                          </a:rPr>
                        </m:ctrlPr>
                      </m:sSubPr>
                      <m:e>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𝑑</m:t>
                        </m:r>
                      </m:e>
                      <m:sub>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2</m:t>
                        </m:r>
                      </m:sub>
                    </m:sSub>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m:t>
                    </m:r>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thì biến ngẫu nhiên F được xác định như sau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en-US" altLang="ko-KR" sz="1300" i="1" dirty="0">
                  <a:solidFill>
                    <a:prstClr val="black">
                      <a:lumMod val="85000"/>
                      <a:lumOff val="15000"/>
                    </a:prstClr>
                  </a:solidFill>
                  <a:latin typeface="Cambria Math" panose="02040503050406030204" pitchFamily="18" charset="0"/>
                </a:endParaRPr>
              </a:p>
            </p:txBody>
          </p:sp>
        </mc:Choice>
        <mc:Fallback xmlns="">
          <p:sp>
            <p:nvSpPr>
              <p:cNvPr id="13" name="직사각형 12">
                <a:extLst>
                  <a:ext uri="{FF2B5EF4-FFF2-40B4-BE49-F238E27FC236}">
                    <a16:creationId xmlns:a16="http://schemas.microsoft.com/office/drawing/2014/main" id="{A411F0D9-6681-4F18-88E4-C341C7A04686}"/>
                  </a:ext>
                </a:extLst>
              </p:cNvPr>
              <p:cNvSpPr>
                <a:spLocks noRot="1" noChangeAspect="1" noMove="1" noResize="1" noEditPoints="1" noAdjustHandles="1" noChangeArrowheads="1" noChangeShapeType="1" noTextEdit="1"/>
              </p:cNvSpPr>
              <p:nvPr/>
            </p:nvSpPr>
            <p:spPr>
              <a:xfrm>
                <a:off x="674556" y="1700808"/>
                <a:ext cx="8632825" cy="345461"/>
              </a:xfrm>
              <a:prstGeom prst="rect">
                <a:avLst/>
              </a:prstGeom>
              <a:blipFill>
                <a:blip r:embed="rId3"/>
                <a:stretch>
                  <a:fillRect l="-71"/>
                </a:stretch>
              </a:blipFill>
              <a:ln>
                <a:noFill/>
              </a:ln>
            </p:spPr>
            <p:txBody>
              <a:bodyPr/>
              <a:lstStyle/>
              <a:p>
                <a:r>
                  <a:rPr lang="en-US">
                    <a:noFill/>
                  </a:rPr>
                  <a:t> </a:t>
                </a:r>
              </a:p>
            </p:txBody>
          </p:sp>
        </mc:Fallback>
      </mc:AlternateContent>
      <p:sp>
        <p:nvSpPr>
          <p:cNvPr id="9" name="직사각형 8">
            <a:extLst>
              <a:ext uri="{FF2B5EF4-FFF2-40B4-BE49-F238E27FC236}">
                <a16:creationId xmlns:a16="http://schemas.microsoft.com/office/drawing/2014/main" id="{C7966919-A4C2-47F8-9A5B-FA428E4EB82E}"/>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ngẫu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nhiên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mật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độ</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suất</a:t>
            </a:r>
            <a:r>
              <a:rPr lang="en-US" altLang="ko-KR" sz="1400" dirty="0">
                <a:solidFill>
                  <a:schemeClr val="tx1"/>
                </a:solidFill>
                <a:latin typeface="SamsungOne-400" panose="020B0503030303020204" pitchFamily="34" charset="0"/>
                <a:ea typeface="SamsungOne-400" panose="020B0503030303020204" pitchFamily="34" charset="0"/>
              </a:rPr>
              <a:t> F:</a:t>
            </a:r>
          </a:p>
        </p:txBody>
      </p:sp>
      <mc:AlternateContent xmlns:mc="http://schemas.openxmlformats.org/markup-compatibility/2006" xmlns:a14="http://schemas.microsoft.com/office/drawing/2010/main">
        <mc:Choice Requires="a14">
          <p:sp>
            <p:nvSpPr>
              <p:cNvPr id="7" name="Rectangle 12">
                <a:extLst>
                  <a:ext uri="{FF2B5EF4-FFF2-40B4-BE49-F238E27FC236}">
                    <a16:creationId xmlns:a16="http://schemas.microsoft.com/office/drawing/2014/main" id="{256B745E-B7BF-4922-AE50-325BFDC57632}"/>
                  </a:ext>
                </a:extLst>
              </p:cNvPr>
              <p:cNvSpPr/>
              <p:nvPr/>
            </p:nvSpPr>
            <p:spPr>
              <a:xfrm>
                <a:off x="4331710" y="2060575"/>
                <a:ext cx="1266721" cy="9451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Bef>
                    <a:spcPts val="800"/>
                  </a:spcBef>
                </a:pPr>
                <a14:m>
                  <m:oMathPara xmlns:m="http://schemas.openxmlformats.org/officeDocument/2006/math">
                    <m:oMathParaPr>
                      <m:jc m:val="left"/>
                    </m:oMathParaPr>
                    <m:oMath xmlns:m="http://schemas.openxmlformats.org/officeDocument/2006/math">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𝑋</m:t>
                      </m:r>
                      <m:r>
                        <a:rPr lang="en-US" altLang="ko-KR" sz="1600" dirty="0">
                          <a:solidFill>
                            <a:schemeClr val="tx1">
                              <a:lumMod val="85000"/>
                              <a:lumOff val="15000"/>
                            </a:schemeClr>
                          </a:solidFill>
                          <a:latin typeface="Cambria Math" panose="02040503050406030204" pitchFamily="18" charset="0"/>
                          <a:ea typeface="SamsungOne-400" panose="020B0503030303020204" pitchFamily="34" charset="0"/>
                        </a:rPr>
                        <m:t>=</m:t>
                      </m:r>
                      <m:f>
                        <m:fPr>
                          <m:ctrlPr>
                            <a:rPr lang="en-US" altLang="ko-KR" sz="1600" i="1" dirty="0">
                              <a:solidFill>
                                <a:schemeClr val="tx1">
                                  <a:lumMod val="85000"/>
                                  <a:lumOff val="15000"/>
                                </a:schemeClr>
                              </a:solidFill>
                              <a:latin typeface="Cambria Math" panose="02040503050406030204" pitchFamily="18" charset="0"/>
                              <a:ea typeface="SamsungOne-400" panose="020B0503030303020204" pitchFamily="34" charset="0"/>
                            </a:rPr>
                          </m:ctrlPr>
                        </m:fPr>
                        <m:num>
                          <m:f>
                            <m:fPr>
                              <m:type m:val="skw"/>
                              <m:ctrlPr>
                                <a:rPr lang="en-US" altLang="ko-KR" sz="1600" i="1" dirty="0">
                                  <a:solidFill>
                                    <a:schemeClr val="tx1">
                                      <a:lumMod val="85000"/>
                                      <a:lumOff val="15000"/>
                                    </a:schemeClr>
                                  </a:solidFill>
                                  <a:latin typeface="Cambria Math" panose="02040503050406030204" pitchFamily="18" charset="0"/>
                                  <a:ea typeface="SamsungOne-400" panose="020B0503030303020204" pitchFamily="34" charset="0"/>
                                </a:rPr>
                              </m:ctrlPr>
                            </m:fPr>
                            <m:num>
                              <m:sSub>
                                <m:sSubPr>
                                  <m:ctrlPr>
                                    <a:rPr lang="en-US" altLang="ko-KR" sz="1600" i="1">
                                      <a:solidFill>
                                        <a:schemeClr val="tx1">
                                          <a:lumMod val="85000"/>
                                          <a:lumOff val="15000"/>
                                        </a:schemeClr>
                                      </a:solidFill>
                                      <a:latin typeface="Cambria Math" panose="02040503050406030204" pitchFamily="18" charset="0"/>
                                      <a:ea typeface="SamsungOne-400" panose="020B0503030303020204" pitchFamily="34" charset="0"/>
                                    </a:rPr>
                                  </m:ctrlPr>
                                </m:sSubPr>
                                <m:e>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𝑄</m:t>
                                  </m:r>
                                </m:e>
                                <m:sub>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1</m:t>
                                  </m:r>
                                </m:sub>
                              </m:sSub>
                            </m:num>
                            <m:den>
                              <m:sSub>
                                <m:sSubPr>
                                  <m:ctrlPr>
                                    <a:rPr lang="en-US" altLang="ko-KR" sz="1600" i="1">
                                      <a:solidFill>
                                        <a:schemeClr val="tx1">
                                          <a:lumMod val="85000"/>
                                          <a:lumOff val="15000"/>
                                        </a:schemeClr>
                                      </a:solidFill>
                                      <a:latin typeface="Cambria Math" panose="02040503050406030204" pitchFamily="18" charset="0"/>
                                      <a:ea typeface="SamsungOne-400" panose="020B0503030303020204" pitchFamily="34" charset="0"/>
                                    </a:rPr>
                                  </m:ctrlPr>
                                </m:sSubPr>
                                <m:e>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𝑑</m:t>
                                  </m:r>
                                </m:e>
                                <m:sub>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1</m:t>
                                  </m:r>
                                </m:sub>
                              </m:sSub>
                            </m:den>
                          </m:f>
                        </m:num>
                        <m:den>
                          <m:f>
                            <m:fPr>
                              <m:type m:val="skw"/>
                              <m:ctrlPr>
                                <a:rPr lang="en-US" altLang="ko-KR" sz="1600" i="1" dirty="0">
                                  <a:solidFill>
                                    <a:schemeClr val="tx1">
                                      <a:lumMod val="85000"/>
                                      <a:lumOff val="15000"/>
                                    </a:schemeClr>
                                  </a:solidFill>
                                  <a:latin typeface="Cambria Math" panose="02040503050406030204" pitchFamily="18" charset="0"/>
                                  <a:ea typeface="SamsungOne-400" panose="020B0503030303020204" pitchFamily="34" charset="0"/>
                                </a:rPr>
                              </m:ctrlPr>
                            </m:fPr>
                            <m:num>
                              <m:sSub>
                                <m:sSubPr>
                                  <m:ctrlPr>
                                    <a:rPr lang="en-US" altLang="ko-KR" sz="1600" i="1">
                                      <a:solidFill>
                                        <a:schemeClr val="tx1">
                                          <a:lumMod val="85000"/>
                                          <a:lumOff val="15000"/>
                                        </a:schemeClr>
                                      </a:solidFill>
                                      <a:latin typeface="Cambria Math" panose="02040503050406030204" pitchFamily="18" charset="0"/>
                                      <a:ea typeface="SamsungOne-400" panose="020B0503030303020204" pitchFamily="34" charset="0"/>
                                    </a:rPr>
                                  </m:ctrlPr>
                                </m:sSubPr>
                                <m:e>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𝑄</m:t>
                                  </m:r>
                                </m:e>
                                <m:sub>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2</m:t>
                                  </m:r>
                                </m:sub>
                              </m:sSub>
                            </m:num>
                            <m:den>
                              <m:sSub>
                                <m:sSubPr>
                                  <m:ctrlPr>
                                    <a:rPr lang="en-US" altLang="ko-KR" sz="1600" i="1">
                                      <a:solidFill>
                                        <a:schemeClr val="tx1">
                                          <a:lumMod val="85000"/>
                                          <a:lumOff val="15000"/>
                                        </a:schemeClr>
                                      </a:solidFill>
                                      <a:latin typeface="Cambria Math" panose="02040503050406030204" pitchFamily="18" charset="0"/>
                                      <a:ea typeface="SamsungOne-400" panose="020B0503030303020204" pitchFamily="34" charset="0"/>
                                    </a:rPr>
                                  </m:ctrlPr>
                                </m:sSubPr>
                                <m:e>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𝑑</m:t>
                                  </m:r>
                                </m:e>
                                <m:sub>
                                  <m:r>
                                    <a:rPr lang="en-US" altLang="ko-KR" sz="1600">
                                      <a:solidFill>
                                        <a:schemeClr val="tx1">
                                          <a:lumMod val="85000"/>
                                          <a:lumOff val="15000"/>
                                        </a:schemeClr>
                                      </a:solidFill>
                                      <a:latin typeface="Cambria Math" panose="02040503050406030204" pitchFamily="18" charset="0"/>
                                      <a:ea typeface="SamsungOne-400" panose="020B0503030303020204" pitchFamily="34" charset="0"/>
                                    </a:rPr>
                                    <m:t>2</m:t>
                                  </m:r>
                                </m:sub>
                              </m:sSub>
                            </m:den>
                          </m:f>
                        </m:den>
                      </m:f>
                    </m:oMath>
                  </m:oMathPara>
                </a14:m>
                <a:endParaRPr lang="en-US" altLang="ko-KR" sz="1600" dirty="0">
                  <a:solidFill>
                    <a:schemeClr val="tx1">
                      <a:lumMod val="85000"/>
                      <a:lumOff val="15000"/>
                    </a:schemeClr>
                  </a:solidFill>
                  <a:latin typeface="SamsungOne 300" panose="020B0303030303020204"/>
                  <a:ea typeface="Noto Sans CJK KR Regular" panose="020B0500000000000000" pitchFamily="34" charset="-127"/>
                  <a:cs typeface="Times New Roman" panose="02020603050405020304" pitchFamily="18" charset="0"/>
                </a:endParaRPr>
              </a:p>
            </p:txBody>
          </p:sp>
        </mc:Choice>
        <mc:Fallback xmlns="">
          <p:sp>
            <p:nvSpPr>
              <p:cNvPr id="7" name="Rectangle 12">
                <a:extLst>
                  <a:ext uri="{FF2B5EF4-FFF2-40B4-BE49-F238E27FC236}">
                    <a16:creationId xmlns:a16="http://schemas.microsoft.com/office/drawing/2014/main" id="{256B745E-B7BF-4922-AE50-325BFDC57632}"/>
                  </a:ext>
                </a:extLst>
              </p:cNvPr>
              <p:cNvSpPr>
                <a:spLocks noRot="1" noChangeAspect="1" noMove="1" noResize="1" noEditPoints="1" noAdjustHandles="1" noChangeArrowheads="1" noChangeShapeType="1" noTextEdit="1"/>
              </p:cNvSpPr>
              <p:nvPr/>
            </p:nvSpPr>
            <p:spPr>
              <a:xfrm>
                <a:off x="4331710" y="2060575"/>
                <a:ext cx="1266721" cy="945195"/>
              </a:xfrm>
              <a:prstGeom prst="rect">
                <a:avLst/>
              </a:prstGeom>
              <a:blipFill>
                <a:blip r:embed="rId5"/>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8A11E920-E45F-4FA4-91D6-C04F4D7AA337}"/>
                  </a:ext>
                </a:extLst>
              </p:cNvPr>
              <p:cNvSpPr/>
              <p:nvPr/>
            </p:nvSpPr>
            <p:spPr>
              <a:xfrm>
                <a:off x="674556" y="3140968"/>
                <a:ext cx="8632825" cy="22221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1200"/>
                  </a:spcAft>
                </a:pPr>
                <a:r>
                  <a:rPr lang="en-US" altLang="ko-KR" sz="1300" dirty="0">
                    <a:solidFill>
                      <a:schemeClr val="tx1">
                        <a:lumMod val="85000"/>
                        <a:lumOff val="15000"/>
                      </a:schemeClr>
                    </a:solidFill>
                    <a:latin typeface="Samsung One 400"/>
                    <a:ea typeface="SamsungOne-400" panose="020B0503030303020204" pitchFamily="34" charset="0"/>
                  </a:rPr>
                  <a:t>2) “</a:t>
                </a:r>
                <a14:m>
                  <m:oMath xmlns:m="http://schemas.openxmlformats.org/officeDocument/2006/math">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𝑋</m:t>
                    </m:r>
                  </m:oMath>
                </a14:m>
                <a:r>
                  <a:rPr lang="en-US" altLang="ko-KR" sz="1300" dirty="0">
                    <a:solidFill>
                      <a:schemeClr val="tx1">
                        <a:lumMod val="85000"/>
                        <a:lumOff val="15000"/>
                      </a:schemeClr>
                    </a:solidFill>
                    <a:latin typeface="Samsung One 400"/>
                    <a:ea typeface="SamsungOne-400" panose="020B0503030303020204" pitchFamily="34" charset="0"/>
                  </a:rPr>
                  <a:t> là một biến ngẫu nhiên F với </a:t>
                </a:r>
                <a:r>
                  <a:rPr lang="en-US" altLang="ko-KR" sz="1300" b="1" dirty="0">
                    <a:solidFill>
                      <a:srgbClr val="1429A0"/>
                    </a:solidFill>
                    <a:latin typeface="Samsung One 400"/>
                    <a:ea typeface="SamsungOne-400" panose="020B0503030303020204" pitchFamily="34" charset="0"/>
                  </a:rPr>
                  <a:t>số bậc tự do </a:t>
                </a:r>
                <a14:m>
                  <m:oMath xmlns:m="http://schemas.openxmlformats.org/officeDocument/2006/math">
                    <m:sSub>
                      <m:sSubPr>
                        <m:ctrlPr>
                          <a:rPr lang="en-US" altLang="ko-KR" sz="1200" b="1" i="1" smtClean="0">
                            <a:solidFill>
                              <a:srgbClr val="1429A0"/>
                            </a:solidFill>
                            <a:latin typeface="Cambria Math" panose="02040503050406030204" pitchFamily="18" charset="0"/>
                            <a:ea typeface="SamsungOne-400" panose="020B0503030303020204" pitchFamily="34" charset="0"/>
                          </a:rPr>
                        </m:ctrlPr>
                      </m:sSubPr>
                      <m:e>
                        <m:r>
                          <a:rPr lang="en-US" altLang="ko-KR" sz="1200" b="1" i="1">
                            <a:solidFill>
                              <a:srgbClr val="1429A0"/>
                            </a:solidFill>
                            <a:latin typeface="Cambria Math" panose="02040503050406030204" pitchFamily="18" charset="0"/>
                            <a:ea typeface="SamsungOne-400" panose="020B0503030303020204" pitchFamily="34" charset="0"/>
                          </a:rPr>
                          <m:t>𝒅</m:t>
                        </m:r>
                      </m:e>
                      <m:sub>
                        <m:r>
                          <a:rPr lang="en-US" altLang="ko-KR" sz="1200" b="1" i="1">
                            <a:solidFill>
                              <a:srgbClr val="1429A0"/>
                            </a:solidFill>
                            <a:latin typeface="Cambria Math" panose="02040503050406030204" pitchFamily="18" charset="0"/>
                            <a:ea typeface="SamsungOne-400" panose="020B0503030303020204" pitchFamily="34" charset="0"/>
                          </a:rPr>
                          <m:t>𝟏</m:t>
                        </m:r>
                      </m:sub>
                    </m:sSub>
                  </m:oMath>
                </a14:m>
                <a:r>
                  <a:rPr lang="en-US" altLang="ko-KR" sz="1300" b="1" dirty="0">
                    <a:solidFill>
                      <a:srgbClr val="1429A0"/>
                    </a:solidFill>
                    <a:latin typeface="Samsung One 400"/>
                    <a:ea typeface="SamsungOne-400" panose="020B0503030303020204" pitchFamily="34" charset="0"/>
                  </a:rPr>
                  <a:t> và </a:t>
                </a:r>
                <a14:m>
                  <m:oMath xmlns:m="http://schemas.openxmlformats.org/officeDocument/2006/math">
                    <m:sSub>
                      <m:sSubPr>
                        <m:ctrlPr>
                          <a:rPr lang="en-US" altLang="ko-KR" sz="1200" b="1" i="1">
                            <a:solidFill>
                              <a:srgbClr val="1429A0"/>
                            </a:solidFill>
                            <a:latin typeface="Cambria Math" panose="02040503050406030204" pitchFamily="18" charset="0"/>
                            <a:ea typeface="SamsungOne-400" panose="020B0503030303020204" pitchFamily="34" charset="0"/>
                          </a:rPr>
                        </m:ctrlPr>
                      </m:sSubPr>
                      <m:e>
                        <m:r>
                          <a:rPr lang="en-US" altLang="ko-KR" sz="1200" b="1" i="1">
                            <a:solidFill>
                              <a:srgbClr val="1429A0"/>
                            </a:solidFill>
                            <a:latin typeface="Cambria Math" panose="02040503050406030204" pitchFamily="18" charset="0"/>
                            <a:ea typeface="SamsungOne-400" panose="020B0503030303020204" pitchFamily="34" charset="0"/>
                          </a:rPr>
                          <m:t>𝒅</m:t>
                        </m:r>
                      </m:e>
                      <m:sub>
                        <m:r>
                          <a:rPr lang="en-US" altLang="ko-KR" sz="1200" b="1" i="1">
                            <a:solidFill>
                              <a:srgbClr val="1429A0"/>
                            </a:solidFill>
                            <a:latin typeface="Cambria Math" panose="02040503050406030204" pitchFamily="18" charset="0"/>
                            <a:ea typeface="SamsungOne-400" panose="020B0503030303020204" pitchFamily="34" charset="0"/>
                          </a:rPr>
                          <m:t>𝟐</m:t>
                        </m:r>
                      </m:sub>
                    </m:sSub>
                  </m:oMath>
                </a14:m>
                <a:r>
                  <a:rPr lang="en-US" altLang="ko-KR" sz="1300" dirty="0">
                    <a:solidFill>
                      <a:schemeClr val="tx1">
                        <a:lumMod val="85000"/>
                        <a:lumOff val="15000"/>
                      </a:schemeClr>
                    </a:solidFill>
                    <a:latin typeface="Samsung One 400"/>
                    <a:ea typeface="SamsungOne-400" panose="020B0503030303020204" pitchFamily="34" charset="0"/>
                  </a:rPr>
                  <a:t>” </a:t>
                </a:r>
                <a:r>
                  <a:rPr lang="en-US" altLang="ko-KR" sz="1300" dirty="0">
                    <a:solidFill>
                      <a:schemeClr val="tx1">
                        <a:lumMod val="85000"/>
                        <a:lumOff val="15000"/>
                      </a:schemeClr>
                    </a:solidFill>
                    <a:latin typeface="Samsung One 400"/>
                    <a:ea typeface="SamsungOne-400" panose="020B0503030303020204" pitchFamily="34" charset="0"/>
                    <a:sym typeface="Symbol" panose="05050102010706020507" pitchFamily="18" charset="2"/>
                  </a:rPr>
                  <a:t> </a:t>
                </a:r>
                <a14:m>
                  <m:oMath xmlns:m="http://schemas.openxmlformats.org/officeDocument/2006/math">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𝑋</m:t>
                    </m:r>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m:t>
                    </m:r>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𝐹</m:t>
                    </m:r>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m:t>
                    </m:r>
                    <m:sSub>
                      <m:sSubPr>
                        <m:ctrlPr>
                          <a:rPr lang="en-US" altLang="ko-KR" sz="1300" i="1">
                            <a:solidFill>
                              <a:schemeClr val="tx1">
                                <a:lumMod val="85000"/>
                                <a:lumOff val="15000"/>
                              </a:schemeClr>
                            </a:solidFill>
                            <a:latin typeface="Cambria Math" panose="02040503050406030204" pitchFamily="18" charset="0"/>
                            <a:ea typeface="SamsungOne-400" panose="020B0503030303020204" pitchFamily="34" charset="0"/>
                          </a:rPr>
                        </m:ctrlPr>
                      </m:sSubPr>
                      <m:e>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𝑑</m:t>
                        </m:r>
                      </m:e>
                      <m:sub>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1</m:t>
                        </m:r>
                      </m:sub>
                    </m:sSub>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m:t>
                    </m:r>
                    <m:sSub>
                      <m:sSubPr>
                        <m:ctrlPr>
                          <a:rPr lang="en-US" altLang="ko-KR" sz="1300" i="1">
                            <a:solidFill>
                              <a:schemeClr val="tx1">
                                <a:lumMod val="85000"/>
                                <a:lumOff val="15000"/>
                              </a:schemeClr>
                            </a:solidFill>
                            <a:latin typeface="Cambria Math" panose="02040503050406030204" pitchFamily="18" charset="0"/>
                            <a:ea typeface="SamsungOne-400" panose="020B0503030303020204" pitchFamily="34" charset="0"/>
                          </a:rPr>
                        </m:ctrlPr>
                      </m:sSubPr>
                      <m:e>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𝑑</m:t>
                        </m:r>
                      </m:e>
                      <m:sub>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2</m:t>
                        </m:r>
                      </m:sub>
                    </m:sSub>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m:t>
                    </m:r>
                  </m:oMath>
                </a14:m>
                <a:endParaRPr lang="en-US" altLang="ko-KR" sz="1300" dirty="0">
                  <a:solidFill>
                    <a:schemeClr val="tx1">
                      <a:lumMod val="85000"/>
                      <a:lumOff val="15000"/>
                    </a:schemeClr>
                  </a:solidFill>
                  <a:latin typeface="Samsung One 400"/>
                  <a:ea typeface="SamsungOne-400" panose="020B0503030303020204" pitchFamily="34" charset="0"/>
                </a:endParaRPr>
              </a:p>
              <a:p>
                <a:pPr>
                  <a:spcAft>
                    <a:spcPts val="1200"/>
                  </a:spcAft>
                </a:pPr>
                <a:r>
                  <a:rPr lang="en-US" altLang="ko-KR" sz="1300" dirty="0">
                    <a:solidFill>
                      <a:schemeClr val="tx1">
                        <a:lumMod val="85000"/>
                        <a:lumOff val="15000"/>
                      </a:schemeClr>
                    </a:solidFill>
                    <a:latin typeface="Samsung One 400"/>
                    <a:ea typeface="SamsungOne-400" panose="020B0503030303020204" pitchFamily="34" charset="0"/>
                  </a:rPr>
                  <a:t>3) </a:t>
                </a:r>
                <a14:m>
                  <m:oMath xmlns:m="http://schemas.openxmlformats.org/officeDocument/2006/math">
                    <m:sSub>
                      <m:sSubPr>
                        <m:ctrlPr>
                          <a:rPr lang="en-US" altLang="ko-KR" sz="1300" i="1">
                            <a:solidFill>
                              <a:schemeClr val="tx1">
                                <a:lumMod val="85000"/>
                                <a:lumOff val="15000"/>
                              </a:schemeClr>
                            </a:solidFill>
                            <a:latin typeface="Cambria Math" panose="02040503050406030204" pitchFamily="18" charset="0"/>
                            <a:ea typeface="SamsungOne-400" panose="020B0503030303020204" pitchFamily="34" charset="0"/>
                          </a:rPr>
                        </m:ctrlPr>
                      </m:sSubPr>
                      <m:e>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𝑑</m:t>
                        </m:r>
                      </m:e>
                      <m:sub>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1</m:t>
                        </m:r>
                      </m:sub>
                    </m:sSub>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m:t>
                    </m:r>
                  </m:oMath>
                </a14:m>
                <a:r>
                  <a:rPr lang="en-US" altLang="ko-KR" sz="1300" dirty="0">
                    <a:solidFill>
                      <a:schemeClr val="tx1">
                        <a:lumMod val="85000"/>
                        <a:lumOff val="15000"/>
                      </a:schemeClr>
                    </a:solidFill>
                    <a:latin typeface="Samsung One 400"/>
                    <a:ea typeface="SamsungOne-400" panose="020B0503030303020204" pitchFamily="34" charset="0"/>
                  </a:rPr>
                  <a:t> số bậc tự do của </a:t>
                </a:r>
                <a:r>
                  <a:rPr lang="en-US" altLang="ko-KR" sz="1300" dirty="0" err="1">
                    <a:solidFill>
                      <a:schemeClr val="tx1">
                        <a:lumMod val="85000"/>
                        <a:lumOff val="15000"/>
                      </a:schemeClr>
                    </a:solidFill>
                    <a:latin typeface="Samsung One 400"/>
                    <a:ea typeface="SamsungOne-400" panose="020B0503030303020204" pitchFamily="34" charset="0"/>
                  </a:rPr>
                  <a:t>tử</a:t>
                </a:r>
                <a:r>
                  <a:rPr lang="en-US" altLang="ko-KR" sz="1300" dirty="0">
                    <a:solidFill>
                      <a:schemeClr val="tx1">
                        <a:lumMod val="85000"/>
                        <a:lumOff val="15000"/>
                      </a:schemeClr>
                    </a:solidFill>
                    <a:latin typeface="Samsung One 400"/>
                    <a:ea typeface="SamsungOne-400" panose="020B0503030303020204" pitchFamily="34" charset="0"/>
                  </a:rPr>
                  <a:t> </a:t>
                </a:r>
                <a:r>
                  <a:rPr lang="en-US" altLang="ko-KR" sz="1300" dirty="0" err="1">
                    <a:solidFill>
                      <a:schemeClr val="tx1">
                        <a:lumMod val="85000"/>
                        <a:lumOff val="15000"/>
                      </a:schemeClr>
                    </a:solidFill>
                    <a:latin typeface="Samsung One 400"/>
                    <a:ea typeface="SamsungOne-400" panose="020B0503030303020204" pitchFamily="34" charset="0"/>
                  </a:rPr>
                  <a:t>số</a:t>
                </a:r>
                <a:r>
                  <a:rPr lang="vi-VN" altLang="ko-KR" sz="1300" dirty="0">
                    <a:solidFill>
                      <a:schemeClr val="tx1">
                        <a:lumMod val="85000"/>
                        <a:lumOff val="15000"/>
                      </a:schemeClr>
                    </a:solidFill>
                    <a:latin typeface="Samsung One 400"/>
                    <a:ea typeface="SamsungOne-400" panose="020B0503030303020204" pitchFamily="34" charset="0"/>
                  </a:rPr>
                  <a:t> và</a:t>
                </a:r>
                <a14:m>
                  <m:oMath xmlns:m="http://schemas.openxmlformats.org/officeDocument/2006/math">
                    <m:r>
                      <a:rPr lang="vi-VN" altLang="ko-KR" sz="1300" b="0" i="0" smtClean="0">
                        <a:solidFill>
                          <a:schemeClr val="tx1">
                            <a:lumMod val="85000"/>
                            <a:lumOff val="15000"/>
                          </a:schemeClr>
                        </a:solidFill>
                        <a:latin typeface="Cambria Math" panose="02040503050406030204" pitchFamily="18" charset="0"/>
                        <a:ea typeface="SamsungOne-400" panose="020B0503030303020204" pitchFamily="34" charset="0"/>
                      </a:rPr>
                      <m:t> </m:t>
                    </m:r>
                    <m:sSub>
                      <m:sSubPr>
                        <m:ctrlPr>
                          <a:rPr lang="en-US" altLang="ko-KR" sz="1300" i="1">
                            <a:solidFill>
                              <a:schemeClr val="tx1">
                                <a:lumMod val="85000"/>
                                <a:lumOff val="15000"/>
                              </a:schemeClr>
                            </a:solidFill>
                            <a:latin typeface="Cambria Math" panose="02040503050406030204" pitchFamily="18" charset="0"/>
                            <a:ea typeface="SamsungOne-400" panose="020B0503030303020204" pitchFamily="34" charset="0"/>
                          </a:rPr>
                        </m:ctrlPr>
                      </m:sSubPr>
                      <m:e>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𝑑</m:t>
                        </m:r>
                      </m:e>
                      <m:sub>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2</m:t>
                        </m:r>
                      </m:sub>
                    </m:sSub>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m:t>
                    </m:r>
                  </m:oMath>
                </a14:m>
                <a:r>
                  <a:rPr lang="en-US" altLang="ko-KR" sz="1300" dirty="0">
                    <a:solidFill>
                      <a:schemeClr val="tx1">
                        <a:lumMod val="85000"/>
                        <a:lumOff val="15000"/>
                      </a:schemeClr>
                    </a:solidFill>
                    <a:latin typeface="Samsung One 400"/>
                    <a:ea typeface="SamsungOne-400" panose="020B0503030303020204" pitchFamily="34" charset="0"/>
                  </a:rPr>
                  <a:t> số bậc tự do của mẫu số.</a:t>
                </a:r>
              </a:p>
              <a:p>
                <a:pPr marL="361950" lvl="1" indent="-180975">
                  <a:spcAft>
                    <a:spcPts val="12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 One 400"/>
                    <a:ea typeface="SamsungOne-400" panose="020B0503030303020204" pitchFamily="34" charset="0"/>
                  </a:rPr>
                  <a:t>Trung bình</a:t>
                </a:r>
                <a:r>
                  <a:rPr lang="en-US" altLang="ko-KR" sz="1300" dirty="0">
                    <a:solidFill>
                      <a:prstClr val="black">
                        <a:lumMod val="85000"/>
                        <a:lumOff val="15000"/>
                      </a:prstClr>
                    </a:solidFill>
                    <a:latin typeface="Samsung One 400"/>
                    <a:ea typeface="SamsungOne-400" panose="020B0503030303020204" pitchFamily="34" charset="0"/>
                  </a:rPr>
                  <a:t> </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rPr>
                      <m:t>=</m:t>
                    </m:r>
                    <m:f>
                      <m:fPr>
                        <m:ctrlPr>
                          <a:rPr lang="en-US" altLang="ko-KR" sz="1300" i="1">
                            <a:solidFill>
                              <a:prstClr val="black">
                                <a:lumMod val="85000"/>
                                <a:lumOff val="15000"/>
                              </a:prstClr>
                            </a:solidFill>
                            <a:latin typeface="Cambria Math" panose="02040503050406030204" pitchFamily="18" charset="0"/>
                          </a:rPr>
                        </m:ctrlPr>
                      </m:fPr>
                      <m:num>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i="1">
                                <a:solidFill>
                                  <a:prstClr val="black">
                                    <a:lumMod val="85000"/>
                                    <a:lumOff val="15000"/>
                                  </a:prstClr>
                                </a:solidFill>
                                <a:latin typeface="Cambria Math" panose="02040503050406030204" pitchFamily="18" charset="0"/>
                              </a:rPr>
                              <m:t>𝑑</m:t>
                            </m:r>
                          </m:e>
                          <m:sub>
                            <m:r>
                              <a:rPr lang="en-US" altLang="ko-KR" sz="1300" i="1">
                                <a:solidFill>
                                  <a:prstClr val="black">
                                    <a:lumMod val="85000"/>
                                    <a:lumOff val="15000"/>
                                  </a:prstClr>
                                </a:solidFill>
                                <a:latin typeface="Cambria Math" panose="02040503050406030204" pitchFamily="18" charset="0"/>
                              </a:rPr>
                              <m:t>2</m:t>
                            </m:r>
                          </m:sub>
                        </m:sSub>
                      </m:num>
                      <m:den>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i="1">
                                <a:solidFill>
                                  <a:prstClr val="black">
                                    <a:lumMod val="85000"/>
                                    <a:lumOff val="15000"/>
                                  </a:prstClr>
                                </a:solidFill>
                                <a:latin typeface="Cambria Math" panose="02040503050406030204" pitchFamily="18" charset="0"/>
                              </a:rPr>
                              <m:t>𝑑</m:t>
                            </m:r>
                          </m:e>
                          <m:sub>
                            <m:r>
                              <a:rPr lang="en-US" altLang="ko-KR" sz="1300" i="1">
                                <a:solidFill>
                                  <a:prstClr val="black">
                                    <a:lumMod val="85000"/>
                                    <a:lumOff val="15000"/>
                                  </a:prstClr>
                                </a:solidFill>
                                <a:latin typeface="Cambria Math" panose="02040503050406030204" pitchFamily="18" charset="0"/>
                              </a:rPr>
                              <m:t>2</m:t>
                            </m:r>
                          </m:sub>
                        </m:sSub>
                        <m:r>
                          <a:rPr lang="en-US" altLang="ko-KR" sz="1300" i="1">
                            <a:solidFill>
                              <a:prstClr val="black">
                                <a:lumMod val="85000"/>
                                <a:lumOff val="15000"/>
                              </a:prstClr>
                            </a:solidFill>
                            <a:latin typeface="Cambria Math" panose="02040503050406030204" pitchFamily="18" charset="0"/>
                          </a:rPr>
                          <m:t>−2</m:t>
                        </m:r>
                      </m:den>
                    </m:f>
                  </m:oMath>
                </a14:m>
                <a:r>
                  <a:rPr lang="en-US" altLang="ko-KR" sz="1300" i="1" dirty="0">
                    <a:solidFill>
                      <a:prstClr val="black">
                        <a:lumMod val="85000"/>
                        <a:lumOff val="15000"/>
                      </a:prstClr>
                    </a:solidFill>
                    <a:latin typeface="Samsung One 400"/>
                    <a:sym typeface="Wingdings" panose="05000000000000000000" pitchFamily="2" charset="2"/>
                  </a:rPr>
                  <a:t>                                                             </a:t>
                </a:r>
                <a:r>
                  <a:rPr lang="en-US" altLang="ko-KR" sz="1300" i="1" dirty="0">
                    <a:solidFill>
                      <a:srgbClr val="00B050"/>
                    </a:solidFill>
                    <a:latin typeface="Samsung One 400"/>
                    <a:sym typeface="Symbol" panose="05050102010706020507" pitchFamily="18" charset="2"/>
                  </a:rPr>
                  <a:t></a:t>
                </a:r>
                <a:r>
                  <a:rPr lang="en-US" altLang="ko-KR" sz="1300" i="1" dirty="0">
                    <a:solidFill>
                      <a:prstClr val="black">
                        <a:lumMod val="85000"/>
                        <a:lumOff val="15000"/>
                      </a:prstClr>
                    </a:solidFill>
                    <a:latin typeface="Samsung One 400"/>
                    <a:sym typeface="Symbol" panose="05050102010706020507" pitchFamily="18" charset="2"/>
                  </a:rPr>
                  <a:t>  </a:t>
                </a:r>
                <a:r>
                  <a:rPr lang="vi-VN" altLang="ko-KR" sz="1300" i="1" dirty="0">
                    <a:solidFill>
                      <a:prstClr val="black">
                        <a:lumMod val="85000"/>
                        <a:lumOff val="15000"/>
                      </a:prstClr>
                    </a:solidFill>
                    <a:latin typeface="Samsung One 400"/>
                    <a:sym typeface="Symbol" panose="05050102010706020507" pitchFamily="18" charset="2"/>
                  </a:rPr>
                  <a:t>khi</a:t>
                </a:r>
                <a:r>
                  <a:rPr lang="en-US" altLang="ko-KR" sz="1300" i="1" dirty="0">
                    <a:solidFill>
                      <a:prstClr val="black">
                        <a:lumMod val="85000"/>
                        <a:lumOff val="15000"/>
                      </a:prstClr>
                    </a:solidFill>
                    <a:latin typeface="Samsung One 400"/>
                    <a:sym typeface="Symbol" panose="05050102010706020507" pitchFamily="18" charset="2"/>
                  </a:rPr>
                  <a:t> </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rPr>
                        </m:ctrlPr>
                      </m:sSubPr>
                      <m:e>
                        <m:r>
                          <a:rPr lang="en-US" altLang="ko-KR" sz="1300" i="1" dirty="0">
                            <a:solidFill>
                              <a:prstClr val="black">
                                <a:lumMod val="85000"/>
                                <a:lumOff val="15000"/>
                              </a:prstClr>
                            </a:solidFill>
                            <a:latin typeface="Cambria Math" panose="02040503050406030204" pitchFamily="18" charset="0"/>
                          </a:rPr>
                          <m:t>𝑑</m:t>
                        </m:r>
                      </m:e>
                      <m:sub>
                        <m:r>
                          <a:rPr lang="en-US" altLang="ko-KR" sz="1300" i="1" dirty="0">
                            <a:solidFill>
                              <a:prstClr val="black">
                                <a:lumMod val="85000"/>
                                <a:lumOff val="15000"/>
                              </a:prstClr>
                            </a:solidFill>
                            <a:latin typeface="Cambria Math" panose="02040503050406030204" pitchFamily="18" charset="0"/>
                          </a:rPr>
                          <m:t>2</m:t>
                        </m:r>
                      </m:sub>
                    </m:sSub>
                    <m:r>
                      <a:rPr lang="en-US" altLang="ko-KR" sz="1300" i="1" dirty="0">
                        <a:solidFill>
                          <a:prstClr val="black">
                            <a:lumMod val="85000"/>
                            <a:lumOff val="15000"/>
                          </a:prstClr>
                        </a:solidFill>
                        <a:latin typeface="Cambria Math" panose="02040503050406030204" pitchFamily="18" charset="0"/>
                        <a:sym typeface="Symbol" panose="05050102010706020507" pitchFamily="18" charset="2"/>
                      </a:rPr>
                      <m:t>&gt;2</m:t>
                    </m:r>
                  </m:oMath>
                </a14:m>
                <a:endParaRPr lang="en-US" altLang="ko-KR" sz="1300" i="1" dirty="0">
                  <a:solidFill>
                    <a:prstClr val="black">
                      <a:lumMod val="85000"/>
                      <a:lumOff val="15000"/>
                    </a:prstClr>
                  </a:solidFill>
                  <a:latin typeface="Samsung One 400"/>
                  <a:sym typeface="Wingdings" panose="05000000000000000000" pitchFamily="2" charset="2"/>
                </a:endParaRPr>
              </a:p>
              <a:p>
                <a:pPr marL="361950" lvl="1" indent="-180975">
                  <a:spcAft>
                    <a:spcPts val="1200"/>
                  </a:spcAft>
                  <a:buClr>
                    <a:srgbClr val="193EB0"/>
                  </a:buClr>
                  <a:buFont typeface="Arial" panose="020B0604020202020204" pitchFamily="34" charset="0"/>
                  <a:buChar char="•"/>
                </a:pPr>
                <a:r>
                  <a:rPr lang="vi-VN" altLang="ko-KR" sz="1300" i="1" dirty="0">
                    <a:solidFill>
                      <a:prstClr val="black">
                        <a:lumMod val="85000"/>
                        <a:lumOff val="15000"/>
                      </a:prstClr>
                    </a:solidFill>
                    <a:latin typeface="Samsung One 400"/>
                    <a:sym typeface="Wingdings" panose="05000000000000000000" pitchFamily="2" charset="2"/>
                  </a:rPr>
                  <a:t>Phương sai</a:t>
                </a:r>
                <a:r>
                  <a:rPr lang="en-US" altLang="ko-KR" sz="1300" i="1" dirty="0">
                    <a:solidFill>
                      <a:prstClr val="black">
                        <a:lumMod val="85000"/>
                        <a:lumOff val="15000"/>
                      </a:prstClr>
                    </a:solidFill>
                    <a:latin typeface="Samsung One 400"/>
                    <a:sym typeface="Wingdings" panose="05000000000000000000" pitchFamily="2" charset="2"/>
                  </a:rPr>
                  <a:t> </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rPr>
                      <m:t>=</m:t>
                    </m:r>
                    <m:f>
                      <m:fPr>
                        <m:ctrlPr>
                          <a:rPr lang="en-US" altLang="ko-KR" sz="1300" i="1">
                            <a:solidFill>
                              <a:prstClr val="black">
                                <a:lumMod val="85000"/>
                                <a:lumOff val="15000"/>
                              </a:prstClr>
                            </a:solidFill>
                            <a:latin typeface="Cambria Math" panose="02040503050406030204" pitchFamily="18" charset="0"/>
                          </a:rPr>
                        </m:ctrlPr>
                      </m:fPr>
                      <m:num>
                        <m:r>
                          <a:rPr lang="en-US" altLang="ko-KR" sz="1300" i="1">
                            <a:solidFill>
                              <a:prstClr val="black">
                                <a:lumMod val="85000"/>
                                <a:lumOff val="15000"/>
                              </a:prstClr>
                            </a:solidFill>
                            <a:latin typeface="Cambria Math" panose="02040503050406030204" pitchFamily="18" charset="0"/>
                          </a:rPr>
                          <m:t>2</m:t>
                        </m:r>
                        <m:sSubSup>
                          <m:sSubSupPr>
                            <m:ctrlPr>
                              <a:rPr lang="en-US" altLang="ko-KR" sz="1300" i="1">
                                <a:solidFill>
                                  <a:prstClr val="black">
                                    <a:lumMod val="85000"/>
                                    <a:lumOff val="15000"/>
                                  </a:prstClr>
                                </a:solidFill>
                                <a:latin typeface="Cambria Math" panose="02040503050406030204" pitchFamily="18" charset="0"/>
                              </a:rPr>
                            </m:ctrlPr>
                          </m:sSubSupPr>
                          <m:e>
                            <m:r>
                              <a:rPr lang="en-US" altLang="ko-KR" sz="1300" i="1">
                                <a:solidFill>
                                  <a:prstClr val="black">
                                    <a:lumMod val="85000"/>
                                    <a:lumOff val="15000"/>
                                  </a:prstClr>
                                </a:solidFill>
                                <a:latin typeface="Cambria Math" panose="02040503050406030204" pitchFamily="18" charset="0"/>
                              </a:rPr>
                              <m:t>𝑑</m:t>
                            </m:r>
                          </m:e>
                          <m:sub>
                            <m:r>
                              <a:rPr lang="en-US" altLang="ko-KR" sz="1300" i="1">
                                <a:solidFill>
                                  <a:prstClr val="black">
                                    <a:lumMod val="85000"/>
                                    <a:lumOff val="15000"/>
                                  </a:prstClr>
                                </a:solidFill>
                                <a:latin typeface="Cambria Math" panose="02040503050406030204" pitchFamily="18" charset="0"/>
                              </a:rPr>
                              <m:t>2</m:t>
                            </m:r>
                          </m:sub>
                          <m:sup>
                            <m:r>
                              <a:rPr lang="en-US" altLang="ko-KR" sz="1300" i="1">
                                <a:solidFill>
                                  <a:prstClr val="black">
                                    <a:lumMod val="85000"/>
                                    <a:lumOff val="15000"/>
                                  </a:prstClr>
                                </a:solidFill>
                                <a:latin typeface="Cambria Math" panose="02040503050406030204" pitchFamily="18" charset="0"/>
                              </a:rPr>
                              <m:t>2</m:t>
                            </m:r>
                          </m:sup>
                        </m:sSubSup>
                        <m:r>
                          <a:rPr lang="en-US" altLang="ko-KR" sz="1300" i="1">
                            <a:solidFill>
                              <a:prstClr val="black">
                                <a:lumMod val="85000"/>
                                <a:lumOff val="15000"/>
                              </a:prstClr>
                            </a:solidFill>
                            <a:latin typeface="Cambria Math" panose="02040503050406030204" pitchFamily="18" charset="0"/>
                          </a:rPr>
                          <m:t>(</m:t>
                        </m:r>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i="1">
                                <a:solidFill>
                                  <a:prstClr val="black">
                                    <a:lumMod val="85000"/>
                                    <a:lumOff val="15000"/>
                                  </a:prstClr>
                                </a:solidFill>
                                <a:latin typeface="Cambria Math" panose="02040503050406030204" pitchFamily="18" charset="0"/>
                              </a:rPr>
                              <m:t>𝑑</m:t>
                            </m:r>
                          </m:e>
                          <m:sub>
                            <m:r>
                              <a:rPr lang="en-US" altLang="ko-KR" sz="1300" i="1">
                                <a:solidFill>
                                  <a:prstClr val="black">
                                    <a:lumMod val="85000"/>
                                    <a:lumOff val="15000"/>
                                  </a:prstClr>
                                </a:solidFill>
                                <a:latin typeface="Cambria Math" panose="02040503050406030204" pitchFamily="18" charset="0"/>
                              </a:rPr>
                              <m:t>1</m:t>
                            </m:r>
                          </m:sub>
                        </m:sSub>
                        <m:r>
                          <a:rPr lang="en-US" altLang="ko-KR" sz="1300" i="1">
                            <a:solidFill>
                              <a:prstClr val="black">
                                <a:lumMod val="85000"/>
                                <a:lumOff val="15000"/>
                              </a:prstClr>
                            </a:solidFill>
                            <a:latin typeface="Cambria Math" panose="02040503050406030204" pitchFamily="18" charset="0"/>
                          </a:rPr>
                          <m:t>+</m:t>
                        </m:r>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i="1">
                                <a:solidFill>
                                  <a:prstClr val="black">
                                    <a:lumMod val="85000"/>
                                    <a:lumOff val="15000"/>
                                  </a:prstClr>
                                </a:solidFill>
                                <a:latin typeface="Cambria Math" panose="02040503050406030204" pitchFamily="18" charset="0"/>
                              </a:rPr>
                              <m:t>𝑑</m:t>
                            </m:r>
                          </m:e>
                          <m:sub>
                            <m:r>
                              <a:rPr lang="en-US" altLang="ko-KR" sz="1300" i="1">
                                <a:solidFill>
                                  <a:prstClr val="black">
                                    <a:lumMod val="85000"/>
                                    <a:lumOff val="15000"/>
                                  </a:prstClr>
                                </a:solidFill>
                                <a:latin typeface="Cambria Math" panose="02040503050406030204" pitchFamily="18" charset="0"/>
                              </a:rPr>
                              <m:t>2</m:t>
                            </m:r>
                          </m:sub>
                        </m:sSub>
                        <m:r>
                          <a:rPr lang="en-US" altLang="ko-KR" sz="1300" i="1">
                            <a:solidFill>
                              <a:prstClr val="black">
                                <a:lumMod val="85000"/>
                                <a:lumOff val="15000"/>
                              </a:prstClr>
                            </a:solidFill>
                            <a:latin typeface="Cambria Math" panose="02040503050406030204" pitchFamily="18" charset="0"/>
                          </a:rPr>
                          <m:t>−2)</m:t>
                        </m:r>
                      </m:num>
                      <m:den>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i="1">
                                <a:solidFill>
                                  <a:prstClr val="black">
                                    <a:lumMod val="85000"/>
                                    <a:lumOff val="15000"/>
                                  </a:prstClr>
                                </a:solidFill>
                                <a:latin typeface="Cambria Math" panose="02040503050406030204" pitchFamily="18" charset="0"/>
                              </a:rPr>
                              <m:t>𝑑</m:t>
                            </m:r>
                          </m:e>
                          <m:sub>
                            <m:r>
                              <a:rPr lang="en-US" altLang="ko-KR" sz="1300" i="1">
                                <a:solidFill>
                                  <a:prstClr val="black">
                                    <a:lumMod val="85000"/>
                                    <a:lumOff val="15000"/>
                                  </a:prstClr>
                                </a:solidFill>
                                <a:latin typeface="Cambria Math" panose="02040503050406030204" pitchFamily="18" charset="0"/>
                              </a:rPr>
                              <m:t>1</m:t>
                            </m:r>
                          </m:sub>
                        </m:sSub>
                        <m:r>
                          <a:rPr lang="en-US" altLang="ko-KR" sz="1300" i="1">
                            <a:solidFill>
                              <a:prstClr val="black">
                                <a:lumMod val="85000"/>
                                <a:lumOff val="15000"/>
                              </a:prstClr>
                            </a:solidFill>
                            <a:latin typeface="Cambria Math" panose="02040503050406030204" pitchFamily="18" charset="0"/>
                          </a:rPr>
                          <m:t>(</m:t>
                        </m:r>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i="1">
                                <a:solidFill>
                                  <a:prstClr val="black">
                                    <a:lumMod val="85000"/>
                                    <a:lumOff val="15000"/>
                                  </a:prstClr>
                                </a:solidFill>
                                <a:latin typeface="Cambria Math" panose="02040503050406030204" pitchFamily="18" charset="0"/>
                              </a:rPr>
                              <m:t>𝑑</m:t>
                            </m:r>
                          </m:e>
                          <m:sub>
                            <m:r>
                              <a:rPr lang="en-US" altLang="ko-KR" sz="1300" i="1">
                                <a:solidFill>
                                  <a:prstClr val="black">
                                    <a:lumMod val="85000"/>
                                    <a:lumOff val="15000"/>
                                  </a:prstClr>
                                </a:solidFill>
                                <a:latin typeface="Cambria Math" panose="02040503050406030204" pitchFamily="18" charset="0"/>
                              </a:rPr>
                              <m:t>2</m:t>
                            </m:r>
                          </m:sub>
                        </m:sSub>
                        <m:r>
                          <a:rPr lang="en-US" altLang="ko-KR" sz="1300" i="1">
                            <a:solidFill>
                              <a:prstClr val="black">
                                <a:lumMod val="85000"/>
                                <a:lumOff val="15000"/>
                              </a:prstClr>
                            </a:solidFill>
                            <a:latin typeface="Cambria Math" panose="02040503050406030204" pitchFamily="18" charset="0"/>
                          </a:rPr>
                          <m:t>−4)</m:t>
                        </m:r>
                        <m:sSup>
                          <m:sSupPr>
                            <m:ctrlPr>
                              <a:rPr lang="en-US" altLang="ko-KR" sz="1300" i="1">
                                <a:solidFill>
                                  <a:prstClr val="black">
                                    <a:lumMod val="85000"/>
                                    <a:lumOff val="15000"/>
                                  </a:prstClr>
                                </a:solidFill>
                                <a:latin typeface="Cambria Math" panose="02040503050406030204" pitchFamily="18" charset="0"/>
                              </a:rPr>
                            </m:ctrlPr>
                          </m:sSupPr>
                          <m:e>
                            <m:r>
                              <a:rPr lang="en-US" altLang="ko-KR" sz="1300" i="1">
                                <a:solidFill>
                                  <a:prstClr val="black">
                                    <a:lumMod val="85000"/>
                                    <a:lumOff val="15000"/>
                                  </a:prstClr>
                                </a:solidFill>
                                <a:latin typeface="Cambria Math" panose="02040503050406030204" pitchFamily="18" charset="0"/>
                              </a:rPr>
                              <m:t>(</m:t>
                            </m:r>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i="1">
                                    <a:solidFill>
                                      <a:prstClr val="black">
                                        <a:lumMod val="85000"/>
                                        <a:lumOff val="15000"/>
                                      </a:prstClr>
                                    </a:solidFill>
                                    <a:latin typeface="Cambria Math" panose="02040503050406030204" pitchFamily="18" charset="0"/>
                                  </a:rPr>
                                  <m:t>𝑑</m:t>
                                </m:r>
                              </m:e>
                              <m:sub>
                                <m:r>
                                  <a:rPr lang="en-US" altLang="ko-KR" sz="1300" i="1">
                                    <a:solidFill>
                                      <a:prstClr val="black">
                                        <a:lumMod val="85000"/>
                                        <a:lumOff val="15000"/>
                                      </a:prstClr>
                                    </a:solidFill>
                                    <a:latin typeface="Cambria Math" panose="02040503050406030204" pitchFamily="18" charset="0"/>
                                  </a:rPr>
                                  <m:t>2</m:t>
                                </m:r>
                              </m:sub>
                            </m:sSub>
                            <m:r>
                              <a:rPr lang="en-US" altLang="ko-KR" sz="1300" i="1">
                                <a:solidFill>
                                  <a:prstClr val="black">
                                    <a:lumMod val="85000"/>
                                    <a:lumOff val="15000"/>
                                  </a:prstClr>
                                </a:solidFill>
                                <a:latin typeface="Cambria Math" panose="02040503050406030204" pitchFamily="18" charset="0"/>
                              </a:rPr>
                              <m:t>−2)</m:t>
                            </m:r>
                          </m:e>
                          <m:sup>
                            <m:r>
                              <a:rPr lang="en-US" altLang="ko-KR" sz="1300" i="1">
                                <a:solidFill>
                                  <a:prstClr val="black">
                                    <a:lumMod val="85000"/>
                                    <a:lumOff val="15000"/>
                                  </a:prstClr>
                                </a:solidFill>
                                <a:latin typeface="Cambria Math" panose="02040503050406030204" pitchFamily="18" charset="0"/>
                              </a:rPr>
                              <m:t>2</m:t>
                            </m:r>
                          </m:sup>
                        </m:sSup>
                      </m:den>
                    </m:f>
                  </m:oMath>
                </a14:m>
                <a:r>
                  <a:rPr lang="en-US" altLang="ko-KR" sz="1300" i="1" dirty="0">
                    <a:solidFill>
                      <a:prstClr val="black">
                        <a:lumMod val="85000"/>
                        <a:lumOff val="15000"/>
                      </a:prstClr>
                    </a:solidFill>
                    <a:latin typeface="Samsung One 400"/>
                    <a:sym typeface="Symbol" panose="05050102010706020507" pitchFamily="18" charset="2"/>
                  </a:rPr>
                  <a:t>                                    </a:t>
                </a:r>
                <a:r>
                  <a:rPr lang="en-US" altLang="ko-KR" sz="1300" i="1" dirty="0">
                    <a:solidFill>
                      <a:srgbClr val="00B050"/>
                    </a:solidFill>
                    <a:latin typeface="Samsung One 400"/>
                    <a:sym typeface="Symbol" panose="05050102010706020507" pitchFamily="18" charset="2"/>
                  </a:rPr>
                  <a:t></a:t>
                </a:r>
                <a:r>
                  <a:rPr lang="en-US" altLang="ko-KR" sz="1300" i="1" dirty="0">
                    <a:solidFill>
                      <a:prstClr val="black">
                        <a:lumMod val="85000"/>
                        <a:lumOff val="15000"/>
                      </a:prstClr>
                    </a:solidFill>
                    <a:latin typeface="Samsung One 400"/>
                    <a:sym typeface="Symbol" panose="05050102010706020507" pitchFamily="18" charset="2"/>
                  </a:rPr>
                  <a:t>  </a:t>
                </a:r>
                <a:r>
                  <a:rPr lang="vi-VN" altLang="ko-KR" sz="1300" i="1" dirty="0">
                    <a:solidFill>
                      <a:prstClr val="black">
                        <a:lumMod val="85000"/>
                        <a:lumOff val="15000"/>
                      </a:prstClr>
                    </a:solidFill>
                    <a:latin typeface="Samsung One 400"/>
                    <a:sym typeface="Symbol" panose="05050102010706020507" pitchFamily="18" charset="2"/>
                  </a:rPr>
                  <a:t>khi</a:t>
                </a:r>
                <a:r>
                  <a:rPr lang="en-US" altLang="ko-KR" sz="1300" i="1" dirty="0">
                    <a:solidFill>
                      <a:prstClr val="black">
                        <a:lumMod val="85000"/>
                        <a:lumOff val="15000"/>
                      </a:prstClr>
                    </a:solidFill>
                    <a:latin typeface="Samsung One 400"/>
                    <a:sym typeface="Symbol" panose="05050102010706020507" pitchFamily="18" charset="2"/>
                  </a:rPr>
                  <a:t> </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rPr>
                        </m:ctrlPr>
                      </m:sSubPr>
                      <m:e>
                        <m:r>
                          <a:rPr lang="en-US" altLang="ko-KR" sz="1300" i="1" dirty="0">
                            <a:solidFill>
                              <a:prstClr val="black">
                                <a:lumMod val="85000"/>
                                <a:lumOff val="15000"/>
                              </a:prstClr>
                            </a:solidFill>
                            <a:latin typeface="Cambria Math" panose="02040503050406030204" pitchFamily="18" charset="0"/>
                          </a:rPr>
                          <m:t>𝑑</m:t>
                        </m:r>
                      </m:e>
                      <m:sub>
                        <m:r>
                          <a:rPr lang="en-US" altLang="ko-KR" sz="1300" i="1" dirty="0">
                            <a:solidFill>
                              <a:prstClr val="black">
                                <a:lumMod val="85000"/>
                                <a:lumOff val="15000"/>
                              </a:prstClr>
                            </a:solidFill>
                            <a:latin typeface="Cambria Math" panose="02040503050406030204" pitchFamily="18" charset="0"/>
                          </a:rPr>
                          <m:t>2</m:t>
                        </m:r>
                      </m:sub>
                    </m:sSub>
                    <m:r>
                      <a:rPr lang="en-US" altLang="ko-KR" sz="1300" i="1" dirty="0">
                        <a:solidFill>
                          <a:prstClr val="black">
                            <a:lumMod val="85000"/>
                            <a:lumOff val="15000"/>
                          </a:prstClr>
                        </a:solidFill>
                        <a:latin typeface="Cambria Math" panose="02040503050406030204" pitchFamily="18" charset="0"/>
                        <a:sym typeface="Symbol" panose="05050102010706020507" pitchFamily="18" charset="2"/>
                      </a:rPr>
                      <m:t>&gt;4</m:t>
                    </m:r>
                  </m:oMath>
                </a14:m>
                <a:endParaRPr lang="en-US" altLang="ko-KR" sz="1300" i="1" dirty="0">
                  <a:solidFill>
                    <a:prstClr val="black">
                      <a:lumMod val="85000"/>
                      <a:lumOff val="15000"/>
                    </a:prstClr>
                  </a:solidFill>
                  <a:latin typeface="Samsung One 400"/>
                </a:endParaRPr>
              </a:p>
              <a:p>
                <a:pPr marL="361950" lvl="1" indent="-180975">
                  <a:spcAft>
                    <a:spcPts val="12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 One 400"/>
                    <a:ea typeface="SamsungOne-400" panose="020B0503030303020204" pitchFamily="34" charset="0"/>
                  </a:rPr>
                  <a:t>Độ lệch chuẩn</a:t>
                </a:r>
                <a:r>
                  <a:rPr lang="en-US" altLang="ko-KR" sz="1300" dirty="0">
                    <a:solidFill>
                      <a:prstClr val="black">
                        <a:lumMod val="85000"/>
                        <a:lumOff val="15000"/>
                      </a:prstClr>
                    </a:solidFill>
                    <a:latin typeface="Samsung One 400"/>
                    <a:ea typeface="SamsungOne-400" panose="020B0503030303020204" pitchFamily="34" charset="0"/>
                  </a:rPr>
                  <a:t> </a:t>
                </a:r>
                <a14:m>
                  <m:oMath xmlns:m="http://schemas.openxmlformats.org/officeDocument/2006/math">
                    <m:r>
                      <a:rPr lang="en-US" altLang="ko-KR" sz="1300" i="1" dirty="0">
                        <a:solidFill>
                          <a:prstClr val="black">
                            <a:lumMod val="85000"/>
                            <a:lumOff val="15000"/>
                          </a:prstClr>
                        </a:solidFill>
                        <a:latin typeface="Cambria Math" panose="02040503050406030204" pitchFamily="18" charset="0"/>
                      </a:rPr>
                      <m:t>=</m:t>
                    </m:r>
                    <m:rad>
                      <m:radPr>
                        <m:degHide m:val="on"/>
                        <m:ctrlPr>
                          <a:rPr lang="en-US" altLang="ko-KR" sz="1300" i="1" dirty="0">
                            <a:solidFill>
                              <a:prstClr val="black">
                                <a:lumMod val="85000"/>
                                <a:lumOff val="15000"/>
                              </a:prstClr>
                            </a:solidFill>
                            <a:latin typeface="Cambria Math" panose="02040503050406030204" pitchFamily="18" charset="0"/>
                          </a:rPr>
                        </m:ctrlPr>
                      </m:radPr>
                      <m:deg/>
                      <m:e>
                        <m:f>
                          <m:fPr>
                            <m:ctrlPr>
                              <a:rPr lang="en-US" altLang="ko-KR" sz="1300" i="1">
                                <a:solidFill>
                                  <a:prstClr val="black">
                                    <a:lumMod val="85000"/>
                                    <a:lumOff val="15000"/>
                                  </a:prstClr>
                                </a:solidFill>
                                <a:latin typeface="Cambria Math" panose="02040503050406030204" pitchFamily="18" charset="0"/>
                              </a:rPr>
                            </m:ctrlPr>
                          </m:fPr>
                          <m:num>
                            <m:r>
                              <a:rPr lang="en-US" altLang="ko-KR" sz="1300" i="1">
                                <a:solidFill>
                                  <a:prstClr val="black">
                                    <a:lumMod val="85000"/>
                                    <a:lumOff val="15000"/>
                                  </a:prstClr>
                                </a:solidFill>
                                <a:latin typeface="Cambria Math" panose="02040503050406030204" pitchFamily="18" charset="0"/>
                              </a:rPr>
                              <m:t>2</m:t>
                            </m:r>
                            <m:sSubSup>
                              <m:sSubSupPr>
                                <m:ctrlPr>
                                  <a:rPr lang="en-US" altLang="ko-KR" sz="1300" i="1">
                                    <a:solidFill>
                                      <a:prstClr val="black">
                                        <a:lumMod val="85000"/>
                                        <a:lumOff val="15000"/>
                                      </a:prstClr>
                                    </a:solidFill>
                                    <a:latin typeface="Cambria Math" panose="02040503050406030204" pitchFamily="18" charset="0"/>
                                  </a:rPr>
                                </m:ctrlPr>
                              </m:sSubSupPr>
                              <m:e>
                                <m:r>
                                  <a:rPr lang="en-US" altLang="ko-KR" sz="1300" i="1">
                                    <a:solidFill>
                                      <a:prstClr val="black">
                                        <a:lumMod val="85000"/>
                                        <a:lumOff val="15000"/>
                                      </a:prstClr>
                                    </a:solidFill>
                                    <a:latin typeface="Cambria Math" panose="02040503050406030204" pitchFamily="18" charset="0"/>
                                  </a:rPr>
                                  <m:t>𝑑</m:t>
                                </m:r>
                              </m:e>
                              <m:sub>
                                <m:r>
                                  <a:rPr lang="en-US" altLang="ko-KR" sz="1300" i="1">
                                    <a:solidFill>
                                      <a:prstClr val="black">
                                        <a:lumMod val="85000"/>
                                        <a:lumOff val="15000"/>
                                      </a:prstClr>
                                    </a:solidFill>
                                    <a:latin typeface="Cambria Math" panose="02040503050406030204" pitchFamily="18" charset="0"/>
                                  </a:rPr>
                                  <m:t>2</m:t>
                                </m:r>
                              </m:sub>
                              <m:sup>
                                <m:r>
                                  <a:rPr lang="en-US" altLang="ko-KR" sz="1300" i="1">
                                    <a:solidFill>
                                      <a:prstClr val="black">
                                        <a:lumMod val="85000"/>
                                        <a:lumOff val="15000"/>
                                      </a:prstClr>
                                    </a:solidFill>
                                    <a:latin typeface="Cambria Math" panose="02040503050406030204" pitchFamily="18" charset="0"/>
                                  </a:rPr>
                                  <m:t>2</m:t>
                                </m:r>
                              </m:sup>
                            </m:sSubSup>
                            <m:r>
                              <a:rPr lang="en-US" altLang="ko-KR" sz="1300" i="1">
                                <a:solidFill>
                                  <a:prstClr val="black">
                                    <a:lumMod val="85000"/>
                                    <a:lumOff val="15000"/>
                                  </a:prstClr>
                                </a:solidFill>
                                <a:latin typeface="Cambria Math" panose="02040503050406030204" pitchFamily="18" charset="0"/>
                              </a:rPr>
                              <m:t>(</m:t>
                            </m:r>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i="1">
                                    <a:solidFill>
                                      <a:prstClr val="black">
                                        <a:lumMod val="85000"/>
                                        <a:lumOff val="15000"/>
                                      </a:prstClr>
                                    </a:solidFill>
                                    <a:latin typeface="Cambria Math" panose="02040503050406030204" pitchFamily="18" charset="0"/>
                                  </a:rPr>
                                  <m:t>𝑑</m:t>
                                </m:r>
                              </m:e>
                              <m:sub>
                                <m:r>
                                  <a:rPr lang="en-US" altLang="ko-KR" sz="1300" i="1">
                                    <a:solidFill>
                                      <a:prstClr val="black">
                                        <a:lumMod val="85000"/>
                                        <a:lumOff val="15000"/>
                                      </a:prstClr>
                                    </a:solidFill>
                                    <a:latin typeface="Cambria Math" panose="02040503050406030204" pitchFamily="18" charset="0"/>
                                  </a:rPr>
                                  <m:t>1</m:t>
                                </m:r>
                              </m:sub>
                            </m:sSub>
                            <m:r>
                              <a:rPr lang="en-US" altLang="ko-KR" sz="1300" i="1">
                                <a:solidFill>
                                  <a:prstClr val="black">
                                    <a:lumMod val="85000"/>
                                    <a:lumOff val="15000"/>
                                  </a:prstClr>
                                </a:solidFill>
                                <a:latin typeface="Cambria Math" panose="02040503050406030204" pitchFamily="18" charset="0"/>
                              </a:rPr>
                              <m:t>+</m:t>
                            </m:r>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i="1">
                                    <a:solidFill>
                                      <a:prstClr val="black">
                                        <a:lumMod val="85000"/>
                                        <a:lumOff val="15000"/>
                                      </a:prstClr>
                                    </a:solidFill>
                                    <a:latin typeface="Cambria Math" panose="02040503050406030204" pitchFamily="18" charset="0"/>
                                  </a:rPr>
                                  <m:t>𝑑</m:t>
                                </m:r>
                              </m:e>
                              <m:sub>
                                <m:r>
                                  <a:rPr lang="en-US" altLang="ko-KR" sz="1300" i="1">
                                    <a:solidFill>
                                      <a:prstClr val="black">
                                        <a:lumMod val="85000"/>
                                        <a:lumOff val="15000"/>
                                      </a:prstClr>
                                    </a:solidFill>
                                    <a:latin typeface="Cambria Math" panose="02040503050406030204" pitchFamily="18" charset="0"/>
                                  </a:rPr>
                                  <m:t>2</m:t>
                                </m:r>
                              </m:sub>
                            </m:sSub>
                            <m:r>
                              <a:rPr lang="en-US" altLang="ko-KR" sz="1300" i="1">
                                <a:solidFill>
                                  <a:prstClr val="black">
                                    <a:lumMod val="85000"/>
                                    <a:lumOff val="15000"/>
                                  </a:prstClr>
                                </a:solidFill>
                                <a:latin typeface="Cambria Math" panose="02040503050406030204" pitchFamily="18" charset="0"/>
                              </a:rPr>
                              <m:t>−2)</m:t>
                            </m:r>
                          </m:num>
                          <m:den>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i="1">
                                    <a:solidFill>
                                      <a:prstClr val="black">
                                        <a:lumMod val="85000"/>
                                        <a:lumOff val="15000"/>
                                      </a:prstClr>
                                    </a:solidFill>
                                    <a:latin typeface="Cambria Math" panose="02040503050406030204" pitchFamily="18" charset="0"/>
                                  </a:rPr>
                                  <m:t>𝑑</m:t>
                                </m:r>
                              </m:e>
                              <m:sub>
                                <m:r>
                                  <a:rPr lang="en-US" altLang="ko-KR" sz="1300" i="1">
                                    <a:solidFill>
                                      <a:prstClr val="black">
                                        <a:lumMod val="85000"/>
                                        <a:lumOff val="15000"/>
                                      </a:prstClr>
                                    </a:solidFill>
                                    <a:latin typeface="Cambria Math" panose="02040503050406030204" pitchFamily="18" charset="0"/>
                                  </a:rPr>
                                  <m:t>1</m:t>
                                </m:r>
                              </m:sub>
                            </m:sSub>
                            <m:r>
                              <a:rPr lang="en-US" altLang="ko-KR" sz="1300" i="1">
                                <a:solidFill>
                                  <a:prstClr val="black">
                                    <a:lumMod val="85000"/>
                                    <a:lumOff val="15000"/>
                                  </a:prstClr>
                                </a:solidFill>
                                <a:latin typeface="Cambria Math" panose="02040503050406030204" pitchFamily="18" charset="0"/>
                              </a:rPr>
                              <m:t>(</m:t>
                            </m:r>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i="1">
                                    <a:solidFill>
                                      <a:prstClr val="black">
                                        <a:lumMod val="85000"/>
                                        <a:lumOff val="15000"/>
                                      </a:prstClr>
                                    </a:solidFill>
                                    <a:latin typeface="Cambria Math" panose="02040503050406030204" pitchFamily="18" charset="0"/>
                                  </a:rPr>
                                  <m:t>𝑑</m:t>
                                </m:r>
                              </m:e>
                              <m:sub>
                                <m:r>
                                  <a:rPr lang="en-US" altLang="ko-KR" sz="1300" i="1">
                                    <a:solidFill>
                                      <a:prstClr val="black">
                                        <a:lumMod val="85000"/>
                                        <a:lumOff val="15000"/>
                                      </a:prstClr>
                                    </a:solidFill>
                                    <a:latin typeface="Cambria Math" panose="02040503050406030204" pitchFamily="18" charset="0"/>
                                  </a:rPr>
                                  <m:t>2</m:t>
                                </m:r>
                              </m:sub>
                            </m:sSub>
                            <m:r>
                              <a:rPr lang="en-US" altLang="ko-KR" sz="1300" i="1">
                                <a:solidFill>
                                  <a:prstClr val="black">
                                    <a:lumMod val="85000"/>
                                    <a:lumOff val="15000"/>
                                  </a:prstClr>
                                </a:solidFill>
                                <a:latin typeface="Cambria Math" panose="02040503050406030204" pitchFamily="18" charset="0"/>
                              </a:rPr>
                              <m:t>−4)</m:t>
                            </m:r>
                            <m:sSup>
                              <m:sSupPr>
                                <m:ctrlPr>
                                  <a:rPr lang="en-US" altLang="ko-KR" sz="1300" i="1">
                                    <a:solidFill>
                                      <a:prstClr val="black">
                                        <a:lumMod val="85000"/>
                                        <a:lumOff val="15000"/>
                                      </a:prstClr>
                                    </a:solidFill>
                                    <a:latin typeface="Cambria Math" panose="02040503050406030204" pitchFamily="18" charset="0"/>
                                  </a:rPr>
                                </m:ctrlPr>
                              </m:sSupPr>
                              <m:e>
                                <m:r>
                                  <a:rPr lang="en-US" altLang="ko-KR" sz="1300" i="1">
                                    <a:solidFill>
                                      <a:prstClr val="black">
                                        <a:lumMod val="85000"/>
                                        <a:lumOff val="15000"/>
                                      </a:prstClr>
                                    </a:solidFill>
                                    <a:latin typeface="Cambria Math" panose="02040503050406030204" pitchFamily="18" charset="0"/>
                                  </a:rPr>
                                  <m:t>(</m:t>
                                </m:r>
                                <m:sSub>
                                  <m:sSubPr>
                                    <m:ctrlPr>
                                      <a:rPr lang="en-US" altLang="ko-KR" sz="1300" i="1">
                                        <a:solidFill>
                                          <a:prstClr val="black">
                                            <a:lumMod val="85000"/>
                                            <a:lumOff val="15000"/>
                                          </a:prstClr>
                                        </a:solidFill>
                                        <a:latin typeface="Cambria Math" panose="02040503050406030204" pitchFamily="18" charset="0"/>
                                      </a:rPr>
                                    </m:ctrlPr>
                                  </m:sSubPr>
                                  <m:e>
                                    <m:r>
                                      <a:rPr lang="en-US" altLang="ko-KR" sz="1300" i="1">
                                        <a:solidFill>
                                          <a:prstClr val="black">
                                            <a:lumMod val="85000"/>
                                            <a:lumOff val="15000"/>
                                          </a:prstClr>
                                        </a:solidFill>
                                        <a:latin typeface="Cambria Math" panose="02040503050406030204" pitchFamily="18" charset="0"/>
                                      </a:rPr>
                                      <m:t>𝑑</m:t>
                                    </m:r>
                                  </m:e>
                                  <m:sub>
                                    <m:r>
                                      <a:rPr lang="en-US" altLang="ko-KR" sz="1300" i="1">
                                        <a:solidFill>
                                          <a:prstClr val="black">
                                            <a:lumMod val="85000"/>
                                            <a:lumOff val="15000"/>
                                          </a:prstClr>
                                        </a:solidFill>
                                        <a:latin typeface="Cambria Math" panose="02040503050406030204" pitchFamily="18" charset="0"/>
                                      </a:rPr>
                                      <m:t>2</m:t>
                                    </m:r>
                                  </m:sub>
                                </m:sSub>
                                <m:r>
                                  <a:rPr lang="en-US" altLang="ko-KR" sz="1300" i="1">
                                    <a:solidFill>
                                      <a:prstClr val="black">
                                        <a:lumMod val="85000"/>
                                        <a:lumOff val="15000"/>
                                      </a:prstClr>
                                    </a:solidFill>
                                    <a:latin typeface="Cambria Math" panose="02040503050406030204" pitchFamily="18" charset="0"/>
                                  </a:rPr>
                                  <m:t>−2)</m:t>
                                </m:r>
                              </m:e>
                              <m:sup>
                                <m:r>
                                  <a:rPr lang="en-US" altLang="ko-KR" sz="1300" i="1">
                                    <a:solidFill>
                                      <a:prstClr val="black">
                                        <a:lumMod val="85000"/>
                                        <a:lumOff val="15000"/>
                                      </a:prstClr>
                                    </a:solidFill>
                                    <a:latin typeface="Cambria Math" panose="02040503050406030204" pitchFamily="18" charset="0"/>
                                  </a:rPr>
                                  <m:t>2</m:t>
                                </m:r>
                              </m:sup>
                            </m:sSup>
                          </m:den>
                        </m:f>
                      </m:e>
                    </m:rad>
                  </m:oMath>
                </a14:m>
                <a:r>
                  <a:rPr lang="en-US" altLang="ko-KR" sz="1300" i="1" dirty="0">
                    <a:solidFill>
                      <a:prstClr val="black">
                        <a:lumMod val="85000"/>
                        <a:lumOff val="15000"/>
                      </a:prstClr>
                    </a:solidFill>
                    <a:latin typeface="Samsung One 400"/>
                  </a:rPr>
                  <a:t>            </a:t>
                </a:r>
                <a:r>
                  <a:rPr lang="en-US" altLang="ko-KR" sz="1300" i="1" dirty="0">
                    <a:solidFill>
                      <a:srgbClr val="00B050"/>
                    </a:solidFill>
                    <a:latin typeface="Samsung One 400"/>
                    <a:sym typeface="Symbol" panose="05050102010706020507" pitchFamily="18" charset="2"/>
                  </a:rPr>
                  <a:t></a:t>
                </a:r>
                <a:r>
                  <a:rPr lang="en-US" altLang="ko-KR" sz="1300" i="1" dirty="0">
                    <a:solidFill>
                      <a:prstClr val="black">
                        <a:lumMod val="85000"/>
                        <a:lumOff val="15000"/>
                      </a:prstClr>
                    </a:solidFill>
                    <a:latin typeface="Samsung One 400"/>
                    <a:sym typeface="Symbol" panose="05050102010706020507" pitchFamily="18" charset="2"/>
                  </a:rPr>
                  <a:t> </a:t>
                </a:r>
                <a:r>
                  <a:rPr lang="vi-VN" altLang="ko-KR" sz="1300" i="1" dirty="0">
                    <a:solidFill>
                      <a:prstClr val="black">
                        <a:lumMod val="85000"/>
                        <a:lumOff val="15000"/>
                      </a:prstClr>
                    </a:solidFill>
                    <a:latin typeface="Samsung One 400"/>
                    <a:sym typeface="Symbol" panose="05050102010706020507" pitchFamily="18" charset="2"/>
                  </a:rPr>
                  <a:t>khi</a:t>
                </a:r>
                <a:r>
                  <a:rPr lang="en-US" altLang="ko-KR" sz="1300" i="1" dirty="0">
                    <a:solidFill>
                      <a:prstClr val="black">
                        <a:lumMod val="85000"/>
                        <a:lumOff val="15000"/>
                      </a:prstClr>
                    </a:solidFill>
                    <a:latin typeface="Samsung One 400"/>
                    <a:sym typeface="Symbol" panose="05050102010706020507" pitchFamily="18" charset="2"/>
                  </a:rPr>
                  <a:t> </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rPr>
                        </m:ctrlPr>
                      </m:sSubPr>
                      <m:e>
                        <m:r>
                          <a:rPr lang="en-US" altLang="ko-KR" sz="1300" i="1" dirty="0">
                            <a:solidFill>
                              <a:prstClr val="black">
                                <a:lumMod val="85000"/>
                                <a:lumOff val="15000"/>
                              </a:prstClr>
                            </a:solidFill>
                            <a:latin typeface="Cambria Math" panose="02040503050406030204" pitchFamily="18" charset="0"/>
                          </a:rPr>
                          <m:t>𝑑</m:t>
                        </m:r>
                      </m:e>
                      <m:sub>
                        <m:r>
                          <a:rPr lang="en-US" altLang="ko-KR" sz="1300" i="1" dirty="0">
                            <a:solidFill>
                              <a:prstClr val="black">
                                <a:lumMod val="85000"/>
                                <a:lumOff val="15000"/>
                              </a:prstClr>
                            </a:solidFill>
                            <a:latin typeface="Cambria Math" panose="02040503050406030204" pitchFamily="18" charset="0"/>
                          </a:rPr>
                          <m:t>2</m:t>
                        </m:r>
                      </m:sub>
                    </m:sSub>
                    <m:r>
                      <a:rPr lang="en-US" altLang="ko-KR" sz="1300" i="1" dirty="0">
                        <a:solidFill>
                          <a:prstClr val="black">
                            <a:lumMod val="85000"/>
                            <a:lumOff val="15000"/>
                          </a:prstClr>
                        </a:solidFill>
                        <a:latin typeface="Cambria Math" panose="02040503050406030204" pitchFamily="18" charset="0"/>
                        <a:sym typeface="Symbol" panose="05050102010706020507" pitchFamily="18" charset="2"/>
                      </a:rPr>
                      <m:t>&gt;4</m:t>
                    </m:r>
                  </m:oMath>
                </a14:m>
                <a:r>
                  <a:rPr lang="en-US" altLang="ko-KR" sz="1300" i="1" dirty="0">
                    <a:solidFill>
                      <a:prstClr val="black">
                        <a:lumMod val="85000"/>
                        <a:lumOff val="15000"/>
                      </a:prstClr>
                    </a:solidFill>
                    <a:latin typeface="Samsung One 400"/>
                  </a:rPr>
                  <a:t>          </a:t>
                </a:r>
              </a:p>
            </p:txBody>
          </p:sp>
        </mc:Choice>
        <mc:Fallback xmlns="">
          <p:sp>
            <p:nvSpPr>
              <p:cNvPr id="8" name="직사각형 7">
                <a:extLst>
                  <a:ext uri="{FF2B5EF4-FFF2-40B4-BE49-F238E27FC236}">
                    <a16:creationId xmlns:a16="http://schemas.microsoft.com/office/drawing/2014/main" id="{8A11E920-E45F-4FA4-91D6-C04F4D7AA337}"/>
                  </a:ext>
                </a:extLst>
              </p:cNvPr>
              <p:cNvSpPr>
                <a:spLocks noRot="1" noChangeAspect="1" noMove="1" noResize="1" noEditPoints="1" noAdjustHandles="1" noChangeArrowheads="1" noChangeShapeType="1" noTextEdit="1"/>
              </p:cNvSpPr>
              <p:nvPr/>
            </p:nvSpPr>
            <p:spPr>
              <a:xfrm>
                <a:off x="674556" y="3140968"/>
                <a:ext cx="8632825" cy="2222193"/>
              </a:xfrm>
              <a:prstGeom prst="rect">
                <a:avLst/>
              </a:prstGeom>
              <a:blipFill>
                <a:blip r:embed="rId6"/>
                <a:stretch>
                  <a:fillRect l="-7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1296820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Mật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độ</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tục</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02</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mc:AlternateContent xmlns:mc="http://schemas.openxmlformats.org/markup-compatibility/2006" xmlns:a14="http://schemas.microsoft.com/office/drawing/2010/main">
        <mc:Choice Requires="a14">
          <p:sp>
            <p:nvSpPr>
              <p:cNvPr id="9" name="직사각형 8">
                <a:extLst>
                  <a:ext uri="{FF2B5EF4-FFF2-40B4-BE49-F238E27FC236}">
                    <a16:creationId xmlns:a16="http://schemas.microsoft.com/office/drawing/2014/main" id="{F3C086C7-12A1-4158-B5F0-D74C093C238D}"/>
                  </a:ext>
                </a:extLst>
              </p:cNvPr>
              <p:cNvSpPr/>
              <p:nvPr/>
            </p:nvSpPr>
            <p:spPr>
              <a:xfrm>
                <a:off x="674556" y="1700808"/>
                <a:ext cx="8632825" cy="1297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Hữu ích khi so sánh phương sai của hai mẫu.</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Cũng được sử dụng cho ANOVA (Phân tích phương sai) để so sánh trung bình nhóm.</a:t>
                </a:r>
              </a:p>
              <a:p>
                <a:pPr marL="182563" indent="-182563">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Samsung  One 400"/>
                    <a:ea typeface="SamsungOne-400" panose="020B0503030303020204" pitchFamily="34" charset="0"/>
                  </a:rPr>
                  <a:t>Khi </a:t>
                </a:r>
                <a14:m>
                  <m:oMath xmlns:m="http://schemas.openxmlformats.org/officeDocument/2006/math">
                    <m:sSub>
                      <m:sSubPr>
                        <m:ctrlPr>
                          <a:rPr lang="en-US" altLang="ko-KR" sz="1300" i="1">
                            <a:solidFill>
                              <a:schemeClr val="tx1">
                                <a:lumMod val="85000"/>
                                <a:lumOff val="15000"/>
                              </a:schemeClr>
                            </a:solidFill>
                            <a:latin typeface="Cambria Math" panose="02040503050406030204" pitchFamily="18" charset="0"/>
                            <a:ea typeface="SamsungOne-400" panose="020B0503030303020204" pitchFamily="34" charset="0"/>
                          </a:rPr>
                        </m:ctrlPr>
                      </m:sSubPr>
                      <m:e>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𝑑</m:t>
                        </m:r>
                      </m:e>
                      <m:sub>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2</m:t>
                        </m:r>
                      </m:sub>
                    </m:sSub>
                  </m:oMath>
                </a14:m>
                <a:r>
                  <a:rPr lang="vi-VN" sz="1300" dirty="0">
                    <a:solidFill>
                      <a:schemeClr val="tx1">
                        <a:lumMod val="85000"/>
                        <a:lumOff val="15000"/>
                      </a:schemeClr>
                    </a:solidFill>
                    <a:latin typeface="Samsung  One 400"/>
                    <a:ea typeface="SamsungOne-400" panose="020B0503030303020204" pitchFamily="34" charset="0"/>
                  </a:rPr>
                  <a:t> tăng lên, biến ngẫu nhiên F hội tụ dần về </a:t>
                </a:r>
                <a14:m>
                  <m:oMath xmlns:m="http://schemas.openxmlformats.org/officeDocument/2006/math">
                    <m:f>
                      <m:fPr>
                        <m:type m:val="skw"/>
                        <m:ctrlPr>
                          <a:rPr lang="en-US" altLang="ko-KR" sz="1300" i="1" dirty="0">
                            <a:solidFill>
                              <a:schemeClr val="tx1">
                                <a:lumMod val="85000"/>
                                <a:lumOff val="15000"/>
                              </a:schemeClr>
                            </a:solidFill>
                            <a:latin typeface="Cambria Math" panose="02040503050406030204" pitchFamily="18" charset="0"/>
                            <a:ea typeface="SamsungOne-400" panose="020B0503030303020204" pitchFamily="34" charset="0"/>
                          </a:rPr>
                        </m:ctrlPr>
                      </m:fPr>
                      <m:num>
                        <m:sSub>
                          <m:sSubPr>
                            <m:ctrlPr>
                              <a:rPr lang="en-US" altLang="ko-KR" sz="1300" i="1">
                                <a:solidFill>
                                  <a:schemeClr val="tx1">
                                    <a:lumMod val="85000"/>
                                    <a:lumOff val="15000"/>
                                  </a:schemeClr>
                                </a:solidFill>
                                <a:latin typeface="Cambria Math" panose="02040503050406030204" pitchFamily="18" charset="0"/>
                                <a:ea typeface="SamsungOne-400" panose="020B0503030303020204" pitchFamily="34" charset="0"/>
                              </a:rPr>
                            </m:ctrlPr>
                          </m:sSubPr>
                          <m:e>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𝑄</m:t>
                            </m:r>
                          </m:e>
                          <m:sub>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1</m:t>
                            </m:r>
                          </m:sub>
                        </m:sSub>
                      </m:num>
                      <m:den>
                        <m:sSub>
                          <m:sSubPr>
                            <m:ctrlPr>
                              <a:rPr lang="en-US" altLang="ko-KR" sz="1300" i="1">
                                <a:solidFill>
                                  <a:schemeClr val="tx1">
                                    <a:lumMod val="85000"/>
                                    <a:lumOff val="15000"/>
                                  </a:schemeClr>
                                </a:solidFill>
                                <a:latin typeface="Cambria Math" panose="02040503050406030204" pitchFamily="18" charset="0"/>
                                <a:ea typeface="SamsungOne-400" panose="020B0503030303020204" pitchFamily="34" charset="0"/>
                              </a:rPr>
                            </m:ctrlPr>
                          </m:sSubPr>
                          <m:e>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𝑑</m:t>
                            </m:r>
                          </m:e>
                          <m:sub>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1</m:t>
                            </m:r>
                          </m:sub>
                        </m:sSub>
                      </m:den>
                    </m:f>
                  </m:oMath>
                </a14:m>
                <a:r>
                  <a:rPr lang="vi-VN" sz="1300" dirty="0">
                    <a:solidFill>
                      <a:schemeClr val="tx1">
                        <a:lumMod val="85000"/>
                        <a:lumOff val="15000"/>
                      </a:schemeClr>
                    </a:solidFill>
                    <a:latin typeface="Samsung  One 400"/>
                    <a:ea typeface="SamsungOne-400" panose="020B0503030303020204" pitchFamily="34" charset="0"/>
                  </a:rPr>
                  <a:t>. </a:t>
                </a:r>
              </a:p>
              <a:p>
                <a:pPr marL="182563" indent="-182563">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mc:Choice>
        <mc:Fallback xmlns="">
          <p:sp>
            <p:nvSpPr>
              <p:cNvPr id="9" name="직사각형 8">
                <a:extLst>
                  <a:ext uri="{FF2B5EF4-FFF2-40B4-BE49-F238E27FC236}">
                    <a16:creationId xmlns:a16="http://schemas.microsoft.com/office/drawing/2014/main" id="{F3C086C7-12A1-4158-B5F0-D74C093C238D}"/>
                  </a:ext>
                </a:extLst>
              </p:cNvPr>
              <p:cNvSpPr>
                <a:spLocks noRot="1" noChangeAspect="1" noMove="1" noResize="1" noEditPoints="1" noAdjustHandles="1" noChangeArrowheads="1" noChangeShapeType="1" noTextEdit="1"/>
              </p:cNvSpPr>
              <p:nvPr/>
            </p:nvSpPr>
            <p:spPr>
              <a:xfrm>
                <a:off x="674556" y="1700808"/>
                <a:ext cx="8632825" cy="1297453"/>
              </a:xfrm>
              <a:prstGeom prst="rect">
                <a:avLst/>
              </a:prstGeom>
              <a:blipFill>
                <a:blip r:embed="rId3"/>
                <a:stretch>
                  <a:fillRect l="-71"/>
                </a:stretch>
              </a:blipFill>
              <a:ln>
                <a:noFill/>
              </a:ln>
            </p:spPr>
            <p:txBody>
              <a:bodyPr/>
              <a:lstStyle/>
              <a:p>
                <a:r>
                  <a:rPr lang="en-US">
                    <a:noFill/>
                  </a:rPr>
                  <a:t> </a:t>
                </a:r>
              </a:p>
            </p:txBody>
          </p:sp>
        </mc:Fallback>
      </mc:AlternateContent>
      <p:sp>
        <p:nvSpPr>
          <p:cNvPr id="14" name="직사각형 13">
            <a:extLst>
              <a:ext uri="{FF2B5EF4-FFF2-40B4-BE49-F238E27FC236}">
                <a16:creationId xmlns:a16="http://schemas.microsoft.com/office/drawing/2014/main" id="{50112B66-B351-4099-981C-4EF59103FA19}"/>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ngẫu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nhiên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mật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độ</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suất</a:t>
            </a:r>
            <a:r>
              <a:rPr lang="en-US" altLang="ko-KR" sz="1400" dirty="0">
                <a:solidFill>
                  <a:schemeClr val="tx1"/>
                </a:solidFill>
                <a:latin typeface="SamsungOne-400" panose="020B0503030303020204" pitchFamily="34" charset="0"/>
                <a:ea typeface="SamsungOne-400" panose="020B0503030303020204" pitchFamily="34" charset="0"/>
              </a:rPr>
              <a:t> F:</a:t>
            </a:r>
          </a:p>
        </p:txBody>
      </p:sp>
    </p:spTree>
    <p:extLst>
      <p:ext uri="{BB962C8B-B14F-4D97-AF65-F5344CB8AC3E}">
        <p14:creationId xmlns:p14="http://schemas.microsoft.com/office/powerpoint/2010/main" val="371099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Mật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độ</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tục</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02</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mc:AlternateContent xmlns:mc="http://schemas.openxmlformats.org/markup-compatibility/2006" xmlns:a14="http://schemas.microsoft.com/office/drawing/2010/main">
        <mc:Choice Requires="a14">
          <p:sp>
            <p:nvSpPr>
              <p:cNvPr id="55" name="직사각형 54">
                <a:extLst>
                  <a:ext uri="{FF2B5EF4-FFF2-40B4-BE49-F238E27FC236}">
                    <a16:creationId xmlns:a16="http://schemas.microsoft.com/office/drawing/2014/main" id="{E6FC4859-AAF4-41C8-82D9-2C8F2F6F010C}"/>
                  </a:ext>
                </a:extLst>
              </p:cNvPr>
              <p:cNvSpPr/>
              <p:nvPr/>
            </p:nvSpPr>
            <p:spPr>
              <a:xfrm>
                <a:off x="674556" y="5334460"/>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Samsung   One 400"/>
                    <a:ea typeface="SamsungOne-400" panose="020B0503030303020204" pitchFamily="34" charset="0"/>
                  </a:rPr>
                  <a:t>Có hai bậc tự do: </a:t>
                </a:r>
                <a14:m>
                  <m:oMath xmlns:m="http://schemas.openxmlformats.org/officeDocument/2006/math">
                    <m:sSub>
                      <m:sSubPr>
                        <m:ctrlPr>
                          <a:rPr lang="en-US" altLang="ko-KR" sz="1300" i="1">
                            <a:solidFill>
                              <a:schemeClr val="tx1">
                                <a:lumMod val="85000"/>
                                <a:lumOff val="15000"/>
                              </a:schemeClr>
                            </a:solidFill>
                            <a:latin typeface="Cambria Math" panose="02040503050406030204" pitchFamily="18" charset="0"/>
                            <a:ea typeface="SamsungOne-400" panose="020B0503030303020204" pitchFamily="34" charset="0"/>
                          </a:rPr>
                        </m:ctrlPr>
                      </m:sSubPr>
                      <m:e>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𝑑</m:t>
                        </m:r>
                      </m:e>
                      <m:sub>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1</m:t>
                        </m:r>
                      </m:sub>
                    </m:sSub>
                  </m:oMath>
                </a14:m>
                <a:r>
                  <a:rPr lang="vi-VN" sz="1300" dirty="0">
                    <a:solidFill>
                      <a:schemeClr val="tx1">
                        <a:lumMod val="85000"/>
                        <a:lumOff val="15000"/>
                      </a:schemeClr>
                    </a:solidFill>
                    <a:latin typeface="Samsung   One 400"/>
                    <a:ea typeface="SamsungOne-400" panose="020B0503030303020204" pitchFamily="34" charset="0"/>
                  </a:rPr>
                  <a:t> và </a:t>
                </a:r>
                <a14:m>
                  <m:oMath xmlns:m="http://schemas.openxmlformats.org/officeDocument/2006/math">
                    <m:sSub>
                      <m:sSubPr>
                        <m:ctrlPr>
                          <a:rPr lang="en-US" altLang="ko-KR" sz="1300" i="1">
                            <a:solidFill>
                              <a:schemeClr val="tx1">
                                <a:lumMod val="85000"/>
                                <a:lumOff val="15000"/>
                              </a:schemeClr>
                            </a:solidFill>
                            <a:latin typeface="Cambria Math" panose="02040503050406030204" pitchFamily="18" charset="0"/>
                            <a:ea typeface="SamsungOne-400" panose="020B0503030303020204" pitchFamily="34" charset="0"/>
                          </a:rPr>
                        </m:ctrlPr>
                      </m:sSubPr>
                      <m:e>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𝑑</m:t>
                        </m:r>
                      </m:e>
                      <m:sub>
                        <m:r>
                          <a:rPr lang="en-US" altLang="ko-KR" sz="1300">
                            <a:solidFill>
                              <a:schemeClr val="tx1">
                                <a:lumMod val="85000"/>
                                <a:lumOff val="15000"/>
                              </a:schemeClr>
                            </a:solidFill>
                            <a:latin typeface="Cambria Math" panose="02040503050406030204" pitchFamily="18" charset="0"/>
                            <a:ea typeface="SamsungOne-400" panose="020B0503030303020204" pitchFamily="34" charset="0"/>
                          </a:rPr>
                          <m:t>2</m:t>
                        </m:r>
                      </m:sub>
                    </m:sSub>
                  </m:oMath>
                </a14:m>
                <a:r>
                  <a:rPr lang="vi-VN" sz="1300" dirty="0">
                    <a:solidFill>
                      <a:schemeClr val="tx1">
                        <a:lumMod val="85000"/>
                        <a:lumOff val="15000"/>
                      </a:schemeClr>
                    </a:solidFill>
                    <a:latin typeface="Samsung   One 40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mc:Choice>
        <mc:Fallback xmlns="">
          <p:sp>
            <p:nvSpPr>
              <p:cNvPr id="55" name="직사각형 54">
                <a:extLst>
                  <a:ext uri="{FF2B5EF4-FFF2-40B4-BE49-F238E27FC236}">
                    <a16:creationId xmlns:a16="http://schemas.microsoft.com/office/drawing/2014/main" id="{E6FC4859-AAF4-41C8-82D9-2C8F2F6F010C}"/>
                  </a:ext>
                </a:extLst>
              </p:cNvPr>
              <p:cNvSpPr>
                <a:spLocks noRot="1" noChangeAspect="1" noMove="1" noResize="1" noEditPoints="1" noAdjustHandles="1" noChangeArrowheads="1" noChangeShapeType="1" noTextEdit="1"/>
              </p:cNvSpPr>
              <p:nvPr/>
            </p:nvSpPr>
            <p:spPr>
              <a:xfrm>
                <a:off x="674556" y="5334460"/>
                <a:ext cx="8632825" cy="648108"/>
              </a:xfrm>
              <a:prstGeom prst="rect">
                <a:avLst/>
              </a:prstGeom>
              <a:blipFill>
                <a:blip r:embed="rId3"/>
                <a:stretch>
                  <a:fillRect l="-71"/>
                </a:stretch>
              </a:blipFill>
              <a:ln>
                <a:noFill/>
              </a:ln>
            </p:spPr>
            <p:txBody>
              <a:bodyPr/>
              <a:lstStyle/>
              <a:p>
                <a:r>
                  <a:rPr lang="en-US">
                    <a:noFill/>
                  </a:rPr>
                  <a:t> </a:t>
                </a:r>
              </a:p>
            </p:txBody>
          </p:sp>
        </mc:Fallback>
      </mc:AlternateContent>
      <p:grpSp>
        <p:nvGrpSpPr>
          <p:cNvPr id="2" name="그룹 1">
            <a:extLst>
              <a:ext uri="{FF2B5EF4-FFF2-40B4-BE49-F238E27FC236}">
                <a16:creationId xmlns:a16="http://schemas.microsoft.com/office/drawing/2014/main" id="{13B58DFC-2CCE-4107-953B-4B0C868A48AA}"/>
              </a:ext>
            </a:extLst>
          </p:cNvPr>
          <p:cNvGrpSpPr/>
          <p:nvPr/>
        </p:nvGrpSpPr>
        <p:grpSpPr>
          <a:xfrm>
            <a:off x="2038640" y="1839477"/>
            <a:ext cx="5904656" cy="3299694"/>
            <a:chOff x="1711052" y="1773238"/>
            <a:chExt cx="5904656" cy="3299694"/>
          </a:xfrm>
        </p:grpSpPr>
        <p:sp>
          <p:nvSpPr>
            <p:cNvPr id="13" name="직사각형 12">
              <a:extLst>
                <a:ext uri="{FF2B5EF4-FFF2-40B4-BE49-F238E27FC236}">
                  <a16:creationId xmlns:a16="http://schemas.microsoft.com/office/drawing/2014/main" id="{ACF04FD4-59C4-4EE2-8D37-46A1FC0009DC}"/>
                </a:ext>
              </a:extLst>
            </p:cNvPr>
            <p:cNvSpPr/>
            <p:nvPr/>
          </p:nvSpPr>
          <p:spPr>
            <a:xfrm>
              <a:off x="1711052" y="1773238"/>
              <a:ext cx="5904656" cy="3299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56" name="그룹 55">
              <a:extLst>
                <a:ext uri="{FF2B5EF4-FFF2-40B4-BE49-F238E27FC236}">
                  <a16:creationId xmlns:a16="http://schemas.microsoft.com/office/drawing/2014/main" id="{D974898A-18F2-42D3-8239-9F7D6AA46F88}"/>
                </a:ext>
              </a:extLst>
            </p:cNvPr>
            <p:cNvGrpSpPr/>
            <p:nvPr/>
          </p:nvGrpSpPr>
          <p:grpSpPr>
            <a:xfrm>
              <a:off x="1797901" y="2128294"/>
              <a:ext cx="5536415" cy="2635749"/>
              <a:chOff x="1797901" y="3043238"/>
              <a:chExt cx="5536415" cy="2635749"/>
            </a:xfrm>
          </p:grpSpPr>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311BE4E-81DC-42C6-B7EB-6190B2651AFC}"/>
                      </a:ext>
                    </a:extLst>
                  </p:cNvPr>
                  <p:cNvSpPr txBox="1"/>
                  <p:nvPr/>
                </p:nvSpPr>
                <p:spPr>
                  <a:xfrm>
                    <a:off x="1797901" y="4114832"/>
                    <a:ext cx="1393952"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en-US"/>
                    </a:defPPr>
                    <a:lvl1pPr algn="just">
                      <a:lnSpc>
                        <a:spcPct val="150000"/>
                      </a:lnSpc>
                      <a:defRPr sz="1300">
                        <a:solidFill>
                          <a:srgbClr val="FF0000"/>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sSub>
                            <m:sSubPr>
                              <m:ctrlPr>
                                <a:rPr lang="en-US" altLang="ko-KR" sz="1400" i="1">
                                  <a:latin typeface="Cambria Math" panose="02040503050406030204" pitchFamily="18" charset="0"/>
                                  <a:cs typeface="Times New Roman" panose="02020603050405020304" pitchFamily="18" charset="0"/>
                                </a:rPr>
                              </m:ctrlPr>
                            </m:sSubPr>
                            <m:e>
                              <m:r>
                                <a:rPr lang="en-US" altLang="ko-KR" sz="1400" i="1">
                                  <a:latin typeface="Cambria Math" panose="02040503050406030204" pitchFamily="18" charset="0"/>
                                  <a:cs typeface="Times New Roman" panose="02020603050405020304" pitchFamily="18" charset="0"/>
                                </a:rPr>
                                <m:t>𝑑</m:t>
                              </m:r>
                            </m:e>
                            <m:sub>
                              <m:r>
                                <a:rPr lang="en-US" altLang="ko-KR" sz="1400" i="1">
                                  <a:latin typeface="Cambria Math" panose="02040503050406030204" pitchFamily="18" charset="0"/>
                                  <a:cs typeface="Times New Roman" panose="02020603050405020304" pitchFamily="18" charset="0"/>
                                </a:rPr>
                                <m:t>1</m:t>
                              </m:r>
                            </m:sub>
                          </m:sSub>
                          <m:r>
                            <a:rPr lang="en-US" altLang="ko-KR" sz="1400" i="1">
                              <a:latin typeface="Cambria Math" panose="02040503050406030204" pitchFamily="18" charset="0"/>
                              <a:cs typeface="Times New Roman" panose="02020603050405020304" pitchFamily="18" charset="0"/>
                            </a:rPr>
                            <m:t>=2,</m:t>
                          </m:r>
                          <m:sSub>
                            <m:sSubPr>
                              <m:ctrlPr>
                                <a:rPr lang="en-US" altLang="ko-KR" sz="1400" i="1">
                                  <a:latin typeface="Cambria Math" panose="02040503050406030204" pitchFamily="18" charset="0"/>
                                  <a:cs typeface="Times New Roman" panose="02020603050405020304" pitchFamily="18" charset="0"/>
                                </a:rPr>
                              </m:ctrlPr>
                            </m:sSubPr>
                            <m:e>
                              <m:r>
                                <a:rPr lang="en-US" altLang="ko-KR" sz="1400" i="1">
                                  <a:latin typeface="Cambria Math" panose="02040503050406030204" pitchFamily="18" charset="0"/>
                                  <a:cs typeface="Times New Roman" panose="02020603050405020304" pitchFamily="18" charset="0"/>
                                </a:rPr>
                                <m:t>𝑑</m:t>
                              </m:r>
                            </m:e>
                            <m:sub>
                              <m:r>
                                <a:rPr lang="en-US" altLang="ko-KR" sz="1400" i="1">
                                  <a:latin typeface="Cambria Math" panose="02040503050406030204" pitchFamily="18" charset="0"/>
                                  <a:cs typeface="Times New Roman" panose="02020603050405020304" pitchFamily="18" charset="0"/>
                                </a:rPr>
                                <m:t>2</m:t>
                              </m:r>
                            </m:sub>
                          </m:sSub>
                          <m:r>
                            <a:rPr lang="en-US" altLang="ko-KR" sz="1400" i="1">
                              <a:latin typeface="Cambria Math" panose="02040503050406030204" pitchFamily="18" charset="0"/>
                              <a:cs typeface="Times New Roman" panose="02020603050405020304" pitchFamily="18" charset="0"/>
                            </a:rPr>
                            <m:t>=5</m:t>
                          </m:r>
                        </m:oMath>
                      </m:oMathPara>
                    </a14:m>
                    <a:endParaRPr lang="en-US" altLang="ko-KR" sz="1400" dirty="0"/>
                  </a:p>
                </p:txBody>
              </p:sp>
            </mc:Choice>
            <mc:Fallback xmlns="">
              <p:sp>
                <p:nvSpPr>
                  <p:cNvPr id="57" name="TextBox 56">
                    <a:extLst>
                      <a:ext uri="{FF2B5EF4-FFF2-40B4-BE49-F238E27FC236}">
                        <a16:creationId xmlns:a16="http://schemas.microsoft.com/office/drawing/2014/main" id="{A311BE4E-81DC-42C6-B7EB-6190B2651AFC}"/>
                      </a:ext>
                    </a:extLst>
                  </p:cNvPr>
                  <p:cNvSpPr txBox="1">
                    <a:spLocks noRot="1" noChangeAspect="1" noMove="1" noResize="1" noEditPoints="1" noAdjustHandles="1" noChangeArrowheads="1" noChangeShapeType="1" noTextEdit="1"/>
                  </p:cNvSpPr>
                  <p:nvPr/>
                </p:nvSpPr>
                <p:spPr>
                  <a:xfrm>
                    <a:off x="1797901" y="4114832"/>
                    <a:ext cx="1393952" cy="323165"/>
                  </a:xfrm>
                  <a:prstGeom prst="rect">
                    <a:avLst/>
                  </a:prstGeom>
                  <a:blipFill>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4E5F6B78-30B0-419B-B231-2147701F6305}"/>
                      </a:ext>
                    </a:extLst>
                  </p:cNvPr>
                  <p:cNvSpPr txBox="1"/>
                  <p:nvPr/>
                </p:nvSpPr>
                <p:spPr>
                  <a:xfrm>
                    <a:off x="4585764" y="4701519"/>
                    <a:ext cx="1540954"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en-US"/>
                    </a:defPPr>
                    <a:lvl1pPr algn="just">
                      <a:lnSpc>
                        <a:spcPct val="150000"/>
                      </a:lnSpc>
                      <a:defRPr sz="1300">
                        <a:solidFill>
                          <a:srgbClr val="0070C0"/>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sz="1400" i="1" smtClean="0">
                              <a:solidFill>
                                <a:srgbClr val="1429A0"/>
                              </a:solidFill>
                              <a:latin typeface="Cambria Math" panose="02040503050406030204" pitchFamily="18" charset="0"/>
                            </a:rPr>
                            <m:t>𝑑</m:t>
                          </m:r>
                          <m:r>
                            <a:rPr lang="en-US" sz="1400" i="1" smtClean="0">
                              <a:solidFill>
                                <a:srgbClr val="1429A0"/>
                              </a:solidFill>
                              <a:latin typeface="Cambria Math" panose="02040503050406030204" pitchFamily="18" charset="0"/>
                            </a:rPr>
                            <m:t>_1=10,</m:t>
                          </m:r>
                          <m:r>
                            <a:rPr lang="en-US" sz="1400" i="1" smtClean="0">
                              <a:solidFill>
                                <a:srgbClr val="1429A0"/>
                              </a:solidFill>
                              <a:latin typeface="Cambria Math" panose="02040503050406030204" pitchFamily="18" charset="0"/>
                            </a:rPr>
                            <m:t>𝑑</m:t>
                          </m:r>
                          <m:r>
                            <a:rPr lang="en-US" sz="1400" i="1" smtClean="0">
                              <a:solidFill>
                                <a:srgbClr val="1429A0"/>
                              </a:solidFill>
                              <a:latin typeface="Cambria Math" panose="02040503050406030204" pitchFamily="18" charset="0"/>
                            </a:rPr>
                            <m:t>_2=10</m:t>
                          </m:r>
                        </m:oMath>
                      </m:oMathPara>
                    </a14:m>
                    <a:endParaRPr lang="en-US" dirty="0">
                      <a:solidFill>
                        <a:srgbClr val="1429A0"/>
                      </a:solidFill>
                    </a:endParaRPr>
                  </a:p>
                </p:txBody>
              </p:sp>
            </mc:Choice>
            <mc:Fallback xmlns="">
              <p:sp>
                <p:nvSpPr>
                  <p:cNvPr id="58" name="TextBox 57">
                    <a:extLst>
                      <a:ext uri="{FF2B5EF4-FFF2-40B4-BE49-F238E27FC236}">
                        <a16:creationId xmlns:a16="http://schemas.microsoft.com/office/drawing/2014/main" id="{4E5F6B78-30B0-419B-B231-2147701F6305}"/>
                      </a:ext>
                    </a:extLst>
                  </p:cNvPr>
                  <p:cNvSpPr txBox="1">
                    <a:spLocks noRot="1" noChangeAspect="1" noMove="1" noResize="1" noEditPoints="1" noAdjustHandles="1" noChangeArrowheads="1" noChangeShapeType="1" noTextEdit="1"/>
                  </p:cNvSpPr>
                  <p:nvPr/>
                </p:nvSpPr>
                <p:spPr>
                  <a:xfrm>
                    <a:off x="4585764" y="4701519"/>
                    <a:ext cx="1540954" cy="323165"/>
                  </a:xfrm>
                  <a:prstGeom prst="rect">
                    <a:avLst/>
                  </a:prstGeom>
                  <a:blipFill>
                    <a:blip r:embed="rId5"/>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EB56644-E656-4BA0-B3FD-8C953224D512}"/>
                      </a:ext>
                    </a:extLst>
                  </p:cNvPr>
                  <p:cNvSpPr txBox="1"/>
                  <p:nvPr/>
                </p:nvSpPr>
                <p:spPr>
                  <a:xfrm>
                    <a:off x="4065759" y="3066844"/>
                    <a:ext cx="1540954"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en-US"/>
                    </a:defPPr>
                    <a:lvl1pPr algn="just">
                      <a:lnSpc>
                        <a:spcPct val="150000"/>
                      </a:lnSpc>
                      <a:defRPr sz="1300">
                        <a:solidFill>
                          <a:srgbClr val="20B765"/>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sSub>
                            <m:sSubPr>
                              <m:ctrlPr>
                                <a:rPr lang="en-US" altLang="ko-KR" sz="1400" i="1">
                                  <a:solidFill>
                                    <a:srgbClr val="00B050"/>
                                  </a:solidFill>
                                  <a:latin typeface="Cambria Math" panose="02040503050406030204" pitchFamily="18" charset="0"/>
                                  <a:cs typeface="Times New Roman" panose="02020603050405020304" pitchFamily="18" charset="0"/>
                                </a:rPr>
                              </m:ctrlPr>
                            </m:sSubPr>
                            <m:e>
                              <m:r>
                                <a:rPr lang="en-US" altLang="ko-KR" sz="1400" i="1">
                                  <a:solidFill>
                                    <a:srgbClr val="00B050"/>
                                  </a:solidFill>
                                  <a:latin typeface="Cambria Math" panose="02040503050406030204" pitchFamily="18" charset="0"/>
                                  <a:cs typeface="Times New Roman" panose="02020603050405020304" pitchFamily="18" charset="0"/>
                                </a:rPr>
                                <m:t>𝑑</m:t>
                              </m:r>
                            </m:e>
                            <m:sub>
                              <m:r>
                                <a:rPr lang="en-US" altLang="ko-KR" sz="1400" i="1">
                                  <a:solidFill>
                                    <a:srgbClr val="00B050"/>
                                  </a:solidFill>
                                  <a:latin typeface="Cambria Math" panose="02040503050406030204" pitchFamily="18" charset="0"/>
                                  <a:cs typeface="Times New Roman" panose="02020603050405020304" pitchFamily="18" charset="0"/>
                                </a:rPr>
                                <m:t>1</m:t>
                              </m:r>
                            </m:sub>
                          </m:sSub>
                          <m:r>
                            <a:rPr lang="en-US" altLang="ko-KR" sz="1400" i="1">
                              <a:solidFill>
                                <a:srgbClr val="00B050"/>
                              </a:solidFill>
                              <a:latin typeface="Cambria Math" panose="02040503050406030204" pitchFamily="18" charset="0"/>
                              <a:cs typeface="Times New Roman" panose="02020603050405020304" pitchFamily="18" charset="0"/>
                            </a:rPr>
                            <m:t>=100,</m:t>
                          </m:r>
                          <m:sSub>
                            <m:sSubPr>
                              <m:ctrlPr>
                                <a:rPr lang="en-US" altLang="ko-KR" sz="1400" i="1">
                                  <a:solidFill>
                                    <a:srgbClr val="00B050"/>
                                  </a:solidFill>
                                  <a:latin typeface="Cambria Math" panose="02040503050406030204" pitchFamily="18" charset="0"/>
                                  <a:cs typeface="Times New Roman" panose="02020603050405020304" pitchFamily="18" charset="0"/>
                                </a:rPr>
                              </m:ctrlPr>
                            </m:sSubPr>
                            <m:e>
                              <m:r>
                                <a:rPr lang="en-US" altLang="ko-KR" sz="1400" i="1">
                                  <a:solidFill>
                                    <a:srgbClr val="00B050"/>
                                  </a:solidFill>
                                  <a:latin typeface="Cambria Math" panose="02040503050406030204" pitchFamily="18" charset="0"/>
                                  <a:cs typeface="Times New Roman" panose="02020603050405020304" pitchFamily="18" charset="0"/>
                                </a:rPr>
                                <m:t>𝑑</m:t>
                              </m:r>
                            </m:e>
                            <m:sub>
                              <m:r>
                                <a:rPr lang="en-US" altLang="ko-KR" sz="1400" i="1">
                                  <a:solidFill>
                                    <a:srgbClr val="00B050"/>
                                  </a:solidFill>
                                  <a:latin typeface="Cambria Math" panose="02040503050406030204" pitchFamily="18" charset="0"/>
                                  <a:cs typeface="Times New Roman" panose="02020603050405020304" pitchFamily="18" charset="0"/>
                                </a:rPr>
                                <m:t>2</m:t>
                              </m:r>
                            </m:sub>
                          </m:sSub>
                          <m:r>
                            <a:rPr lang="en-US" altLang="ko-KR" sz="1400" i="1">
                              <a:solidFill>
                                <a:srgbClr val="00B050"/>
                              </a:solidFill>
                              <a:latin typeface="Cambria Math" panose="02040503050406030204" pitchFamily="18" charset="0"/>
                              <a:cs typeface="Times New Roman" panose="02020603050405020304" pitchFamily="18" charset="0"/>
                            </a:rPr>
                            <m:t>=50</m:t>
                          </m:r>
                        </m:oMath>
                      </m:oMathPara>
                    </a14:m>
                    <a:endParaRPr lang="en-US" altLang="ko-KR" sz="1400" dirty="0">
                      <a:solidFill>
                        <a:srgbClr val="00B050"/>
                      </a:solidFill>
                    </a:endParaRPr>
                  </a:p>
                </p:txBody>
              </p:sp>
            </mc:Choice>
            <mc:Fallback xmlns="">
              <p:sp>
                <p:nvSpPr>
                  <p:cNvPr id="59" name="TextBox 58">
                    <a:extLst>
                      <a:ext uri="{FF2B5EF4-FFF2-40B4-BE49-F238E27FC236}">
                        <a16:creationId xmlns:a16="http://schemas.microsoft.com/office/drawing/2014/main" id="{FEB56644-E656-4BA0-B3FD-8C953224D512}"/>
                      </a:ext>
                    </a:extLst>
                  </p:cNvPr>
                  <p:cNvSpPr txBox="1">
                    <a:spLocks noRot="1" noChangeAspect="1" noMove="1" noResize="1" noEditPoints="1" noAdjustHandles="1" noChangeArrowheads="1" noChangeShapeType="1" noTextEdit="1"/>
                  </p:cNvSpPr>
                  <p:nvPr/>
                </p:nvSpPr>
                <p:spPr>
                  <a:xfrm>
                    <a:off x="4065759" y="3066844"/>
                    <a:ext cx="1540954" cy="323165"/>
                  </a:xfrm>
                  <a:prstGeom prst="rect">
                    <a:avLst/>
                  </a:prstGeom>
                  <a:blipFill>
                    <a:blip r:embed="rId6"/>
                    <a:stretch>
                      <a:fillRect/>
                    </a:stretch>
                  </a:blipFill>
                  <a:ln>
                    <a:noFill/>
                  </a:ln>
                </p:spPr>
                <p:txBody>
                  <a:bodyPr/>
                  <a:lstStyle/>
                  <a:p>
                    <a:r>
                      <a:rPr lang="ko-KR" altLang="en-US">
                        <a:noFill/>
                      </a:rPr>
                      <a:t> </a:t>
                    </a:r>
                  </a:p>
                </p:txBody>
              </p:sp>
            </mc:Fallback>
          </mc:AlternateContent>
          <p:cxnSp>
            <p:nvCxnSpPr>
              <p:cNvPr id="60" name="직선 화살표 연결선 59">
                <a:extLst>
                  <a:ext uri="{FF2B5EF4-FFF2-40B4-BE49-F238E27FC236}">
                    <a16:creationId xmlns:a16="http://schemas.microsoft.com/office/drawing/2014/main" id="{477BBE1D-ACB3-4F4C-8BC2-47CDAB66BD63}"/>
                  </a:ext>
                </a:extLst>
              </p:cNvPr>
              <p:cNvCxnSpPr>
                <a:cxnSpLocks/>
              </p:cNvCxnSpPr>
              <p:nvPr/>
            </p:nvCxnSpPr>
            <p:spPr>
              <a:xfrm flipV="1">
                <a:off x="3166712" y="3043238"/>
                <a:ext cx="0" cy="2395538"/>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1" name="직사각형 1">
                <a:extLst>
                  <a:ext uri="{FF2B5EF4-FFF2-40B4-BE49-F238E27FC236}">
                    <a16:creationId xmlns:a16="http://schemas.microsoft.com/office/drawing/2014/main" id="{7E58EA9D-034E-4FE6-B15C-2E2A98248370}"/>
                  </a:ext>
                </a:extLst>
              </p:cNvPr>
              <p:cNvSpPr/>
              <p:nvPr/>
            </p:nvSpPr>
            <p:spPr>
              <a:xfrm>
                <a:off x="3169058" y="4079450"/>
                <a:ext cx="4057407" cy="1248185"/>
              </a:xfrm>
              <a:custGeom>
                <a:avLst/>
                <a:gdLst>
                  <a:gd name="connsiteX0" fmla="*/ 0 w 3214931"/>
                  <a:gd name="connsiteY0" fmla="*/ 0 h 1481667"/>
                  <a:gd name="connsiteX1" fmla="*/ 3214931 w 3214931"/>
                  <a:gd name="connsiteY1" fmla="*/ 0 h 1481667"/>
                  <a:gd name="connsiteX2" fmla="*/ 3214931 w 3214931"/>
                  <a:gd name="connsiteY2" fmla="*/ 1481667 h 1481667"/>
                  <a:gd name="connsiteX3" fmla="*/ 0 w 3214931"/>
                  <a:gd name="connsiteY3" fmla="*/ 1481667 h 1481667"/>
                  <a:gd name="connsiteX4" fmla="*/ 0 w 3214931"/>
                  <a:gd name="connsiteY4" fmla="*/ 0 h 1481667"/>
                  <a:gd name="connsiteX0" fmla="*/ 0 w 3214931"/>
                  <a:gd name="connsiteY0" fmla="*/ 1073 h 1482740"/>
                  <a:gd name="connsiteX1" fmla="*/ 2416810 w 3214931"/>
                  <a:gd name="connsiteY1" fmla="*/ 0 h 1482740"/>
                  <a:gd name="connsiteX2" fmla="*/ 3214931 w 3214931"/>
                  <a:gd name="connsiteY2" fmla="*/ 1073 h 1482740"/>
                  <a:gd name="connsiteX3" fmla="*/ 3214931 w 3214931"/>
                  <a:gd name="connsiteY3" fmla="*/ 1482740 h 1482740"/>
                  <a:gd name="connsiteX4" fmla="*/ 0 w 3214931"/>
                  <a:gd name="connsiteY4" fmla="*/ 1482740 h 1482740"/>
                  <a:gd name="connsiteX5" fmla="*/ 0 w 3214931"/>
                  <a:gd name="connsiteY5" fmla="*/ 1073 h 1482740"/>
                  <a:gd name="connsiteX0" fmla="*/ 3214931 w 3306371"/>
                  <a:gd name="connsiteY0" fmla="*/ 1482740 h 1574180"/>
                  <a:gd name="connsiteX1" fmla="*/ 0 w 3306371"/>
                  <a:gd name="connsiteY1" fmla="*/ 1482740 h 1574180"/>
                  <a:gd name="connsiteX2" fmla="*/ 0 w 3306371"/>
                  <a:gd name="connsiteY2" fmla="*/ 1073 h 1574180"/>
                  <a:gd name="connsiteX3" fmla="*/ 2416810 w 3306371"/>
                  <a:gd name="connsiteY3" fmla="*/ 0 h 1574180"/>
                  <a:gd name="connsiteX4" fmla="*/ 3214931 w 3306371"/>
                  <a:gd name="connsiteY4" fmla="*/ 1073 h 1574180"/>
                  <a:gd name="connsiteX5" fmla="*/ 3306371 w 3306371"/>
                  <a:gd name="connsiteY5" fmla="*/ 1574180 h 1574180"/>
                  <a:gd name="connsiteX0" fmla="*/ 3214931 w 3214931"/>
                  <a:gd name="connsiteY0" fmla="*/ 1482740 h 1482740"/>
                  <a:gd name="connsiteX1" fmla="*/ 0 w 3214931"/>
                  <a:gd name="connsiteY1" fmla="*/ 1482740 h 1482740"/>
                  <a:gd name="connsiteX2" fmla="*/ 0 w 3214931"/>
                  <a:gd name="connsiteY2" fmla="*/ 1073 h 1482740"/>
                  <a:gd name="connsiteX3" fmla="*/ 2416810 w 3214931"/>
                  <a:gd name="connsiteY3" fmla="*/ 0 h 1482740"/>
                  <a:gd name="connsiteX4" fmla="*/ 3214931 w 3214931"/>
                  <a:gd name="connsiteY4" fmla="*/ 1073 h 1482740"/>
                  <a:gd name="connsiteX0" fmla="*/ 0 w 3214931"/>
                  <a:gd name="connsiteY0" fmla="*/ 1482740 h 1482740"/>
                  <a:gd name="connsiteX1" fmla="*/ 0 w 3214931"/>
                  <a:gd name="connsiteY1" fmla="*/ 1073 h 1482740"/>
                  <a:gd name="connsiteX2" fmla="*/ 2416810 w 3214931"/>
                  <a:gd name="connsiteY2" fmla="*/ 0 h 1482740"/>
                  <a:gd name="connsiteX3" fmla="*/ 3214931 w 3214931"/>
                  <a:gd name="connsiteY3" fmla="*/ 1073 h 1482740"/>
                  <a:gd name="connsiteX0" fmla="*/ 0 w 3214931"/>
                  <a:gd name="connsiteY0" fmla="*/ 1482740 h 1486973"/>
                  <a:gd name="connsiteX1" fmla="*/ 822325 w 3214931"/>
                  <a:gd name="connsiteY1" fmla="*/ 1486973 h 1486973"/>
                  <a:gd name="connsiteX2" fmla="*/ 2416810 w 3214931"/>
                  <a:gd name="connsiteY2" fmla="*/ 0 h 1486973"/>
                  <a:gd name="connsiteX3" fmla="*/ 3214931 w 3214931"/>
                  <a:gd name="connsiteY3" fmla="*/ 1073 h 1486973"/>
                  <a:gd name="connsiteX0" fmla="*/ 0 w 3214931"/>
                  <a:gd name="connsiteY0" fmla="*/ 1485128 h 1486973"/>
                  <a:gd name="connsiteX1" fmla="*/ 822325 w 3214931"/>
                  <a:gd name="connsiteY1" fmla="*/ 1486973 h 1486973"/>
                  <a:gd name="connsiteX2" fmla="*/ 2416810 w 3214931"/>
                  <a:gd name="connsiteY2" fmla="*/ 0 h 1486973"/>
                  <a:gd name="connsiteX3" fmla="*/ 3214931 w 3214931"/>
                  <a:gd name="connsiteY3" fmla="*/ 1073 h 1486973"/>
                  <a:gd name="connsiteX0" fmla="*/ 0 w 3214931"/>
                  <a:gd name="connsiteY0" fmla="*/ 1484055 h 1485900"/>
                  <a:gd name="connsiteX1" fmla="*/ 822325 w 3214931"/>
                  <a:gd name="connsiteY1" fmla="*/ 1485900 h 1485900"/>
                  <a:gd name="connsiteX2" fmla="*/ 1607185 w 3214931"/>
                  <a:gd name="connsiteY2" fmla="*/ 748775 h 1485900"/>
                  <a:gd name="connsiteX3" fmla="*/ 3214931 w 3214931"/>
                  <a:gd name="connsiteY3" fmla="*/ 0 h 1485900"/>
                  <a:gd name="connsiteX0" fmla="*/ 0 w 3214931"/>
                  <a:gd name="connsiteY0" fmla="*/ 1484055 h 1484055"/>
                  <a:gd name="connsiteX1" fmla="*/ 1607185 w 3214931"/>
                  <a:gd name="connsiteY1" fmla="*/ 748775 h 1484055"/>
                  <a:gd name="connsiteX2" fmla="*/ 3214931 w 3214931"/>
                  <a:gd name="connsiteY2" fmla="*/ 0 h 1484055"/>
                  <a:gd name="connsiteX0" fmla="*/ 0 w 3214931"/>
                  <a:gd name="connsiteY0" fmla="*/ 1484055 h 1484055"/>
                  <a:gd name="connsiteX1" fmla="*/ 1607185 w 3214931"/>
                  <a:gd name="connsiteY1" fmla="*/ 748775 h 1484055"/>
                  <a:gd name="connsiteX2" fmla="*/ 3214931 w 3214931"/>
                  <a:gd name="connsiteY2" fmla="*/ 0 h 1484055"/>
                  <a:gd name="connsiteX0" fmla="*/ 0 w 3214931"/>
                  <a:gd name="connsiteY0" fmla="*/ 1484055 h 1484055"/>
                  <a:gd name="connsiteX1" fmla="*/ 1607185 w 3214931"/>
                  <a:gd name="connsiteY1" fmla="*/ 748775 h 1484055"/>
                  <a:gd name="connsiteX2" fmla="*/ 3214931 w 3214931"/>
                  <a:gd name="connsiteY2" fmla="*/ 0 h 1484055"/>
                  <a:gd name="connsiteX0" fmla="*/ 0 w 3214931"/>
                  <a:gd name="connsiteY0" fmla="*/ 1509378 h 1509378"/>
                  <a:gd name="connsiteX1" fmla="*/ 1607185 w 3214931"/>
                  <a:gd name="connsiteY1" fmla="*/ 774098 h 1509378"/>
                  <a:gd name="connsiteX2" fmla="*/ 3214931 w 3214931"/>
                  <a:gd name="connsiteY2" fmla="*/ 25323 h 1509378"/>
                  <a:gd name="connsiteX0" fmla="*/ 0 w 3214931"/>
                  <a:gd name="connsiteY0" fmla="*/ 1494367 h 1494367"/>
                  <a:gd name="connsiteX1" fmla="*/ 1607185 w 3214931"/>
                  <a:gd name="connsiteY1" fmla="*/ 759087 h 1494367"/>
                  <a:gd name="connsiteX2" fmla="*/ 3214931 w 3214931"/>
                  <a:gd name="connsiteY2" fmla="*/ 10312 h 1494367"/>
                  <a:gd name="connsiteX0" fmla="*/ 0 w 3214931"/>
                  <a:gd name="connsiteY0" fmla="*/ 1486658 h 1486658"/>
                  <a:gd name="connsiteX1" fmla="*/ 1607185 w 3214931"/>
                  <a:gd name="connsiteY1" fmla="*/ 751378 h 1486658"/>
                  <a:gd name="connsiteX2" fmla="*/ 3214931 w 3214931"/>
                  <a:gd name="connsiteY2" fmla="*/ 2603 h 1486658"/>
                  <a:gd name="connsiteX0" fmla="*/ 0 w 3214931"/>
                  <a:gd name="connsiteY0" fmla="*/ 1486658 h 1486658"/>
                  <a:gd name="connsiteX1" fmla="*/ 1607185 w 3214931"/>
                  <a:gd name="connsiteY1" fmla="*/ 751378 h 1486658"/>
                  <a:gd name="connsiteX2" fmla="*/ 3214931 w 3214931"/>
                  <a:gd name="connsiteY2" fmla="*/ 2603 h 1486658"/>
                  <a:gd name="connsiteX0" fmla="*/ 0 w 3214931"/>
                  <a:gd name="connsiteY0" fmla="*/ 1484685 h 1484685"/>
                  <a:gd name="connsiteX1" fmla="*/ 1607185 w 3214931"/>
                  <a:gd name="connsiteY1" fmla="*/ 749405 h 1484685"/>
                  <a:gd name="connsiteX2" fmla="*/ 3214931 w 3214931"/>
                  <a:gd name="connsiteY2" fmla="*/ 630 h 1484685"/>
                  <a:gd name="connsiteX0" fmla="*/ 0 w 3214931"/>
                  <a:gd name="connsiteY0" fmla="*/ 1484685 h 1484685"/>
                  <a:gd name="connsiteX1" fmla="*/ 1607185 w 3214931"/>
                  <a:gd name="connsiteY1" fmla="*/ 749405 h 1484685"/>
                  <a:gd name="connsiteX2" fmla="*/ 3214931 w 3214931"/>
                  <a:gd name="connsiteY2" fmla="*/ 630 h 1484685"/>
                  <a:gd name="connsiteX0" fmla="*/ 0 w 3778858"/>
                  <a:gd name="connsiteY0" fmla="*/ 1484055 h 2370838"/>
                  <a:gd name="connsiteX1" fmla="*/ 3696335 w 3778858"/>
                  <a:gd name="connsiteY1" fmla="*/ 2130658 h 2370838"/>
                  <a:gd name="connsiteX2" fmla="*/ 3214931 w 3778858"/>
                  <a:gd name="connsiteY2" fmla="*/ 0 h 2370838"/>
                  <a:gd name="connsiteX0" fmla="*/ 0 w 3786472"/>
                  <a:gd name="connsiteY0" fmla="*/ 1484055 h 2191058"/>
                  <a:gd name="connsiteX1" fmla="*/ 3696335 w 3786472"/>
                  <a:gd name="connsiteY1" fmla="*/ 2130658 h 2191058"/>
                  <a:gd name="connsiteX2" fmla="*/ 3214931 w 3786472"/>
                  <a:gd name="connsiteY2" fmla="*/ 0 h 2191058"/>
                  <a:gd name="connsiteX0" fmla="*/ 4148210 w 4269196"/>
                  <a:gd name="connsiteY0" fmla="*/ 2350120 h 2372391"/>
                  <a:gd name="connsiteX1" fmla="*/ 853195 w 4269196"/>
                  <a:gd name="connsiteY1" fmla="*/ 2130658 h 2372391"/>
                  <a:gd name="connsiteX2" fmla="*/ 371791 w 4269196"/>
                  <a:gd name="connsiteY2" fmla="*/ 0 h 2372391"/>
                  <a:gd name="connsiteX0" fmla="*/ 4148210 w 4148210"/>
                  <a:gd name="connsiteY0" fmla="*/ 2350120 h 2372391"/>
                  <a:gd name="connsiteX1" fmla="*/ 853195 w 4148210"/>
                  <a:gd name="connsiteY1" fmla="*/ 2130658 h 2372391"/>
                  <a:gd name="connsiteX2" fmla="*/ 371791 w 4148210"/>
                  <a:gd name="connsiteY2" fmla="*/ 0 h 2372391"/>
                  <a:gd name="connsiteX0" fmla="*/ 4209308 w 4209308"/>
                  <a:gd name="connsiteY0" fmla="*/ 2350120 h 2350120"/>
                  <a:gd name="connsiteX1" fmla="*/ 704743 w 4209308"/>
                  <a:gd name="connsiteY1" fmla="*/ 1996927 h 2350120"/>
                  <a:gd name="connsiteX2" fmla="*/ 432889 w 4209308"/>
                  <a:gd name="connsiteY2" fmla="*/ 0 h 2350120"/>
                  <a:gd name="connsiteX0" fmla="*/ 4174579 w 4174579"/>
                  <a:gd name="connsiteY0" fmla="*/ 2350120 h 2350120"/>
                  <a:gd name="connsiteX1" fmla="*/ 670014 w 4174579"/>
                  <a:gd name="connsiteY1" fmla="*/ 1996927 h 2350120"/>
                  <a:gd name="connsiteX2" fmla="*/ 398160 w 4174579"/>
                  <a:gd name="connsiteY2" fmla="*/ 0 h 2350120"/>
                  <a:gd name="connsiteX0" fmla="*/ 3813198 w 3813198"/>
                  <a:gd name="connsiteY0" fmla="*/ 2350120 h 2350120"/>
                  <a:gd name="connsiteX1" fmla="*/ 308633 w 3813198"/>
                  <a:gd name="connsiteY1" fmla="*/ 1996927 h 2350120"/>
                  <a:gd name="connsiteX2" fmla="*/ 36779 w 3813198"/>
                  <a:gd name="connsiteY2" fmla="*/ 0 h 2350120"/>
                  <a:gd name="connsiteX0" fmla="*/ 3776419 w 3776419"/>
                  <a:gd name="connsiteY0" fmla="*/ 2350120 h 2362196"/>
                  <a:gd name="connsiteX1" fmla="*/ 376629 w 3776419"/>
                  <a:gd name="connsiteY1" fmla="*/ 2063792 h 2362196"/>
                  <a:gd name="connsiteX2" fmla="*/ 0 w 3776419"/>
                  <a:gd name="connsiteY2" fmla="*/ 0 h 2362196"/>
                  <a:gd name="connsiteX0" fmla="*/ 3781198 w 3781198"/>
                  <a:gd name="connsiteY0" fmla="*/ 2350120 h 2350120"/>
                  <a:gd name="connsiteX1" fmla="*/ 381408 w 3781198"/>
                  <a:gd name="connsiteY1" fmla="*/ 2063792 h 2350120"/>
                  <a:gd name="connsiteX2" fmla="*/ 4779 w 3781198"/>
                  <a:gd name="connsiteY2" fmla="*/ 0 h 2350120"/>
                  <a:gd name="connsiteX0" fmla="*/ 3781198 w 3781198"/>
                  <a:gd name="connsiteY0" fmla="*/ 2350120 h 2350120"/>
                  <a:gd name="connsiteX1" fmla="*/ 381408 w 3781198"/>
                  <a:gd name="connsiteY1" fmla="*/ 2063792 h 2350120"/>
                  <a:gd name="connsiteX2" fmla="*/ 4779 w 3781198"/>
                  <a:gd name="connsiteY2" fmla="*/ 0 h 2350120"/>
                  <a:gd name="connsiteX0" fmla="*/ 3783292 w 3783292"/>
                  <a:gd name="connsiteY0" fmla="*/ 2350120 h 2350120"/>
                  <a:gd name="connsiteX1" fmla="*/ 383502 w 3783292"/>
                  <a:gd name="connsiteY1" fmla="*/ 2063792 h 2350120"/>
                  <a:gd name="connsiteX2" fmla="*/ 6873 w 3783292"/>
                  <a:gd name="connsiteY2" fmla="*/ 0 h 2350120"/>
                  <a:gd name="connsiteX0" fmla="*/ 3776419 w 3776419"/>
                  <a:gd name="connsiteY0" fmla="*/ 2350120 h 2350120"/>
                  <a:gd name="connsiteX1" fmla="*/ 376629 w 3776419"/>
                  <a:gd name="connsiteY1" fmla="*/ 2063792 h 2350120"/>
                  <a:gd name="connsiteX2" fmla="*/ 0 w 3776419"/>
                  <a:gd name="connsiteY2" fmla="*/ 0 h 2350120"/>
                  <a:gd name="connsiteX0" fmla="*/ 3784272 w 3784272"/>
                  <a:gd name="connsiteY0" fmla="*/ 2350120 h 2350120"/>
                  <a:gd name="connsiteX1" fmla="*/ 279707 w 3784272"/>
                  <a:gd name="connsiteY1" fmla="*/ 1987375 h 2350120"/>
                  <a:gd name="connsiteX2" fmla="*/ 7853 w 3784272"/>
                  <a:gd name="connsiteY2" fmla="*/ 0 h 2350120"/>
                  <a:gd name="connsiteX0" fmla="*/ 3776419 w 3776419"/>
                  <a:gd name="connsiteY0" fmla="*/ 2350120 h 2350120"/>
                  <a:gd name="connsiteX1" fmla="*/ 271854 w 3776419"/>
                  <a:gd name="connsiteY1" fmla="*/ 1987375 h 2350120"/>
                  <a:gd name="connsiteX2" fmla="*/ 0 w 3776419"/>
                  <a:gd name="connsiteY2" fmla="*/ 0 h 2350120"/>
                  <a:gd name="connsiteX0" fmla="*/ 3776419 w 3776419"/>
                  <a:gd name="connsiteY0" fmla="*/ 2350120 h 2350120"/>
                  <a:gd name="connsiteX1" fmla="*/ 271854 w 3776419"/>
                  <a:gd name="connsiteY1" fmla="*/ 1987375 h 2350120"/>
                  <a:gd name="connsiteX2" fmla="*/ 0 w 3776419"/>
                  <a:gd name="connsiteY2" fmla="*/ 0 h 2350120"/>
                  <a:gd name="connsiteX0" fmla="*/ 3776419 w 3776419"/>
                  <a:gd name="connsiteY0" fmla="*/ 2350120 h 2350120"/>
                  <a:gd name="connsiteX1" fmla="*/ 271854 w 3776419"/>
                  <a:gd name="connsiteY1" fmla="*/ 1987375 h 2350120"/>
                  <a:gd name="connsiteX2" fmla="*/ 0 w 3776419"/>
                  <a:gd name="connsiteY2" fmla="*/ 0 h 2350120"/>
                  <a:gd name="connsiteX0" fmla="*/ 3776419 w 3776419"/>
                  <a:gd name="connsiteY0" fmla="*/ 2350120 h 2350120"/>
                  <a:gd name="connsiteX1" fmla="*/ 271854 w 3776419"/>
                  <a:gd name="connsiteY1" fmla="*/ 1987375 h 2350120"/>
                  <a:gd name="connsiteX2" fmla="*/ 0 w 3776419"/>
                  <a:gd name="connsiteY2" fmla="*/ 0 h 2350120"/>
                  <a:gd name="connsiteX0" fmla="*/ 3776419 w 3776419"/>
                  <a:gd name="connsiteY0" fmla="*/ 2350120 h 2350120"/>
                  <a:gd name="connsiteX1" fmla="*/ 243279 w 3776419"/>
                  <a:gd name="connsiteY1" fmla="*/ 1973047 h 2350120"/>
                  <a:gd name="connsiteX2" fmla="*/ 0 w 3776419"/>
                  <a:gd name="connsiteY2" fmla="*/ 0 h 2350120"/>
                  <a:gd name="connsiteX0" fmla="*/ 3776419 w 3776419"/>
                  <a:gd name="connsiteY0" fmla="*/ 2350120 h 2350120"/>
                  <a:gd name="connsiteX1" fmla="*/ 243279 w 3776419"/>
                  <a:gd name="connsiteY1" fmla="*/ 1973047 h 2350120"/>
                  <a:gd name="connsiteX2" fmla="*/ 0 w 3776419"/>
                  <a:gd name="connsiteY2" fmla="*/ 0 h 2350120"/>
                  <a:gd name="connsiteX0" fmla="*/ 3776419 w 3776419"/>
                  <a:gd name="connsiteY0" fmla="*/ 2350120 h 2351507"/>
                  <a:gd name="connsiteX1" fmla="*/ 243279 w 3776419"/>
                  <a:gd name="connsiteY1" fmla="*/ 1973047 h 2351507"/>
                  <a:gd name="connsiteX2" fmla="*/ 0 w 3776419"/>
                  <a:gd name="connsiteY2" fmla="*/ 0 h 2351507"/>
                  <a:gd name="connsiteX0" fmla="*/ 3906272 w 3906272"/>
                  <a:gd name="connsiteY0" fmla="*/ 1285051 h 1286237"/>
                  <a:gd name="connsiteX1" fmla="*/ 373132 w 3906272"/>
                  <a:gd name="connsiteY1" fmla="*/ 907978 h 1286237"/>
                  <a:gd name="connsiteX2" fmla="*/ 77465 w 3906272"/>
                  <a:gd name="connsiteY2" fmla="*/ 0 h 1286237"/>
                  <a:gd name="connsiteX0" fmla="*/ 3828807 w 3828807"/>
                  <a:gd name="connsiteY0" fmla="*/ 1285051 h 1287204"/>
                  <a:gd name="connsiteX1" fmla="*/ 1071955 w 3828807"/>
                  <a:gd name="connsiteY1" fmla="*/ 998724 h 1287204"/>
                  <a:gd name="connsiteX2" fmla="*/ 0 w 3828807"/>
                  <a:gd name="connsiteY2" fmla="*/ 0 h 1287204"/>
                  <a:gd name="connsiteX0" fmla="*/ 3828807 w 3828807"/>
                  <a:gd name="connsiteY0" fmla="*/ 1285051 h 1287204"/>
                  <a:gd name="connsiteX1" fmla="*/ 1071955 w 3828807"/>
                  <a:gd name="connsiteY1" fmla="*/ 998724 h 1287204"/>
                  <a:gd name="connsiteX2" fmla="*/ 0 w 3828807"/>
                  <a:gd name="connsiteY2" fmla="*/ 0 h 1287204"/>
                  <a:gd name="connsiteX0" fmla="*/ 4057407 w 4057407"/>
                  <a:gd name="connsiteY0" fmla="*/ 1251618 h 1254453"/>
                  <a:gd name="connsiteX1" fmla="*/ 1071955 w 4057407"/>
                  <a:gd name="connsiteY1" fmla="*/ 998724 h 1254453"/>
                  <a:gd name="connsiteX2" fmla="*/ 0 w 4057407"/>
                  <a:gd name="connsiteY2" fmla="*/ 0 h 1254453"/>
                  <a:gd name="connsiteX0" fmla="*/ 4057407 w 4057407"/>
                  <a:gd name="connsiteY0" fmla="*/ 1251618 h 1251771"/>
                  <a:gd name="connsiteX1" fmla="*/ 1071955 w 4057407"/>
                  <a:gd name="connsiteY1" fmla="*/ 998724 h 1251771"/>
                  <a:gd name="connsiteX2" fmla="*/ 0 w 4057407"/>
                  <a:gd name="connsiteY2" fmla="*/ 0 h 1251771"/>
                  <a:gd name="connsiteX0" fmla="*/ 4057407 w 4057407"/>
                  <a:gd name="connsiteY0" fmla="*/ 1251618 h 1251748"/>
                  <a:gd name="connsiteX1" fmla="*/ 1071955 w 4057407"/>
                  <a:gd name="connsiteY1" fmla="*/ 998724 h 1251748"/>
                  <a:gd name="connsiteX2" fmla="*/ 0 w 4057407"/>
                  <a:gd name="connsiteY2" fmla="*/ 0 h 1251748"/>
                </a:gdLst>
                <a:ahLst/>
                <a:cxnLst>
                  <a:cxn ang="0">
                    <a:pos x="connsiteX0" y="connsiteY0"/>
                  </a:cxn>
                  <a:cxn ang="0">
                    <a:pos x="connsiteX1" y="connsiteY1"/>
                  </a:cxn>
                  <a:cxn ang="0">
                    <a:pos x="connsiteX2" y="connsiteY2"/>
                  </a:cxn>
                </a:cxnLst>
                <a:rect l="l" t="t" r="r" b="b"/>
                <a:pathLst>
                  <a:path w="4057407" h="1251748">
                    <a:moveTo>
                      <a:pt x="4057407" y="1251618"/>
                    </a:moveTo>
                    <a:cubicBezTo>
                      <a:pt x="2821485" y="1254882"/>
                      <a:pt x="1719615" y="1197775"/>
                      <a:pt x="1071955" y="998724"/>
                    </a:cubicBezTo>
                    <a:cubicBezTo>
                      <a:pt x="424295" y="799673"/>
                      <a:pt x="159411" y="388099"/>
                      <a:pt x="0" y="0"/>
                    </a:cubicBezTo>
                  </a:path>
                </a:pathLst>
              </a:custGeom>
              <a:ln w="19050">
                <a:solidFill>
                  <a:srgbClr val="FF000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62" name="직선 연결선 61">
                <a:extLst>
                  <a:ext uri="{FF2B5EF4-FFF2-40B4-BE49-F238E27FC236}">
                    <a16:creationId xmlns:a16="http://schemas.microsoft.com/office/drawing/2014/main" id="{722480A9-34F5-4CC0-B71F-5C3DF76A77C8}"/>
                  </a:ext>
                </a:extLst>
              </p:cNvPr>
              <p:cNvCxnSpPr/>
              <p:nvPr/>
            </p:nvCxnSpPr>
            <p:spPr>
              <a:xfrm>
                <a:off x="3096142" y="4068160"/>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880A3C2-5805-47FE-A1D2-69E7686C1F68}"/>
                  </a:ext>
                </a:extLst>
              </p:cNvPr>
              <p:cNvSpPr txBox="1"/>
              <p:nvPr/>
            </p:nvSpPr>
            <p:spPr>
              <a:xfrm>
                <a:off x="2770683" y="3978323"/>
                <a:ext cx="266735"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1</a:t>
                </a:r>
              </a:p>
            </p:txBody>
          </p:sp>
          <p:cxnSp>
            <p:nvCxnSpPr>
              <p:cNvPr id="64" name="직선 연결선 63">
                <a:extLst>
                  <a:ext uri="{FF2B5EF4-FFF2-40B4-BE49-F238E27FC236}">
                    <a16:creationId xmlns:a16="http://schemas.microsoft.com/office/drawing/2014/main" id="{97372C8E-1D02-4746-B4EF-249FD2F722E4}"/>
                  </a:ext>
                </a:extLst>
              </p:cNvPr>
              <p:cNvCxnSpPr/>
              <p:nvPr/>
            </p:nvCxnSpPr>
            <p:spPr>
              <a:xfrm>
                <a:off x="3096142" y="3418916"/>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7D61D562-2F04-43EE-8D47-D6D970724D68}"/>
                  </a:ext>
                </a:extLst>
              </p:cNvPr>
              <p:cNvSpPr txBox="1"/>
              <p:nvPr/>
            </p:nvSpPr>
            <p:spPr>
              <a:xfrm>
                <a:off x="2770683" y="3324270"/>
                <a:ext cx="266735"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1.5</a:t>
                </a:r>
              </a:p>
            </p:txBody>
          </p:sp>
          <p:cxnSp>
            <p:nvCxnSpPr>
              <p:cNvPr id="66" name="직선 연결선 65">
                <a:extLst>
                  <a:ext uri="{FF2B5EF4-FFF2-40B4-BE49-F238E27FC236}">
                    <a16:creationId xmlns:a16="http://schemas.microsoft.com/office/drawing/2014/main" id="{681A796D-BB5F-42CA-BF4E-4DB30D44FA91}"/>
                  </a:ext>
                </a:extLst>
              </p:cNvPr>
              <p:cNvCxnSpPr/>
              <p:nvPr/>
            </p:nvCxnSpPr>
            <p:spPr>
              <a:xfrm>
                <a:off x="3096142" y="4717404"/>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D63268EC-610F-481E-BFAD-B721B417031C}"/>
                  </a:ext>
                </a:extLst>
              </p:cNvPr>
              <p:cNvSpPr txBox="1"/>
              <p:nvPr/>
            </p:nvSpPr>
            <p:spPr>
              <a:xfrm>
                <a:off x="2770683" y="4620411"/>
                <a:ext cx="266735"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0.5</a:t>
                </a:r>
              </a:p>
            </p:txBody>
          </p:sp>
          <p:sp>
            <p:nvSpPr>
              <p:cNvPr id="68" name="TextBox 67">
                <a:extLst>
                  <a:ext uri="{FF2B5EF4-FFF2-40B4-BE49-F238E27FC236}">
                    <a16:creationId xmlns:a16="http://schemas.microsoft.com/office/drawing/2014/main" id="{64B62D7F-D837-40C5-8AEA-CA487BB9321A}"/>
                  </a:ext>
                </a:extLst>
              </p:cNvPr>
              <p:cNvSpPr txBox="1"/>
              <p:nvPr/>
            </p:nvSpPr>
            <p:spPr>
              <a:xfrm>
                <a:off x="2770683" y="5274464"/>
                <a:ext cx="266735" cy="200055"/>
              </a:xfrm>
              <a:prstGeom prst="rect">
                <a:avLst/>
              </a:prstGeom>
              <a:noFill/>
            </p:spPr>
            <p:txBody>
              <a:bodyPr wrap="square" lIns="0" tIns="0" rIns="0" bIns="0" rtlCol="0">
                <a:spAutoFit/>
                <a:scene3d>
                  <a:camera prst="orthographicFront"/>
                  <a:lightRig rig="threePt" dir="t"/>
                </a:scene3d>
                <a:sp3d>
                  <a:bevelB w="0" h="1270"/>
                </a:sp3d>
              </a:bodyPr>
              <a:lstStyle/>
              <a:p>
                <a:pPr algn="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a:t>
                </a:r>
              </a:p>
            </p:txBody>
          </p:sp>
          <p:cxnSp>
            <p:nvCxnSpPr>
              <p:cNvPr id="69" name="직선 연결선 68">
                <a:extLst>
                  <a:ext uri="{FF2B5EF4-FFF2-40B4-BE49-F238E27FC236}">
                    <a16:creationId xmlns:a16="http://schemas.microsoft.com/office/drawing/2014/main" id="{2AE28EEE-C30E-424B-8818-7F8DA067EAF3}"/>
                  </a:ext>
                </a:extLst>
              </p:cNvPr>
              <p:cNvCxnSpPr/>
              <p:nvPr/>
            </p:nvCxnSpPr>
            <p:spPr>
              <a:xfrm rot="16200000">
                <a:off x="3947362" y="5401836"/>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030CAFF1-D4E4-4C8C-91D2-32952FC223F6}"/>
                  </a:ext>
                </a:extLst>
              </p:cNvPr>
              <p:cNvSpPr txBox="1"/>
              <p:nvPr/>
            </p:nvSpPr>
            <p:spPr>
              <a:xfrm>
                <a:off x="3888937" y="5478932"/>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1</a:t>
                </a:r>
              </a:p>
            </p:txBody>
          </p:sp>
          <p:cxnSp>
            <p:nvCxnSpPr>
              <p:cNvPr id="71" name="직선 연결선 70">
                <a:extLst>
                  <a:ext uri="{FF2B5EF4-FFF2-40B4-BE49-F238E27FC236}">
                    <a16:creationId xmlns:a16="http://schemas.microsoft.com/office/drawing/2014/main" id="{2EA74E1E-082D-4FC6-9B96-4B73898FBF34}"/>
                  </a:ext>
                </a:extLst>
              </p:cNvPr>
              <p:cNvCxnSpPr/>
              <p:nvPr/>
            </p:nvCxnSpPr>
            <p:spPr>
              <a:xfrm rot="16200000">
                <a:off x="5579040" y="5401836"/>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6B01A365-A621-48DF-8295-E5AE9E28B3CF}"/>
                  </a:ext>
                </a:extLst>
              </p:cNvPr>
              <p:cNvSpPr txBox="1"/>
              <p:nvPr/>
            </p:nvSpPr>
            <p:spPr>
              <a:xfrm>
                <a:off x="5521518" y="5478932"/>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3</a:t>
                </a:r>
              </a:p>
            </p:txBody>
          </p:sp>
          <p:cxnSp>
            <p:nvCxnSpPr>
              <p:cNvPr id="73" name="직선 연결선 72">
                <a:extLst>
                  <a:ext uri="{FF2B5EF4-FFF2-40B4-BE49-F238E27FC236}">
                    <a16:creationId xmlns:a16="http://schemas.microsoft.com/office/drawing/2014/main" id="{9603155C-0F3E-4AB1-8D5E-AFF977E08D0F}"/>
                  </a:ext>
                </a:extLst>
              </p:cNvPr>
              <p:cNvCxnSpPr/>
              <p:nvPr/>
            </p:nvCxnSpPr>
            <p:spPr>
              <a:xfrm rot="16200000">
                <a:off x="6394879" y="5401836"/>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87AF25DA-3E61-486E-8C4A-A51100AAC3B2}"/>
                  </a:ext>
                </a:extLst>
              </p:cNvPr>
              <p:cNvSpPr txBox="1"/>
              <p:nvPr/>
            </p:nvSpPr>
            <p:spPr>
              <a:xfrm>
                <a:off x="6337720" y="5478932"/>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4</a:t>
                </a:r>
              </a:p>
            </p:txBody>
          </p:sp>
          <p:cxnSp>
            <p:nvCxnSpPr>
              <p:cNvPr id="75" name="직선 연결선 74">
                <a:extLst>
                  <a:ext uri="{FF2B5EF4-FFF2-40B4-BE49-F238E27FC236}">
                    <a16:creationId xmlns:a16="http://schemas.microsoft.com/office/drawing/2014/main" id="{33873FDF-C91D-4A50-BFD2-A50A3C309AE2}"/>
                  </a:ext>
                </a:extLst>
              </p:cNvPr>
              <p:cNvCxnSpPr/>
              <p:nvPr/>
            </p:nvCxnSpPr>
            <p:spPr>
              <a:xfrm rot="16200000">
                <a:off x="7210717" y="5401836"/>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BAF2C9EA-8AF9-47E4-90E5-7C2A58CC4493}"/>
                  </a:ext>
                </a:extLst>
              </p:cNvPr>
              <p:cNvSpPr txBox="1"/>
              <p:nvPr/>
            </p:nvSpPr>
            <p:spPr>
              <a:xfrm>
                <a:off x="7157494" y="5478932"/>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5</a:t>
                </a:r>
              </a:p>
            </p:txBody>
          </p:sp>
          <p:sp>
            <p:nvSpPr>
              <p:cNvPr id="77" name="TextBox 76">
                <a:extLst>
                  <a:ext uri="{FF2B5EF4-FFF2-40B4-BE49-F238E27FC236}">
                    <a16:creationId xmlns:a16="http://schemas.microsoft.com/office/drawing/2014/main" id="{91F14965-E8E1-441E-9C46-14212C1BC9F2}"/>
                  </a:ext>
                </a:extLst>
              </p:cNvPr>
              <p:cNvSpPr txBox="1"/>
              <p:nvPr/>
            </p:nvSpPr>
            <p:spPr>
              <a:xfrm>
                <a:off x="3077397" y="5478932"/>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0</a:t>
                </a:r>
              </a:p>
            </p:txBody>
          </p:sp>
          <p:sp>
            <p:nvSpPr>
              <p:cNvPr id="78" name="직사각형 1">
                <a:extLst>
                  <a:ext uri="{FF2B5EF4-FFF2-40B4-BE49-F238E27FC236}">
                    <a16:creationId xmlns:a16="http://schemas.microsoft.com/office/drawing/2014/main" id="{0C9F9987-D0A2-43D4-A443-546C3B302397}"/>
                  </a:ext>
                </a:extLst>
              </p:cNvPr>
              <p:cNvSpPr/>
              <p:nvPr/>
            </p:nvSpPr>
            <p:spPr>
              <a:xfrm>
                <a:off x="3164688" y="4395787"/>
                <a:ext cx="4042728" cy="964660"/>
              </a:xfrm>
              <a:custGeom>
                <a:avLst/>
                <a:gdLst>
                  <a:gd name="connsiteX0" fmla="*/ 0 w 3214931"/>
                  <a:gd name="connsiteY0" fmla="*/ 0 h 1481667"/>
                  <a:gd name="connsiteX1" fmla="*/ 3214931 w 3214931"/>
                  <a:gd name="connsiteY1" fmla="*/ 0 h 1481667"/>
                  <a:gd name="connsiteX2" fmla="*/ 3214931 w 3214931"/>
                  <a:gd name="connsiteY2" fmla="*/ 1481667 h 1481667"/>
                  <a:gd name="connsiteX3" fmla="*/ 0 w 3214931"/>
                  <a:gd name="connsiteY3" fmla="*/ 1481667 h 1481667"/>
                  <a:gd name="connsiteX4" fmla="*/ 0 w 3214931"/>
                  <a:gd name="connsiteY4" fmla="*/ 0 h 1481667"/>
                  <a:gd name="connsiteX0" fmla="*/ 0 w 3214931"/>
                  <a:gd name="connsiteY0" fmla="*/ 1073 h 1482740"/>
                  <a:gd name="connsiteX1" fmla="*/ 2416810 w 3214931"/>
                  <a:gd name="connsiteY1" fmla="*/ 0 h 1482740"/>
                  <a:gd name="connsiteX2" fmla="*/ 3214931 w 3214931"/>
                  <a:gd name="connsiteY2" fmla="*/ 1073 h 1482740"/>
                  <a:gd name="connsiteX3" fmla="*/ 3214931 w 3214931"/>
                  <a:gd name="connsiteY3" fmla="*/ 1482740 h 1482740"/>
                  <a:gd name="connsiteX4" fmla="*/ 0 w 3214931"/>
                  <a:gd name="connsiteY4" fmla="*/ 1482740 h 1482740"/>
                  <a:gd name="connsiteX5" fmla="*/ 0 w 3214931"/>
                  <a:gd name="connsiteY5" fmla="*/ 1073 h 1482740"/>
                  <a:gd name="connsiteX0" fmla="*/ 3214931 w 3306371"/>
                  <a:gd name="connsiteY0" fmla="*/ 1482740 h 1574180"/>
                  <a:gd name="connsiteX1" fmla="*/ 0 w 3306371"/>
                  <a:gd name="connsiteY1" fmla="*/ 1482740 h 1574180"/>
                  <a:gd name="connsiteX2" fmla="*/ 0 w 3306371"/>
                  <a:gd name="connsiteY2" fmla="*/ 1073 h 1574180"/>
                  <a:gd name="connsiteX3" fmla="*/ 2416810 w 3306371"/>
                  <a:gd name="connsiteY3" fmla="*/ 0 h 1574180"/>
                  <a:gd name="connsiteX4" fmla="*/ 3214931 w 3306371"/>
                  <a:gd name="connsiteY4" fmla="*/ 1073 h 1574180"/>
                  <a:gd name="connsiteX5" fmla="*/ 3306371 w 3306371"/>
                  <a:gd name="connsiteY5" fmla="*/ 1574180 h 1574180"/>
                  <a:gd name="connsiteX0" fmla="*/ 3214931 w 3214931"/>
                  <a:gd name="connsiteY0" fmla="*/ 1482740 h 1482740"/>
                  <a:gd name="connsiteX1" fmla="*/ 0 w 3214931"/>
                  <a:gd name="connsiteY1" fmla="*/ 1482740 h 1482740"/>
                  <a:gd name="connsiteX2" fmla="*/ 0 w 3214931"/>
                  <a:gd name="connsiteY2" fmla="*/ 1073 h 1482740"/>
                  <a:gd name="connsiteX3" fmla="*/ 2416810 w 3214931"/>
                  <a:gd name="connsiteY3" fmla="*/ 0 h 1482740"/>
                  <a:gd name="connsiteX4" fmla="*/ 3214931 w 3214931"/>
                  <a:gd name="connsiteY4" fmla="*/ 1073 h 1482740"/>
                  <a:gd name="connsiteX0" fmla="*/ 0 w 3214931"/>
                  <a:gd name="connsiteY0" fmla="*/ 1482740 h 1482740"/>
                  <a:gd name="connsiteX1" fmla="*/ 0 w 3214931"/>
                  <a:gd name="connsiteY1" fmla="*/ 1073 h 1482740"/>
                  <a:gd name="connsiteX2" fmla="*/ 2416810 w 3214931"/>
                  <a:gd name="connsiteY2" fmla="*/ 0 h 1482740"/>
                  <a:gd name="connsiteX3" fmla="*/ 3214931 w 3214931"/>
                  <a:gd name="connsiteY3" fmla="*/ 1073 h 1482740"/>
                  <a:gd name="connsiteX0" fmla="*/ 0 w 3214931"/>
                  <a:gd name="connsiteY0" fmla="*/ 1482740 h 1486973"/>
                  <a:gd name="connsiteX1" fmla="*/ 822325 w 3214931"/>
                  <a:gd name="connsiteY1" fmla="*/ 1486973 h 1486973"/>
                  <a:gd name="connsiteX2" fmla="*/ 2416810 w 3214931"/>
                  <a:gd name="connsiteY2" fmla="*/ 0 h 1486973"/>
                  <a:gd name="connsiteX3" fmla="*/ 3214931 w 3214931"/>
                  <a:gd name="connsiteY3" fmla="*/ 1073 h 1486973"/>
                  <a:gd name="connsiteX0" fmla="*/ 0 w 3214931"/>
                  <a:gd name="connsiteY0" fmla="*/ 1485128 h 1486973"/>
                  <a:gd name="connsiteX1" fmla="*/ 822325 w 3214931"/>
                  <a:gd name="connsiteY1" fmla="*/ 1486973 h 1486973"/>
                  <a:gd name="connsiteX2" fmla="*/ 2416810 w 3214931"/>
                  <a:gd name="connsiteY2" fmla="*/ 0 h 1486973"/>
                  <a:gd name="connsiteX3" fmla="*/ 3214931 w 3214931"/>
                  <a:gd name="connsiteY3" fmla="*/ 1073 h 1486973"/>
                  <a:gd name="connsiteX0" fmla="*/ 0 w 3214931"/>
                  <a:gd name="connsiteY0" fmla="*/ 1484055 h 1485900"/>
                  <a:gd name="connsiteX1" fmla="*/ 822325 w 3214931"/>
                  <a:gd name="connsiteY1" fmla="*/ 1485900 h 1485900"/>
                  <a:gd name="connsiteX2" fmla="*/ 1607185 w 3214931"/>
                  <a:gd name="connsiteY2" fmla="*/ 748775 h 1485900"/>
                  <a:gd name="connsiteX3" fmla="*/ 3214931 w 3214931"/>
                  <a:gd name="connsiteY3" fmla="*/ 0 h 1485900"/>
                  <a:gd name="connsiteX0" fmla="*/ 0 w 3214931"/>
                  <a:gd name="connsiteY0" fmla="*/ 1484055 h 1484055"/>
                  <a:gd name="connsiteX1" fmla="*/ 1607185 w 3214931"/>
                  <a:gd name="connsiteY1" fmla="*/ 748775 h 1484055"/>
                  <a:gd name="connsiteX2" fmla="*/ 3214931 w 3214931"/>
                  <a:gd name="connsiteY2" fmla="*/ 0 h 1484055"/>
                  <a:gd name="connsiteX0" fmla="*/ 0 w 3214931"/>
                  <a:gd name="connsiteY0" fmla="*/ 1484055 h 1484055"/>
                  <a:gd name="connsiteX1" fmla="*/ 1607185 w 3214931"/>
                  <a:gd name="connsiteY1" fmla="*/ 748775 h 1484055"/>
                  <a:gd name="connsiteX2" fmla="*/ 3214931 w 3214931"/>
                  <a:gd name="connsiteY2" fmla="*/ 0 h 1484055"/>
                  <a:gd name="connsiteX0" fmla="*/ 0 w 3214931"/>
                  <a:gd name="connsiteY0" fmla="*/ 1484055 h 1484055"/>
                  <a:gd name="connsiteX1" fmla="*/ 1607185 w 3214931"/>
                  <a:gd name="connsiteY1" fmla="*/ 748775 h 1484055"/>
                  <a:gd name="connsiteX2" fmla="*/ 3214931 w 3214931"/>
                  <a:gd name="connsiteY2" fmla="*/ 0 h 1484055"/>
                  <a:gd name="connsiteX0" fmla="*/ 0 w 3214931"/>
                  <a:gd name="connsiteY0" fmla="*/ 1509378 h 1509378"/>
                  <a:gd name="connsiteX1" fmla="*/ 1607185 w 3214931"/>
                  <a:gd name="connsiteY1" fmla="*/ 774098 h 1509378"/>
                  <a:gd name="connsiteX2" fmla="*/ 3214931 w 3214931"/>
                  <a:gd name="connsiteY2" fmla="*/ 25323 h 1509378"/>
                  <a:gd name="connsiteX0" fmla="*/ 0 w 3214931"/>
                  <a:gd name="connsiteY0" fmla="*/ 1494367 h 1494367"/>
                  <a:gd name="connsiteX1" fmla="*/ 1607185 w 3214931"/>
                  <a:gd name="connsiteY1" fmla="*/ 759087 h 1494367"/>
                  <a:gd name="connsiteX2" fmla="*/ 3214931 w 3214931"/>
                  <a:gd name="connsiteY2" fmla="*/ 10312 h 1494367"/>
                  <a:gd name="connsiteX0" fmla="*/ 0 w 3214931"/>
                  <a:gd name="connsiteY0" fmla="*/ 1486658 h 1486658"/>
                  <a:gd name="connsiteX1" fmla="*/ 1607185 w 3214931"/>
                  <a:gd name="connsiteY1" fmla="*/ 751378 h 1486658"/>
                  <a:gd name="connsiteX2" fmla="*/ 3214931 w 3214931"/>
                  <a:gd name="connsiteY2" fmla="*/ 2603 h 1486658"/>
                  <a:gd name="connsiteX0" fmla="*/ 0 w 3214931"/>
                  <a:gd name="connsiteY0" fmla="*/ 1486658 h 1486658"/>
                  <a:gd name="connsiteX1" fmla="*/ 1607185 w 3214931"/>
                  <a:gd name="connsiteY1" fmla="*/ 751378 h 1486658"/>
                  <a:gd name="connsiteX2" fmla="*/ 3214931 w 3214931"/>
                  <a:gd name="connsiteY2" fmla="*/ 2603 h 1486658"/>
                  <a:gd name="connsiteX0" fmla="*/ 0 w 3214931"/>
                  <a:gd name="connsiteY0" fmla="*/ 1484685 h 1484685"/>
                  <a:gd name="connsiteX1" fmla="*/ 1607185 w 3214931"/>
                  <a:gd name="connsiteY1" fmla="*/ 749405 h 1484685"/>
                  <a:gd name="connsiteX2" fmla="*/ 3214931 w 3214931"/>
                  <a:gd name="connsiteY2" fmla="*/ 630 h 1484685"/>
                  <a:gd name="connsiteX0" fmla="*/ 0 w 3214931"/>
                  <a:gd name="connsiteY0" fmla="*/ 1484685 h 1484685"/>
                  <a:gd name="connsiteX1" fmla="*/ 1607185 w 3214931"/>
                  <a:gd name="connsiteY1" fmla="*/ 749405 h 1484685"/>
                  <a:gd name="connsiteX2" fmla="*/ 3214931 w 3214931"/>
                  <a:gd name="connsiteY2" fmla="*/ 630 h 1484685"/>
                  <a:gd name="connsiteX0" fmla="*/ 0 w 3778858"/>
                  <a:gd name="connsiteY0" fmla="*/ 1484055 h 2370838"/>
                  <a:gd name="connsiteX1" fmla="*/ 3696335 w 3778858"/>
                  <a:gd name="connsiteY1" fmla="*/ 2130658 h 2370838"/>
                  <a:gd name="connsiteX2" fmla="*/ 3214931 w 3778858"/>
                  <a:gd name="connsiteY2" fmla="*/ 0 h 2370838"/>
                  <a:gd name="connsiteX0" fmla="*/ 0 w 3786472"/>
                  <a:gd name="connsiteY0" fmla="*/ 1484055 h 2191058"/>
                  <a:gd name="connsiteX1" fmla="*/ 3696335 w 3786472"/>
                  <a:gd name="connsiteY1" fmla="*/ 2130658 h 2191058"/>
                  <a:gd name="connsiteX2" fmla="*/ 3214931 w 3786472"/>
                  <a:gd name="connsiteY2" fmla="*/ 0 h 2191058"/>
                  <a:gd name="connsiteX0" fmla="*/ 4148210 w 4269196"/>
                  <a:gd name="connsiteY0" fmla="*/ 2350120 h 2372391"/>
                  <a:gd name="connsiteX1" fmla="*/ 853195 w 4269196"/>
                  <a:gd name="connsiteY1" fmla="*/ 2130658 h 2372391"/>
                  <a:gd name="connsiteX2" fmla="*/ 371791 w 4269196"/>
                  <a:gd name="connsiteY2" fmla="*/ 0 h 2372391"/>
                  <a:gd name="connsiteX0" fmla="*/ 4148210 w 4148210"/>
                  <a:gd name="connsiteY0" fmla="*/ 2350120 h 2372391"/>
                  <a:gd name="connsiteX1" fmla="*/ 853195 w 4148210"/>
                  <a:gd name="connsiteY1" fmla="*/ 2130658 h 2372391"/>
                  <a:gd name="connsiteX2" fmla="*/ 371791 w 4148210"/>
                  <a:gd name="connsiteY2" fmla="*/ 0 h 2372391"/>
                  <a:gd name="connsiteX0" fmla="*/ 4209308 w 4209308"/>
                  <a:gd name="connsiteY0" fmla="*/ 2350120 h 2350120"/>
                  <a:gd name="connsiteX1" fmla="*/ 704743 w 4209308"/>
                  <a:gd name="connsiteY1" fmla="*/ 1996927 h 2350120"/>
                  <a:gd name="connsiteX2" fmla="*/ 432889 w 4209308"/>
                  <a:gd name="connsiteY2" fmla="*/ 0 h 2350120"/>
                  <a:gd name="connsiteX0" fmla="*/ 4174579 w 4174579"/>
                  <a:gd name="connsiteY0" fmla="*/ 2350120 h 2350120"/>
                  <a:gd name="connsiteX1" fmla="*/ 670014 w 4174579"/>
                  <a:gd name="connsiteY1" fmla="*/ 1996927 h 2350120"/>
                  <a:gd name="connsiteX2" fmla="*/ 398160 w 4174579"/>
                  <a:gd name="connsiteY2" fmla="*/ 0 h 2350120"/>
                  <a:gd name="connsiteX0" fmla="*/ 3813198 w 3813198"/>
                  <a:gd name="connsiteY0" fmla="*/ 2350120 h 2350120"/>
                  <a:gd name="connsiteX1" fmla="*/ 308633 w 3813198"/>
                  <a:gd name="connsiteY1" fmla="*/ 1996927 h 2350120"/>
                  <a:gd name="connsiteX2" fmla="*/ 36779 w 3813198"/>
                  <a:gd name="connsiteY2" fmla="*/ 0 h 2350120"/>
                  <a:gd name="connsiteX0" fmla="*/ 3776419 w 3776419"/>
                  <a:gd name="connsiteY0" fmla="*/ 2350120 h 2362196"/>
                  <a:gd name="connsiteX1" fmla="*/ 376629 w 3776419"/>
                  <a:gd name="connsiteY1" fmla="*/ 2063792 h 2362196"/>
                  <a:gd name="connsiteX2" fmla="*/ 0 w 3776419"/>
                  <a:gd name="connsiteY2" fmla="*/ 0 h 2362196"/>
                  <a:gd name="connsiteX0" fmla="*/ 3781198 w 3781198"/>
                  <a:gd name="connsiteY0" fmla="*/ 2350120 h 2350120"/>
                  <a:gd name="connsiteX1" fmla="*/ 381408 w 3781198"/>
                  <a:gd name="connsiteY1" fmla="*/ 2063792 h 2350120"/>
                  <a:gd name="connsiteX2" fmla="*/ 4779 w 3781198"/>
                  <a:gd name="connsiteY2" fmla="*/ 0 h 2350120"/>
                  <a:gd name="connsiteX0" fmla="*/ 3781198 w 3781198"/>
                  <a:gd name="connsiteY0" fmla="*/ 2350120 h 2350120"/>
                  <a:gd name="connsiteX1" fmla="*/ 381408 w 3781198"/>
                  <a:gd name="connsiteY1" fmla="*/ 2063792 h 2350120"/>
                  <a:gd name="connsiteX2" fmla="*/ 4779 w 3781198"/>
                  <a:gd name="connsiteY2" fmla="*/ 0 h 2350120"/>
                  <a:gd name="connsiteX0" fmla="*/ 3783292 w 3783292"/>
                  <a:gd name="connsiteY0" fmla="*/ 2350120 h 2350120"/>
                  <a:gd name="connsiteX1" fmla="*/ 383502 w 3783292"/>
                  <a:gd name="connsiteY1" fmla="*/ 2063792 h 2350120"/>
                  <a:gd name="connsiteX2" fmla="*/ 6873 w 3783292"/>
                  <a:gd name="connsiteY2" fmla="*/ 0 h 2350120"/>
                  <a:gd name="connsiteX0" fmla="*/ 3776419 w 3776419"/>
                  <a:gd name="connsiteY0" fmla="*/ 2350120 h 2350120"/>
                  <a:gd name="connsiteX1" fmla="*/ 376629 w 3776419"/>
                  <a:gd name="connsiteY1" fmla="*/ 2063792 h 2350120"/>
                  <a:gd name="connsiteX2" fmla="*/ 0 w 3776419"/>
                  <a:gd name="connsiteY2" fmla="*/ 0 h 2350120"/>
                  <a:gd name="connsiteX0" fmla="*/ 3784272 w 3784272"/>
                  <a:gd name="connsiteY0" fmla="*/ 2350120 h 2350120"/>
                  <a:gd name="connsiteX1" fmla="*/ 279707 w 3784272"/>
                  <a:gd name="connsiteY1" fmla="*/ 1987375 h 2350120"/>
                  <a:gd name="connsiteX2" fmla="*/ 7853 w 3784272"/>
                  <a:gd name="connsiteY2" fmla="*/ 0 h 2350120"/>
                  <a:gd name="connsiteX0" fmla="*/ 3776419 w 3776419"/>
                  <a:gd name="connsiteY0" fmla="*/ 2350120 h 2350120"/>
                  <a:gd name="connsiteX1" fmla="*/ 271854 w 3776419"/>
                  <a:gd name="connsiteY1" fmla="*/ 1987375 h 2350120"/>
                  <a:gd name="connsiteX2" fmla="*/ 0 w 3776419"/>
                  <a:gd name="connsiteY2" fmla="*/ 0 h 2350120"/>
                  <a:gd name="connsiteX0" fmla="*/ 3776419 w 3776419"/>
                  <a:gd name="connsiteY0" fmla="*/ 2350120 h 2350120"/>
                  <a:gd name="connsiteX1" fmla="*/ 271854 w 3776419"/>
                  <a:gd name="connsiteY1" fmla="*/ 1987375 h 2350120"/>
                  <a:gd name="connsiteX2" fmla="*/ 0 w 3776419"/>
                  <a:gd name="connsiteY2" fmla="*/ 0 h 2350120"/>
                  <a:gd name="connsiteX0" fmla="*/ 3776419 w 3776419"/>
                  <a:gd name="connsiteY0" fmla="*/ 2350120 h 2350120"/>
                  <a:gd name="connsiteX1" fmla="*/ 271854 w 3776419"/>
                  <a:gd name="connsiteY1" fmla="*/ 1987375 h 2350120"/>
                  <a:gd name="connsiteX2" fmla="*/ 0 w 3776419"/>
                  <a:gd name="connsiteY2" fmla="*/ 0 h 2350120"/>
                  <a:gd name="connsiteX0" fmla="*/ 3776419 w 3776419"/>
                  <a:gd name="connsiteY0" fmla="*/ 2350120 h 2350120"/>
                  <a:gd name="connsiteX1" fmla="*/ 271854 w 3776419"/>
                  <a:gd name="connsiteY1" fmla="*/ 1987375 h 2350120"/>
                  <a:gd name="connsiteX2" fmla="*/ 0 w 3776419"/>
                  <a:gd name="connsiteY2" fmla="*/ 0 h 2350120"/>
                  <a:gd name="connsiteX0" fmla="*/ 3776419 w 3776419"/>
                  <a:gd name="connsiteY0" fmla="*/ 2350120 h 2350120"/>
                  <a:gd name="connsiteX1" fmla="*/ 243279 w 3776419"/>
                  <a:gd name="connsiteY1" fmla="*/ 1973047 h 2350120"/>
                  <a:gd name="connsiteX2" fmla="*/ 0 w 3776419"/>
                  <a:gd name="connsiteY2" fmla="*/ 0 h 2350120"/>
                  <a:gd name="connsiteX0" fmla="*/ 3776419 w 3776419"/>
                  <a:gd name="connsiteY0" fmla="*/ 2350120 h 2350120"/>
                  <a:gd name="connsiteX1" fmla="*/ 243279 w 3776419"/>
                  <a:gd name="connsiteY1" fmla="*/ 1973047 h 2350120"/>
                  <a:gd name="connsiteX2" fmla="*/ 0 w 3776419"/>
                  <a:gd name="connsiteY2" fmla="*/ 0 h 2350120"/>
                  <a:gd name="connsiteX0" fmla="*/ 3776419 w 3776419"/>
                  <a:gd name="connsiteY0" fmla="*/ 2350120 h 2351507"/>
                  <a:gd name="connsiteX1" fmla="*/ 243279 w 3776419"/>
                  <a:gd name="connsiteY1" fmla="*/ 1973047 h 2351507"/>
                  <a:gd name="connsiteX2" fmla="*/ 0 w 3776419"/>
                  <a:gd name="connsiteY2" fmla="*/ 0 h 2351507"/>
                  <a:gd name="connsiteX0" fmla="*/ 3533140 w 3533140"/>
                  <a:gd name="connsiteY0" fmla="*/ 377073 h 378460"/>
                  <a:gd name="connsiteX1" fmla="*/ 0 w 3533140"/>
                  <a:gd name="connsiteY1" fmla="*/ 0 h 378460"/>
                  <a:gd name="connsiteX0" fmla="*/ 3799840 w 3799840"/>
                  <a:gd name="connsiteY0" fmla="*/ 463043 h 463964"/>
                  <a:gd name="connsiteX1" fmla="*/ 0 w 3799840"/>
                  <a:gd name="connsiteY1" fmla="*/ 0 h 463964"/>
                  <a:gd name="connsiteX0" fmla="*/ 3799840 w 3799840"/>
                  <a:gd name="connsiteY0" fmla="*/ 463043 h 463845"/>
                  <a:gd name="connsiteX1" fmla="*/ 0 w 3799840"/>
                  <a:gd name="connsiteY1" fmla="*/ 0 h 463845"/>
                  <a:gd name="connsiteX0" fmla="*/ 3799840 w 3799840"/>
                  <a:gd name="connsiteY0" fmla="*/ 463043 h 463043"/>
                  <a:gd name="connsiteX1" fmla="*/ 721512 w 3799840"/>
                  <a:gd name="connsiteY1" fmla="*/ 256911 h 463043"/>
                  <a:gd name="connsiteX2" fmla="*/ 0 w 3799840"/>
                  <a:gd name="connsiteY2" fmla="*/ 0 h 463043"/>
                  <a:gd name="connsiteX0" fmla="*/ 3799840 w 3799840"/>
                  <a:gd name="connsiteY0" fmla="*/ 463043 h 463043"/>
                  <a:gd name="connsiteX1" fmla="*/ 721512 w 3799840"/>
                  <a:gd name="connsiteY1" fmla="*/ 256911 h 463043"/>
                  <a:gd name="connsiteX2" fmla="*/ 0 w 3799840"/>
                  <a:gd name="connsiteY2" fmla="*/ 0 h 463043"/>
                  <a:gd name="connsiteX0" fmla="*/ 3799840 w 3799840"/>
                  <a:gd name="connsiteY0" fmla="*/ 947837 h 947837"/>
                  <a:gd name="connsiteX1" fmla="*/ 478624 w 3799840"/>
                  <a:gd name="connsiteY1" fmla="*/ 1410 h 947837"/>
                  <a:gd name="connsiteX2" fmla="*/ 0 w 3799840"/>
                  <a:gd name="connsiteY2" fmla="*/ 484794 h 947837"/>
                  <a:gd name="connsiteX0" fmla="*/ 3799840 w 3799840"/>
                  <a:gd name="connsiteY0" fmla="*/ 946540 h 946540"/>
                  <a:gd name="connsiteX1" fmla="*/ 478624 w 3799840"/>
                  <a:gd name="connsiteY1" fmla="*/ 113 h 946540"/>
                  <a:gd name="connsiteX2" fmla="*/ 0 w 3799840"/>
                  <a:gd name="connsiteY2" fmla="*/ 483497 h 946540"/>
                  <a:gd name="connsiteX0" fmla="*/ 3799840 w 3799840"/>
                  <a:gd name="connsiteY0" fmla="*/ 946676 h 946676"/>
                  <a:gd name="connsiteX1" fmla="*/ 1802599 w 3799840"/>
                  <a:gd name="connsiteY1" fmla="*/ 425321 h 946676"/>
                  <a:gd name="connsiteX2" fmla="*/ 478624 w 3799840"/>
                  <a:gd name="connsiteY2" fmla="*/ 249 h 946676"/>
                  <a:gd name="connsiteX3" fmla="*/ 0 w 3799840"/>
                  <a:gd name="connsiteY3" fmla="*/ 483633 h 946676"/>
                  <a:gd name="connsiteX0" fmla="*/ 3799840 w 3799840"/>
                  <a:gd name="connsiteY0" fmla="*/ 948305 h 948305"/>
                  <a:gd name="connsiteX1" fmla="*/ 1588286 w 3799840"/>
                  <a:gd name="connsiteY1" fmla="*/ 746949 h 948305"/>
                  <a:gd name="connsiteX2" fmla="*/ 478624 w 3799840"/>
                  <a:gd name="connsiteY2" fmla="*/ 1878 h 948305"/>
                  <a:gd name="connsiteX3" fmla="*/ 0 w 3799840"/>
                  <a:gd name="connsiteY3" fmla="*/ 485262 h 948305"/>
                  <a:gd name="connsiteX0" fmla="*/ 3799840 w 3799840"/>
                  <a:gd name="connsiteY0" fmla="*/ 948305 h 948305"/>
                  <a:gd name="connsiteX1" fmla="*/ 1588286 w 3799840"/>
                  <a:gd name="connsiteY1" fmla="*/ 746949 h 948305"/>
                  <a:gd name="connsiteX2" fmla="*/ 478624 w 3799840"/>
                  <a:gd name="connsiteY2" fmla="*/ 1878 h 948305"/>
                  <a:gd name="connsiteX3" fmla="*/ 0 w 3799840"/>
                  <a:gd name="connsiteY3" fmla="*/ 485262 h 948305"/>
                  <a:gd name="connsiteX0" fmla="*/ 4009390 w 4009390"/>
                  <a:gd name="connsiteY0" fmla="*/ 967409 h 967409"/>
                  <a:gd name="connsiteX1" fmla="*/ 1588286 w 4009390"/>
                  <a:gd name="connsiteY1" fmla="*/ 746949 h 967409"/>
                  <a:gd name="connsiteX2" fmla="*/ 478624 w 4009390"/>
                  <a:gd name="connsiteY2" fmla="*/ 1878 h 967409"/>
                  <a:gd name="connsiteX3" fmla="*/ 0 w 4009390"/>
                  <a:gd name="connsiteY3" fmla="*/ 485262 h 967409"/>
                  <a:gd name="connsiteX0" fmla="*/ 4009390 w 4009390"/>
                  <a:gd name="connsiteY0" fmla="*/ 967409 h 969103"/>
                  <a:gd name="connsiteX1" fmla="*/ 1588286 w 4009390"/>
                  <a:gd name="connsiteY1" fmla="*/ 746949 h 969103"/>
                  <a:gd name="connsiteX2" fmla="*/ 478624 w 4009390"/>
                  <a:gd name="connsiteY2" fmla="*/ 1878 h 969103"/>
                  <a:gd name="connsiteX3" fmla="*/ 0 w 4009390"/>
                  <a:gd name="connsiteY3" fmla="*/ 485262 h 969103"/>
                  <a:gd name="connsiteX0" fmla="*/ 4009390 w 4009390"/>
                  <a:gd name="connsiteY0" fmla="*/ 967409 h 969290"/>
                  <a:gd name="connsiteX1" fmla="*/ 1588286 w 4009390"/>
                  <a:gd name="connsiteY1" fmla="*/ 746949 h 969290"/>
                  <a:gd name="connsiteX2" fmla="*/ 478624 w 4009390"/>
                  <a:gd name="connsiteY2" fmla="*/ 1878 h 969290"/>
                  <a:gd name="connsiteX3" fmla="*/ 0 w 4009390"/>
                  <a:gd name="connsiteY3" fmla="*/ 485262 h 969290"/>
                  <a:gd name="connsiteX0" fmla="*/ 4042728 w 4042728"/>
                  <a:gd name="connsiteY0" fmla="*/ 966871 h 973174"/>
                  <a:gd name="connsiteX1" fmla="*/ 1621624 w 4042728"/>
                  <a:gd name="connsiteY1" fmla="*/ 746411 h 973174"/>
                  <a:gd name="connsiteX2" fmla="*/ 511962 w 4042728"/>
                  <a:gd name="connsiteY2" fmla="*/ 1340 h 973174"/>
                  <a:gd name="connsiteX3" fmla="*/ 0 w 4042728"/>
                  <a:gd name="connsiteY3" fmla="*/ 948005 h 973174"/>
                  <a:gd name="connsiteX0" fmla="*/ 4042728 w 4042728"/>
                  <a:gd name="connsiteY0" fmla="*/ 966871 h 968752"/>
                  <a:gd name="connsiteX1" fmla="*/ 1621624 w 4042728"/>
                  <a:gd name="connsiteY1" fmla="*/ 746411 h 968752"/>
                  <a:gd name="connsiteX2" fmla="*/ 511962 w 4042728"/>
                  <a:gd name="connsiteY2" fmla="*/ 1340 h 968752"/>
                  <a:gd name="connsiteX3" fmla="*/ 0 w 4042728"/>
                  <a:gd name="connsiteY3" fmla="*/ 948005 h 968752"/>
                  <a:gd name="connsiteX0" fmla="*/ 4042728 w 4042728"/>
                  <a:gd name="connsiteY0" fmla="*/ 965532 h 967413"/>
                  <a:gd name="connsiteX1" fmla="*/ 1621624 w 4042728"/>
                  <a:gd name="connsiteY1" fmla="*/ 745072 h 967413"/>
                  <a:gd name="connsiteX2" fmla="*/ 511962 w 4042728"/>
                  <a:gd name="connsiteY2" fmla="*/ 1 h 967413"/>
                  <a:gd name="connsiteX3" fmla="*/ 0 w 4042728"/>
                  <a:gd name="connsiteY3" fmla="*/ 946666 h 967413"/>
                </a:gdLst>
                <a:ahLst/>
                <a:cxnLst>
                  <a:cxn ang="0">
                    <a:pos x="connsiteX0" y="connsiteY0"/>
                  </a:cxn>
                  <a:cxn ang="0">
                    <a:pos x="connsiteX1" y="connsiteY1"/>
                  </a:cxn>
                  <a:cxn ang="0">
                    <a:pos x="connsiteX2" y="connsiteY2"/>
                  </a:cxn>
                  <a:cxn ang="0">
                    <a:pos x="connsiteX3" y="connsiteY3"/>
                  </a:cxn>
                </a:cxnLst>
                <a:rect l="l" t="t" r="r" b="b"/>
                <a:pathLst>
                  <a:path w="4042728" h="967413">
                    <a:moveTo>
                      <a:pt x="4042728" y="965532"/>
                    </a:moveTo>
                    <a:cubicBezTo>
                      <a:pt x="3143618" y="979606"/>
                      <a:pt x="2138648" y="915546"/>
                      <a:pt x="1621624" y="745072"/>
                    </a:cubicBezTo>
                    <a:cubicBezTo>
                      <a:pt x="1104600" y="574598"/>
                      <a:pt x="753658" y="-166"/>
                      <a:pt x="511962" y="1"/>
                    </a:cubicBezTo>
                    <a:cubicBezTo>
                      <a:pt x="270266" y="168"/>
                      <a:pt x="276977" y="798655"/>
                      <a:pt x="0" y="946666"/>
                    </a:cubicBezTo>
                  </a:path>
                </a:pathLst>
              </a:custGeom>
              <a:ln w="19050">
                <a:solidFill>
                  <a:srgbClr val="1429A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9" name="직사각형 1">
                <a:extLst>
                  <a:ext uri="{FF2B5EF4-FFF2-40B4-BE49-F238E27FC236}">
                    <a16:creationId xmlns:a16="http://schemas.microsoft.com/office/drawing/2014/main" id="{5E1B5BDA-1F6B-4158-96E4-09A446EC7222}"/>
                  </a:ext>
                </a:extLst>
              </p:cNvPr>
              <p:cNvSpPr/>
              <p:nvPr/>
            </p:nvSpPr>
            <p:spPr>
              <a:xfrm>
                <a:off x="3182151" y="3252786"/>
                <a:ext cx="4039552" cy="2114552"/>
              </a:xfrm>
              <a:custGeom>
                <a:avLst/>
                <a:gdLst>
                  <a:gd name="connsiteX0" fmla="*/ 0 w 3214931"/>
                  <a:gd name="connsiteY0" fmla="*/ 0 h 1481667"/>
                  <a:gd name="connsiteX1" fmla="*/ 3214931 w 3214931"/>
                  <a:gd name="connsiteY1" fmla="*/ 0 h 1481667"/>
                  <a:gd name="connsiteX2" fmla="*/ 3214931 w 3214931"/>
                  <a:gd name="connsiteY2" fmla="*/ 1481667 h 1481667"/>
                  <a:gd name="connsiteX3" fmla="*/ 0 w 3214931"/>
                  <a:gd name="connsiteY3" fmla="*/ 1481667 h 1481667"/>
                  <a:gd name="connsiteX4" fmla="*/ 0 w 3214931"/>
                  <a:gd name="connsiteY4" fmla="*/ 0 h 1481667"/>
                  <a:gd name="connsiteX0" fmla="*/ 0 w 3214931"/>
                  <a:gd name="connsiteY0" fmla="*/ 1073 h 1482740"/>
                  <a:gd name="connsiteX1" fmla="*/ 2416810 w 3214931"/>
                  <a:gd name="connsiteY1" fmla="*/ 0 h 1482740"/>
                  <a:gd name="connsiteX2" fmla="*/ 3214931 w 3214931"/>
                  <a:gd name="connsiteY2" fmla="*/ 1073 h 1482740"/>
                  <a:gd name="connsiteX3" fmla="*/ 3214931 w 3214931"/>
                  <a:gd name="connsiteY3" fmla="*/ 1482740 h 1482740"/>
                  <a:gd name="connsiteX4" fmla="*/ 0 w 3214931"/>
                  <a:gd name="connsiteY4" fmla="*/ 1482740 h 1482740"/>
                  <a:gd name="connsiteX5" fmla="*/ 0 w 3214931"/>
                  <a:gd name="connsiteY5" fmla="*/ 1073 h 1482740"/>
                  <a:gd name="connsiteX0" fmla="*/ 3214931 w 3306371"/>
                  <a:gd name="connsiteY0" fmla="*/ 1482740 h 1574180"/>
                  <a:gd name="connsiteX1" fmla="*/ 0 w 3306371"/>
                  <a:gd name="connsiteY1" fmla="*/ 1482740 h 1574180"/>
                  <a:gd name="connsiteX2" fmla="*/ 0 w 3306371"/>
                  <a:gd name="connsiteY2" fmla="*/ 1073 h 1574180"/>
                  <a:gd name="connsiteX3" fmla="*/ 2416810 w 3306371"/>
                  <a:gd name="connsiteY3" fmla="*/ 0 h 1574180"/>
                  <a:gd name="connsiteX4" fmla="*/ 3214931 w 3306371"/>
                  <a:gd name="connsiteY4" fmla="*/ 1073 h 1574180"/>
                  <a:gd name="connsiteX5" fmla="*/ 3306371 w 3306371"/>
                  <a:gd name="connsiteY5" fmla="*/ 1574180 h 1574180"/>
                  <a:gd name="connsiteX0" fmla="*/ 3214931 w 3214931"/>
                  <a:gd name="connsiteY0" fmla="*/ 1482740 h 1482740"/>
                  <a:gd name="connsiteX1" fmla="*/ 0 w 3214931"/>
                  <a:gd name="connsiteY1" fmla="*/ 1482740 h 1482740"/>
                  <a:gd name="connsiteX2" fmla="*/ 0 w 3214931"/>
                  <a:gd name="connsiteY2" fmla="*/ 1073 h 1482740"/>
                  <a:gd name="connsiteX3" fmla="*/ 2416810 w 3214931"/>
                  <a:gd name="connsiteY3" fmla="*/ 0 h 1482740"/>
                  <a:gd name="connsiteX4" fmla="*/ 3214931 w 3214931"/>
                  <a:gd name="connsiteY4" fmla="*/ 1073 h 1482740"/>
                  <a:gd name="connsiteX0" fmla="*/ 0 w 3214931"/>
                  <a:gd name="connsiteY0" fmla="*/ 1482740 h 1482740"/>
                  <a:gd name="connsiteX1" fmla="*/ 0 w 3214931"/>
                  <a:gd name="connsiteY1" fmla="*/ 1073 h 1482740"/>
                  <a:gd name="connsiteX2" fmla="*/ 2416810 w 3214931"/>
                  <a:gd name="connsiteY2" fmla="*/ 0 h 1482740"/>
                  <a:gd name="connsiteX3" fmla="*/ 3214931 w 3214931"/>
                  <a:gd name="connsiteY3" fmla="*/ 1073 h 1482740"/>
                  <a:gd name="connsiteX0" fmla="*/ 0 w 3214931"/>
                  <a:gd name="connsiteY0" fmla="*/ 1482740 h 1486973"/>
                  <a:gd name="connsiteX1" fmla="*/ 822325 w 3214931"/>
                  <a:gd name="connsiteY1" fmla="*/ 1486973 h 1486973"/>
                  <a:gd name="connsiteX2" fmla="*/ 2416810 w 3214931"/>
                  <a:gd name="connsiteY2" fmla="*/ 0 h 1486973"/>
                  <a:gd name="connsiteX3" fmla="*/ 3214931 w 3214931"/>
                  <a:gd name="connsiteY3" fmla="*/ 1073 h 1486973"/>
                  <a:gd name="connsiteX0" fmla="*/ 0 w 3214931"/>
                  <a:gd name="connsiteY0" fmla="*/ 1485128 h 1486973"/>
                  <a:gd name="connsiteX1" fmla="*/ 822325 w 3214931"/>
                  <a:gd name="connsiteY1" fmla="*/ 1486973 h 1486973"/>
                  <a:gd name="connsiteX2" fmla="*/ 2416810 w 3214931"/>
                  <a:gd name="connsiteY2" fmla="*/ 0 h 1486973"/>
                  <a:gd name="connsiteX3" fmla="*/ 3214931 w 3214931"/>
                  <a:gd name="connsiteY3" fmla="*/ 1073 h 1486973"/>
                  <a:gd name="connsiteX0" fmla="*/ 0 w 3214931"/>
                  <a:gd name="connsiteY0" fmla="*/ 1484055 h 1485900"/>
                  <a:gd name="connsiteX1" fmla="*/ 822325 w 3214931"/>
                  <a:gd name="connsiteY1" fmla="*/ 1485900 h 1485900"/>
                  <a:gd name="connsiteX2" fmla="*/ 1607185 w 3214931"/>
                  <a:gd name="connsiteY2" fmla="*/ 748775 h 1485900"/>
                  <a:gd name="connsiteX3" fmla="*/ 3214931 w 3214931"/>
                  <a:gd name="connsiteY3" fmla="*/ 0 h 1485900"/>
                  <a:gd name="connsiteX0" fmla="*/ 0 w 3214931"/>
                  <a:gd name="connsiteY0" fmla="*/ 1484055 h 1484055"/>
                  <a:gd name="connsiteX1" fmla="*/ 1607185 w 3214931"/>
                  <a:gd name="connsiteY1" fmla="*/ 748775 h 1484055"/>
                  <a:gd name="connsiteX2" fmla="*/ 3214931 w 3214931"/>
                  <a:gd name="connsiteY2" fmla="*/ 0 h 1484055"/>
                  <a:gd name="connsiteX0" fmla="*/ 0 w 3214931"/>
                  <a:gd name="connsiteY0" fmla="*/ 1484055 h 1484055"/>
                  <a:gd name="connsiteX1" fmla="*/ 1607185 w 3214931"/>
                  <a:gd name="connsiteY1" fmla="*/ 748775 h 1484055"/>
                  <a:gd name="connsiteX2" fmla="*/ 3214931 w 3214931"/>
                  <a:gd name="connsiteY2" fmla="*/ 0 h 1484055"/>
                  <a:gd name="connsiteX0" fmla="*/ 0 w 3214931"/>
                  <a:gd name="connsiteY0" fmla="*/ 1484055 h 1484055"/>
                  <a:gd name="connsiteX1" fmla="*/ 1607185 w 3214931"/>
                  <a:gd name="connsiteY1" fmla="*/ 748775 h 1484055"/>
                  <a:gd name="connsiteX2" fmla="*/ 3214931 w 3214931"/>
                  <a:gd name="connsiteY2" fmla="*/ 0 h 1484055"/>
                  <a:gd name="connsiteX0" fmla="*/ 0 w 3214931"/>
                  <a:gd name="connsiteY0" fmla="*/ 1509378 h 1509378"/>
                  <a:gd name="connsiteX1" fmla="*/ 1607185 w 3214931"/>
                  <a:gd name="connsiteY1" fmla="*/ 774098 h 1509378"/>
                  <a:gd name="connsiteX2" fmla="*/ 3214931 w 3214931"/>
                  <a:gd name="connsiteY2" fmla="*/ 25323 h 1509378"/>
                  <a:gd name="connsiteX0" fmla="*/ 0 w 3214931"/>
                  <a:gd name="connsiteY0" fmla="*/ 1494367 h 1494367"/>
                  <a:gd name="connsiteX1" fmla="*/ 1607185 w 3214931"/>
                  <a:gd name="connsiteY1" fmla="*/ 759087 h 1494367"/>
                  <a:gd name="connsiteX2" fmla="*/ 3214931 w 3214931"/>
                  <a:gd name="connsiteY2" fmla="*/ 10312 h 1494367"/>
                  <a:gd name="connsiteX0" fmla="*/ 0 w 3214931"/>
                  <a:gd name="connsiteY0" fmla="*/ 1486658 h 1486658"/>
                  <a:gd name="connsiteX1" fmla="*/ 1607185 w 3214931"/>
                  <a:gd name="connsiteY1" fmla="*/ 751378 h 1486658"/>
                  <a:gd name="connsiteX2" fmla="*/ 3214931 w 3214931"/>
                  <a:gd name="connsiteY2" fmla="*/ 2603 h 1486658"/>
                  <a:gd name="connsiteX0" fmla="*/ 0 w 3214931"/>
                  <a:gd name="connsiteY0" fmla="*/ 1486658 h 1486658"/>
                  <a:gd name="connsiteX1" fmla="*/ 1607185 w 3214931"/>
                  <a:gd name="connsiteY1" fmla="*/ 751378 h 1486658"/>
                  <a:gd name="connsiteX2" fmla="*/ 3214931 w 3214931"/>
                  <a:gd name="connsiteY2" fmla="*/ 2603 h 1486658"/>
                  <a:gd name="connsiteX0" fmla="*/ 0 w 3214931"/>
                  <a:gd name="connsiteY0" fmla="*/ 1484685 h 1484685"/>
                  <a:gd name="connsiteX1" fmla="*/ 1607185 w 3214931"/>
                  <a:gd name="connsiteY1" fmla="*/ 749405 h 1484685"/>
                  <a:gd name="connsiteX2" fmla="*/ 3214931 w 3214931"/>
                  <a:gd name="connsiteY2" fmla="*/ 630 h 1484685"/>
                  <a:gd name="connsiteX0" fmla="*/ 0 w 3214931"/>
                  <a:gd name="connsiteY0" fmla="*/ 1484685 h 1484685"/>
                  <a:gd name="connsiteX1" fmla="*/ 1607185 w 3214931"/>
                  <a:gd name="connsiteY1" fmla="*/ 749405 h 1484685"/>
                  <a:gd name="connsiteX2" fmla="*/ 3214931 w 3214931"/>
                  <a:gd name="connsiteY2" fmla="*/ 630 h 1484685"/>
                  <a:gd name="connsiteX0" fmla="*/ 0 w 3778858"/>
                  <a:gd name="connsiteY0" fmla="*/ 1484055 h 2370838"/>
                  <a:gd name="connsiteX1" fmla="*/ 3696335 w 3778858"/>
                  <a:gd name="connsiteY1" fmla="*/ 2130658 h 2370838"/>
                  <a:gd name="connsiteX2" fmla="*/ 3214931 w 3778858"/>
                  <a:gd name="connsiteY2" fmla="*/ 0 h 2370838"/>
                  <a:gd name="connsiteX0" fmla="*/ 0 w 3786472"/>
                  <a:gd name="connsiteY0" fmla="*/ 1484055 h 2191058"/>
                  <a:gd name="connsiteX1" fmla="*/ 3696335 w 3786472"/>
                  <a:gd name="connsiteY1" fmla="*/ 2130658 h 2191058"/>
                  <a:gd name="connsiteX2" fmla="*/ 3214931 w 3786472"/>
                  <a:gd name="connsiteY2" fmla="*/ 0 h 2191058"/>
                  <a:gd name="connsiteX0" fmla="*/ 4148210 w 4269196"/>
                  <a:gd name="connsiteY0" fmla="*/ 2350120 h 2372391"/>
                  <a:gd name="connsiteX1" fmla="*/ 853195 w 4269196"/>
                  <a:gd name="connsiteY1" fmla="*/ 2130658 h 2372391"/>
                  <a:gd name="connsiteX2" fmla="*/ 371791 w 4269196"/>
                  <a:gd name="connsiteY2" fmla="*/ 0 h 2372391"/>
                  <a:gd name="connsiteX0" fmla="*/ 4148210 w 4148210"/>
                  <a:gd name="connsiteY0" fmla="*/ 2350120 h 2372391"/>
                  <a:gd name="connsiteX1" fmla="*/ 853195 w 4148210"/>
                  <a:gd name="connsiteY1" fmla="*/ 2130658 h 2372391"/>
                  <a:gd name="connsiteX2" fmla="*/ 371791 w 4148210"/>
                  <a:gd name="connsiteY2" fmla="*/ 0 h 2372391"/>
                  <a:gd name="connsiteX0" fmla="*/ 4209308 w 4209308"/>
                  <a:gd name="connsiteY0" fmla="*/ 2350120 h 2350120"/>
                  <a:gd name="connsiteX1" fmla="*/ 704743 w 4209308"/>
                  <a:gd name="connsiteY1" fmla="*/ 1996927 h 2350120"/>
                  <a:gd name="connsiteX2" fmla="*/ 432889 w 4209308"/>
                  <a:gd name="connsiteY2" fmla="*/ 0 h 2350120"/>
                  <a:gd name="connsiteX0" fmla="*/ 4174579 w 4174579"/>
                  <a:gd name="connsiteY0" fmla="*/ 2350120 h 2350120"/>
                  <a:gd name="connsiteX1" fmla="*/ 670014 w 4174579"/>
                  <a:gd name="connsiteY1" fmla="*/ 1996927 h 2350120"/>
                  <a:gd name="connsiteX2" fmla="*/ 398160 w 4174579"/>
                  <a:gd name="connsiteY2" fmla="*/ 0 h 2350120"/>
                  <a:gd name="connsiteX0" fmla="*/ 3813198 w 3813198"/>
                  <a:gd name="connsiteY0" fmla="*/ 2350120 h 2350120"/>
                  <a:gd name="connsiteX1" fmla="*/ 308633 w 3813198"/>
                  <a:gd name="connsiteY1" fmla="*/ 1996927 h 2350120"/>
                  <a:gd name="connsiteX2" fmla="*/ 36779 w 3813198"/>
                  <a:gd name="connsiteY2" fmla="*/ 0 h 2350120"/>
                  <a:gd name="connsiteX0" fmla="*/ 3776419 w 3776419"/>
                  <a:gd name="connsiteY0" fmla="*/ 2350120 h 2362196"/>
                  <a:gd name="connsiteX1" fmla="*/ 376629 w 3776419"/>
                  <a:gd name="connsiteY1" fmla="*/ 2063792 h 2362196"/>
                  <a:gd name="connsiteX2" fmla="*/ 0 w 3776419"/>
                  <a:gd name="connsiteY2" fmla="*/ 0 h 2362196"/>
                  <a:gd name="connsiteX0" fmla="*/ 3781198 w 3781198"/>
                  <a:gd name="connsiteY0" fmla="*/ 2350120 h 2350120"/>
                  <a:gd name="connsiteX1" fmla="*/ 381408 w 3781198"/>
                  <a:gd name="connsiteY1" fmla="*/ 2063792 h 2350120"/>
                  <a:gd name="connsiteX2" fmla="*/ 4779 w 3781198"/>
                  <a:gd name="connsiteY2" fmla="*/ 0 h 2350120"/>
                  <a:gd name="connsiteX0" fmla="*/ 3781198 w 3781198"/>
                  <a:gd name="connsiteY0" fmla="*/ 2350120 h 2350120"/>
                  <a:gd name="connsiteX1" fmla="*/ 381408 w 3781198"/>
                  <a:gd name="connsiteY1" fmla="*/ 2063792 h 2350120"/>
                  <a:gd name="connsiteX2" fmla="*/ 4779 w 3781198"/>
                  <a:gd name="connsiteY2" fmla="*/ 0 h 2350120"/>
                  <a:gd name="connsiteX0" fmla="*/ 3783292 w 3783292"/>
                  <a:gd name="connsiteY0" fmla="*/ 2350120 h 2350120"/>
                  <a:gd name="connsiteX1" fmla="*/ 383502 w 3783292"/>
                  <a:gd name="connsiteY1" fmla="*/ 2063792 h 2350120"/>
                  <a:gd name="connsiteX2" fmla="*/ 6873 w 3783292"/>
                  <a:gd name="connsiteY2" fmla="*/ 0 h 2350120"/>
                  <a:gd name="connsiteX0" fmla="*/ 3776419 w 3776419"/>
                  <a:gd name="connsiteY0" fmla="*/ 2350120 h 2350120"/>
                  <a:gd name="connsiteX1" fmla="*/ 376629 w 3776419"/>
                  <a:gd name="connsiteY1" fmla="*/ 2063792 h 2350120"/>
                  <a:gd name="connsiteX2" fmla="*/ 0 w 3776419"/>
                  <a:gd name="connsiteY2" fmla="*/ 0 h 2350120"/>
                  <a:gd name="connsiteX0" fmla="*/ 3784272 w 3784272"/>
                  <a:gd name="connsiteY0" fmla="*/ 2350120 h 2350120"/>
                  <a:gd name="connsiteX1" fmla="*/ 279707 w 3784272"/>
                  <a:gd name="connsiteY1" fmla="*/ 1987375 h 2350120"/>
                  <a:gd name="connsiteX2" fmla="*/ 7853 w 3784272"/>
                  <a:gd name="connsiteY2" fmla="*/ 0 h 2350120"/>
                  <a:gd name="connsiteX0" fmla="*/ 3776419 w 3776419"/>
                  <a:gd name="connsiteY0" fmla="*/ 2350120 h 2350120"/>
                  <a:gd name="connsiteX1" fmla="*/ 271854 w 3776419"/>
                  <a:gd name="connsiteY1" fmla="*/ 1987375 h 2350120"/>
                  <a:gd name="connsiteX2" fmla="*/ 0 w 3776419"/>
                  <a:gd name="connsiteY2" fmla="*/ 0 h 2350120"/>
                  <a:gd name="connsiteX0" fmla="*/ 3776419 w 3776419"/>
                  <a:gd name="connsiteY0" fmla="*/ 2350120 h 2350120"/>
                  <a:gd name="connsiteX1" fmla="*/ 271854 w 3776419"/>
                  <a:gd name="connsiteY1" fmla="*/ 1987375 h 2350120"/>
                  <a:gd name="connsiteX2" fmla="*/ 0 w 3776419"/>
                  <a:gd name="connsiteY2" fmla="*/ 0 h 2350120"/>
                  <a:gd name="connsiteX0" fmla="*/ 3776419 w 3776419"/>
                  <a:gd name="connsiteY0" fmla="*/ 2350120 h 2350120"/>
                  <a:gd name="connsiteX1" fmla="*/ 271854 w 3776419"/>
                  <a:gd name="connsiteY1" fmla="*/ 1987375 h 2350120"/>
                  <a:gd name="connsiteX2" fmla="*/ 0 w 3776419"/>
                  <a:gd name="connsiteY2" fmla="*/ 0 h 2350120"/>
                  <a:gd name="connsiteX0" fmla="*/ 3776419 w 3776419"/>
                  <a:gd name="connsiteY0" fmla="*/ 2350120 h 2350120"/>
                  <a:gd name="connsiteX1" fmla="*/ 271854 w 3776419"/>
                  <a:gd name="connsiteY1" fmla="*/ 1987375 h 2350120"/>
                  <a:gd name="connsiteX2" fmla="*/ 0 w 3776419"/>
                  <a:gd name="connsiteY2" fmla="*/ 0 h 2350120"/>
                  <a:gd name="connsiteX0" fmla="*/ 3776419 w 3776419"/>
                  <a:gd name="connsiteY0" fmla="*/ 2350120 h 2350120"/>
                  <a:gd name="connsiteX1" fmla="*/ 243279 w 3776419"/>
                  <a:gd name="connsiteY1" fmla="*/ 1973047 h 2350120"/>
                  <a:gd name="connsiteX2" fmla="*/ 0 w 3776419"/>
                  <a:gd name="connsiteY2" fmla="*/ 0 h 2350120"/>
                  <a:gd name="connsiteX0" fmla="*/ 3776419 w 3776419"/>
                  <a:gd name="connsiteY0" fmla="*/ 2350120 h 2350120"/>
                  <a:gd name="connsiteX1" fmla="*/ 243279 w 3776419"/>
                  <a:gd name="connsiteY1" fmla="*/ 1973047 h 2350120"/>
                  <a:gd name="connsiteX2" fmla="*/ 0 w 3776419"/>
                  <a:gd name="connsiteY2" fmla="*/ 0 h 2350120"/>
                  <a:gd name="connsiteX0" fmla="*/ 3776419 w 3776419"/>
                  <a:gd name="connsiteY0" fmla="*/ 2350120 h 2351507"/>
                  <a:gd name="connsiteX1" fmla="*/ 243279 w 3776419"/>
                  <a:gd name="connsiteY1" fmla="*/ 1973047 h 2351507"/>
                  <a:gd name="connsiteX2" fmla="*/ 0 w 3776419"/>
                  <a:gd name="connsiteY2" fmla="*/ 0 h 2351507"/>
                  <a:gd name="connsiteX0" fmla="*/ 3533140 w 3533140"/>
                  <a:gd name="connsiteY0" fmla="*/ 377073 h 378460"/>
                  <a:gd name="connsiteX1" fmla="*/ 0 w 3533140"/>
                  <a:gd name="connsiteY1" fmla="*/ 0 h 378460"/>
                  <a:gd name="connsiteX0" fmla="*/ 3799840 w 3799840"/>
                  <a:gd name="connsiteY0" fmla="*/ 463043 h 463964"/>
                  <a:gd name="connsiteX1" fmla="*/ 0 w 3799840"/>
                  <a:gd name="connsiteY1" fmla="*/ 0 h 463964"/>
                  <a:gd name="connsiteX0" fmla="*/ 3799840 w 3799840"/>
                  <a:gd name="connsiteY0" fmla="*/ 463043 h 463845"/>
                  <a:gd name="connsiteX1" fmla="*/ 0 w 3799840"/>
                  <a:gd name="connsiteY1" fmla="*/ 0 h 463845"/>
                  <a:gd name="connsiteX0" fmla="*/ 3815715 w 3815715"/>
                  <a:gd name="connsiteY0" fmla="*/ 0 h 137820"/>
                  <a:gd name="connsiteX1" fmla="*/ 0 w 3815715"/>
                  <a:gd name="connsiteY1" fmla="*/ 55959 h 137820"/>
                  <a:gd name="connsiteX0" fmla="*/ 3815715 w 3815715"/>
                  <a:gd name="connsiteY0" fmla="*/ 43271 h 99230"/>
                  <a:gd name="connsiteX1" fmla="*/ 0 w 3815715"/>
                  <a:gd name="connsiteY1" fmla="*/ 99230 h 99230"/>
                  <a:gd name="connsiteX0" fmla="*/ 3815715 w 3815715"/>
                  <a:gd name="connsiteY0" fmla="*/ 88050 h 144009"/>
                  <a:gd name="connsiteX1" fmla="*/ 0 w 3815715"/>
                  <a:gd name="connsiteY1" fmla="*/ 144009 h 144009"/>
                  <a:gd name="connsiteX0" fmla="*/ 3815715 w 3815715"/>
                  <a:gd name="connsiteY0" fmla="*/ 83102 h 139061"/>
                  <a:gd name="connsiteX1" fmla="*/ 0 w 3815715"/>
                  <a:gd name="connsiteY1" fmla="*/ 139061 h 139061"/>
                  <a:gd name="connsiteX0" fmla="*/ 3815715 w 3815715"/>
                  <a:gd name="connsiteY0" fmla="*/ 95298 h 151257"/>
                  <a:gd name="connsiteX1" fmla="*/ 899313 w 3815715"/>
                  <a:gd name="connsiteY1" fmla="*/ 24489 h 151257"/>
                  <a:gd name="connsiteX2" fmla="*/ 0 w 3815715"/>
                  <a:gd name="connsiteY2" fmla="*/ 151257 h 151257"/>
                  <a:gd name="connsiteX0" fmla="*/ 3815715 w 3815715"/>
                  <a:gd name="connsiteY0" fmla="*/ 2048437 h 2104396"/>
                  <a:gd name="connsiteX1" fmla="*/ 780250 w 3815715"/>
                  <a:gd name="connsiteY1" fmla="*/ 331 h 2104396"/>
                  <a:gd name="connsiteX2" fmla="*/ 0 w 3815715"/>
                  <a:gd name="connsiteY2" fmla="*/ 2104396 h 2104396"/>
                  <a:gd name="connsiteX0" fmla="*/ 3815715 w 3815715"/>
                  <a:gd name="connsiteY0" fmla="*/ 2048118 h 2104077"/>
                  <a:gd name="connsiteX1" fmla="*/ 780250 w 3815715"/>
                  <a:gd name="connsiteY1" fmla="*/ 12 h 2104077"/>
                  <a:gd name="connsiteX2" fmla="*/ 0 w 3815715"/>
                  <a:gd name="connsiteY2" fmla="*/ 2104077 h 2104077"/>
                  <a:gd name="connsiteX0" fmla="*/ 3815715 w 3815715"/>
                  <a:gd name="connsiteY0" fmla="*/ 2048117 h 2113821"/>
                  <a:gd name="connsiteX1" fmla="*/ 780250 w 3815715"/>
                  <a:gd name="connsiteY1" fmla="*/ 11 h 2113821"/>
                  <a:gd name="connsiteX2" fmla="*/ 0 w 3815715"/>
                  <a:gd name="connsiteY2" fmla="*/ 2104076 h 2113821"/>
                  <a:gd name="connsiteX0" fmla="*/ 3815715 w 3815715"/>
                  <a:gd name="connsiteY0" fmla="*/ 2065525 h 2121485"/>
                  <a:gd name="connsiteX1" fmla="*/ 780250 w 3815715"/>
                  <a:gd name="connsiteY1" fmla="*/ 17419 h 2121485"/>
                  <a:gd name="connsiteX2" fmla="*/ 627850 w 3815715"/>
                  <a:gd name="connsiteY2" fmla="*/ 1135022 h 2121485"/>
                  <a:gd name="connsiteX3" fmla="*/ 0 w 3815715"/>
                  <a:gd name="connsiteY3" fmla="*/ 2121484 h 2121485"/>
                  <a:gd name="connsiteX0" fmla="*/ 3815715 w 3815715"/>
                  <a:gd name="connsiteY0" fmla="*/ 2064604 h 2120563"/>
                  <a:gd name="connsiteX1" fmla="*/ 780250 w 3815715"/>
                  <a:gd name="connsiteY1" fmla="*/ 16498 h 2120563"/>
                  <a:gd name="connsiteX2" fmla="*/ 537362 w 3815715"/>
                  <a:gd name="connsiteY2" fmla="*/ 1153205 h 2120563"/>
                  <a:gd name="connsiteX3" fmla="*/ 0 w 3815715"/>
                  <a:gd name="connsiteY3" fmla="*/ 2120563 h 2120563"/>
                  <a:gd name="connsiteX0" fmla="*/ 3815715 w 3815715"/>
                  <a:gd name="connsiteY0" fmla="*/ 2065600 h 2121559"/>
                  <a:gd name="connsiteX1" fmla="*/ 780250 w 3815715"/>
                  <a:gd name="connsiteY1" fmla="*/ 17494 h 2121559"/>
                  <a:gd name="connsiteX2" fmla="*/ 537362 w 3815715"/>
                  <a:gd name="connsiteY2" fmla="*/ 1154201 h 2121559"/>
                  <a:gd name="connsiteX3" fmla="*/ 0 w 3815715"/>
                  <a:gd name="connsiteY3" fmla="*/ 2121559 h 2121559"/>
                  <a:gd name="connsiteX0" fmla="*/ 3815715 w 3815715"/>
                  <a:gd name="connsiteY0" fmla="*/ 2065600 h 2132364"/>
                  <a:gd name="connsiteX1" fmla="*/ 780250 w 3815715"/>
                  <a:gd name="connsiteY1" fmla="*/ 17494 h 2132364"/>
                  <a:gd name="connsiteX2" fmla="*/ 537362 w 3815715"/>
                  <a:gd name="connsiteY2" fmla="*/ 1154201 h 2132364"/>
                  <a:gd name="connsiteX3" fmla="*/ 0 w 3815715"/>
                  <a:gd name="connsiteY3" fmla="*/ 2121559 h 2132364"/>
                  <a:gd name="connsiteX0" fmla="*/ 3815715 w 3815715"/>
                  <a:gd name="connsiteY0" fmla="*/ 2054455 h 2128536"/>
                  <a:gd name="connsiteX1" fmla="*/ 780250 w 3815715"/>
                  <a:gd name="connsiteY1" fmla="*/ 6349 h 2128536"/>
                  <a:gd name="connsiteX2" fmla="*/ 508787 w 3815715"/>
                  <a:gd name="connsiteY2" fmla="*/ 1448725 h 2128536"/>
                  <a:gd name="connsiteX3" fmla="*/ 0 w 3815715"/>
                  <a:gd name="connsiteY3" fmla="*/ 2110414 h 2128536"/>
                  <a:gd name="connsiteX0" fmla="*/ 3815715 w 3815715"/>
                  <a:gd name="connsiteY0" fmla="*/ 2054061 h 2125493"/>
                  <a:gd name="connsiteX1" fmla="*/ 780250 w 3815715"/>
                  <a:gd name="connsiteY1" fmla="*/ 5955 h 2125493"/>
                  <a:gd name="connsiteX2" fmla="*/ 508787 w 3815715"/>
                  <a:gd name="connsiteY2" fmla="*/ 1448331 h 2125493"/>
                  <a:gd name="connsiteX3" fmla="*/ 0 w 3815715"/>
                  <a:gd name="connsiteY3" fmla="*/ 2110020 h 2125493"/>
                  <a:gd name="connsiteX0" fmla="*/ 3815715 w 3815715"/>
                  <a:gd name="connsiteY0" fmla="*/ 2054061 h 2126689"/>
                  <a:gd name="connsiteX1" fmla="*/ 780250 w 3815715"/>
                  <a:gd name="connsiteY1" fmla="*/ 5955 h 2126689"/>
                  <a:gd name="connsiteX2" fmla="*/ 508787 w 3815715"/>
                  <a:gd name="connsiteY2" fmla="*/ 1448331 h 2126689"/>
                  <a:gd name="connsiteX3" fmla="*/ 0 w 3815715"/>
                  <a:gd name="connsiteY3" fmla="*/ 2110020 h 2126689"/>
                  <a:gd name="connsiteX0" fmla="*/ 3815715 w 3815715"/>
                  <a:gd name="connsiteY0" fmla="*/ 2054061 h 2133044"/>
                  <a:gd name="connsiteX1" fmla="*/ 780250 w 3815715"/>
                  <a:gd name="connsiteY1" fmla="*/ 5955 h 2133044"/>
                  <a:gd name="connsiteX2" fmla="*/ 508787 w 3815715"/>
                  <a:gd name="connsiteY2" fmla="*/ 1448331 h 2133044"/>
                  <a:gd name="connsiteX3" fmla="*/ 0 w 3815715"/>
                  <a:gd name="connsiteY3" fmla="*/ 2110020 h 2133044"/>
                  <a:gd name="connsiteX0" fmla="*/ 3815715 w 3815715"/>
                  <a:gd name="connsiteY0" fmla="*/ 2048107 h 2127090"/>
                  <a:gd name="connsiteX1" fmla="*/ 780250 w 3815715"/>
                  <a:gd name="connsiteY1" fmla="*/ 1 h 2127090"/>
                  <a:gd name="connsiteX2" fmla="*/ 508787 w 3815715"/>
                  <a:gd name="connsiteY2" fmla="*/ 1442377 h 2127090"/>
                  <a:gd name="connsiteX3" fmla="*/ 0 w 3815715"/>
                  <a:gd name="connsiteY3" fmla="*/ 2104066 h 2127090"/>
                  <a:gd name="connsiteX0" fmla="*/ 4039552 w 4039552"/>
                  <a:gd name="connsiteY0" fmla="*/ 2112463 h 2134133"/>
                  <a:gd name="connsiteX1" fmla="*/ 780250 w 4039552"/>
                  <a:gd name="connsiteY1" fmla="*/ 7044 h 2134133"/>
                  <a:gd name="connsiteX2" fmla="*/ 508787 w 4039552"/>
                  <a:gd name="connsiteY2" fmla="*/ 1449420 h 2134133"/>
                  <a:gd name="connsiteX3" fmla="*/ 0 w 4039552"/>
                  <a:gd name="connsiteY3" fmla="*/ 2111109 h 2134133"/>
                  <a:gd name="connsiteX0" fmla="*/ 4039552 w 4039552"/>
                  <a:gd name="connsiteY0" fmla="*/ 2112463 h 2134133"/>
                  <a:gd name="connsiteX1" fmla="*/ 780250 w 4039552"/>
                  <a:gd name="connsiteY1" fmla="*/ 7044 h 2134133"/>
                  <a:gd name="connsiteX2" fmla="*/ 508787 w 4039552"/>
                  <a:gd name="connsiteY2" fmla="*/ 1449420 h 2134133"/>
                  <a:gd name="connsiteX3" fmla="*/ 0 w 4039552"/>
                  <a:gd name="connsiteY3" fmla="*/ 2111109 h 2134133"/>
                  <a:gd name="connsiteX0" fmla="*/ 4039552 w 4039552"/>
                  <a:gd name="connsiteY0" fmla="*/ 2112366 h 2134036"/>
                  <a:gd name="connsiteX1" fmla="*/ 1827999 w 4039552"/>
                  <a:gd name="connsiteY1" fmla="*/ 952613 h 2134036"/>
                  <a:gd name="connsiteX2" fmla="*/ 780250 w 4039552"/>
                  <a:gd name="connsiteY2" fmla="*/ 6947 h 2134036"/>
                  <a:gd name="connsiteX3" fmla="*/ 508787 w 4039552"/>
                  <a:gd name="connsiteY3" fmla="*/ 1449323 h 2134036"/>
                  <a:gd name="connsiteX4" fmla="*/ 0 w 4039552"/>
                  <a:gd name="connsiteY4" fmla="*/ 2111012 h 2134036"/>
                  <a:gd name="connsiteX0" fmla="*/ 4039552 w 4039552"/>
                  <a:gd name="connsiteY0" fmla="*/ 2108808 h 2130478"/>
                  <a:gd name="connsiteX1" fmla="*/ 1294599 w 4039552"/>
                  <a:gd name="connsiteY1" fmla="*/ 1894718 h 2130478"/>
                  <a:gd name="connsiteX2" fmla="*/ 780250 w 4039552"/>
                  <a:gd name="connsiteY2" fmla="*/ 3389 h 2130478"/>
                  <a:gd name="connsiteX3" fmla="*/ 508787 w 4039552"/>
                  <a:gd name="connsiteY3" fmla="*/ 1445765 h 2130478"/>
                  <a:gd name="connsiteX4" fmla="*/ 0 w 4039552"/>
                  <a:gd name="connsiteY4" fmla="*/ 2107454 h 2130478"/>
                  <a:gd name="connsiteX0" fmla="*/ 4039552 w 4039552"/>
                  <a:gd name="connsiteY0" fmla="*/ 2108808 h 2130478"/>
                  <a:gd name="connsiteX1" fmla="*/ 1294599 w 4039552"/>
                  <a:gd name="connsiteY1" fmla="*/ 1894718 h 2130478"/>
                  <a:gd name="connsiteX2" fmla="*/ 780250 w 4039552"/>
                  <a:gd name="connsiteY2" fmla="*/ 3389 h 2130478"/>
                  <a:gd name="connsiteX3" fmla="*/ 508787 w 4039552"/>
                  <a:gd name="connsiteY3" fmla="*/ 1445765 h 2130478"/>
                  <a:gd name="connsiteX4" fmla="*/ 0 w 4039552"/>
                  <a:gd name="connsiteY4" fmla="*/ 2107454 h 2130478"/>
                  <a:gd name="connsiteX0" fmla="*/ 4039552 w 4039552"/>
                  <a:gd name="connsiteY0" fmla="*/ 2109015 h 2130685"/>
                  <a:gd name="connsiteX1" fmla="*/ 1308887 w 4039552"/>
                  <a:gd name="connsiteY1" fmla="*/ 1909253 h 2130685"/>
                  <a:gd name="connsiteX2" fmla="*/ 780250 w 4039552"/>
                  <a:gd name="connsiteY2" fmla="*/ 3596 h 2130685"/>
                  <a:gd name="connsiteX3" fmla="*/ 508787 w 4039552"/>
                  <a:gd name="connsiteY3" fmla="*/ 1445972 h 2130685"/>
                  <a:gd name="connsiteX4" fmla="*/ 0 w 4039552"/>
                  <a:gd name="connsiteY4" fmla="*/ 2107661 h 2130685"/>
                  <a:gd name="connsiteX0" fmla="*/ 4039552 w 4039552"/>
                  <a:gd name="connsiteY0" fmla="*/ 2109015 h 2143030"/>
                  <a:gd name="connsiteX1" fmla="*/ 1308887 w 4039552"/>
                  <a:gd name="connsiteY1" fmla="*/ 1909253 h 2143030"/>
                  <a:gd name="connsiteX2" fmla="*/ 780250 w 4039552"/>
                  <a:gd name="connsiteY2" fmla="*/ 3596 h 2143030"/>
                  <a:gd name="connsiteX3" fmla="*/ 508787 w 4039552"/>
                  <a:gd name="connsiteY3" fmla="*/ 1445972 h 2143030"/>
                  <a:gd name="connsiteX4" fmla="*/ 0 w 4039552"/>
                  <a:gd name="connsiteY4" fmla="*/ 2107661 h 2143030"/>
                  <a:gd name="connsiteX0" fmla="*/ 4039552 w 4039552"/>
                  <a:gd name="connsiteY0" fmla="*/ 2108345 h 2130015"/>
                  <a:gd name="connsiteX1" fmla="*/ 1275550 w 4039552"/>
                  <a:gd name="connsiteY1" fmla="*/ 1860823 h 2130015"/>
                  <a:gd name="connsiteX2" fmla="*/ 780250 w 4039552"/>
                  <a:gd name="connsiteY2" fmla="*/ 2926 h 2130015"/>
                  <a:gd name="connsiteX3" fmla="*/ 508787 w 4039552"/>
                  <a:gd name="connsiteY3" fmla="*/ 1445302 h 2130015"/>
                  <a:gd name="connsiteX4" fmla="*/ 0 w 4039552"/>
                  <a:gd name="connsiteY4" fmla="*/ 2106991 h 2130015"/>
                  <a:gd name="connsiteX0" fmla="*/ 4039552 w 4039552"/>
                  <a:gd name="connsiteY0" fmla="*/ 2108345 h 2170897"/>
                  <a:gd name="connsiteX1" fmla="*/ 1275550 w 4039552"/>
                  <a:gd name="connsiteY1" fmla="*/ 1860823 h 2170897"/>
                  <a:gd name="connsiteX2" fmla="*/ 780250 w 4039552"/>
                  <a:gd name="connsiteY2" fmla="*/ 2926 h 2170897"/>
                  <a:gd name="connsiteX3" fmla="*/ 508787 w 4039552"/>
                  <a:gd name="connsiteY3" fmla="*/ 1445302 h 2170897"/>
                  <a:gd name="connsiteX4" fmla="*/ 0 w 4039552"/>
                  <a:gd name="connsiteY4" fmla="*/ 2106991 h 2170897"/>
                  <a:gd name="connsiteX0" fmla="*/ 4039552 w 4039552"/>
                  <a:gd name="connsiteY0" fmla="*/ 2107044 h 2128714"/>
                  <a:gd name="connsiteX1" fmla="*/ 1208875 w 4039552"/>
                  <a:gd name="connsiteY1" fmla="*/ 1749671 h 2128714"/>
                  <a:gd name="connsiteX2" fmla="*/ 780250 w 4039552"/>
                  <a:gd name="connsiteY2" fmla="*/ 1625 h 2128714"/>
                  <a:gd name="connsiteX3" fmla="*/ 508787 w 4039552"/>
                  <a:gd name="connsiteY3" fmla="*/ 1444001 h 2128714"/>
                  <a:gd name="connsiteX4" fmla="*/ 0 w 4039552"/>
                  <a:gd name="connsiteY4" fmla="*/ 2105690 h 2128714"/>
                  <a:gd name="connsiteX0" fmla="*/ 4039552 w 4039552"/>
                  <a:gd name="connsiteY0" fmla="*/ 2107044 h 2128714"/>
                  <a:gd name="connsiteX1" fmla="*/ 1208875 w 4039552"/>
                  <a:gd name="connsiteY1" fmla="*/ 1749671 h 2128714"/>
                  <a:gd name="connsiteX2" fmla="*/ 780250 w 4039552"/>
                  <a:gd name="connsiteY2" fmla="*/ 1625 h 2128714"/>
                  <a:gd name="connsiteX3" fmla="*/ 508787 w 4039552"/>
                  <a:gd name="connsiteY3" fmla="*/ 1444001 h 2128714"/>
                  <a:gd name="connsiteX4" fmla="*/ 0 w 4039552"/>
                  <a:gd name="connsiteY4" fmla="*/ 2105690 h 2128714"/>
                  <a:gd name="connsiteX0" fmla="*/ 4039552 w 4039552"/>
                  <a:gd name="connsiteY0" fmla="*/ 2111042 h 2270536"/>
                  <a:gd name="connsiteX1" fmla="*/ 1451763 w 4039552"/>
                  <a:gd name="connsiteY1" fmla="*/ 2035458 h 2270536"/>
                  <a:gd name="connsiteX2" fmla="*/ 780250 w 4039552"/>
                  <a:gd name="connsiteY2" fmla="*/ 5623 h 2270536"/>
                  <a:gd name="connsiteX3" fmla="*/ 508787 w 4039552"/>
                  <a:gd name="connsiteY3" fmla="*/ 1447999 h 2270536"/>
                  <a:gd name="connsiteX4" fmla="*/ 0 w 4039552"/>
                  <a:gd name="connsiteY4" fmla="*/ 2109688 h 2270536"/>
                  <a:gd name="connsiteX0" fmla="*/ 4039552 w 4039552"/>
                  <a:gd name="connsiteY0" fmla="*/ 2111042 h 2132712"/>
                  <a:gd name="connsiteX1" fmla="*/ 1451763 w 4039552"/>
                  <a:gd name="connsiteY1" fmla="*/ 2035458 h 2132712"/>
                  <a:gd name="connsiteX2" fmla="*/ 780250 w 4039552"/>
                  <a:gd name="connsiteY2" fmla="*/ 5623 h 2132712"/>
                  <a:gd name="connsiteX3" fmla="*/ 508787 w 4039552"/>
                  <a:gd name="connsiteY3" fmla="*/ 1447999 h 2132712"/>
                  <a:gd name="connsiteX4" fmla="*/ 0 w 4039552"/>
                  <a:gd name="connsiteY4" fmla="*/ 2109688 h 2132712"/>
                  <a:gd name="connsiteX0" fmla="*/ 4039552 w 4039552"/>
                  <a:gd name="connsiteY0" fmla="*/ 2111833 h 2151667"/>
                  <a:gd name="connsiteX1" fmla="*/ 1547013 w 4039552"/>
                  <a:gd name="connsiteY1" fmla="*/ 2079234 h 2151667"/>
                  <a:gd name="connsiteX2" fmla="*/ 780250 w 4039552"/>
                  <a:gd name="connsiteY2" fmla="*/ 6414 h 2151667"/>
                  <a:gd name="connsiteX3" fmla="*/ 508787 w 4039552"/>
                  <a:gd name="connsiteY3" fmla="*/ 1448790 h 2151667"/>
                  <a:gd name="connsiteX4" fmla="*/ 0 w 4039552"/>
                  <a:gd name="connsiteY4" fmla="*/ 2110479 h 2151667"/>
                  <a:gd name="connsiteX0" fmla="*/ 4039552 w 4039552"/>
                  <a:gd name="connsiteY0" fmla="*/ 2111833 h 2133503"/>
                  <a:gd name="connsiteX1" fmla="*/ 1547013 w 4039552"/>
                  <a:gd name="connsiteY1" fmla="*/ 2079234 h 2133503"/>
                  <a:gd name="connsiteX2" fmla="*/ 780250 w 4039552"/>
                  <a:gd name="connsiteY2" fmla="*/ 6414 h 2133503"/>
                  <a:gd name="connsiteX3" fmla="*/ 508787 w 4039552"/>
                  <a:gd name="connsiteY3" fmla="*/ 1448790 h 2133503"/>
                  <a:gd name="connsiteX4" fmla="*/ 0 w 4039552"/>
                  <a:gd name="connsiteY4" fmla="*/ 2110479 h 2133503"/>
                  <a:gd name="connsiteX0" fmla="*/ 4039552 w 4039552"/>
                  <a:gd name="connsiteY0" fmla="*/ 2111833 h 2133503"/>
                  <a:gd name="connsiteX1" fmla="*/ 1547013 w 4039552"/>
                  <a:gd name="connsiteY1" fmla="*/ 2079234 h 2133503"/>
                  <a:gd name="connsiteX2" fmla="*/ 780250 w 4039552"/>
                  <a:gd name="connsiteY2" fmla="*/ 6414 h 2133503"/>
                  <a:gd name="connsiteX3" fmla="*/ 508787 w 4039552"/>
                  <a:gd name="connsiteY3" fmla="*/ 1448790 h 2133503"/>
                  <a:gd name="connsiteX4" fmla="*/ 0 w 4039552"/>
                  <a:gd name="connsiteY4" fmla="*/ 2110479 h 2133503"/>
                  <a:gd name="connsiteX0" fmla="*/ 4039552 w 4039552"/>
                  <a:gd name="connsiteY0" fmla="*/ 2105419 h 2127089"/>
                  <a:gd name="connsiteX1" fmla="*/ 1547013 w 4039552"/>
                  <a:gd name="connsiteY1" fmla="*/ 2072820 h 2127089"/>
                  <a:gd name="connsiteX2" fmla="*/ 780250 w 4039552"/>
                  <a:gd name="connsiteY2" fmla="*/ 0 h 2127089"/>
                  <a:gd name="connsiteX3" fmla="*/ 508787 w 4039552"/>
                  <a:gd name="connsiteY3" fmla="*/ 1442376 h 2127089"/>
                  <a:gd name="connsiteX4" fmla="*/ 0 w 4039552"/>
                  <a:gd name="connsiteY4" fmla="*/ 2104065 h 2127089"/>
                  <a:gd name="connsiteX0" fmla="*/ 4039552 w 4039552"/>
                  <a:gd name="connsiteY0" fmla="*/ 2106874 h 2128544"/>
                  <a:gd name="connsiteX1" fmla="*/ 1547013 w 4039552"/>
                  <a:gd name="connsiteY1" fmla="*/ 2074275 h 2128544"/>
                  <a:gd name="connsiteX2" fmla="*/ 1118387 w 4039552"/>
                  <a:gd name="connsiteY2" fmla="*/ 1190700 h 2128544"/>
                  <a:gd name="connsiteX3" fmla="*/ 780250 w 4039552"/>
                  <a:gd name="connsiteY3" fmla="*/ 1455 h 2128544"/>
                  <a:gd name="connsiteX4" fmla="*/ 508787 w 4039552"/>
                  <a:gd name="connsiteY4" fmla="*/ 1443831 h 2128544"/>
                  <a:gd name="connsiteX5" fmla="*/ 0 w 4039552"/>
                  <a:gd name="connsiteY5" fmla="*/ 2105520 h 2128544"/>
                  <a:gd name="connsiteX0" fmla="*/ 4039552 w 4039552"/>
                  <a:gd name="connsiteY0" fmla="*/ 2106052 h 2142061"/>
                  <a:gd name="connsiteX1" fmla="*/ 1547013 w 4039552"/>
                  <a:gd name="connsiteY1" fmla="*/ 2073453 h 2142061"/>
                  <a:gd name="connsiteX2" fmla="*/ 1061237 w 4039552"/>
                  <a:gd name="connsiteY2" fmla="*/ 1271071 h 2142061"/>
                  <a:gd name="connsiteX3" fmla="*/ 780250 w 4039552"/>
                  <a:gd name="connsiteY3" fmla="*/ 633 h 2142061"/>
                  <a:gd name="connsiteX4" fmla="*/ 508787 w 4039552"/>
                  <a:gd name="connsiteY4" fmla="*/ 1443009 h 2142061"/>
                  <a:gd name="connsiteX5" fmla="*/ 0 w 4039552"/>
                  <a:gd name="connsiteY5" fmla="*/ 2104698 h 2142061"/>
                  <a:gd name="connsiteX0" fmla="*/ 4039552 w 4039552"/>
                  <a:gd name="connsiteY0" fmla="*/ 2106019 h 2142029"/>
                  <a:gd name="connsiteX1" fmla="*/ 1547013 w 4039552"/>
                  <a:gd name="connsiteY1" fmla="*/ 2073420 h 2142029"/>
                  <a:gd name="connsiteX2" fmla="*/ 1061237 w 4039552"/>
                  <a:gd name="connsiteY2" fmla="*/ 1271038 h 2142029"/>
                  <a:gd name="connsiteX3" fmla="*/ 780250 w 4039552"/>
                  <a:gd name="connsiteY3" fmla="*/ 600 h 2142029"/>
                  <a:gd name="connsiteX4" fmla="*/ 508787 w 4039552"/>
                  <a:gd name="connsiteY4" fmla="*/ 1442976 h 2142029"/>
                  <a:gd name="connsiteX5" fmla="*/ 0 w 4039552"/>
                  <a:gd name="connsiteY5" fmla="*/ 2104665 h 2142029"/>
                  <a:gd name="connsiteX0" fmla="*/ 4039552 w 4039552"/>
                  <a:gd name="connsiteY0" fmla="*/ 2106019 h 2127689"/>
                  <a:gd name="connsiteX1" fmla="*/ 1547013 w 4039552"/>
                  <a:gd name="connsiteY1" fmla="*/ 2073420 h 2127689"/>
                  <a:gd name="connsiteX2" fmla="*/ 1061237 w 4039552"/>
                  <a:gd name="connsiteY2" fmla="*/ 1271038 h 2127689"/>
                  <a:gd name="connsiteX3" fmla="*/ 780250 w 4039552"/>
                  <a:gd name="connsiteY3" fmla="*/ 600 h 2127689"/>
                  <a:gd name="connsiteX4" fmla="*/ 508787 w 4039552"/>
                  <a:gd name="connsiteY4" fmla="*/ 1442976 h 2127689"/>
                  <a:gd name="connsiteX5" fmla="*/ 0 w 4039552"/>
                  <a:gd name="connsiteY5" fmla="*/ 2104665 h 2127689"/>
                  <a:gd name="connsiteX0" fmla="*/ 4039552 w 4039552"/>
                  <a:gd name="connsiteY0" fmla="*/ 2106019 h 2127689"/>
                  <a:gd name="connsiteX1" fmla="*/ 1547013 w 4039552"/>
                  <a:gd name="connsiteY1" fmla="*/ 2073420 h 2127689"/>
                  <a:gd name="connsiteX2" fmla="*/ 1061237 w 4039552"/>
                  <a:gd name="connsiteY2" fmla="*/ 1271038 h 2127689"/>
                  <a:gd name="connsiteX3" fmla="*/ 780250 w 4039552"/>
                  <a:gd name="connsiteY3" fmla="*/ 600 h 2127689"/>
                  <a:gd name="connsiteX4" fmla="*/ 508787 w 4039552"/>
                  <a:gd name="connsiteY4" fmla="*/ 1442976 h 2127689"/>
                  <a:gd name="connsiteX5" fmla="*/ 0 w 4039552"/>
                  <a:gd name="connsiteY5" fmla="*/ 2104665 h 2127689"/>
                  <a:gd name="connsiteX0" fmla="*/ 4039552 w 4039552"/>
                  <a:gd name="connsiteY0" fmla="*/ 2106019 h 2127689"/>
                  <a:gd name="connsiteX1" fmla="*/ 1547013 w 4039552"/>
                  <a:gd name="connsiteY1" fmla="*/ 2073420 h 2127689"/>
                  <a:gd name="connsiteX2" fmla="*/ 1061237 w 4039552"/>
                  <a:gd name="connsiteY2" fmla="*/ 1271038 h 2127689"/>
                  <a:gd name="connsiteX3" fmla="*/ 780250 w 4039552"/>
                  <a:gd name="connsiteY3" fmla="*/ 600 h 2127689"/>
                  <a:gd name="connsiteX4" fmla="*/ 508787 w 4039552"/>
                  <a:gd name="connsiteY4" fmla="*/ 1442976 h 2127689"/>
                  <a:gd name="connsiteX5" fmla="*/ 0 w 4039552"/>
                  <a:gd name="connsiteY5" fmla="*/ 2104665 h 2127689"/>
                  <a:gd name="connsiteX0" fmla="*/ 4039552 w 4039552"/>
                  <a:gd name="connsiteY0" fmla="*/ 2105419 h 2127089"/>
                  <a:gd name="connsiteX1" fmla="*/ 1547013 w 4039552"/>
                  <a:gd name="connsiteY1" fmla="*/ 2072820 h 2127089"/>
                  <a:gd name="connsiteX2" fmla="*/ 1061237 w 4039552"/>
                  <a:gd name="connsiteY2" fmla="*/ 1270438 h 2127089"/>
                  <a:gd name="connsiteX3" fmla="*/ 780250 w 4039552"/>
                  <a:gd name="connsiteY3" fmla="*/ 0 h 2127089"/>
                  <a:gd name="connsiteX4" fmla="*/ 508787 w 4039552"/>
                  <a:gd name="connsiteY4" fmla="*/ 1442376 h 2127089"/>
                  <a:gd name="connsiteX5" fmla="*/ 0 w 4039552"/>
                  <a:gd name="connsiteY5" fmla="*/ 2104065 h 2127089"/>
                  <a:gd name="connsiteX0" fmla="*/ 4039552 w 4039552"/>
                  <a:gd name="connsiteY0" fmla="*/ 2105419 h 2127833"/>
                  <a:gd name="connsiteX1" fmla="*/ 1547013 w 4039552"/>
                  <a:gd name="connsiteY1" fmla="*/ 2072820 h 2127833"/>
                  <a:gd name="connsiteX2" fmla="*/ 1061237 w 4039552"/>
                  <a:gd name="connsiteY2" fmla="*/ 1270438 h 2127833"/>
                  <a:gd name="connsiteX3" fmla="*/ 761200 w 4039552"/>
                  <a:gd name="connsiteY3" fmla="*/ 0 h 2127833"/>
                  <a:gd name="connsiteX4" fmla="*/ 508787 w 4039552"/>
                  <a:gd name="connsiteY4" fmla="*/ 1442376 h 2127833"/>
                  <a:gd name="connsiteX5" fmla="*/ 0 w 4039552"/>
                  <a:gd name="connsiteY5" fmla="*/ 2104065 h 2127833"/>
                  <a:gd name="connsiteX0" fmla="*/ 4039552 w 4039552"/>
                  <a:gd name="connsiteY0" fmla="*/ 2105419 h 2128623"/>
                  <a:gd name="connsiteX1" fmla="*/ 1547013 w 4039552"/>
                  <a:gd name="connsiteY1" fmla="*/ 2072820 h 2128623"/>
                  <a:gd name="connsiteX2" fmla="*/ 1061237 w 4039552"/>
                  <a:gd name="connsiteY2" fmla="*/ 1270438 h 2128623"/>
                  <a:gd name="connsiteX3" fmla="*/ 761200 w 4039552"/>
                  <a:gd name="connsiteY3" fmla="*/ 0 h 2128623"/>
                  <a:gd name="connsiteX4" fmla="*/ 508787 w 4039552"/>
                  <a:gd name="connsiteY4" fmla="*/ 1442376 h 2128623"/>
                  <a:gd name="connsiteX5" fmla="*/ 0 w 4039552"/>
                  <a:gd name="connsiteY5" fmla="*/ 2104065 h 2128623"/>
                  <a:gd name="connsiteX0" fmla="*/ 4039552 w 4039552"/>
                  <a:gd name="connsiteY0" fmla="*/ 2105419 h 2128623"/>
                  <a:gd name="connsiteX1" fmla="*/ 1547013 w 4039552"/>
                  <a:gd name="connsiteY1" fmla="*/ 2072820 h 2128623"/>
                  <a:gd name="connsiteX2" fmla="*/ 1061237 w 4039552"/>
                  <a:gd name="connsiteY2" fmla="*/ 1270438 h 2128623"/>
                  <a:gd name="connsiteX3" fmla="*/ 761200 w 4039552"/>
                  <a:gd name="connsiteY3" fmla="*/ 0 h 2128623"/>
                  <a:gd name="connsiteX4" fmla="*/ 508787 w 4039552"/>
                  <a:gd name="connsiteY4" fmla="*/ 1442376 h 2128623"/>
                  <a:gd name="connsiteX5" fmla="*/ 0 w 4039552"/>
                  <a:gd name="connsiteY5" fmla="*/ 2104065 h 2128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9552" h="2128623">
                    <a:moveTo>
                      <a:pt x="4039552" y="2105419"/>
                    </a:moveTo>
                    <a:cubicBezTo>
                      <a:pt x="3208706" y="2094553"/>
                      <a:pt x="1853984" y="2160103"/>
                      <a:pt x="1547013" y="2072820"/>
                    </a:cubicBezTo>
                    <a:cubicBezTo>
                      <a:pt x="1240042" y="1985537"/>
                      <a:pt x="1158868" y="1639789"/>
                      <a:pt x="1061237" y="1270438"/>
                    </a:cubicBezTo>
                    <a:cubicBezTo>
                      <a:pt x="963606" y="901087"/>
                      <a:pt x="881850" y="0"/>
                      <a:pt x="761200" y="0"/>
                    </a:cubicBezTo>
                    <a:cubicBezTo>
                      <a:pt x="640550" y="0"/>
                      <a:pt x="549929" y="1072595"/>
                      <a:pt x="508787" y="1442376"/>
                    </a:cubicBezTo>
                    <a:cubicBezTo>
                      <a:pt x="467645" y="1812157"/>
                      <a:pt x="457067" y="2235772"/>
                      <a:pt x="0" y="2104065"/>
                    </a:cubicBezTo>
                  </a:path>
                </a:pathLst>
              </a:custGeom>
              <a:ln w="19050">
                <a:solidFill>
                  <a:srgbClr val="00B05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80" name="직선 연결선 79">
                <a:extLst>
                  <a:ext uri="{FF2B5EF4-FFF2-40B4-BE49-F238E27FC236}">
                    <a16:creationId xmlns:a16="http://schemas.microsoft.com/office/drawing/2014/main" id="{0B9E3616-A976-481F-AEAA-1A7096FF3355}"/>
                  </a:ext>
                </a:extLst>
              </p:cNvPr>
              <p:cNvCxnSpPr/>
              <p:nvPr/>
            </p:nvCxnSpPr>
            <p:spPr>
              <a:xfrm rot="16200000">
                <a:off x="4763201" y="5401836"/>
                <a:ext cx="70377"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E8E907B-F227-40A0-855D-6FD6F8752652}"/>
                  </a:ext>
                </a:extLst>
              </p:cNvPr>
              <p:cNvSpPr txBox="1"/>
              <p:nvPr/>
            </p:nvSpPr>
            <p:spPr>
              <a:xfrm>
                <a:off x="4709978" y="5478932"/>
                <a:ext cx="176822" cy="200055"/>
              </a:xfrm>
              <a:prstGeom prst="rect">
                <a:avLst/>
              </a:prstGeom>
              <a:noFill/>
            </p:spPr>
            <p:txBody>
              <a:bodyPr wrap="square" lIns="0" tIns="0" rIns="0" bIns="0" rtlCol="0">
                <a:spAutoFit/>
                <a:scene3d>
                  <a:camera prst="orthographicFront"/>
                  <a:lightRig rig="threePt" dir="t"/>
                </a:scene3d>
                <a:sp3d>
                  <a:bevelB w="0" h="1270"/>
                </a:sp3d>
              </a:bodyPr>
              <a:lstStyle/>
              <a:p>
                <a:pPr algn="ctr"/>
                <a:r>
                  <a:rPr lang="en-US"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2</a:t>
                </a:r>
              </a:p>
            </p:txBody>
          </p:sp>
          <p:cxnSp>
            <p:nvCxnSpPr>
              <p:cNvPr id="82" name="직선 화살표 연결선 81">
                <a:extLst>
                  <a:ext uri="{FF2B5EF4-FFF2-40B4-BE49-F238E27FC236}">
                    <a16:creationId xmlns:a16="http://schemas.microsoft.com/office/drawing/2014/main" id="{D86C42A7-1838-49BB-BD45-96BE626D16CF}"/>
                  </a:ext>
                </a:extLst>
              </p:cNvPr>
              <p:cNvCxnSpPr>
                <a:cxnSpLocks/>
              </p:cNvCxnSpPr>
              <p:nvPr/>
            </p:nvCxnSpPr>
            <p:spPr>
              <a:xfrm>
                <a:off x="3096142" y="5366648"/>
                <a:ext cx="4142858" cy="0"/>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sp>
        <p:nvSpPr>
          <p:cNvPr id="38" name="직사각형 37">
            <a:extLst>
              <a:ext uri="{FF2B5EF4-FFF2-40B4-BE49-F238E27FC236}">
                <a16:creationId xmlns:a16="http://schemas.microsoft.com/office/drawing/2014/main" id="{F963253A-B5EF-414E-933F-9082767019FC}"/>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7"/>
              </a:buBlip>
              <a:defRPr/>
            </a:pPr>
            <a:r>
              <a:rPr lang="en-US" altLang="ko-KR" sz="1400" dirty="0" err="1">
                <a:solidFill>
                  <a:schemeClr val="tx1"/>
                </a:solidFill>
                <a:latin typeface="SamsungOne-400" panose="020B0503030303020204" pitchFamily="34" charset="0"/>
                <a:ea typeface="SamsungOne-400" panose="020B0503030303020204" pitchFamily="34" charset="0"/>
              </a:rPr>
              <a:t>Biến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ngẫu</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nhiên</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mật</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độ</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xác</a:t>
            </a:r>
            <a:r>
              <a:rPr lang="en-US" altLang="ko-KR" sz="1400" dirty="0">
                <a:solidFill>
                  <a:schemeClr val="tx1"/>
                </a:solidFill>
                <a:latin typeface="SamsungOne-400" panose="020B0503030303020204" pitchFamily="34" charset="0"/>
                <a:ea typeface="SamsungOne-400" panose="020B0503030303020204" pitchFamily="34" charset="0"/>
              </a:rPr>
              <a:t> </a:t>
            </a:r>
            <a:r>
              <a:rPr lang="en-US" altLang="ko-KR" sz="1400" dirty="0" err="1">
                <a:solidFill>
                  <a:schemeClr val="tx1"/>
                </a:solidFill>
                <a:latin typeface="SamsungOne-400" panose="020B0503030303020204" pitchFamily="34" charset="0"/>
                <a:ea typeface="SamsungOne-400" panose="020B0503030303020204" pitchFamily="34" charset="0"/>
              </a:rPr>
              <a:t>suất</a:t>
            </a:r>
            <a:r>
              <a:rPr lang="en-US" altLang="ko-KR" sz="1400" dirty="0">
                <a:solidFill>
                  <a:schemeClr val="tx1"/>
                </a:solidFill>
                <a:latin typeface="SamsungOne-400" panose="020B0503030303020204" pitchFamily="34" charset="0"/>
                <a:ea typeface="SamsungOne-400" panose="020B0503030303020204" pitchFamily="34" charset="0"/>
              </a:rPr>
              <a:t> F:</a:t>
            </a:r>
          </a:p>
        </p:txBody>
      </p:sp>
    </p:spTree>
    <p:extLst>
      <p:ext uri="{BB962C8B-B14F-4D97-AF65-F5344CB8AC3E}">
        <p14:creationId xmlns:p14="http://schemas.microsoft.com/office/powerpoint/2010/main" val="6293906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Bài tập </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Coding #0202</a:t>
            </a:r>
          </a:p>
        </p:txBody>
      </p:sp>
      <p:grpSp>
        <p:nvGrpSpPr>
          <p:cNvPr id="11" name="그룹 10">
            <a:extLst>
              <a:ext uri="{FF2B5EF4-FFF2-40B4-BE49-F238E27FC236}">
                <a16:creationId xmlns:a16="http://schemas.microsoft.com/office/drawing/2014/main" id="{A2A7775F-AE07-4A60-B96A-7B00D8607BDB}"/>
              </a:ext>
            </a:extLst>
          </p:cNvPr>
          <p:cNvGrpSpPr/>
          <p:nvPr/>
        </p:nvGrpSpPr>
        <p:grpSpPr>
          <a:xfrm>
            <a:off x="558798" y="2060849"/>
            <a:ext cx="8797129" cy="3960439"/>
            <a:chOff x="558798" y="2060849"/>
            <a:chExt cx="8797129" cy="3960439"/>
          </a:xfrm>
        </p:grpSpPr>
        <p:sp>
          <p:nvSpPr>
            <p:cNvPr id="12" name="직사각형 11">
              <a:extLst>
                <a:ext uri="{FF2B5EF4-FFF2-40B4-BE49-F238E27FC236}">
                  <a16:creationId xmlns:a16="http://schemas.microsoft.com/office/drawing/2014/main" id="{0E2B63F1-717C-45E5-9484-DF4505693008}"/>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5" name="그룹 14">
              <a:extLst>
                <a:ext uri="{FF2B5EF4-FFF2-40B4-BE49-F238E27FC236}">
                  <a16:creationId xmlns:a16="http://schemas.microsoft.com/office/drawing/2014/main" id="{AC1F47E5-59C0-4468-B93D-A8F7F0C32C93}"/>
                </a:ext>
              </a:extLst>
            </p:cNvPr>
            <p:cNvGrpSpPr/>
            <p:nvPr/>
          </p:nvGrpSpPr>
          <p:grpSpPr>
            <a:xfrm>
              <a:off x="558798" y="3945816"/>
              <a:ext cx="8797129" cy="576572"/>
              <a:chOff x="4778069" y="4391025"/>
              <a:chExt cx="2349160" cy="431802"/>
            </a:xfrm>
          </p:grpSpPr>
          <p:sp>
            <p:nvSpPr>
              <p:cNvPr id="18" name="직사각형 17">
                <a:extLst>
                  <a:ext uri="{FF2B5EF4-FFF2-40B4-BE49-F238E27FC236}">
                    <a16:creationId xmlns:a16="http://schemas.microsoft.com/office/drawing/2014/main" id="{3C6A9AF5-127F-406D-B69A-2777F03F88E5}"/>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dirty="0"/>
              </a:p>
            </p:txBody>
          </p:sp>
          <p:sp>
            <p:nvSpPr>
              <p:cNvPr id="21" name="직사각형 133">
                <a:extLst>
                  <a:ext uri="{FF2B5EF4-FFF2-40B4-BE49-F238E27FC236}">
                    <a16:creationId xmlns:a16="http://schemas.microsoft.com/office/drawing/2014/main" id="{21A3736B-043B-48A0-AE25-A04C3CBB178F}"/>
                  </a:ext>
                </a:extLst>
              </p:cNvPr>
              <p:cNvSpPr/>
              <p:nvPr/>
            </p:nvSpPr>
            <p:spPr>
              <a:xfrm>
                <a:off x="4852511" y="4528465"/>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vi-VN" altLang="ko-KR"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Làm theo các bước thực hành trong tệp </a:t>
                </a:r>
                <a:r>
                  <a:rPr lang="en-US" altLang="ko-KR"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'ex_0202.ipynb’.</a:t>
                </a:r>
              </a:p>
            </p:txBody>
          </p:sp>
        </p:grpSp>
        <p:pic>
          <p:nvPicPr>
            <p:cNvPr id="16" name="그림 15" descr="텍스트, 클립아트이(가) 표시된 사진&#10;&#10;자동 생성된 설명">
              <a:extLst>
                <a:ext uri="{FF2B5EF4-FFF2-40B4-BE49-F238E27FC236}">
                  <a16:creationId xmlns:a16="http://schemas.microsoft.com/office/drawing/2014/main" id="{70D03265-398A-4B21-9492-31D700046C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3" name="그룹 1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Mật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độ</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tục</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ko-KR" sz="1600" b="1" u="none" strike="noStrike" kern="1200" cap="none" spc="0" normalizeH="0" baseline="0" noProof="0" dirty="0" err="1">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Bài</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Medium" pitchFamily="2" charset="77"/>
                  <a:ea typeface="iCiel Samsung Sharp Sans Medium" pitchFamily="2" charset="77"/>
                  <a:cs typeface="iCiel Samsung Sharp Sans Medium" pitchFamily="2" charset="77"/>
                </a:rPr>
                <a:t> </a:t>
              </a:r>
              <a:r>
                <a:rPr kumimoji="0" lang="en-US" altLang="ko-KR" sz="1600" b="1" u="none" strike="noStrike" kern="1200" cap="none" spc="0" normalizeH="0" baseline="0" noProof="0" dirty="0">
                  <a:ln>
                    <a:noFill/>
                  </a:ln>
                  <a:solidFill>
                    <a:prstClr val="white">
                      <a:lumMod val="85000"/>
                    </a:prstClr>
                  </a:solidFill>
                  <a:effectLst/>
                  <a:uLnTx/>
                  <a:uFillTx/>
                  <a:latin typeface="iCiel Samsung Sharp Sans Bold" pitchFamily="2" charset="77"/>
                  <a:ea typeface="iCiel Samsung Sharp Sans Bold" pitchFamily="2" charset="77"/>
                  <a:cs typeface="iCiel Samsung Sharp Sans Bold" pitchFamily="2" charset="77"/>
                </a:rPr>
                <a:t>02</a:t>
              </a:r>
            </a:p>
          </p:txBody>
        </p:sp>
      </p:grpSp>
    </p:spTree>
    <p:extLst>
      <p:ext uri="{BB962C8B-B14F-4D97-AF65-F5344CB8AC3E}">
        <p14:creationId xmlns:p14="http://schemas.microsoft.com/office/powerpoint/2010/main" val="20431951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9131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Tìm</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hiểu</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về</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Thống</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kê</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I</a:t>
            </a: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err="1">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a:t>
            </a: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 2.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sp>
        <p:nvSpPr>
          <p:cNvPr id="11" name="직사각형 10">
            <a:extLst>
              <a:ext uri="{FF2B5EF4-FFF2-40B4-BE49-F238E27FC236}">
                <a16:creationId xmlns:a16="http://schemas.microsoft.com/office/drawing/2014/main" id="{20D872CA-6D32-434E-85BF-77DF62D780F9}"/>
              </a:ext>
            </a:extLst>
          </p:cNvPr>
          <p:cNvSpPr/>
          <p:nvPr/>
        </p:nvSpPr>
        <p:spPr>
          <a:xfrm>
            <a:off x="1054111" y="3929021"/>
            <a:ext cx="4365353" cy="7437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6213" marR="0" lvl="0" indent="-176213" fontAlgn="base">
              <a:lnSpc>
                <a:spcPct val="100000"/>
              </a:lnSpc>
              <a:spcBef>
                <a:spcPct val="0"/>
              </a:spcBef>
              <a:spcAft>
                <a:spcPts val="1000"/>
              </a:spcAft>
              <a:buClrTx/>
              <a:buSzPct val="120000"/>
              <a:buBlip>
                <a:blip r:embed="rId3"/>
              </a:buBlip>
              <a:tabLst/>
              <a:defRPr/>
            </a:pPr>
            <a:r>
              <a:rPr lang="en-US" altLang="ko-KR" sz="2000" dirty="0">
                <a:solidFill>
                  <a:srgbClr val="A6A6A6"/>
                </a:solidFill>
                <a:latin typeface="SamsungOne-400" panose="020B0503030303020204" pitchFamily="34" charset="0"/>
                <a:ea typeface="SamsungOne-400" panose="020B0503030303020204" pitchFamily="34" charset="0"/>
              </a:rPr>
              <a:t>2.1. </a:t>
            </a:r>
            <a:r>
              <a:rPr lang="en-US" altLang="ko-KR" sz="2000" dirty="0" err="1">
                <a:solidFill>
                  <a:srgbClr val="A6A6A6"/>
                </a:solidFill>
                <a:latin typeface="SamsungOne-400" panose="020B0503030303020204" pitchFamily="34" charset="0"/>
                <a:ea typeface="SamsungOne-400" panose="020B0503030303020204" pitchFamily="34" charset="0"/>
              </a:rPr>
              <a:t>Mật</a:t>
            </a:r>
            <a:r>
              <a:rPr lang="en-US" altLang="ko-KR" sz="2000" dirty="0">
                <a:solidFill>
                  <a:srgbClr val="A6A6A6"/>
                </a:solidFill>
                <a:latin typeface="SamsungOne-400" panose="020B0503030303020204" pitchFamily="34" charset="0"/>
                <a:ea typeface="SamsungOne-400" panose="020B0503030303020204" pitchFamily="34" charset="0"/>
              </a:rPr>
              <a:t> </a:t>
            </a:r>
            <a:r>
              <a:rPr lang="en-US" altLang="ko-KR" sz="2000" dirty="0" err="1">
                <a:solidFill>
                  <a:srgbClr val="A6A6A6"/>
                </a:solidFill>
                <a:latin typeface="SamsungOne-400" panose="020B0503030303020204" pitchFamily="34" charset="0"/>
                <a:ea typeface="SamsungOne-400" panose="020B0503030303020204" pitchFamily="34" charset="0"/>
              </a:rPr>
              <a:t>độ</a:t>
            </a:r>
            <a:r>
              <a:rPr lang="en-US" altLang="ko-KR" sz="2000" dirty="0">
                <a:solidFill>
                  <a:srgbClr val="A6A6A6"/>
                </a:solidFill>
                <a:latin typeface="SamsungOne-400" panose="020B0503030303020204" pitchFamily="34" charset="0"/>
                <a:ea typeface="SamsungOne-400" panose="020B0503030303020204" pitchFamily="34" charset="0"/>
              </a:rPr>
              <a:t> </a:t>
            </a:r>
            <a:r>
              <a:rPr lang="en-US" altLang="ko-KR" sz="2000" dirty="0" err="1">
                <a:solidFill>
                  <a:srgbClr val="A6A6A6"/>
                </a:solidFill>
                <a:latin typeface="SamsungOne-400" panose="020B0503030303020204" pitchFamily="34" charset="0"/>
                <a:ea typeface="SamsungOne-400" panose="020B0503030303020204" pitchFamily="34" charset="0"/>
              </a:rPr>
              <a:t>xác</a:t>
            </a:r>
            <a:r>
              <a:rPr lang="en-US" altLang="ko-KR" sz="2000" dirty="0">
                <a:solidFill>
                  <a:srgbClr val="A6A6A6"/>
                </a:solidFill>
                <a:latin typeface="SamsungOne-400" panose="020B0503030303020204" pitchFamily="34" charset="0"/>
                <a:ea typeface="SamsungOne-400" panose="020B0503030303020204" pitchFamily="34" charset="0"/>
              </a:rPr>
              <a:t> </a:t>
            </a:r>
            <a:r>
              <a:rPr lang="en-US" altLang="ko-KR" sz="2000" dirty="0" err="1">
                <a:solidFill>
                  <a:srgbClr val="A6A6A6"/>
                </a:solidFill>
                <a:latin typeface="SamsungOne-400" panose="020B0503030303020204" pitchFamily="34" charset="0"/>
                <a:ea typeface="SamsungOne-400" panose="020B0503030303020204" pitchFamily="34" charset="0"/>
              </a:rPr>
              <a:t>suất</a:t>
            </a:r>
            <a:r>
              <a:rPr lang="en-US" altLang="ko-KR" sz="2000" dirty="0">
                <a:solidFill>
                  <a:srgbClr val="A6A6A6"/>
                </a:solidFill>
                <a:latin typeface="SamsungOne-400" panose="020B0503030303020204" pitchFamily="34" charset="0"/>
                <a:ea typeface="SamsungOne-400" panose="020B0503030303020204" pitchFamily="34" charset="0"/>
              </a:rPr>
              <a:t> </a:t>
            </a:r>
            <a:r>
              <a:rPr lang="en-US" altLang="ko-KR" sz="2000" dirty="0" err="1">
                <a:solidFill>
                  <a:srgbClr val="A6A6A6"/>
                </a:solidFill>
                <a:latin typeface="SamsungOne-400" panose="020B0503030303020204" pitchFamily="34" charset="0"/>
                <a:ea typeface="SamsungOne-400" panose="020B0503030303020204" pitchFamily="34" charset="0"/>
              </a:rPr>
              <a:t>liên</a:t>
            </a:r>
            <a:r>
              <a:rPr lang="en-US" altLang="ko-KR" sz="2000" dirty="0">
                <a:solidFill>
                  <a:srgbClr val="A6A6A6"/>
                </a:solidFill>
                <a:latin typeface="SamsungOne-400" panose="020B0503030303020204" pitchFamily="34" charset="0"/>
                <a:ea typeface="SamsungOne-400" panose="020B0503030303020204" pitchFamily="34" charset="0"/>
              </a:rPr>
              <a:t> </a:t>
            </a:r>
            <a:r>
              <a:rPr lang="en-US" altLang="ko-KR" sz="2000" dirty="0" err="1">
                <a:solidFill>
                  <a:srgbClr val="A6A6A6"/>
                </a:solidFill>
                <a:latin typeface="SamsungOne-400" panose="020B0503030303020204" pitchFamily="34" charset="0"/>
                <a:ea typeface="SamsungOne-400" panose="020B0503030303020204" pitchFamily="34" charset="0"/>
              </a:rPr>
              <a:t>tục</a:t>
            </a:r>
            <a:endParaRPr lang="en-US" altLang="ko-KR" sz="2000" dirty="0">
              <a:solidFill>
                <a:srgbClr val="A6A6A6"/>
              </a:solidFill>
              <a:latin typeface="SamsungOne-400" panose="020B0503030303020204" pitchFamily="34" charset="0"/>
              <a:ea typeface="SamsungOne-400" panose="020B0503030303020204" pitchFamily="34" charset="0"/>
            </a:endParaRPr>
          </a:p>
          <a:p>
            <a:pPr marL="176213" indent="-176213" defTabSz="914400" fontAlgn="base" latinLnBrk="1">
              <a:spcBef>
                <a:spcPct val="0"/>
              </a:spcBef>
              <a:spcAft>
                <a:spcPts val="1000"/>
              </a:spcAft>
              <a:buSzPct val="120000"/>
              <a:buBlip>
                <a:blip r:embed="rId4"/>
              </a:buBlip>
              <a:defRPr/>
            </a:pPr>
            <a:r>
              <a:rPr kumimoji="1" lang="en-US" altLang="ko-KR" sz="2000" dirty="0">
                <a:solidFill>
                  <a:prstClr val="black">
                    <a:lumMod val="75000"/>
                    <a:lumOff val="25000"/>
                  </a:prstClr>
                </a:solidFill>
                <a:latin typeface="SamsungOne-700" panose="020B0803030303020204" pitchFamily="34" charset="0"/>
                <a:ea typeface="SamsungOne-700" panose="020B0803030303020204" pitchFamily="34" charset="0"/>
              </a:rPr>
              <a:t>2.2. </a:t>
            </a:r>
            <a:r>
              <a:rPr kumimoji="1" lang="en-US" altLang="ko-KR" sz="2000" dirty="0" err="1">
                <a:solidFill>
                  <a:prstClr val="black">
                    <a:lumMod val="75000"/>
                    <a:lumOff val="25000"/>
                  </a:prstClr>
                </a:solidFill>
                <a:latin typeface="SamsungOne-700" panose="020B0803030303020204" pitchFamily="34" charset="0"/>
                <a:ea typeface="SamsungOne-700" panose="020B0803030303020204" pitchFamily="34" charset="0"/>
              </a:rPr>
              <a:t>Xác</a:t>
            </a:r>
            <a:r>
              <a:rPr kumimoji="1" lang="en-US" altLang="ko-KR" sz="2000"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2000" dirty="0" err="1">
                <a:solidFill>
                  <a:prstClr val="black">
                    <a:lumMod val="75000"/>
                    <a:lumOff val="25000"/>
                  </a:prstClr>
                </a:solidFill>
                <a:latin typeface="SamsungOne-700" panose="020B0803030303020204" pitchFamily="34" charset="0"/>
                <a:ea typeface="SamsungOne-700" panose="020B0803030303020204" pitchFamily="34" charset="0"/>
              </a:rPr>
              <a:t>suất</a:t>
            </a:r>
            <a:r>
              <a:rPr kumimoji="1" lang="en-US" altLang="ko-KR" sz="2000"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2000" dirty="0" err="1">
                <a:solidFill>
                  <a:prstClr val="black">
                    <a:lumMod val="75000"/>
                    <a:lumOff val="25000"/>
                  </a:prstClr>
                </a:solidFill>
                <a:latin typeface="SamsungOne-700" panose="020B0803030303020204" pitchFamily="34" charset="0"/>
                <a:ea typeface="SamsungOne-700" panose="020B0803030303020204" pitchFamily="34" charset="0"/>
              </a:rPr>
              <a:t>kết</a:t>
            </a:r>
            <a:r>
              <a:rPr kumimoji="1" lang="en-US" altLang="ko-KR" sz="2000"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2000" dirty="0" err="1">
                <a:solidFill>
                  <a:prstClr val="black">
                    <a:lumMod val="75000"/>
                    <a:lumOff val="25000"/>
                  </a:prstClr>
                </a:solidFill>
                <a:latin typeface="SamsungOne-700" panose="020B0803030303020204" pitchFamily="34" charset="0"/>
                <a:ea typeface="SamsungOne-700" panose="020B0803030303020204" pitchFamily="34" charset="0"/>
              </a:rPr>
              <a:t>hợp</a:t>
            </a:r>
            <a:endParaRPr kumimoji="1" lang="en-US" altLang="ko-KR" sz="2000" dirty="0">
              <a:solidFill>
                <a:prstClr val="black">
                  <a:lumMod val="75000"/>
                  <a:lumOff val="25000"/>
                </a:prstClr>
              </a:solidFill>
              <a:latin typeface="SamsungOne-700" panose="020B0803030303020204" pitchFamily="34" charset="0"/>
              <a:ea typeface="SamsungOne-700" panose="020B0803030303020204" pitchFamily="34" charset="0"/>
            </a:endParaRPr>
          </a:p>
        </p:txBody>
      </p:sp>
    </p:spTree>
    <p:extLst>
      <p:ext uri="{BB962C8B-B14F-4D97-AF65-F5344CB8AC3E}">
        <p14:creationId xmlns:p14="http://schemas.microsoft.com/office/powerpoint/2010/main" val="20427734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kết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hợp</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02</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Xác</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suất</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kết</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hợp</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p>
        </p:txBody>
      </p:sp>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00B85523-8569-402F-A543-ADA9C390768B}"/>
                  </a:ext>
                </a:extLst>
              </p:cNvPr>
              <p:cNvSpPr/>
              <p:nvPr/>
            </p:nvSpPr>
            <p:spPr>
              <a:xfrm>
                <a:off x="674556" y="2600681"/>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suất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r>
                      <m:rPr>
                        <m:nor/>
                      </m:rPr>
                      <a:rPr lang="ko-KR" altLang="en-US" sz="1200" dirty="0">
                        <a:solidFill>
                          <a:srgbClr val="FF0000"/>
                        </a:solidFill>
                        <a:latin typeface="Cambria Math" panose="02040503050406030204" pitchFamily="18" charset="0"/>
                        <a:ea typeface="SamsungOne-400" panose="020B0503030303020204" pitchFamily="34" charset="0"/>
                      </a:rPr>
                      <m:t>𝑋</m:t>
                    </m:r>
                    <m:r>
                      <m:rPr>
                        <m:nor/>
                      </m:rPr>
                      <a:rPr lang="ko-KR" altLang="en-US" sz="1200" dirty="0">
                        <a:solidFill>
                          <a:schemeClr val="tx1">
                            <a:lumMod val="85000"/>
                            <a:lumOff val="15000"/>
                          </a:schemeClr>
                        </a:solidFill>
                        <a:latin typeface="SamsungOne-400" panose="020B0503030303020204" pitchFamily="34" charset="0"/>
                        <a:ea typeface="SamsungOne-400" panose="020B0503030303020204" pitchFamily="34" charset="0"/>
                      </a:rPr>
                      <m:t> </m:t>
                    </m:r>
                    <m:r>
                      <m:rPr>
                        <m:nor/>
                      </m:rP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m:t>= </m:t>
                    </m:r>
                    <m:r>
                      <m:rPr>
                        <m:nor/>
                      </m:rPr>
                      <a:rPr lang="ko-KR" altLang="en-US" sz="1200" dirty="0">
                        <a:solidFill>
                          <a:schemeClr val="tx1">
                            <a:lumMod val="85000"/>
                            <a:lumOff val="15000"/>
                          </a:schemeClr>
                        </a:solidFill>
                        <a:latin typeface="SamsungOne-400" panose="020B0503030303020204" pitchFamily="34" charset="0"/>
                        <a:ea typeface="SamsungOne-400" panose="020B0503030303020204" pitchFamily="34" charset="0"/>
                      </a:rPr>
                      <m:t>𝑥</m:t>
                    </m:r>
                    <m:r>
                      <m:rPr>
                        <m:nor/>
                      </m:rPr>
                      <a:rPr lang="ko-KR" altLang="en-US" sz="1200" dirty="0">
                        <a:solidFill>
                          <a:schemeClr val="tx1">
                            <a:lumMod val="85000"/>
                            <a:lumOff val="15000"/>
                          </a:schemeClr>
                        </a:solidFill>
                        <a:latin typeface="SamsungOne-400" panose="020B0503030303020204" pitchFamily="34" charset="0"/>
                        <a:ea typeface="SamsungOne-400" panose="020B0503030303020204" pitchFamily="34" charset="0"/>
                      </a:rPr>
                      <m:t> </m:t>
                    </m:r>
                    <m:r>
                      <a:rPr lang="vi-VN" altLang="ko-KR" sz="1200" b="1" i="1" dirty="0">
                        <a:solidFill>
                          <a:schemeClr val="tx1">
                            <a:lumMod val="85000"/>
                            <a:lumOff val="15000"/>
                          </a:schemeClr>
                        </a:solidFill>
                        <a:latin typeface="Cambria Math" panose="02040503050406030204" pitchFamily="18" charset="0"/>
                        <a:ea typeface="SamsungOne-400" panose="020B0503030303020204" pitchFamily="34" charset="0"/>
                      </a:rPr>
                      <m:t>𝑽</m:t>
                    </m:r>
                    <m:r>
                      <a:rPr lang="vi-VN" altLang="ko-KR" sz="1200" b="1" i="1" dirty="0">
                        <a:solidFill>
                          <a:schemeClr val="tx1">
                            <a:lumMod val="85000"/>
                            <a:lumOff val="15000"/>
                          </a:schemeClr>
                        </a:solidFill>
                        <a:latin typeface="Cambria Math" panose="02040503050406030204" pitchFamily="18" charset="0"/>
                        <a:ea typeface="SamsungOne-400" panose="020B0503030303020204" pitchFamily="34" charset="0"/>
                      </a:rPr>
                      <m:t>À</m:t>
                    </m:r>
                    <m:r>
                      <m:rPr>
                        <m:nor/>
                      </m:rP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m:t> </m:t>
                    </m:r>
                    <m:r>
                      <m:rPr>
                        <m:nor/>
                      </m:rPr>
                      <a:rPr lang="ko-KR" altLang="en-US" sz="1200" dirty="0">
                        <a:solidFill>
                          <a:srgbClr val="1429A0"/>
                        </a:solidFill>
                        <a:latin typeface="Cambria Math" panose="02040503050406030204" pitchFamily="18" charset="0"/>
                        <a:ea typeface="SamsungOne-400" panose="020B0503030303020204" pitchFamily="34" charset="0"/>
                      </a:rPr>
                      <m:t>𝑌</m:t>
                    </m:r>
                    <m:r>
                      <m:rPr>
                        <m:nor/>
                      </m:rPr>
                      <a:rPr lang="ko-KR" altLang="en-US" sz="1200" dirty="0">
                        <a:solidFill>
                          <a:schemeClr val="tx1">
                            <a:lumMod val="85000"/>
                            <a:lumOff val="15000"/>
                          </a:schemeClr>
                        </a:solidFill>
                        <a:latin typeface="SamsungOne-400" panose="020B0503030303020204" pitchFamily="34" charset="0"/>
                        <a:ea typeface="SamsungOne-400" panose="020B0503030303020204" pitchFamily="34" charset="0"/>
                      </a:rPr>
                      <m:t> </m:t>
                    </m:r>
                    <m:r>
                      <m:rPr>
                        <m:nor/>
                      </m:rP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m:t>= </m:t>
                    </m:r>
                    <m:r>
                      <m:rPr>
                        <m:nor/>
                      </m:rPr>
                      <a:rPr lang="ko-KR" altLang="en-US" sz="1200" dirty="0">
                        <a:solidFill>
                          <a:schemeClr val="tx1">
                            <a:lumMod val="85000"/>
                            <a:lumOff val="15000"/>
                          </a:schemeClr>
                        </a:solidFill>
                        <a:latin typeface="SamsungOne-400" panose="020B0503030303020204" pitchFamily="34" charset="0"/>
                        <a:ea typeface="SamsungOne-400" panose="020B0503030303020204" pitchFamily="34" charset="0"/>
                      </a:rPr>
                      <m:t>𝑦</m:t>
                    </m:r>
                  </m:oMath>
                </a14:m>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mc:Choice>
        <mc:Fallback xmlns="">
          <p:sp>
            <p:nvSpPr>
              <p:cNvPr id="40" name="직사각형 39">
                <a:extLst>
                  <a:ext uri="{FF2B5EF4-FFF2-40B4-BE49-F238E27FC236}">
                    <a16:creationId xmlns:a16="http://schemas.microsoft.com/office/drawing/2014/main" id="{00B85523-8569-402F-A543-ADA9C390768B}"/>
                  </a:ext>
                </a:extLst>
              </p:cNvPr>
              <p:cNvSpPr>
                <a:spLocks noRot="1" noChangeAspect="1" noMove="1" noResize="1" noEditPoints="1" noAdjustHandles="1" noChangeArrowheads="1" noChangeShapeType="1" noTextEdit="1"/>
              </p:cNvSpPr>
              <p:nvPr/>
            </p:nvSpPr>
            <p:spPr>
              <a:xfrm>
                <a:off x="674556" y="2600681"/>
                <a:ext cx="8632825" cy="345461"/>
              </a:xfrm>
              <a:prstGeom prst="rect">
                <a:avLst/>
              </a:prstGeom>
              <a:blipFill>
                <a:blip r:embed="rId3"/>
                <a:stretch>
                  <a:fillRect l="-7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직사각형 12">
                <a:extLst>
                  <a:ext uri="{FF2B5EF4-FFF2-40B4-BE49-F238E27FC236}">
                    <a16:creationId xmlns:a16="http://schemas.microsoft.com/office/drawing/2014/main" id="{205B65BD-76F9-4F63-8CD9-DE2D793C34A2}"/>
                  </a:ext>
                </a:extLst>
              </p:cNvPr>
              <p:cNvSpPr/>
              <p:nvPr/>
            </p:nvSpPr>
            <p:spPr>
              <a:xfrm>
                <a:off x="674556" y="3429000"/>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Mật độ xác suất khi </a:t>
                </a:r>
                <a14:m>
                  <m:oMath xmlns:m="http://schemas.openxmlformats.org/officeDocument/2006/math">
                    <m:r>
                      <m:rPr>
                        <m:nor/>
                      </m:rPr>
                      <a:rPr lang="ko-KR" altLang="en-US" sz="1200" dirty="0">
                        <a:solidFill>
                          <a:srgbClr val="FF0000"/>
                        </a:solidFill>
                        <a:latin typeface="Cambria Math" panose="02040503050406030204" pitchFamily="18" charset="0"/>
                        <a:ea typeface="SamsungOne-400" panose="020B0503030303020204" pitchFamily="34" charset="0"/>
                      </a:rPr>
                      <m:t>𝑋</m:t>
                    </m:r>
                    <m:r>
                      <m:rPr>
                        <m:nor/>
                      </m:rPr>
                      <a:rPr lang="ko-KR" altLang="en-US" sz="1200" dirty="0">
                        <a:solidFill>
                          <a:schemeClr val="tx1">
                            <a:lumMod val="85000"/>
                            <a:lumOff val="15000"/>
                          </a:schemeClr>
                        </a:solidFill>
                        <a:latin typeface="SamsungOne-400" panose="020B0503030303020204" pitchFamily="34" charset="0"/>
                        <a:ea typeface="SamsungOne-400" panose="020B0503030303020204" pitchFamily="34" charset="0"/>
                      </a:rPr>
                      <m:t> </m:t>
                    </m:r>
                    <m:r>
                      <m:rPr>
                        <m:nor/>
                      </m:rP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m:t>= </m:t>
                    </m:r>
                    <m:r>
                      <m:rPr>
                        <m:nor/>
                      </m:rPr>
                      <a:rPr lang="ko-KR" altLang="en-US" sz="1200" dirty="0">
                        <a:solidFill>
                          <a:schemeClr val="tx1">
                            <a:lumMod val="85000"/>
                            <a:lumOff val="15000"/>
                          </a:schemeClr>
                        </a:solidFill>
                        <a:latin typeface="SamsungOne-400" panose="020B0503030303020204" pitchFamily="34" charset="0"/>
                        <a:ea typeface="SamsungOne-400" panose="020B0503030303020204" pitchFamily="34" charset="0"/>
                      </a:rPr>
                      <m:t>𝑥</m:t>
                    </m:r>
                    <m:r>
                      <m:rPr>
                        <m:nor/>
                      </m:rPr>
                      <a:rPr lang="ko-KR" altLang="en-US" sz="1200" dirty="0">
                        <a:solidFill>
                          <a:schemeClr val="tx1">
                            <a:lumMod val="85000"/>
                            <a:lumOff val="15000"/>
                          </a:schemeClr>
                        </a:solidFill>
                        <a:latin typeface="SamsungOne-400" panose="020B0503030303020204" pitchFamily="34" charset="0"/>
                        <a:ea typeface="SamsungOne-400" panose="020B0503030303020204" pitchFamily="34" charset="0"/>
                      </a:rPr>
                      <m:t> </m:t>
                    </m:r>
                    <m:r>
                      <a:rPr lang="vi-VN" altLang="ko-KR" sz="1200" b="1" i="1" dirty="0">
                        <a:solidFill>
                          <a:schemeClr val="tx1">
                            <a:lumMod val="85000"/>
                            <a:lumOff val="15000"/>
                          </a:schemeClr>
                        </a:solidFill>
                        <a:latin typeface="Cambria Math" panose="02040503050406030204" pitchFamily="18" charset="0"/>
                        <a:ea typeface="SamsungOne-400" panose="020B0503030303020204" pitchFamily="34" charset="0"/>
                      </a:rPr>
                      <m:t>𝑽</m:t>
                    </m:r>
                    <m:r>
                      <a:rPr lang="vi-VN" altLang="ko-KR" sz="1200" b="1" i="1" dirty="0">
                        <a:solidFill>
                          <a:schemeClr val="tx1">
                            <a:lumMod val="85000"/>
                            <a:lumOff val="15000"/>
                          </a:schemeClr>
                        </a:solidFill>
                        <a:latin typeface="Cambria Math" panose="02040503050406030204" pitchFamily="18" charset="0"/>
                        <a:ea typeface="SamsungOne-400" panose="020B0503030303020204" pitchFamily="34" charset="0"/>
                      </a:rPr>
                      <m:t>À</m:t>
                    </m:r>
                    <m:r>
                      <m:rPr>
                        <m:nor/>
                      </m:rPr>
                      <a:rPr lang="vi-VN" altLang="ko-KR" sz="1200" b="1" i="0" dirty="0" smtClean="0">
                        <a:solidFill>
                          <a:schemeClr val="tx1">
                            <a:lumMod val="85000"/>
                            <a:lumOff val="15000"/>
                          </a:schemeClr>
                        </a:solidFill>
                        <a:latin typeface="Cambria Math" panose="02040503050406030204" pitchFamily="18" charset="0"/>
                        <a:ea typeface="SamsungOne-400" panose="020B0503030303020204" pitchFamily="34" charset="0"/>
                      </a:rPr>
                      <m:t> </m:t>
                    </m:r>
                    <m:r>
                      <m:rPr>
                        <m:nor/>
                      </m:rPr>
                      <a:rPr lang="ko-KR" altLang="en-US" sz="1200" dirty="0">
                        <a:solidFill>
                          <a:srgbClr val="1429A0"/>
                        </a:solidFill>
                        <a:latin typeface="Cambria Math" panose="02040503050406030204" pitchFamily="18" charset="0"/>
                        <a:ea typeface="SamsungOne-400" panose="020B0503030303020204" pitchFamily="34" charset="0"/>
                      </a:rPr>
                      <m:t>𝑌</m:t>
                    </m:r>
                    <m:r>
                      <m:rPr>
                        <m:nor/>
                      </m:rPr>
                      <a:rPr lang="ko-KR" altLang="en-US" sz="1200" dirty="0">
                        <a:solidFill>
                          <a:schemeClr val="tx1">
                            <a:lumMod val="85000"/>
                            <a:lumOff val="15000"/>
                          </a:schemeClr>
                        </a:solidFill>
                        <a:latin typeface="SamsungOne-400" panose="020B0503030303020204" pitchFamily="34" charset="0"/>
                        <a:ea typeface="SamsungOne-400" panose="020B0503030303020204" pitchFamily="34" charset="0"/>
                      </a:rPr>
                      <m:t> </m:t>
                    </m:r>
                    <m:r>
                      <m:rPr>
                        <m:nor/>
                      </m:rP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m:t>= </m:t>
                    </m:r>
                    <m:r>
                      <m:rPr>
                        <m:nor/>
                      </m:rPr>
                      <a:rPr lang="ko-KR" altLang="en-US" sz="1200" dirty="0">
                        <a:solidFill>
                          <a:schemeClr val="tx1">
                            <a:lumMod val="85000"/>
                            <a:lumOff val="15000"/>
                          </a:schemeClr>
                        </a:solidFill>
                        <a:latin typeface="SamsungOne-400" panose="020B0503030303020204" pitchFamily="34" charset="0"/>
                        <a:ea typeface="SamsungOne-400" panose="020B0503030303020204" pitchFamily="34" charset="0"/>
                      </a:rPr>
                      <m:t>𝑦</m:t>
                    </m:r>
                  </m:oMath>
                </a14:m>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mc:Choice>
        <mc:Fallback xmlns="">
          <p:sp>
            <p:nvSpPr>
              <p:cNvPr id="13" name="직사각형 12">
                <a:extLst>
                  <a:ext uri="{FF2B5EF4-FFF2-40B4-BE49-F238E27FC236}">
                    <a16:creationId xmlns:a16="http://schemas.microsoft.com/office/drawing/2014/main" id="{205B65BD-76F9-4F63-8CD9-DE2D793C34A2}"/>
                  </a:ext>
                </a:extLst>
              </p:cNvPr>
              <p:cNvSpPr>
                <a:spLocks noRot="1" noChangeAspect="1" noMove="1" noResize="1" noEditPoints="1" noAdjustHandles="1" noChangeArrowheads="1" noChangeShapeType="1" noTextEdit="1"/>
              </p:cNvSpPr>
              <p:nvPr/>
            </p:nvSpPr>
            <p:spPr>
              <a:xfrm>
                <a:off x="674556" y="3429000"/>
                <a:ext cx="8632825" cy="345461"/>
              </a:xfrm>
              <a:prstGeom prst="rect">
                <a:avLst/>
              </a:prstGeom>
              <a:blipFill>
                <a:blip r:embed="rId4"/>
                <a:stretch>
                  <a:fillRect l="-7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직사각형 17">
                <a:extLst>
                  <a:ext uri="{FF2B5EF4-FFF2-40B4-BE49-F238E27FC236}">
                    <a16:creationId xmlns:a16="http://schemas.microsoft.com/office/drawing/2014/main" id="{26175BF4-B5B1-4186-9E76-8C9962CD07BE}"/>
                  </a:ext>
                </a:extLst>
              </p:cNvPr>
              <p:cNvSpPr/>
              <p:nvPr/>
            </p:nvSpPr>
            <p:spPr>
              <a:xfrm>
                <a:off x="558800" y="1902172"/>
                <a:ext cx="8763637" cy="5591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defRPr/>
                </a:pPr>
                <a:r>
                  <a:rPr lang="en-US" altLang="ko-KR" sz="1400" dirty="0">
                    <a:solidFill>
                      <a:schemeClr val="tx1"/>
                    </a:solidFill>
                    <a:latin typeface="SamsungOne-400" panose="020B0503030303020204" pitchFamily="34" charset="0"/>
                    <a:ea typeface="SamsungOne-400" panose="020B0503030303020204" pitchFamily="34" charset="0"/>
                  </a:rPr>
                  <a:t>Xác suất kết hợp hai chiều: đối với hai biến ngẫu nhiên </a:t>
                </a:r>
                <a14:m>
                  <m:oMath xmlns:m="http://schemas.openxmlformats.org/officeDocument/2006/math">
                    <m:r>
                      <a:rPr lang="ko-KR" altLang="en-US" sz="1400" dirty="0">
                        <a:solidFill>
                          <a:schemeClr val="tx1"/>
                        </a:solidFill>
                        <a:latin typeface="Cambria Math" panose="02040503050406030204" pitchFamily="18" charset="0"/>
                        <a:ea typeface="SamsungOne-400" panose="020B0503030303020204" pitchFamily="34" charset="0"/>
                      </a:rPr>
                      <m:t>𝑋</m:t>
                    </m:r>
                  </m:oMath>
                </a14:m>
                <a:r>
                  <a:rPr lang="ko-KR" altLang="en-US" sz="1400" dirty="0">
                    <a:solidFill>
                      <a:schemeClr val="tx1"/>
                    </a:solidFill>
                    <a:latin typeface="SamsungOne-400" panose="020B0503030303020204" pitchFamily="34" charset="0"/>
                    <a:ea typeface="SamsungOne-400" panose="020B0503030303020204" pitchFamily="34" charset="0"/>
                  </a:rPr>
                  <a:t> </a:t>
                </a:r>
                <a:r>
                  <a:rPr lang="vi-VN" altLang="ko-KR" sz="1400" dirty="0">
                    <a:solidFill>
                      <a:schemeClr val="tx1"/>
                    </a:solidFill>
                    <a:latin typeface="SamsungOne-400" panose="020B0503030303020204" pitchFamily="34" charset="0"/>
                    <a:ea typeface="SamsungOne-400" panose="020B0503030303020204" pitchFamily="34" charset="0"/>
                  </a:rPr>
                  <a:t>và</a:t>
                </a:r>
                <a:r>
                  <a:rPr lang="en-US" altLang="ko-KR" sz="1400" dirty="0">
                    <a:solidFill>
                      <a:schemeClr val="tx1"/>
                    </a:solidFill>
                    <a:latin typeface="SamsungOne-400" panose="020B0503030303020204" pitchFamily="34" charset="0"/>
                    <a:ea typeface="SamsungOne-400" panose="020B0503030303020204" pitchFamily="34" charset="0"/>
                  </a:rPr>
                  <a:t> </a:t>
                </a:r>
                <a14:m>
                  <m:oMath xmlns:m="http://schemas.openxmlformats.org/officeDocument/2006/math">
                    <m:r>
                      <a:rPr lang="ko-KR" altLang="en-US" sz="1400" dirty="0">
                        <a:solidFill>
                          <a:schemeClr val="tx1"/>
                        </a:solidFill>
                        <a:latin typeface="Cambria Math" panose="02040503050406030204" pitchFamily="18" charset="0"/>
                        <a:ea typeface="SamsungOne-400" panose="020B0503030303020204" pitchFamily="34" charset="0"/>
                      </a:rPr>
                      <m:t>𝑌</m:t>
                    </m:r>
                  </m:oMath>
                </a14:m>
                <a:r>
                  <a:rPr lang="en-US" altLang="ko-KR" sz="1400" dirty="0">
                    <a:solidFill>
                      <a:schemeClr val="tx1"/>
                    </a:solidFill>
                    <a:latin typeface="SamsungOne-400" panose="020B0503030303020204" pitchFamily="34" charset="0"/>
                    <a:ea typeface="SamsungOne-400" panose="020B0503030303020204" pitchFamily="34" charset="0"/>
                  </a:rPr>
                  <a:t>.</a:t>
                </a:r>
              </a:p>
              <a:p>
                <a:pPr marL="115888" indent="-115888">
                  <a:spcAft>
                    <a:spcPts val="1000"/>
                  </a:spcAft>
                  <a:buClr>
                    <a:srgbClr val="A5A5A5"/>
                  </a:buClr>
                  <a:buSzPct val="120000"/>
                  <a:buBlip>
                    <a:blip r:embed="rId5"/>
                  </a:buBlip>
                  <a:defRPr/>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Đối với trường hợp rời rạc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r>
                      <a:rPr lang="ko-KR" altLang="en-US" sz="1400" i="1" dirty="0">
                        <a:solidFill>
                          <a:schemeClr val="tx1">
                            <a:lumMod val="85000"/>
                            <a:lumOff val="15000"/>
                          </a:schemeClr>
                        </a:solidFill>
                        <a:latin typeface="Cambria Math" panose="02040503050406030204" pitchFamily="18" charset="0"/>
                        <a:ea typeface="SamsungOne-400" panose="020B0503030303020204" pitchFamily="34" charset="0"/>
                      </a:rPr>
                      <m:t>𝑃</m:t>
                    </m:r>
                    <m:r>
                      <a:rPr lang="en-US" altLang="ko-KR" sz="1400" i="1" dirty="0">
                        <a:solidFill>
                          <a:schemeClr val="tx1">
                            <a:lumMod val="85000"/>
                            <a:lumOff val="15000"/>
                          </a:schemeClr>
                        </a:solidFill>
                        <a:latin typeface="Cambria Math" panose="02040503050406030204" pitchFamily="18" charset="0"/>
                        <a:ea typeface="SamsungOne-400" panose="020B0503030303020204" pitchFamily="34" charset="0"/>
                      </a:rPr>
                      <m:t>(</m:t>
                    </m:r>
                    <m:r>
                      <a:rPr lang="ko-KR" altLang="en-US" sz="1400" i="1" dirty="0">
                        <a:solidFill>
                          <a:schemeClr val="tx1">
                            <a:lumMod val="85000"/>
                            <a:lumOff val="15000"/>
                          </a:schemeClr>
                        </a:solidFill>
                        <a:latin typeface="Cambria Math" panose="02040503050406030204" pitchFamily="18" charset="0"/>
                        <a:ea typeface="SamsungOne-400" panose="020B0503030303020204" pitchFamily="34" charset="0"/>
                      </a:rPr>
                      <m:t>𝑥</m:t>
                    </m:r>
                    <m:r>
                      <a:rPr lang="en-US" altLang="ko-KR" sz="1400" i="1" dirty="0">
                        <a:solidFill>
                          <a:schemeClr val="tx1">
                            <a:lumMod val="85000"/>
                            <a:lumOff val="15000"/>
                          </a:schemeClr>
                        </a:solidFill>
                        <a:latin typeface="Cambria Math" panose="02040503050406030204" pitchFamily="18" charset="0"/>
                        <a:ea typeface="SamsungOne-400" panose="020B0503030303020204" pitchFamily="34" charset="0"/>
                      </a:rPr>
                      <m:t>,</m:t>
                    </m:r>
                    <m:r>
                      <a:rPr lang="ko-KR" altLang="en-US" sz="1400" i="1" dirty="0">
                        <a:solidFill>
                          <a:schemeClr val="tx1">
                            <a:lumMod val="85000"/>
                            <a:lumOff val="15000"/>
                          </a:schemeClr>
                        </a:solidFill>
                        <a:latin typeface="Cambria Math" panose="02040503050406030204" pitchFamily="18" charset="0"/>
                        <a:ea typeface="SamsungOne-400" panose="020B0503030303020204" pitchFamily="34" charset="0"/>
                      </a:rPr>
                      <m:t>𝑦</m:t>
                    </m:r>
                    <m:r>
                      <a:rPr lang="en-US" altLang="ko-KR" sz="1400" i="1" dirty="0">
                        <a:solidFill>
                          <a:schemeClr val="tx1">
                            <a:lumMod val="85000"/>
                            <a:lumOff val="15000"/>
                          </a:schemeClr>
                        </a:solidFill>
                        <a:latin typeface="Cambria Math" panose="02040503050406030204" pitchFamily="18" charset="0"/>
                        <a:ea typeface="SamsungOne-400" panose="020B0503030303020204" pitchFamily="34" charset="0"/>
                      </a:rPr>
                      <m:t>) </m:t>
                    </m:r>
                    <m:r>
                      <a:rPr lang="en-US" altLang="ko-KR" sz="1400" i="1" dirty="0" smtClean="0">
                        <a:solidFill>
                          <a:schemeClr val="tx1">
                            <a:lumMod val="85000"/>
                            <a:lumOff val="15000"/>
                          </a:schemeClr>
                        </a:solidFill>
                        <a:latin typeface="Cambria Math" panose="02040503050406030204" pitchFamily="18" charset="0"/>
                        <a:ea typeface="SamsungOne-400" panose="020B0503030303020204" pitchFamily="34" charset="0"/>
                      </a:rPr>
                      <m:t>= </m:t>
                    </m:r>
                    <m:r>
                      <a:rPr lang="ko-KR" altLang="en-US" sz="1400" i="1" dirty="0" smtClean="0">
                        <a:solidFill>
                          <a:schemeClr val="tx1">
                            <a:lumMod val="85000"/>
                            <a:lumOff val="15000"/>
                          </a:schemeClr>
                        </a:solidFill>
                        <a:latin typeface="Cambria Math" panose="02040503050406030204" pitchFamily="18" charset="0"/>
                        <a:ea typeface="SamsungOne-400" panose="020B0503030303020204" pitchFamily="34" charset="0"/>
                      </a:rPr>
                      <m:t>𝑃</m:t>
                    </m:r>
                    <m:r>
                      <a:rPr lang="en-US" altLang="ko-KR" sz="1400" i="1" dirty="0">
                        <a:solidFill>
                          <a:schemeClr val="tx1">
                            <a:lumMod val="85000"/>
                            <a:lumOff val="15000"/>
                          </a:schemeClr>
                        </a:solidFill>
                        <a:latin typeface="Cambria Math" panose="02040503050406030204" pitchFamily="18" charset="0"/>
                        <a:ea typeface="SamsungOne-400" panose="020B0503030303020204" pitchFamily="34" charset="0"/>
                      </a:rPr>
                      <m:t>(</m:t>
                    </m:r>
                    <m:r>
                      <a:rPr lang="ko-KR" altLang="en-US" sz="1400" i="1" dirty="0" smtClean="0">
                        <a:solidFill>
                          <a:srgbClr val="FF0000"/>
                        </a:solidFill>
                        <a:latin typeface="Cambria Math" panose="02040503050406030204" pitchFamily="18" charset="0"/>
                        <a:ea typeface="SamsungOne-400" panose="020B0503030303020204" pitchFamily="34" charset="0"/>
                      </a:rPr>
                      <m:t>𝑋</m:t>
                    </m:r>
                    <m:r>
                      <a:rPr lang="en-US" altLang="ko-KR" sz="1400" i="1" dirty="0">
                        <a:solidFill>
                          <a:schemeClr val="tx1">
                            <a:lumMod val="85000"/>
                            <a:lumOff val="15000"/>
                          </a:schemeClr>
                        </a:solidFill>
                        <a:latin typeface="Cambria Math" panose="02040503050406030204" pitchFamily="18" charset="0"/>
                        <a:ea typeface="SamsungOne-400" panose="020B0503030303020204" pitchFamily="34" charset="0"/>
                      </a:rPr>
                      <m:t>=</m:t>
                    </m:r>
                    <m:r>
                      <a:rPr lang="ko-KR" altLang="en-US" sz="1400" i="1" dirty="0">
                        <a:solidFill>
                          <a:schemeClr val="tx1">
                            <a:lumMod val="85000"/>
                            <a:lumOff val="15000"/>
                          </a:schemeClr>
                        </a:solidFill>
                        <a:latin typeface="Cambria Math" panose="02040503050406030204" pitchFamily="18" charset="0"/>
                        <a:ea typeface="SamsungOne-400" panose="020B0503030303020204" pitchFamily="34" charset="0"/>
                      </a:rPr>
                      <m:t>𝑥</m:t>
                    </m:r>
                    <m:r>
                      <a:rPr lang="en-US" altLang="ko-KR" sz="1400" i="1" dirty="0">
                        <a:solidFill>
                          <a:schemeClr val="tx1">
                            <a:lumMod val="85000"/>
                            <a:lumOff val="15000"/>
                          </a:schemeClr>
                        </a:solidFill>
                        <a:latin typeface="Cambria Math" panose="02040503050406030204" pitchFamily="18" charset="0"/>
                        <a:ea typeface="SamsungOne-400" panose="020B0503030303020204" pitchFamily="34" charset="0"/>
                      </a:rPr>
                      <m:t>, </m:t>
                    </m:r>
                    <m:r>
                      <a:rPr lang="ko-KR" altLang="en-US" sz="1400" i="1" dirty="0" smtClean="0">
                        <a:solidFill>
                          <a:srgbClr val="1429A0"/>
                        </a:solidFill>
                        <a:latin typeface="Cambria Math" panose="02040503050406030204" pitchFamily="18" charset="0"/>
                        <a:ea typeface="SamsungOne-400" panose="020B0503030303020204" pitchFamily="34" charset="0"/>
                      </a:rPr>
                      <m:t>𝑌</m:t>
                    </m:r>
                    <m:r>
                      <a:rPr lang="en-US" altLang="ko-KR" sz="1400" i="1" dirty="0">
                        <a:solidFill>
                          <a:schemeClr val="tx1">
                            <a:lumMod val="85000"/>
                            <a:lumOff val="15000"/>
                          </a:schemeClr>
                        </a:solidFill>
                        <a:latin typeface="Cambria Math" panose="02040503050406030204" pitchFamily="18" charset="0"/>
                        <a:ea typeface="SamsungOne-400" panose="020B0503030303020204" pitchFamily="34" charset="0"/>
                      </a:rPr>
                      <m:t>=</m:t>
                    </m:r>
                    <m:r>
                      <a:rPr lang="ko-KR" altLang="en-US" sz="1400" i="1" dirty="0">
                        <a:solidFill>
                          <a:schemeClr val="tx1">
                            <a:lumMod val="85000"/>
                            <a:lumOff val="15000"/>
                          </a:schemeClr>
                        </a:solidFill>
                        <a:latin typeface="Cambria Math" panose="02040503050406030204" pitchFamily="18" charset="0"/>
                        <a:ea typeface="SamsungOne-400" panose="020B0503030303020204" pitchFamily="34" charset="0"/>
                      </a:rPr>
                      <m:t>𝑦</m:t>
                    </m:r>
                    <m:r>
                      <a:rPr lang="en-US" altLang="ko-KR" sz="1400" i="1" dirty="0">
                        <a:solidFill>
                          <a:schemeClr val="tx1">
                            <a:lumMod val="85000"/>
                            <a:lumOff val="15000"/>
                          </a:schemeClr>
                        </a:solidFill>
                        <a:latin typeface="Cambria Math" panose="02040503050406030204" pitchFamily="18" charset="0"/>
                        <a:ea typeface="SamsungOne-400" panose="020B0503030303020204" pitchFamily="34" charset="0"/>
                      </a:rPr>
                      <m:t>)</m:t>
                    </m:r>
                  </m:oMath>
                </a14:m>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mc:Choice>
        <mc:Fallback xmlns="">
          <p:sp>
            <p:nvSpPr>
              <p:cNvPr id="18" name="직사각형 17">
                <a:extLst>
                  <a:ext uri="{FF2B5EF4-FFF2-40B4-BE49-F238E27FC236}">
                    <a16:creationId xmlns:a16="http://schemas.microsoft.com/office/drawing/2014/main" id="{26175BF4-B5B1-4186-9E76-8C9962CD07BE}"/>
                  </a:ext>
                </a:extLst>
              </p:cNvPr>
              <p:cNvSpPr>
                <a:spLocks noRot="1" noChangeAspect="1" noMove="1" noResize="1" noEditPoints="1" noAdjustHandles="1" noChangeArrowheads="1" noChangeShapeType="1" noTextEdit="1"/>
              </p:cNvSpPr>
              <p:nvPr/>
            </p:nvSpPr>
            <p:spPr>
              <a:xfrm>
                <a:off x="558800" y="1902172"/>
                <a:ext cx="8763637" cy="559127"/>
              </a:xfrm>
              <a:prstGeom prst="rect">
                <a:avLst/>
              </a:prstGeom>
              <a:blipFill>
                <a:blip r:embed="rId6"/>
                <a:stretch>
                  <a:fillRect l="-20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직사각형 18">
                <a:extLst>
                  <a:ext uri="{FF2B5EF4-FFF2-40B4-BE49-F238E27FC236}">
                    <a16:creationId xmlns:a16="http://schemas.microsoft.com/office/drawing/2014/main" id="{D90F8D4F-EC60-48FC-9C38-0BB9F4EA4D29}"/>
                  </a:ext>
                </a:extLst>
              </p:cNvPr>
              <p:cNvSpPr/>
              <p:nvPr/>
            </p:nvSpPr>
            <p:spPr>
              <a:xfrm>
                <a:off x="558800" y="3099704"/>
                <a:ext cx="87636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5"/>
                  </a:buBlip>
                </a:pPr>
                <a:r>
                  <a:rPr lang="vi-VN" altLang="ko-KR" sz="1400" dirty="0">
                    <a:solidFill>
                      <a:schemeClr val="tx1"/>
                    </a:solidFill>
                    <a:latin typeface="SamsungOne-400" panose="020B0503030303020204" pitchFamily="34" charset="0"/>
                    <a:ea typeface="SamsungOne-400" panose="020B0503030303020204" pitchFamily="34" charset="0"/>
                  </a:rPr>
                  <a:t>Đối với trường hợp liên tục</a:t>
                </a:r>
                <a:r>
                  <a:rPr lang="en-US" altLang="ko-KR" sz="1400" dirty="0">
                    <a:solidFill>
                      <a:schemeClr val="tx1"/>
                    </a:solidFill>
                    <a:latin typeface="SamsungOne-400" panose="020B0503030303020204" pitchFamily="34" charset="0"/>
                    <a:ea typeface="SamsungOne-400" panose="020B0503030303020204" pitchFamily="34" charset="0"/>
                  </a:rPr>
                  <a:t>: </a:t>
                </a:r>
                <a14:m>
                  <m:oMath xmlns:m="http://schemas.openxmlformats.org/officeDocument/2006/math">
                    <m:r>
                      <m:rPr>
                        <m:nor/>
                      </m:rPr>
                      <a:rPr lang="ko-KR" altLang="en-US" sz="1400" dirty="0">
                        <a:solidFill>
                          <a:schemeClr val="tx1"/>
                        </a:solidFill>
                        <a:latin typeface="SamsungOne-400" panose="020B0503030303020204" pitchFamily="34" charset="0"/>
                      </a:rPr>
                      <m:t>𝑓</m:t>
                    </m:r>
                    <m:r>
                      <m:rPr>
                        <m:nor/>
                      </m:rPr>
                      <a:rPr lang="en-US" altLang="ko-KR" sz="1400" dirty="0">
                        <a:solidFill>
                          <a:schemeClr val="tx1"/>
                        </a:solidFill>
                        <a:latin typeface="SamsungOne-400" panose="020B0503030303020204" pitchFamily="34" charset="0"/>
                        <a:ea typeface="SamsungOne-400" panose="020B0503030303020204" pitchFamily="34" charset="0"/>
                      </a:rPr>
                      <m:t>(</m:t>
                    </m:r>
                    <m:r>
                      <m:rPr>
                        <m:nor/>
                      </m:rPr>
                      <a:rPr lang="ko-KR" altLang="en-US" sz="1400" dirty="0">
                        <a:solidFill>
                          <a:schemeClr val="tx1"/>
                        </a:solidFill>
                        <a:latin typeface="SamsungOne-400" panose="020B0503030303020204" pitchFamily="34" charset="0"/>
                      </a:rPr>
                      <m:t>𝑥</m:t>
                    </m:r>
                    <m:r>
                      <m:rPr>
                        <m:nor/>
                      </m:rPr>
                      <a:rPr lang="en-US" altLang="ko-KR" sz="1400" dirty="0">
                        <a:solidFill>
                          <a:schemeClr val="tx1"/>
                        </a:solidFill>
                        <a:latin typeface="SamsungOne-400" panose="020B0503030303020204" pitchFamily="34" charset="0"/>
                        <a:ea typeface="SamsungOne-400" panose="020B0503030303020204" pitchFamily="34" charset="0"/>
                      </a:rPr>
                      <m:t>,</m:t>
                    </m:r>
                    <m:r>
                      <m:rPr>
                        <m:nor/>
                      </m:rPr>
                      <a:rPr lang="ko-KR" altLang="en-US" sz="1400" dirty="0">
                        <a:solidFill>
                          <a:schemeClr val="tx1"/>
                        </a:solidFill>
                        <a:latin typeface="SamsungOne-400" panose="020B0503030303020204" pitchFamily="34" charset="0"/>
                      </a:rPr>
                      <m:t>𝑦</m:t>
                    </m:r>
                    <m:r>
                      <m:rPr>
                        <m:nor/>
                      </m:rPr>
                      <a:rPr lang="en-US" altLang="ko-KR" sz="1400" dirty="0">
                        <a:solidFill>
                          <a:schemeClr val="tx1"/>
                        </a:solidFill>
                        <a:latin typeface="SamsungOne-400" panose="020B0503030303020204" pitchFamily="34" charset="0"/>
                        <a:ea typeface="SamsungOne-400" panose="020B0503030303020204" pitchFamily="34" charset="0"/>
                      </a:rPr>
                      <m:t>) = </m:t>
                    </m:r>
                    <m:r>
                      <m:rPr>
                        <m:nor/>
                      </m:rPr>
                      <a:rPr lang="ko-KR" altLang="en-US" sz="1400" dirty="0">
                        <a:solidFill>
                          <a:schemeClr val="tx1"/>
                        </a:solidFill>
                        <a:latin typeface="SamsungOne-400" panose="020B0503030303020204" pitchFamily="34" charset="0"/>
                      </a:rPr>
                      <m:t>𝑓</m:t>
                    </m:r>
                    <m:r>
                      <m:rPr>
                        <m:nor/>
                      </m:rPr>
                      <a:rPr lang="en-US" altLang="ko-KR" sz="1400" dirty="0">
                        <a:solidFill>
                          <a:schemeClr val="tx1"/>
                        </a:solidFill>
                        <a:latin typeface="SamsungOne-400" panose="020B0503030303020204" pitchFamily="34" charset="0"/>
                        <a:ea typeface="SamsungOne-400" panose="020B0503030303020204" pitchFamily="34" charset="0"/>
                      </a:rPr>
                      <m:t>(</m:t>
                    </m:r>
                    <m:r>
                      <m:rPr>
                        <m:nor/>
                      </m:rPr>
                      <a:rPr lang="ko-KR" altLang="en-US" sz="1400" dirty="0" smtClean="0">
                        <a:solidFill>
                          <a:srgbClr val="FF0000"/>
                        </a:solidFill>
                        <a:latin typeface="SamsungOne-400" panose="020B0503030303020204" pitchFamily="34" charset="0"/>
                      </a:rPr>
                      <m:t>𝑋</m:t>
                    </m:r>
                    <m:r>
                      <m:rPr>
                        <m:nor/>
                      </m:rPr>
                      <a:rPr lang="en-US" altLang="ko-KR" sz="1400" dirty="0">
                        <a:solidFill>
                          <a:schemeClr val="tx1"/>
                        </a:solidFill>
                        <a:latin typeface="SamsungOne-400" panose="020B0503030303020204" pitchFamily="34" charset="0"/>
                        <a:ea typeface="SamsungOne-400" panose="020B0503030303020204" pitchFamily="34" charset="0"/>
                      </a:rPr>
                      <m:t>=</m:t>
                    </m:r>
                    <m:r>
                      <m:rPr>
                        <m:nor/>
                      </m:rPr>
                      <a:rPr lang="ko-KR" altLang="en-US" sz="1400" dirty="0">
                        <a:solidFill>
                          <a:schemeClr val="tx1"/>
                        </a:solidFill>
                        <a:latin typeface="SamsungOne-400" panose="020B0503030303020204" pitchFamily="34" charset="0"/>
                      </a:rPr>
                      <m:t>𝑥</m:t>
                    </m:r>
                    <m:r>
                      <m:rPr>
                        <m:nor/>
                      </m:rPr>
                      <a:rPr lang="en-US" altLang="ko-KR" sz="1400" dirty="0">
                        <a:solidFill>
                          <a:schemeClr val="tx1"/>
                        </a:solidFill>
                        <a:latin typeface="SamsungOne-400" panose="020B0503030303020204" pitchFamily="34" charset="0"/>
                        <a:ea typeface="SamsungOne-400" panose="020B0503030303020204" pitchFamily="34" charset="0"/>
                      </a:rPr>
                      <m:t>, </m:t>
                    </m:r>
                    <m:r>
                      <m:rPr>
                        <m:nor/>
                      </m:rPr>
                      <a:rPr lang="ko-KR" altLang="en-US" sz="1400" dirty="0" smtClean="0">
                        <a:solidFill>
                          <a:srgbClr val="1429A0"/>
                        </a:solidFill>
                        <a:latin typeface="SamsungOne-400" panose="020B0503030303020204" pitchFamily="34" charset="0"/>
                      </a:rPr>
                      <m:t>𝑌</m:t>
                    </m:r>
                    <m:r>
                      <m:rPr>
                        <m:nor/>
                      </m:rPr>
                      <a:rPr lang="en-US" altLang="ko-KR" sz="1400" dirty="0">
                        <a:solidFill>
                          <a:schemeClr val="tx1"/>
                        </a:solidFill>
                        <a:latin typeface="SamsungOne-400" panose="020B0503030303020204" pitchFamily="34" charset="0"/>
                        <a:ea typeface="SamsungOne-400" panose="020B0503030303020204" pitchFamily="34" charset="0"/>
                      </a:rPr>
                      <m:t>=</m:t>
                    </m:r>
                    <m:r>
                      <m:rPr>
                        <m:nor/>
                      </m:rPr>
                      <a:rPr lang="ko-KR" altLang="en-US" sz="1400" dirty="0">
                        <a:solidFill>
                          <a:schemeClr val="tx1"/>
                        </a:solidFill>
                        <a:latin typeface="SamsungOne-400" panose="020B0503030303020204" pitchFamily="34" charset="0"/>
                      </a:rPr>
                      <m:t>𝑦</m:t>
                    </m:r>
                    <m:r>
                      <m:rPr>
                        <m:nor/>
                      </m:rPr>
                      <a:rPr lang="en-US" altLang="ko-KR" sz="1400" dirty="0" smtClean="0">
                        <a:solidFill>
                          <a:schemeClr val="tx1"/>
                        </a:solidFill>
                        <a:latin typeface="SamsungOne-400" panose="020B0503030303020204" pitchFamily="34" charset="0"/>
                        <a:ea typeface="SamsungOne-400" panose="020B0503030303020204" pitchFamily="34" charset="0"/>
                      </a:rPr>
                      <m:t>)</m:t>
                    </m:r>
                  </m:oMath>
                </a14:m>
                <a:endParaRPr lang="en-US" altLang="ko-KR" sz="1400" dirty="0">
                  <a:solidFill>
                    <a:schemeClr val="tx1"/>
                  </a:solidFill>
                  <a:latin typeface="SamsungOne-400" panose="020B0503030303020204" pitchFamily="34" charset="0"/>
                  <a:ea typeface="SamsungOne-400" panose="020B0503030303020204" pitchFamily="34" charset="0"/>
                </a:endParaRPr>
              </a:p>
            </p:txBody>
          </p:sp>
        </mc:Choice>
        <mc:Fallback xmlns="">
          <p:sp>
            <p:nvSpPr>
              <p:cNvPr id="19" name="직사각형 18">
                <a:extLst>
                  <a:ext uri="{FF2B5EF4-FFF2-40B4-BE49-F238E27FC236}">
                    <a16:creationId xmlns:a16="http://schemas.microsoft.com/office/drawing/2014/main" id="{D90F8D4F-EC60-48FC-9C38-0BB9F4EA4D29}"/>
                  </a:ext>
                </a:extLst>
              </p:cNvPr>
              <p:cNvSpPr>
                <a:spLocks noRot="1" noChangeAspect="1" noMove="1" noResize="1" noEditPoints="1" noAdjustHandles="1" noChangeArrowheads="1" noChangeShapeType="1" noTextEdit="1"/>
              </p:cNvSpPr>
              <p:nvPr/>
            </p:nvSpPr>
            <p:spPr>
              <a:xfrm>
                <a:off x="558800" y="3099704"/>
                <a:ext cx="8763637" cy="215444"/>
              </a:xfrm>
              <a:prstGeom prst="rect">
                <a:avLst/>
              </a:prstGeom>
              <a:blipFill>
                <a:blip r:embed="rId7"/>
                <a:stretch>
                  <a:fillRect l="-209"/>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867555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kết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hợp</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02</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mc:AlternateContent xmlns:mc="http://schemas.openxmlformats.org/markup-compatibility/2006" xmlns:a14="http://schemas.microsoft.com/office/drawing/2010/main">
        <mc:Choice Requires="a14">
          <p:sp>
            <p:nvSpPr>
              <p:cNvPr id="21" name="직사각형 20">
                <a:extLst>
                  <a:ext uri="{FF2B5EF4-FFF2-40B4-BE49-F238E27FC236}">
                    <a16:creationId xmlns:a16="http://schemas.microsoft.com/office/drawing/2014/main" id="{580046A6-8A13-4062-ABA3-869F5F1CEBEA}"/>
                  </a:ext>
                </a:extLst>
              </p:cNvPr>
              <p:cNvSpPr/>
              <p:nvPr/>
            </p:nvSpPr>
            <p:spPr>
              <a:xfrm>
                <a:off x="674556" y="1700808"/>
                <a:ext cx="8632825" cy="1253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Hai</a:t>
                </a:r>
                <a14:m>
                  <m:oMath xmlns:m="http://schemas.openxmlformats.org/officeDocument/2006/math">
                    <m:r>
                      <a:rPr lang="vi-VN" altLang="ko-KR" sz="1300" b="0" i="0" dirty="0" smtClean="0">
                        <a:solidFill>
                          <a:schemeClr val="tx1">
                            <a:lumMod val="85000"/>
                            <a:lumOff val="15000"/>
                          </a:schemeClr>
                        </a:solidFill>
                        <a:latin typeface="Cambria Math" panose="02040503050406030204" pitchFamily="18" charset="0"/>
                        <a:ea typeface="SamsungOne-400" panose="020B0503030303020204" pitchFamily="34" charset="0"/>
                      </a:rPr>
                      <m:t> </m:t>
                    </m:r>
                    <m:r>
                      <m:rPr>
                        <m:sty m:val="p"/>
                      </m:rPr>
                      <a:rPr lang="vi-VN" altLang="ko-KR" sz="1300" i="1" dirty="0">
                        <a:solidFill>
                          <a:schemeClr val="tx1">
                            <a:lumMod val="85000"/>
                            <a:lumOff val="15000"/>
                          </a:schemeClr>
                        </a:solidFill>
                        <a:latin typeface="Cambria Math" panose="02040503050406030204" pitchFamily="18" charset="0"/>
                        <a:ea typeface="SamsungOne-400" panose="020B0503030303020204" pitchFamily="34" charset="0"/>
                      </a:rPr>
                      <m:t>bi</m:t>
                    </m:r>
                    <m:r>
                      <a:rPr lang="vi-VN" altLang="ko-KR" sz="1300" i="1" dirty="0">
                        <a:solidFill>
                          <a:schemeClr val="tx1">
                            <a:lumMod val="85000"/>
                            <a:lumOff val="15000"/>
                          </a:schemeClr>
                        </a:solidFill>
                        <a:latin typeface="Cambria Math" panose="02040503050406030204" pitchFamily="18" charset="0"/>
                        <a:ea typeface="SamsungOne-400" panose="020B0503030303020204" pitchFamily="34" charset="0"/>
                      </a:rPr>
                      <m:t>ế</m:t>
                    </m:r>
                    <m:r>
                      <m:rPr>
                        <m:sty m:val="p"/>
                      </m:rPr>
                      <a:rPr lang="vi-VN" altLang="ko-KR" sz="1300" i="1" dirty="0">
                        <a:solidFill>
                          <a:schemeClr val="tx1">
                            <a:lumMod val="85000"/>
                            <a:lumOff val="15000"/>
                          </a:schemeClr>
                        </a:solidFill>
                        <a:latin typeface="Cambria Math" panose="02040503050406030204" pitchFamily="18" charset="0"/>
                        <a:ea typeface="SamsungOne-400" panose="020B0503030303020204" pitchFamily="34" charset="0"/>
                      </a:rPr>
                      <m:t>n</m:t>
                    </m:r>
                    <m:r>
                      <m:rPr>
                        <m:nor/>
                      </m:rPr>
                      <a:rPr lang="vi-VN" altLang="ko-KR" sz="1300" b="0" i="0" dirty="0" smtClean="0">
                        <a:solidFill>
                          <a:schemeClr val="tx1">
                            <a:lumMod val="85000"/>
                            <a:lumOff val="15000"/>
                          </a:schemeClr>
                        </a:solidFill>
                        <a:latin typeface="Cambria Math" panose="02040503050406030204" pitchFamily="18" charset="0"/>
                        <a:ea typeface="SamsungOne-400" panose="020B0503030303020204" pitchFamily="34" charset="0"/>
                      </a:rPr>
                      <m:t> </m:t>
                    </m:r>
                    <m:r>
                      <m:rPr>
                        <m:nor/>
                      </m:rPr>
                      <a:rPr lang="ko-KR" altLang="en-US" sz="1300" dirty="0" smtClean="0">
                        <a:solidFill>
                          <a:schemeClr val="tx1">
                            <a:lumMod val="85000"/>
                            <a:lumOff val="15000"/>
                          </a:schemeClr>
                        </a:solidFill>
                        <a:latin typeface="SamsungOne-400" panose="020B0503030303020204" pitchFamily="34" charset="0"/>
                        <a:ea typeface="SamsungOne-400" panose="020B0503030303020204" pitchFamily="34" charset="0"/>
                      </a:rPr>
                      <m:t>𝑋</m:t>
                    </m:r>
                  </m:oMath>
                </a14:m>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r>
                      <m:rPr>
                        <m:nor/>
                      </m:rP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m:t>𝑌</m:t>
                    </m:r>
                  </m:oMath>
                </a14:m>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với một xác suất kết hợp ngầm.</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Có thể được tính như giá trị kỳ vọng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r>
                      <m:rPr>
                        <m:nor/>
                      </m:rP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m:t>𝐶</m:t>
                    </m:r>
                    <m:r>
                      <a:rPr lang="ko-KR" altLang="en-US" sz="1300" i="1" smtClean="0">
                        <a:solidFill>
                          <a:schemeClr val="tx1">
                            <a:lumMod val="85000"/>
                            <a:lumOff val="15000"/>
                          </a:schemeClr>
                        </a:solidFill>
                        <a:latin typeface="Cambria Math" panose="02040503050406030204" pitchFamily="18" charset="0"/>
                        <a:ea typeface="SamsungOne-400" panose="020B0503030303020204" pitchFamily="34" charset="0"/>
                      </a:rPr>
                      <m:t>𝜊𝜈</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m:t>𝑋</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m:t>𝑌</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m:t>𝐸</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m:t>𝑋</m:t>
                    </m:r>
                    <m:r>
                      <m:rPr>
                        <m:nor/>
                      </m:rP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m:t>𝜇</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_</m:t>
                    </m:r>
                    <m:r>
                      <m:rPr>
                        <m:nor/>
                      </m:rP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m:t>𝑥</m:t>
                    </m:r>
                    <m:r>
                      <m:rPr>
                        <m:nor/>
                      </m:rP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m:t> </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m:t>𝑌</m:t>
                    </m:r>
                    <m:r>
                      <m:rPr>
                        <m:nor/>
                      </m:rP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m:t>𝜇</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_</m:t>
                    </m:r>
                    <m:r>
                      <m:rPr>
                        <m:nor/>
                      </m:rP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m:t>𝑦</m:t>
                    </m:r>
                    <m:r>
                      <m:rPr>
                        <m:nor/>
                      </m:rP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m:t> </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m:t>
                    </m:r>
                  </m:oMath>
                </a14:m>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Một biểu thức “đơn giản hơn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r>
                      <m:rPr>
                        <m:nor/>
                      </m:rPr>
                      <a:rPr lang="ko-KR" altLang="en-US" sz="1300" dirty="0" smtClean="0">
                        <a:solidFill>
                          <a:schemeClr val="tx1">
                            <a:lumMod val="85000"/>
                            <a:lumOff val="15000"/>
                          </a:schemeClr>
                        </a:solidFill>
                        <a:latin typeface="SamsungOne-400" panose="020B0503030303020204" pitchFamily="34" charset="0"/>
                        <a:ea typeface="SamsungOne-400" panose="020B0503030303020204" pitchFamily="34" charset="0"/>
                      </a:rPr>
                      <m:t>𝐶</m:t>
                    </m:r>
                    <m:r>
                      <a:rPr lang="ko-KR" altLang="en-US" sz="1300" i="1" smtClean="0">
                        <a:solidFill>
                          <a:schemeClr val="tx1">
                            <a:lumMod val="85000"/>
                            <a:lumOff val="15000"/>
                          </a:schemeClr>
                        </a:solidFill>
                        <a:latin typeface="Cambria Math" panose="02040503050406030204" pitchFamily="18" charset="0"/>
                        <a:ea typeface="SamsungOne-400" panose="020B0503030303020204" pitchFamily="34" charset="0"/>
                      </a:rPr>
                      <m:t>𝜊𝜈</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m:t>𝑋</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m:t>𝑌</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m:t>𝐸</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m:t>𝑋</m:t>
                    </m:r>
                    <m:r>
                      <m:rPr>
                        <m:nor/>
                      </m:rP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m:t> </m:t>
                    </m:r>
                    <m:r>
                      <m:rPr>
                        <m:nor/>
                      </m:rP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m:t>𝑌</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m:t>𝐸</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m:t>𝑋</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  </m:t>
                    </m:r>
                    <m:r>
                      <m:rPr>
                        <m:nor/>
                      </m:rP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m:t>𝐸</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m:t>𝑌</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m:t>
                    </m:r>
                  </m:oMath>
                </a14:m>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Khi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r>
                      <m:rPr>
                        <m:nor/>
                      </m:rP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m:t>𝑋</m:t>
                    </m:r>
                    <m:r>
                      <m:rPr>
                        <m:nor/>
                      </m:rPr>
                      <a:rPr lang="en-US" altLang="ko-KR" sz="1300" b="0" i="0" dirty="0" smtClean="0">
                        <a:solidFill>
                          <a:schemeClr val="tx1">
                            <a:lumMod val="85000"/>
                            <a:lumOff val="15000"/>
                          </a:schemeClr>
                        </a:solidFill>
                        <a:latin typeface="SamsungOne-400" panose="020B0503030303020204" pitchFamily="34" charset="0"/>
                        <a:ea typeface="SamsungOne-400" panose="020B0503030303020204" pitchFamily="34" charset="0"/>
                      </a:rPr>
                      <m:t> </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m:t>𝑌</m:t>
                    </m:r>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ta có</a:t>
                </a:r>
                <a14:m>
                  <m:oMath xmlns:m="http://schemas.openxmlformats.org/officeDocument/2006/math">
                    <m:r>
                      <a:rPr lang="vi-VN" altLang="ko-KR" sz="1300" b="0" i="0" dirty="0" smtClean="0">
                        <a:solidFill>
                          <a:schemeClr val="tx1">
                            <a:lumMod val="85000"/>
                            <a:lumOff val="15000"/>
                          </a:schemeClr>
                        </a:solidFill>
                        <a:latin typeface="Cambria Math" panose="02040503050406030204" pitchFamily="18" charset="0"/>
                        <a:ea typeface="SamsungOne-400" panose="020B0503030303020204" pitchFamily="34" charset="0"/>
                      </a:rPr>
                      <m:t> </m:t>
                    </m:r>
                    <m:r>
                      <m:rPr>
                        <m:nor/>
                      </m:rPr>
                      <a:rPr lang="ko-KR" altLang="en-US" sz="1300" dirty="0" smtClean="0">
                        <a:solidFill>
                          <a:schemeClr val="tx1">
                            <a:lumMod val="85000"/>
                            <a:lumOff val="15000"/>
                          </a:schemeClr>
                        </a:solidFill>
                        <a:latin typeface="SamsungOne-400" panose="020B0503030303020204" pitchFamily="34" charset="0"/>
                        <a:ea typeface="SamsungOne-400" panose="020B0503030303020204" pitchFamily="34" charset="0"/>
                      </a:rPr>
                      <m:t>𝐶</m:t>
                    </m:r>
                    <m:r>
                      <a:rPr lang="ko-KR" altLang="en-US" sz="1300" i="1" smtClean="0">
                        <a:solidFill>
                          <a:schemeClr val="tx1">
                            <a:lumMod val="85000"/>
                            <a:lumOff val="15000"/>
                          </a:schemeClr>
                        </a:solidFill>
                        <a:latin typeface="Cambria Math" panose="02040503050406030204" pitchFamily="18" charset="0"/>
                        <a:ea typeface="SamsungOne-400" panose="020B0503030303020204" pitchFamily="34" charset="0"/>
                      </a:rPr>
                      <m:t>𝜊𝜈</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m:t>𝑋</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m:t>𝑋</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m:t>𝑉𝑎𝑟</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m:t>𝑋</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m:t>
                    </m:r>
                  </m:oMath>
                </a14:m>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mc:Choice>
        <mc:Fallback xmlns="">
          <p:sp>
            <p:nvSpPr>
              <p:cNvPr id="21" name="직사각형 20">
                <a:extLst>
                  <a:ext uri="{FF2B5EF4-FFF2-40B4-BE49-F238E27FC236}">
                    <a16:creationId xmlns:a16="http://schemas.microsoft.com/office/drawing/2014/main" id="{580046A6-8A13-4062-ABA3-869F5F1CEBEA}"/>
                  </a:ext>
                </a:extLst>
              </p:cNvPr>
              <p:cNvSpPr>
                <a:spLocks noRot="1" noChangeAspect="1" noMove="1" noResize="1" noEditPoints="1" noAdjustHandles="1" noChangeArrowheads="1" noChangeShapeType="1" noTextEdit="1"/>
              </p:cNvSpPr>
              <p:nvPr/>
            </p:nvSpPr>
            <p:spPr>
              <a:xfrm>
                <a:off x="674556" y="1700808"/>
                <a:ext cx="8632825" cy="1253402"/>
              </a:xfrm>
              <a:prstGeom prst="rect">
                <a:avLst/>
              </a:prstGeom>
              <a:blipFill>
                <a:blip r:embed="rId3"/>
                <a:stretch>
                  <a:fillRect l="-71"/>
                </a:stretch>
              </a:blipFill>
              <a:ln>
                <a:noFill/>
              </a:ln>
            </p:spPr>
            <p:txBody>
              <a:bodyPr/>
              <a:lstStyle/>
              <a:p>
                <a:r>
                  <a:rPr lang="en-US">
                    <a:noFill/>
                  </a:rPr>
                  <a:t> </a:t>
                </a:r>
              </a:p>
            </p:txBody>
          </p:sp>
        </mc:Fallback>
      </mc:AlternateContent>
      <p:sp>
        <p:nvSpPr>
          <p:cNvPr id="9" name="직사각형 8">
            <a:extLst>
              <a:ext uri="{FF2B5EF4-FFF2-40B4-BE49-F238E27FC236}">
                <a16:creationId xmlns:a16="http://schemas.microsoft.com/office/drawing/2014/main" id="{E8E9A298-89F5-4DC3-B19B-84935DED101A}"/>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4"/>
              </a:buBlip>
              <a:defRPr/>
            </a:pPr>
            <a:r>
              <a:rPr lang="vi-VN" altLang="ko-KR" sz="1400" dirty="0">
                <a:solidFill>
                  <a:schemeClr val="tx1"/>
                </a:solidFill>
                <a:latin typeface="SamsungOne-400" panose="020B0503030303020204" pitchFamily="34" charset="0"/>
                <a:ea typeface="SamsungOne-400" panose="020B0503030303020204" pitchFamily="34" charset="0"/>
              </a:rPr>
              <a:t>Hiệp phương sai:</a:t>
            </a:r>
          </a:p>
        </p:txBody>
      </p:sp>
    </p:spTree>
    <p:extLst>
      <p:ext uri="{BB962C8B-B14F-4D97-AF65-F5344CB8AC3E}">
        <p14:creationId xmlns:p14="http://schemas.microsoft.com/office/powerpoint/2010/main" val="261997196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suất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kết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hợp</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5" name="직사각형 2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02</a:t>
              </a:r>
              <a:endPar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endParaRPr>
            </a:p>
          </p:txBody>
        </p:sp>
      </p:grpSp>
      <p:sp>
        <p:nvSpPr>
          <p:cNvPr id="21" name="직사각형 20">
            <a:extLst>
              <a:ext uri="{FF2B5EF4-FFF2-40B4-BE49-F238E27FC236}">
                <a16:creationId xmlns:a16="http://schemas.microsoft.com/office/drawing/2014/main" id="{580046A6-8A13-4062-ABA3-869F5F1CEBEA}"/>
              </a:ext>
            </a:extLst>
          </p:cNvPr>
          <p:cNvSpPr/>
          <p:nvPr/>
        </p:nvSpPr>
        <p:spPr>
          <a:xfrm>
            <a:off x="675071" y="1700808"/>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Quan hệ tương quan và hiệp phương sai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sp>
        <p:nvSpPr>
          <p:cNvPr id="9" name="직사각형 8">
            <a:extLst>
              <a:ext uri="{FF2B5EF4-FFF2-40B4-BE49-F238E27FC236}">
                <a16:creationId xmlns:a16="http://schemas.microsoft.com/office/drawing/2014/main" id="{0D334091-43C6-4B71-A1E2-82D54E9F8753}"/>
              </a:ext>
            </a:extLst>
          </p:cNvPr>
          <p:cNvSpPr/>
          <p:nvPr/>
        </p:nvSpPr>
        <p:spPr>
          <a:xfrm>
            <a:off x="558924" y="1428745"/>
            <a:ext cx="91805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Clr>
                <a:srgbClr val="A5A5A5"/>
              </a:buClr>
              <a:buSzPct val="120000"/>
              <a:buBlip>
                <a:blip r:embed="rId3"/>
              </a:buBlip>
              <a:defRPr/>
            </a:pPr>
            <a:r>
              <a:rPr lang="vi-VN" altLang="ko-KR" sz="1400" dirty="0">
                <a:solidFill>
                  <a:schemeClr val="tx1"/>
                </a:solidFill>
                <a:latin typeface="SamsungOne-400" panose="020B0503030303020204" pitchFamily="34" charset="0"/>
                <a:ea typeface="SamsungOne-400" panose="020B0503030303020204" pitchFamily="34" charset="0"/>
              </a:rPr>
              <a:t>Quan hệ tương quan:</a:t>
            </a:r>
          </a:p>
        </p:txBody>
      </p:sp>
      <mc:AlternateContent xmlns:mc="http://schemas.openxmlformats.org/markup-compatibility/2006" xmlns:a14="http://schemas.microsoft.com/office/drawing/2010/main">
        <mc:Choice Requires="a14">
          <p:sp>
            <p:nvSpPr>
              <p:cNvPr id="7" name="Rectangle 12">
                <a:extLst>
                  <a:ext uri="{FF2B5EF4-FFF2-40B4-BE49-F238E27FC236}">
                    <a16:creationId xmlns:a16="http://schemas.microsoft.com/office/drawing/2014/main" id="{5DD1BFB1-66F4-47ED-80E9-5CA5FE15B69A}"/>
                  </a:ext>
                </a:extLst>
              </p:cNvPr>
              <p:cNvSpPr/>
              <p:nvPr/>
            </p:nvSpPr>
            <p:spPr>
              <a:xfrm>
                <a:off x="3786989" y="2127322"/>
                <a:ext cx="1874708" cy="5379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nchorCtr="0">
                <a:spAutoFit/>
              </a:bodyPr>
              <a:lstStyle/>
              <a:p>
                <a:pPr>
                  <a:spcBef>
                    <a:spcPts val="800"/>
                  </a:spcBef>
                </a:pPr>
                <a14:m>
                  <m:oMathPara xmlns:m="http://schemas.openxmlformats.org/officeDocument/2006/math">
                    <m:oMathParaPr>
                      <m:jc m:val="left"/>
                    </m:oMathParaPr>
                    <m:oMath xmlns:m="http://schemas.openxmlformats.org/officeDocument/2006/math">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𝐶𝑜𝑟</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𝑋</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m:t>𝑌</m:t>
                      </m:r>
                      <m:r>
                        <m:rPr>
                          <m:nor/>
                        </m:rP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m:t>)=</m:t>
                      </m:r>
                      <m:f>
                        <m:f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𝐶𝑜𝑣</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𝑋</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𝑌</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num>
                        <m:den>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ko-KR" altLang="en-US" sz="1400" i="1">
                                  <a:solidFill>
                                    <a:schemeClr val="tx1">
                                      <a:lumMod val="85000"/>
                                      <a:lumOff val="15000"/>
                                    </a:schemeClr>
                                  </a:solidFill>
                                  <a:latin typeface="Cambria Math" panose="02040503050406030204" pitchFamily="18" charset="0"/>
                                  <a:cs typeface="Times New Roman" panose="02020603050405020304" pitchFamily="18" charset="0"/>
                                </a:rPr>
                                <m:t>𝜎</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𝑋</m:t>
                              </m:r>
                            </m:sub>
                          </m:sSub>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ko-KR" altLang="en-US" sz="1400" i="1">
                                  <a:solidFill>
                                    <a:schemeClr val="tx1">
                                      <a:lumMod val="85000"/>
                                      <a:lumOff val="15000"/>
                                    </a:schemeClr>
                                  </a:solidFill>
                                  <a:latin typeface="Cambria Math" panose="02040503050406030204" pitchFamily="18" charset="0"/>
                                  <a:cs typeface="Times New Roman" panose="02020603050405020304" pitchFamily="18" charset="0"/>
                                </a:rPr>
                                <m:t>𝜎</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𝑌</m:t>
                              </m:r>
                            </m:sub>
                          </m:sSub>
                        </m:den>
                      </m:f>
                    </m:oMath>
                  </m:oMathPara>
                </a14:m>
                <a:endParaRPr lang="en-US" altLang="ko-KR" sz="1400" dirty="0">
                  <a:solidFill>
                    <a:schemeClr val="tx1">
                      <a:lumMod val="85000"/>
                      <a:lumOff val="15000"/>
                    </a:schemeClr>
                  </a:solidFill>
                  <a:latin typeface="SamsungOne 300" panose="020B0303030303020204"/>
                  <a:ea typeface="Noto Sans CJK KR Regular" panose="020B0500000000000000" pitchFamily="34" charset="-127"/>
                  <a:cs typeface="Times New Roman" panose="02020603050405020304" pitchFamily="18" charset="0"/>
                </a:endParaRPr>
              </a:p>
            </p:txBody>
          </p:sp>
        </mc:Choice>
        <mc:Fallback xmlns="">
          <p:sp>
            <p:nvSpPr>
              <p:cNvPr id="7" name="Rectangle 12">
                <a:extLst>
                  <a:ext uri="{FF2B5EF4-FFF2-40B4-BE49-F238E27FC236}">
                    <a16:creationId xmlns:a16="http://schemas.microsoft.com/office/drawing/2014/main" xmlns:a14="http://schemas.microsoft.com/office/drawing/2010/main" xmlns="" id="{5DD1BFB1-66F4-47ED-80E9-5CA5FE15B69A}"/>
                  </a:ext>
                </a:extLst>
              </p:cNvPr>
              <p:cNvSpPr>
                <a:spLocks noRot="1" noChangeAspect="1" noMove="1" noResize="1" noEditPoints="1" noAdjustHandles="1" noChangeArrowheads="1" noChangeShapeType="1" noTextEdit="1"/>
              </p:cNvSpPr>
              <p:nvPr/>
            </p:nvSpPr>
            <p:spPr>
              <a:xfrm>
                <a:off x="3786989" y="2127322"/>
                <a:ext cx="1874708" cy="537904"/>
              </a:xfrm>
              <a:prstGeom prst="rect">
                <a:avLst/>
              </a:prstGeom>
              <a:blipFill rotWithShape="0">
                <a:blip r:embed="rId4"/>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89148C73-DFA8-4691-A4A9-E87CB0A00EF0}"/>
                  </a:ext>
                </a:extLst>
              </p:cNvPr>
              <p:cNvSpPr/>
              <p:nvPr/>
            </p:nvSpPr>
            <p:spPr>
              <a:xfrm>
                <a:off x="675071" y="2852936"/>
                <a:ext cx="8632825" cy="1556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Giá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khoảng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[−1,1].</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Quan hệ tương quan là chỉ số đo quan hệ tuyến tính giữa </a:t>
                </a:r>
                <a14:m>
                  <m:oMath xmlns:m="http://schemas.openxmlformats.org/officeDocument/2006/math">
                    <m:r>
                      <m:rPr>
                        <m:nor/>
                      </m:rP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m:t>𝑋</m:t>
                    </m:r>
                  </m:oMath>
                </a14:m>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r>
                      <m:rPr>
                        <m:nor/>
                      </m:rPr>
                      <a:rPr lang="ko-KR" altLang="en-US" sz="1300" dirty="0" smtClean="0">
                        <a:solidFill>
                          <a:schemeClr val="tx1">
                            <a:lumMod val="85000"/>
                            <a:lumOff val="15000"/>
                          </a:schemeClr>
                        </a:solidFill>
                        <a:latin typeface="SamsungOne-400" panose="020B0503030303020204" pitchFamily="34" charset="0"/>
                        <a:ea typeface="SamsungOne-400" panose="020B0503030303020204" pitchFamily="34" charset="0"/>
                      </a:rPr>
                      <m:t>𝑌</m:t>
                    </m:r>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p>
              <a:p>
                <a:pPr marL="177800">
                  <a:spcAft>
                    <a:spcPts val="8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 </a:t>
                </a:r>
                <a14:m>
                  <m:oMath xmlns:m="http://schemas.openxmlformats.org/officeDocument/2006/math">
                    <m:r>
                      <m:rPr>
                        <m:nor/>
                      </m:rPr>
                      <a:rPr lang="ko-KR" altLang="en-US" sz="1300" dirty="0" smtClean="0">
                        <a:solidFill>
                          <a:schemeClr val="tx1">
                            <a:lumMod val="85000"/>
                            <a:lumOff val="15000"/>
                          </a:schemeClr>
                        </a:solidFill>
                        <a:latin typeface="SamsungOne-400" panose="020B0503030303020204" pitchFamily="34" charset="0"/>
                        <a:ea typeface="SamsungOne-400" panose="020B0503030303020204" pitchFamily="34" charset="0"/>
                      </a:rPr>
                      <m:t>𝐶𝑜𝑟</m:t>
                    </m:r>
                    <m:r>
                      <m:rPr>
                        <m:nor/>
                      </m:rPr>
                      <a:rPr lang="en-US" altLang="ko-KR" sz="1300" dirty="0" smtClean="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300" dirty="0" smtClean="0">
                        <a:solidFill>
                          <a:schemeClr val="tx1">
                            <a:lumMod val="85000"/>
                            <a:lumOff val="15000"/>
                          </a:schemeClr>
                        </a:solidFill>
                        <a:latin typeface="SamsungOne-400" panose="020B0503030303020204" pitchFamily="34" charset="0"/>
                        <a:ea typeface="SamsungOne-400" panose="020B0503030303020204" pitchFamily="34" charset="0"/>
                      </a:rPr>
                      <m:t>𝑋</m:t>
                    </m:r>
                    <m:r>
                      <m:rPr>
                        <m:nor/>
                      </m:rPr>
                      <a:rPr lang="en-US" altLang="ko-KR" sz="1300" dirty="0" smtClean="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300" dirty="0" smtClean="0">
                        <a:solidFill>
                          <a:schemeClr val="tx1">
                            <a:lumMod val="85000"/>
                            <a:lumOff val="15000"/>
                          </a:schemeClr>
                        </a:solidFill>
                        <a:latin typeface="SamsungOne-400" panose="020B0503030303020204" pitchFamily="34" charset="0"/>
                        <a:ea typeface="SamsungOne-400" panose="020B0503030303020204" pitchFamily="34" charset="0"/>
                      </a:rPr>
                      <m:t>𝑌</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en-US" altLang="ko-KR" sz="1300" b="0" i="0" dirty="0" smtClean="0">
                        <a:solidFill>
                          <a:schemeClr val="tx1">
                            <a:lumMod val="85000"/>
                            <a:lumOff val="15000"/>
                          </a:schemeClr>
                        </a:solidFill>
                        <a:latin typeface="SamsungOne-400" panose="020B0503030303020204" pitchFamily="34" charset="0"/>
                        <a:ea typeface="SamsungOne-400" panose="020B0503030303020204" pitchFamily="34" charset="0"/>
                      </a:rPr>
                      <m:t> </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&gt; 0</m:t>
                    </m:r>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quan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hệ</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rgbClr val="FF0000"/>
                    </a:solidFill>
                    <a:latin typeface="SamsungOne-400" panose="020B0503030303020204" pitchFamily="34" charset="0"/>
                    <a:ea typeface="SamsungOne-400" panose="020B0503030303020204" pitchFamily="34" charset="0"/>
                  </a:rPr>
                  <a:t>dương</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tuyến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tính giữa </a:t>
                </a:r>
                <a14:m>
                  <m:oMath xmlns:m="http://schemas.openxmlformats.org/officeDocument/2006/math">
                    <m:r>
                      <m:rPr>
                        <m:nor/>
                      </m:rP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m:t>𝑋</m:t>
                    </m:r>
                  </m:oMath>
                </a14:m>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r>
                      <m:rPr>
                        <m:nor/>
                      </m:rP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m:t>𝑌</m:t>
                    </m:r>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p>
              <a:p>
                <a:pPr marL="177800">
                  <a:spcAft>
                    <a:spcPts val="8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b) </a:t>
                </a:r>
                <a14:m>
                  <m:oMath xmlns:m="http://schemas.openxmlformats.org/officeDocument/2006/math">
                    <m:r>
                      <m:rPr>
                        <m:nor/>
                      </m:rPr>
                      <a:rPr lang="ko-KR" altLang="en-US" sz="1300" dirty="0" smtClean="0">
                        <a:solidFill>
                          <a:schemeClr val="tx1">
                            <a:lumMod val="85000"/>
                            <a:lumOff val="15000"/>
                          </a:schemeClr>
                        </a:solidFill>
                        <a:latin typeface="SamsungOne-400" panose="020B0503030303020204" pitchFamily="34" charset="0"/>
                        <a:ea typeface="SamsungOne-400" panose="020B0503030303020204" pitchFamily="34" charset="0"/>
                      </a:rPr>
                      <m:t>𝐶𝑜𝑟</m:t>
                    </m:r>
                    <m:r>
                      <m:rPr>
                        <m:nor/>
                      </m:rPr>
                      <a:rPr lang="en-US" altLang="ko-KR" sz="1300" dirty="0" smtClean="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300" dirty="0" smtClean="0">
                        <a:solidFill>
                          <a:schemeClr val="tx1">
                            <a:lumMod val="85000"/>
                            <a:lumOff val="15000"/>
                          </a:schemeClr>
                        </a:solidFill>
                        <a:latin typeface="SamsungOne-400" panose="020B0503030303020204" pitchFamily="34" charset="0"/>
                        <a:ea typeface="SamsungOne-400" panose="020B0503030303020204" pitchFamily="34" charset="0"/>
                      </a:rPr>
                      <m:t>𝑋</m:t>
                    </m:r>
                    <m:r>
                      <m:rPr>
                        <m:nor/>
                      </m:rPr>
                      <a:rPr lang="en-US" altLang="ko-KR" sz="1300" dirty="0" smtClean="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300" dirty="0" smtClean="0">
                        <a:solidFill>
                          <a:schemeClr val="tx1">
                            <a:lumMod val="85000"/>
                            <a:lumOff val="15000"/>
                          </a:schemeClr>
                        </a:solidFill>
                        <a:latin typeface="SamsungOne-400" panose="020B0503030303020204" pitchFamily="34" charset="0"/>
                        <a:ea typeface="SamsungOne-400" panose="020B0503030303020204" pitchFamily="34" charset="0"/>
                      </a:rPr>
                      <m:t>𝑌</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en-US" altLang="ko-KR" sz="1300" b="0" i="0" dirty="0" smtClean="0">
                        <a:solidFill>
                          <a:schemeClr val="tx1">
                            <a:lumMod val="85000"/>
                            <a:lumOff val="15000"/>
                          </a:schemeClr>
                        </a:solidFill>
                        <a:latin typeface="SamsungOne-400" panose="020B0503030303020204" pitchFamily="34" charset="0"/>
                        <a:ea typeface="SamsungOne-400" panose="020B0503030303020204" pitchFamily="34" charset="0"/>
                      </a:rPr>
                      <m:t> </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&lt; 0</m:t>
                    </m:r>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một quan hệ </a:t>
                </a:r>
                <a:r>
                  <a:rPr lang="vi-VN" altLang="ko-KR" sz="1300" dirty="0">
                    <a:solidFill>
                      <a:srgbClr val="00B0F0"/>
                    </a:solidFill>
                    <a:latin typeface="SamsungOne-400" panose="020B0503030303020204" pitchFamily="34" charset="0"/>
                    <a:ea typeface="SamsungOne-400" panose="020B0503030303020204" pitchFamily="34" charset="0"/>
                  </a:rPr>
                  <a:t>âm</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tuyến tính giữa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r>
                      <m:rPr>
                        <m:nor/>
                      </m:rP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m:t>𝑋</m:t>
                    </m:r>
                  </m:oMath>
                </a14:m>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r>
                      <m:rPr>
                        <m:nor/>
                      </m:rP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m:t>𝑌</m:t>
                    </m:r>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77800">
                  <a:spcAft>
                    <a:spcPts val="8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c) </a:t>
                </a:r>
                <a14:m>
                  <m:oMath xmlns:m="http://schemas.openxmlformats.org/officeDocument/2006/math">
                    <m:r>
                      <m:rPr>
                        <m:nor/>
                      </m:rPr>
                      <a:rPr lang="ko-KR" altLang="en-US" sz="1300" dirty="0" smtClean="0">
                        <a:solidFill>
                          <a:schemeClr val="tx1">
                            <a:lumMod val="85000"/>
                            <a:lumOff val="15000"/>
                          </a:schemeClr>
                        </a:solidFill>
                        <a:latin typeface="SamsungOne-400" panose="020B0503030303020204" pitchFamily="34" charset="0"/>
                        <a:ea typeface="SamsungOne-400" panose="020B0503030303020204" pitchFamily="34" charset="0"/>
                      </a:rPr>
                      <m:t>𝐶𝑜𝑟</m:t>
                    </m:r>
                    <m:r>
                      <m:rPr>
                        <m:nor/>
                      </m:rPr>
                      <a:rPr lang="en-US" altLang="ko-KR" sz="1300" dirty="0" smtClean="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300" dirty="0" smtClean="0">
                        <a:solidFill>
                          <a:schemeClr val="tx1">
                            <a:lumMod val="85000"/>
                            <a:lumOff val="15000"/>
                          </a:schemeClr>
                        </a:solidFill>
                        <a:latin typeface="SamsungOne-400" panose="020B0503030303020204" pitchFamily="34" charset="0"/>
                        <a:ea typeface="SamsungOne-400" panose="020B0503030303020204" pitchFamily="34" charset="0"/>
                      </a:rPr>
                      <m:t>𝑋</m:t>
                    </m:r>
                    <m:r>
                      <m:rPr>
                        <m:nor/>
                      </m:rPr>
                      <a:rPr lang="en-US" altLang="ko-KR" sz="1300" dirty="0" smtClean="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ko-KR" altLang="en-US" sz="1300" dirty="0" smtClean="0">
                        <a:solidFill>
                          <a:schemeClr val="tx1">
                            <a:lumMod val="85000"/>
                            <a:lumOff val="15000"/>
                          </a:schemeClr>
                        </a:solidFill>
                        <a:latin typeface="SamsungOne-400" panose="020B0503030303020204" pitchFamily="34" charset="0"/>
                        <a:ea typeface="SamsungOne-400" panose="020B0503030303020204" pitchFamily="34" charset="0"/>
                      </a:rPr>
                      <m:t>𝑌</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m:t>
                    </m:r>
                    <m:r>
                      <m:rPr>
                        <m:nor/>
                      </m:rPr>
                      <a:rPr lang="en-US" altLang="ko-KR" sz="1300" b="0" i="0" dirty="0" smtClean="0">
                        <a:solidFill>
                          <a:schemeClr val="tx1">
                            <a:lumMod val="85000"/>
                            <a:lumOff val="15000"/>
                          </a:schemeClr>
                        </a:solidFill>
                        <a:latin typeface="SamsungOne-400" panose="020B0503030303020204" pitchFamily="34" charset="0"/>
                        <a:ea typeface="SamsungOne-400" panose="020B0503030303020204" pitchFamily="34" charset="0"/>
                      </a:rPr>
                      <m:t> </m:t>
                    </m:r>
                    <m:r>
                      <m:rPr>
                        <m:nor/>
                      </m:rP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m:t>= 0</m:t>
                    </m:r>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rgbClr val="00B050"/>
                    </a:solidFill>
                    <a:latin typeface="SamsungOne-400" panose="020B0503030303020204" pitchFamily="34" charset="0"/>
                    <a:ea typeface="SamsungOne-400" panose="020B0503030303020204" pitchFamily="34" charset="0"/>
                  </a:rPr>
                  <a:t>không có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quan hệ tuyến tính giữa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r>
                      <m:rPr>
                        <m:nor/>
                      </m:rP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m:t>𝑋</m:t>
                    </m:r>
                  </m:oMath>
                </a14:m>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r>
                      <m:rPr>
                        <m:nor/>
                      </m:rP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m:t>𝑌</m:t>
                    </m:r>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p>
            </p:txBody>
          </p:sp>
        </mc:Choice>
        <mc:Fallback xmlns="">
          <p:sp>
            <p:nvSpPr>
              <p:cNvPr id="8" name="직사각형 7">
                <a:extLst>
                  <a:ext uri="{FF2B5EF4-FFF2-40B4-BE49-F238E27FC236}">
                    <a16:creationId xmlns:a16="http://schemas.microsoft.com/office/drawing/2014/main" id="{89148C73-DFA8-4691-A4A9-E87CB0A00EF0}"/>
                  </a:ext>
                </a:extLst>
              </p:cNvPr>
              <p:cNvSpPr>
                <a:spLocks noRot="1" noChangeAspect="1" noMove="1" noResize="1" noEditPoints="1" noAdjustHandles="1" noChangeArrowheads="1" noChangeShapeType="1" noTextEdit="1"/>
              </p:cNvSpPr>
              <p:nvPr/>
            </p:nvSpPr>
            <p:spPr>
              <a:xfrm>
                <a:off x="675071" y="2852936"/>
                <a:ext cx="8632825" cy="1556049"/>
              </a:xfrm>
              <a:prstGeom prst="rect">
                <a:avLst/>
              </a:prstGeom>
              <a:blipFill>
                <a:blip r:embed="rId5"/>
                <a:stretch>
                  <a:fillRect l="-7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091962364"/>
      </p:ext>
    </p:extLst>
  </p:cSld>
  <p:clrMapOvr>
    <a:masterClrMapping/>
  </p:clrMapOvr>
</p:sld>
</file>

<file path=ppt/theme/theme1.xml><?xml version="1.0" encoding="utf-8"?>
<a:theme xmlns:a="http://schemas.openxmlformats.org/drawingml/2006/main" name="Office Theme">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AI 0201-Python Libraries v1_Content Commented</Template>
  <TotalTime>33564</TotalTime>
  <Words>24088</Words>
  <Application>Microsoft Macintosh PowerPoint</Application>
  <PresentationFormat>Custom</PresentationFormat>
  <Paragraphs>2738</Paragraphs>
  <Slides>195</Slides>
  <Notes>193</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195</vt:i4>
      </vt:variant>
    </vt:vector>
  </HeadingPairs>
  <TitlesOfParts>
    <vt:vector size="215" baseType="lpstr">
      <vt:lpstr>맑은 고딕</vt:lpstr>
      <vt:lpstr>Arial</vt:lpstr>
      <vt:lpstr>Calibri</vt:lpstr>
      <vt:lpstr>Cambria Math</vt:lpstr>
      <vt:lpstr>iCiel Samsung Sharp Sans Bold</vt:lpstr>
      <vt:lpstr>iCiel Samsung Sharp Sans Medium</vt:lpstr>
      <vt:lpstr>iCiel Samsung Sharp Sans Regular</vt:lpstr>
      <vt:lpstr>Noto Sans CJK KR Regular</vt:lpstr>
      <vt:lpstr>Samsung   One 400</vt:lpstr>
      <vt:lpstr>Samsung  One 400</vt:lpstr>
      <vt:lpstr>Samsung One 400</vt:lpstr>
      <vt:lpstr>SamsungOne 300</vt:lpstr>
      <vt:lpstr>SamsungOne 400</vt:lpstr>
      <vt:lpstr>SamsungOne 400C</vt:lpstr>
      <vt:lpstr>SamsungOne-400</vt:lpstr>
      <vt:lpstr>SamsungOne-700</vt:lpstr>
      <vt:lpstr>SamsungOneKorean 700</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sena.kim</dc:creator>
  <cp:lastModifiedBy>Trong-Nghia Nguyen</cp:lastModifiedBy>
  <cp:revision>805</cp:revision>
  <dcterms:created xsi:type="dcterms:W3CDTF">2019-08-14T11:07:19Z</dcterms:created>
  <dcterms:modified xsi:type="dcterms:W3CDTF">2023-03-02T11:12:34Z</dcterms:modified>
</cp:coreProperties>
</file>